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43" r:id="rId2"/>
    <p:sldId id="373" r:id="rId3"/>
    <p:sldId id="377" r:id="rId4"/>
    <p:sldId id="379" r:id="rId5"/>
    <p:sldId id="382" r:id="rId6"/>
    <p:sldId id="408" r:id="rId7"/>
    <p:sldId id="391" r:id="rId8"/>
    <p:sldId id="429" r:id="rId9"/>
    <p:sldId id="442" r:id="rId10"/>
    <p:sldId id="443" r:id="rId11"/>
    <p:sldId id="447" r:id="rId12"/>
    <p:sldId id="444" r:id="rId13"/>
    <p:sldId id="448" r:id="rId14"/>
    <p:sldId id="446" r:id="rId15"/>
    <p:sldId id="445" r:id="rId16"/>
    <p:sldId id="449" r:id="rId17"/>
    <p:sldId id="450" r:id="rId18"/>
    <p:sldId id="395" r:id="rId19"/>
    <p:sldId id="396" r:id="rId20"/>
    <p:sldId id="397" r:id="rId21"/>
    <p:sldId id="398" r:id="rId22"/>
    <p:sldId id="400" r:id="rId23"/>
    <p:sldId id="399" r:id="rId24"/>
    <p:sldId id="288" r:id="rId25"/>
    <p:sldId id="305" r:id="rId26"/>
    <p:sldId id="300" r:id="rId27"/>
    <p:sldId id="456" r:id="rId28"/>
    <p:sldId id="407" r:id="rId29"/>
    <p:sldId id="324" r:id="rId30"/>
    <p:sldId id="322" r:id="rId31"/>
    <p:sldId id="314" r:id="rId32"/>
    <p:sldId id="462" r:id="rId33"/>
    <p:sldId id="463" r:id="rId34"/>
    <p:sldId id="315" r:id="rId35"/>
    <p:sldId id="316" r:id="rId36"/>
    <p:sldId id="411" r:id="rId37"/>
    <p:sldId id="455" r:id="rId38"/>
    <p:sldId id="384" r:id="rId39"/>
    <p:sldId id="441" r:id="rId40"/>
    <p:sldId id="452" r:id="rId41"/>
    <p:sldId id="451" r:id="rId42"/>
    <p:sldId id="414" r:id="rId43"/>
    <p:sldId id="458" r:id="rId44"/>
    <p:sldId id="393" r:id="rId45"/>
  </p:sldIdLst>
  <p:sldSz cx="9144000" cy="6858000" type="screen4x3"/>
  <p:notesSz cx="7315200" cy="96012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6600"/>
    <a:srgbClr val="7030A0"/>
    <a:srgbClr val="FFFF99"/>
    <a:srgbClr val="0000CC"/>
    <a:srgbClr val="FFFFCC"/>
    <a:srgbClr val="CCFFCC"/>
    <a:srgbClr val="FFAA71"/>
    <a:srgbClr val="01C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4CD10-9A40-4323-B6FB-07FA4CFCCE77}" v="8" dt="2025-08-22T08:56:50.909"/>
    <p1510:client id="{653DE58F-F809-4F6F-B7F0-B26B21C61AC8}" v="1" dt="2025-08-22T09:54:17.9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1" autoAdjust="0"/>
    <p:restoredTop sz="94703" autoAdjust="0"/>
  </p:normalViewPr>
  <p:slideViewPr>
    <p:cSldViewPr>
      <p:cViewPr varScale="1">
        <p:scale>
          <a:sx n="109" d="100"/>
          <a:sy n="109" d="100"/>
        </p:scale>
        <p:origin x="3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4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3ED4CD10-9A40-4323-B6FB-07FA4CFCCE77}"/>
    <pc:docChg chg="undo custSel addSld delSld modSld">
      <pc:chgData name="Kurt Jensen" userId="536d7847-4321-45c6-997a-4b9f60543789" providerId="ADAL" clId="{3ED4CD10-9A40-4323-B6FB-07FA4CFCCE77}" dt="2025-08-22T08:59:22.983" v="22" actId="20577"/>
      <pc:docMkLst>
        <pc:docMk/>
      </pc:docMkLst>
      <pc:sldChg chg="modSp mod">
        <pc:chgData name="Kurt Jensen" userId="536d7847-4321-45c6-997a-4b9f60543789" providerId="ADAL" clId="{3ED4CD10-9A40-4323-B6FB-07FA4CFCCE77}" dt="2025-08-22T08:36:14.554" v="19" actId="20577"/>
        <pc:sldMkLst>
          <pc:docMk/>
          <pc:sldMk cId="0" sldId="305"/>
        </pc:sldMkLst>
        <pc:spChg chg="mod">
          <ac:chgData name="Kurt Jensen" userId="536d7847-4321-45c6-997a-4b9f60543789" providerId="ADAL" clId="{3ED4CD10-9A40-4323-B6FB-07FA4CFCCE77}" dt="2025-08-22T08:36:14.554" v="19" actId="20577"/>
          <ac:spMkLst>
            <pc:docMk/>
            <pc:sldMk cId="0" sldId="305"/>
            <ac:spMk id="11" creationId="{00000000-0000-0000-0000-000000000000}"/>
          </ac:spMkLst>
        </pc:spChg>
        <pc:spChg chg="mod">
          <ac:chgData name="Kurt Jensen" userId="536d7847-4321-45c6-997a-4b9f60543789" providerId="ADAL" clId="{3ED4CD10-9A40-4323-B6FB-07FA4CFCCE77}" dt="2025-08-22T08:35:17.419" v="6" actId="947"/>
          <ac:spMkLst>
            <pc:docMk/>
            <pc:sldMk cId="0" sldId="305"/>
            <ac:spMk id="24" creationId="{00000000-0000-0000-0000-000000000000}"/>
          </ac:spMkLst>
        </pc:spChg>
      </pc:sldChg>
      <pc:sldChg chg="modSp mod">
        <pc:chgData name="Kurt Jensen" userId="536d7847-4321-45c6-997a-4b9f60543789" providerId="ADAL" clId="{3ED4CD10-9A40-4323-B6FB-07FA4CFCCE77}" dt="2025-08-22T07:53:35.785" v="0" actId="20577"/>
        <pc:sldMkLst>
          <pc:docMk/>
          <pc:sldMk cId="3073410790" sldId="373"/>
        </pc:sldMkLst>
        <pc:spChg chg="mod">
          <ac:chgData name="Kurt Jensen" userId="536d7847-4321-45c6-997a-4b9f60543789" providerId="ADAL" clId="{3ED4CD10-9A40-4323-B6FB-07FA4CFCCE77}" dt="2025-08-22T07:53:35.785" v="0" actId="20577"/>
          <ac:spMkLst>
            <pc:docMk/>
            <pc:sldMk cId="3073410790" sldId="373"/>
            <ac:spMk id="22533" creationId="{00000000-0000-0000-0000-000000000000}"/>
          </ac:spMkLst>
        </pc:spChg>
      </pc:sldChg>
      <pc:sldChg chg="modSp add">
        <pc:chgData name="Kurt Jensen" userId="536d7847-4321-45c6-997a-4b9f60543789" providerId="ADAL" clId="{3ED4CD10-9A40-4323-B6FB-07FA4CFCCE77}" dt="2025-08-22T08:56:50.909" v="20"/>
        <pc:sldMkLst>
          <pc:docMk/>
          <pc:sldMk cId="3897615308" sldId="414"/>
        </pc:sldMkLst>
        <pc:spChg chg="mod">
          <ac:chgData name="Kurt Jensen" userId="536d7847-4321-45c6-997a-4b9f60543789" providerId="ADAL" clId="{3ED4CD10-9A40-4323-B6FB-07FA4CFCCE77}" dt="2025-08-22T08:56:50.909" v="20"/>
          <ac:spMkLst>
            <pc:docMk/>
            <pc:sldMk cId="3897615308" sldId="414"/>
            <ac:spMk id="2" creationId="{00000000-0000-0000-0000-000000000000}"/>
          </ac:spMkLst>
        </pc:spChg>
      </pc:sldChg>
      <pc:sldChg chg="modSp mod">
        <pc:chgData name="Kurt Jensen" userId="536d7847-4321-45c6-997a-4b9f60543789" providerId="ADAL" clId="{3ED4CD10-9A40-4323-B6FB-07FA4CFCCE77}" dt="2025-08-22T08:59:22.983" v="22" actId="20577"/>
        <pc:sldMkLst>
          <pc:docMk/>
          <pc:sldMk cId="2377403574" sldId="458"/>
        </pc:sldMkLst>
        <pc:spChg chg="mod">
          <ac:chgData name="Kurt Jensen" userId="536d7847-4321-45c6-997a-4b9f60543789" providerId="ADAL" clId="{3ED4CD10-9A40-4323-B6FB-07FA4CFCCE77}" dt="2025-08-22T08:59:22.983" v="22" actId="20577"/>
          <ac:spMkLst>
            <pc:docMk/>
            <pc:sldMk cId="2377403574" sldId="458"/>
            <ac:spMk id="114694" creationId="{00000000-0000-0000-0000-000000000000}"/>
          </ac:spMkLst>
        </pc:spChg>
      </pc:sldChg>
      <pc:sldChg chg="del">
        <pc:chgData name="Kurt Jensen" userId="536d7847-4321-45c6-997a-4b9f60543789" providerId="ADAL" clId="{3ED4CD10-9A40-4323-B6FB-07FA4CFCCE77}" dt="2025-08-22T08:56:53.937" v="21" actId="47"/>
        <pc:sldMkLst>
          <pc:docMk/>
          <pc:sldMk cId="216131673" sldId="470"/>
        </pc:sldMkLst>
      </pc:sldChg>
    </pc:docChg>
  </pc:docChgLst>
  <pc:docChgLst>
    <pc:chgData name="Kurt Jensen" userId="536d7847-4321-45c6-997a-4b9f60543789" providerId="ADAL" clId="{653DE58F-F809-4F6F-B7F0-B26B21C61AC8}"/>
    <pc:docChg chg="modSld modNotesMaster modHandout">
      <pc:chgData name="Kurt Jensen" userId="536d7847-4321-45c6-997a-4b9f60543789" providerId="ADAL" clId="{653DE58F-F809-4F6F-B7F0-B26B21C61AC8}" dt="2025-08-22T09:54:17.966" v="0"/>
      <pc:docMkLst>
        <pc:docMk/>
      </pc:docMkLst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3073410790" sldId="373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207373910" sldId="377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1429226796" sldId="379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3543389606" sldId="382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3807340591" sldId="384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1015411543" sldId="391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2779311452" sldId="393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545045384" sldId="395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1423342114" sldId="396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1814309524" sldId="397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683603021" sldId="398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1512529350" sldId="399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399760338" sldId="400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3637593970" sldId="408"/>
        </pc:sldMkLst>
      </pc:sldChg>
      <pc:sldChg chg="modNotes">
        <pc:chgData name="Kurt Jensen" userId="536d7847-4321-45c6-997a-4b9f60543789" providerId="ADAL" clId="{653DE58F-F809-4F6F-B7F0-B26B21C61AC8}" dt="2025-08-22T09:54:17.966" v="0"/>
        <pc:sldMkLst>
          <pc:docMk/>
          <pc:sldMk cId="3320815335" sldId="4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8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8" y="912017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065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925" y="4560086"/>
            <a:ext cx="5365352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065" y="9121663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211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08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38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C346C2-91C1-4324-8E07-1C2B8ABF721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199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60519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7640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3848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D4AF81B-7D6E-419A-AD48-FCBA109BCCC8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84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7659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03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36809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82978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174053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285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72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440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51520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112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08412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36505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676868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7F4C5CE-0ABF-4D1A-9678-39CFD5C1BCC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2132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2B1AF26-C351-4039-A0E1-A79816C9331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327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3257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46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387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792" indent="-27530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219" indent="-22024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706" indent="-22024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193" indent="-220244" defTabSz="954389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680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167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654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142" indent="-220244" defTabSz="954389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6726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753A2B5-E0E9-471F-AAB3-87B10AA598D2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>
                <a:defRPr/>
              </a:pPr>
              <a:t>43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051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2720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8230291-1962-4748-B6B0-8EB6628F285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513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173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EC67E73-2481-48D2-8A94-C1DE28221E6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14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3395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18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65494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0015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1156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rgbClr val="002060"/>
                </a:solidFill>
              </a:defRPr>
            </a:lvl1pPr>
          </a:lstStyle>
          <a:p>
            <a:pPr algn="ctr"/>
            <a:fld id="{075E60B5-46BA-4D08-962C-193FD827B169}" type="slidenum">
              <a:rPr lang="da-DK" altLang="da-DK" smtClean="0"/>
              <a:pPr algn="ctr"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60" r:id="rId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trim.no/images/artikkel/stop%20sign%203.gif&amp;imgrefurl=http://www.trim.no/artikkel.php?id=210&amp;h=272&amp;w=275&amp;sz=22&amp;tbnid=rID3R6aZtOgJ:&amp;tbnh=107&amp;tbnw=109&amp;hl=da&amp;start=4&amp;prev=/images?q=stop+sign&amp;svnum=10&amp;hl=da&amp;lr=&amp;rls=GGLG,GGLG:2005-36,GGLG:d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Forelæsning Uge 1 – Torsdag 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9928"/>
            <a:ext cx="8280920" cy="5481931"/>
          </a:xfrm>
        </p:spPr>
        <p:txBody>
          <a:bodyPr/>
          <a:lstStyle/>
          <a:p>
            <a:pPr eaLnBrk="1" hangingPunct="1">
              <a:spcBef>
                <a:spcPts val="24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Objektdiagrammer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Iteration (gentagelser), selektering (valg) og parametrisering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if sætning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Parametre i metoder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variabler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20072" y="3230647"/>
            <a:ext cx="3744416" cy="3537714"/>
            <a:chOff x="395536" y="1385997"/>
            <a:chExt cx="5650357" cy="5284848"/>
          </a:xfrm>
        </p:grpSpPr>
        <p:grpSp>
          <p:nvGrpSpPr>
            <p:cNvPr id="2" name="Group 1"/>
            <p:cNvGrpSpPr/>
            <p:nvPr/>
          </p:nvGrpSpPr>
          <p:grpSpPr>
            <a:xfrm>
              <a:off x="395536" y="1385997"/>
              <a:ext cx="5650357" cy="5034386"/>
              <a:chOff x="395536" y="1385997"/>
              <a:chExt cx="5650357" cy="503438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385997"/>
                <a:ext cx="5650357" cy="5034386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81" y="5227640"/>
                <a:ext cx="952500" cy="676275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5696" y="4512119"/>
              <a:ext cx="3798912" cy="2158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07160"/>
              <a:ext cx="1928404" cy="1641611"/>
            </a:xfrm>
            <a:prstGeom prst="rect">
              <a:avLst/>
            </a:prstGeom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Lad os </a:t>
            </a:r>
            <a:r>
              <a:rPr lang="da-DK" altLang="da-DK" sz="3200" dirty="0" err="1">
                <a:ea typeface="ＭＳ Ｐゴシック" pitchFamily="34" charset="-128"/>
              </a:rPr>
              <a:t>højreklikke</a:t>
            </a:r>
            <a:r>
              <a:rPr lang="da-DK" altLang="da-DK" sz="3200" dirty="0">
                <a:ea typeface="ＭＳ Ｐゴシック" pitchFamily="34" charset="-128"/>
              </a:rPr>
              <a:t> på person2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10</a:t>
            </a:fld>
            <a:endParaRPr lang="da-DK" altLang="da-DK" dirty="0"/>
          </a:p>
        </p:txBody>
      </p:sp>
      <p:grpSp>
        <p:nvGrpSpPr>
          <p:cNvPr id="6" name="Group 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2777311" y="6318322"/>
              <a:ext cx="41412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Kald af metoden </a:t>
            </a:r>
            <a:r>
              <a:rPr lang="da-DK" altLang="da-DK" sz="3200" dirty="0" err="1">
                <a:ea typeface="ＭＳ Ｐゴシック" pitchFamily="34" charset="-128"/>
              </a:rPr>
              <a:t>getAge</a:t>
            </a:r>
            <a:r>
              <a:rPr lang="da-DK" altLang="da-DK" sz="3200" dirty="0">
                <a:ea typeface="ＭＳ Ｐゴシック" pitchFamily="34" charset="-128"/>
              </a:rPr>
              <a:t> (</a:t>
            </a:r>
            <a:r>
              <a:rPr lang="da-DK" altLang="da-DK" sz="3200" dirty="0" err="1">
                <a:ea typeface="ＭＳ Ｐゴシック" pitchFamily="34" charset="-128"/>
              </a:rPr>
              <a:t>accessor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11</a:t>
            </a:fld>
            <a:endParaRPr lang="da-DK" altLang="da-DK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35" name="Rounded Rectangle 34"/>
            <p:cNvSpPr/>
            <p:nvPr/>
          </p:nvSpPr>
          <p:spPr bwMode="auto">
            <a:xfrm>
              <a:off x="2759382" y="5072228"/>
              <a:ext cx="700994" cy="18109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4048" y="1209674"/>
            <a:ext cx="4057882" cy="27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4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04087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Kald af metoden </a:t>
            </a:r>
            <a:r>
              <a:rPr lang="da-DK" altLang="da-DK" sz="3200" dirty="0" err="1">
                <a:ea typeface="ＭＳ Ｐゴシック" pitchFamily="34" charset="-128"/>
              </a:rPr>
              <a:t>setName</a:t>
            </a:r>
            <a:r>
              <a:rPr lang="da-DK" altLang="da-DK" sz="3200" dirty="0">
                <a:ea typeface="ＭＳ Ｐゴシック" pitchFamily="34" charset="-128"/>
              </a:rPr>
              <a:t> (</a:t>
            </a:r>
            <a:r>
              <a:rPr lang="da-DK" altLang="da-DK" sz="3200" dirty="0" err="1">
                <a:ea typeface="ＭＳ Ｐゴシック" pitchFamily="34" charset="-128"/>
              </a:rPr>
              <a:t>mutator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12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2750417" y="5798368"/>
              <a:ext cx="1301630" cy="190055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918" y="4523667"/>
            <a:ext cx="3800230" cy="2238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080" y="1268760"/>
            <a:ext cx="3114675" cy="241935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514975" y="2583781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6610653" y="5312614"/>
            <a:ext cx="525253" cy="155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>
                <a:solidFill>
                  <a:schemeClr val="tx1"/>
                </a:solidFill>
                <a:ea typeface="ＭＳ Ｐゴシック" pitchFamily="34" charset="-128"/>
              </a:rPr>
              <a:t>"Maria"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6557591" y="5209745"/>
            <a:ext cx="470737" cy="312513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8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7747371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Kald af metoden </a:t>
            </a:r>
            <a:r>
              <a:rPr lang="da-DK" altLang="da-DK" sz="3200" dirty="0" err="1">
                <a:ea typeface="ＭＳ Ｐゴシック" pitchFamily="34" charset="-128"/>
              </a:rPr>
              <a:t>birthday</a:t>
            </a:r>
            <a:r>
              <a:rPr lang="da-DK" altLang="da-DK" sz="3200" dirty="0">
                <a:ea typeface="ＭＳ Ｐゴシック" pitchFamily="34" charset="-128"/>
              </a:rPr>
              <a:t> (</a:t>
            </a:r>
            <a:r>
              <a:rPr lang="da-DK" altLang="da-DK" sz="3200" dirty="0" err="1">
                <a:ea typeface="ＭＳ Ｐゴシック" pitchFamily="34" charset="-128"/>
              </a:rPr>
              <a:t>mutator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13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70918" y="4523667"/>
              <a:ext cx="3800230" cy="2238375"/>
            </a:xfrm>
            <a:prstGeom prst="rect">
              <a:avLst/>
            </a:prstGeom>
          </p:spPr>
        </p:pic>
        <p:sp>
          <p:nvSpPr>
            <p:cNvPr id="21" name="Rectangle 2"/>
            <p:cNvSpPr txBox="1">
              <a:spLocks noChangeArrowheads="1"/>
            </p:cNvSpPr>
            <p:nvPr/>
          </p:nvSpPr>
          <p:spPr bwMode="auto">
            <a:xfrm>
              <a:off x="6610653" y="5312614"/>
              <a:ext cx="525253" cy="155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>
                  <a:solidFill>
                    <a:schemeClr val="tx1"/>
                  </a:solidFill>
                  <a:ea typeface="ＭＳ Ｐゴシック" pitchFamily="34" charset="-128"/>
                </a:rPr>
                <a:t>"Maria"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3942" y="2019730"/>
            <a:ext cx="3486150" cy="2095500"/>
          </a:xfrm>
          <a:prstGeom prst="rect">
            <a:avLst/>
          </a:prstGeom>
        </p:spPr>
      </p:pic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6745124" y="5599486"/>
            <a:ext cx="256311" cy="102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>
                <a:solidFill>
                  <a:schemeClr val="tx1"/>
                </a:solidFill>
                <a:ea typeface="ＭＳ Ｐゴシック" pitchFamily="34" charset="-128"/>
              </a:rPr>
              <a:t>19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Kald af metoden </a:t>
            </a:r>
            <a:r>
              <a:rPr lang="da-DK" altLang="da-DK" sz="3200" dirty="0" err="1">
                <a:ea typeface="ＭＳ Ｐゴシック" pitchFamily="34" charset="-128"/>
              </a:rPr>
              <a:t>isTeenager</a:t>
            </a:r>
            <a:r>
              <a:rPr lang="da-DK" altLang="da-DK" sz="3200" dirty="0">
                <a:ea typeface="ＭＳ Ｐゴシック" pitchFamily="34" charset="-128"/>
              </a:rPr>
              <a:t> (</a:t>
            </a:r>
            <a:r>
              <a:rPr lang="da-DK" altLang="da-DK" sz="3200" dirty="0" err="1">
                <a:ea typeface="ＭＳ Ｐゴシック" pitchFamily="34" charset="-128"/>
              </a:rPr>
              <a:t>accessor</a:t>
            </a:r>
            <a:r>
              <a:rPr lang="da-DK" altLang="da-DK" sz="3200" dirty="0">
                <a:ea typeface="ＭＳ Ｐゴシック" pitchFamily="34" charset="-128"/>
              </a:rPr>
              <a:t>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14</a:t>
            </a:fld>
            <a:endParaRPr lang="da-DK" altLang="da-DK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68346" y="5556321"/>
              <a:ext cx="1167160" cy="18109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3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196751"/>
            <a:ext cx="5093735" cy="32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4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136135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>
                <a:ea typeface="ＭＳ Ｐゴシック" pitchFamily="34" charset="-128"/>
              </a:rPr>
              <a:t>birthday</a:t>
            </a:r>
            <a:r>
              <a:rPr lang="da-DK" altLang="da-DK" sz="3200" dirty="0">
                <a:ea typeface="ＭＳ Ｐゴシック" pitchFamily="34" charset="-128"/>
              </a:rPr>
              <a:t> igen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15</a:t>
            </a:fld>
            <a:endParaRPr lang="da-DK" altLang="da-DK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 bwMode="auto">
            <a:xfrm>
              <a:off x="2768346" y="4821215"/>
              <a:ext cx="835466" cy="19005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20" name="Group 19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70918" y="4523667"/>
                <a:ext cx="3800230" cy="2238375"/>
              </a:xfrm>
              <a:prstGeom prst="rect">
                <a:avLst/>
              </a:prstGeom>
            </p:spPr>
          </p:pic>
          <p:sp>
            <p:nvSpPr>
              <p:cNvPr id="23" name="Rectangle 2"/>
              <p:cNvSpPr txBox="1">
                <a:spLocks noChangeArrowheads="1"/>
              </p:cNvSpPr>
              <p:nvPr/>
            </p:nvSpPr>
            <p:spPr bwMode="auto">
              <a:xfrm>
                <a:off x="6610653" y="5312614"/>
                <a:ext cx="525253" cy="1558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>
                    <a:solidFill>
                      <a:schemeClr val="tx1"/>
                    </a:solidFill>
                    <a:ea typeface="ＭＳ Ｐゴシック" pitchFamily="34" charset="-128"/>
                  </a:rPr>
                  <a:t>"Maria"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5124" y="5599486"/>
              <a:ext cx="256311" cy="102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>
                  <a:solidFill>
                    <a:schemeClr val="tx1"/>
                  </a:solidFill>
                  <a:ea typeface="ＭＳ Ｐゴシック" pitchFamily="34" charset="-128"/>
                </a:rPr>
                <a:t>19</a:t>
              </a:r>
            </a:p>
          </p:txBody>
        </p:sp>
      </p:grpSp>
      <p:sp>
        <p:nvSpPr>
          <p:cNvPr id="26" name="Oval 25"/>
          <p:cNvSpPr/>
          <p:nvPr/>
        </p:nvSpPr>
        <p:spPr bwMode="auto">
          <a:xfrm>
            <a:off x="6647239" y="5541440"/>
            <a:ext cx="318338" cy="240796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6746115" y="5599002"/>
            <a:ext cx="165674" cy="15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900" b="0" kern="0" dirty="0">
                <a:solidFill>
                  <a:schemeClr val="tx1"/>
                </a:solidFill>
                <a:ea typeface="ＭＳ Ｐゴシック" pitchFamily="34" charset="-128"/>
              </a:rPr>
              <a:t>20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746" y="2045914"/>
            <a:ext cx="3524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Lad os kalde metoden </a:t>
            </a:r>
            <a:r>
              <a:rPr lang="da-DK" altLang="da-DK" sz="3200" dirty="0" err="1">
                <a:ea typeface="ＭＳ Ｐゴシック" pitchFamily="34" charset="-128"/>
              </a:rPr>
              <a:t>isTeenager</a:t>
            </a:r>
            <a:r>
              <a:rPr lang="da-DK" altLang="da-DK" sz="3200" dirty="0">
                <a:ea typeface="ＭＳ Ｐゴシック" pitchFamily="34" charset="-128"/>
              </a:rPr>
              <a:t> igen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16</a:t>
            </a:fld>
            <a:endParaRPr lang="da-DK" altLang="da-DK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739596" y="4480321"/>
            <a:ext cx="1481089" cy="2348916"/>
            <a:chOff x="2739596" y="4480321"/>
            <a:chExt cx="1481089" cy="234891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7"/>
            <a:srcRect l="832" t="1108" b="1"/>
            <a:stretch/>
          </p:blipFill>
          <p:spPr>
            <a:xfrm>
              <a:off x="2739596" y="4480321"/>
              <a:ext cx="1481089" cy="234891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2759380" y="5538391"/>
              <a:ext cx="1176125" cy="216950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918" y="4523667"/>
            <a:ext cx="3800230" cy="2238375"/>
            <a:chOff x="4470918" y="4523667"/>
            <a:chExt cx="3800230" cy="2238375"/>
          </a:xfrm>
        </p:grpSpPr>
        <p:grpSp>
          <p:nvGrpSpPr>
            <p:cNvPr id="18" name="Group 17"/>
            <p:cNvGrpSpPr/>
            <p:nvPr/>
          </p:nvGrpSpPr>
          <p:grpSpPr>
            <a:xfrm>
              <a:off x="4470918" y="4523667"/>
              <a:ext cx="3800230" cy="2238375"/>
              <a:chOff x="4470918" y="4523667"/>
              <a:chExt cx="3800230" cy="223837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470918" y="4523667"/>
                <a:ext cx="3800230" cy="2238375"/>
                <a:chOff x="4470918" y="4523667"/>
                <a:chExt cx="3800230" cy="2238375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70918" y="4523667"/>
                  <a:ext cx="3800230" cy="2238375"/>
                </a:xfrm>
                <a:prstGeom prst="rect">
                  <a:avLst/>
                </a:prstGeom>
              </p:spPr>
            </p:pic>
            <p:sp>
              <p:nvSpPr>
                <p:cNvPr id="23" name="Rectangle 2"/>
                <p:cNvSpPr txBox="1">
                  <a:spLocks noChangeArrowheads="1"/>
                </p:cNvSpPr>
                <p:nvPr/>
              </p:nvSpPr>
              <p:spPr bwMode="auto">
                <a:xfrm>
                  <a:off x="6610653" y="5312614"/>
                  <a:ext cx="525253" cy="155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+mj-lt"/>
                      <a:ea typeface="ＭＳ Ｐゴシック" pitchFamily="-106" charset="-128"/>
                      <a:cs typeface="ＭＳ Ｐゴシック" pitchFamily="-106" charset="-128"/>
                    </a:defRPr>
                  </a:lvl1pPr>
                  <a:lvl2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2pPr>
                  <a:lvl3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3pPr>
                  <a:lvl4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4pPr>
                  <a:lvl5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  <a:ea typeface="ＭＳ Ｐゴシック" pitchFamily="-106" charset="-128"/>
                      <a:cs typeface="ＭＳ Ｐゴシック" pitchFamily="-106" charset="-128"/>
                    </a:defRPr>
                  </a:lvl5pPr>
                  <a:lvl6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6pPr>
                  <a:lvl7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7pPr>
                  <a:lvl8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8pPr>
                  <a:lvl9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3600" b="1">
                      <a:solidFill>
                        <a:srgbClr val="A50021"/>
                      </a:solidFill>
                      <a:latin typeface="Arial" pitchFamily="-106" charset="0"/>
                    </a:defRPr>
                  </a:lvl9pPr>
                </a:lstStyle>
                <a:p>
                  <a:pPr eaLnBrk="1" hangingPunct="1">
                    <a:spcBef>
                      <a:spcPts val="800"/>
                    </a:spcBef>
                  </a:pPr>
                  <a:r>
                    <a:rPr lang="da-DK" altLang="da-DK" sz="900" b="0" kern="0" dirty="0">
                      <a:solidFill>
                        <a:schemeClr val="tx1"/>
                      </a:solidFill>
                      <a:ea typeface="ＭＳ Ｐゴシック" pitchFamily="34" charset="-128"/>
                    </a:rPr>
                    <a:t>"Maria"</a:t>
                  </a:r>
                </a:p>
              </p:txBody>
            </p:sp>
          </p:grpSp>
          <p:sp>
            <p:nvSpPr>
              <p:cNvPr id="20" name="Rectangle 2"/>
              <p:cNvSpPr txBox="1">
                <a:spLocks noChangeArrowheads="1"/>
              </p:cNvSpPr>
              <p:nvPr/>
            </p:nvSpPr>
            <p:spPr bwMode="auto">
              <a:xfrm>
                <a:off x="6745124" y="5599486"/>
                <a:ext cx="256311" cy="1020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+mj-lt"/>
                    <a:ea typeface="ＭＳ Ｐゴシック" pitchFamily="-106" charset="-128"/>
                    <a:cs typeface="ＭＳ Ｐゴシック" pitchFamily="-106" charset="-128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  <a:ea typeface="ＭＳ Ｐゴシック" pitchFamily="-106" charset="-128"/>
                    <a:cs typeface="ＭＳ Ｐゴシック" pitchFamily="-106" charset="-128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3600" b="1">
                    <a:solidFill>
                      <a:srgbClr val="A50021"/>
                    </a:solidFill>
                    <a:latin typeface="Arial" pitchFamily="-106" charset="0"/>
                  </a:defRPr>
                </a:lvl9pPr>
              </a:lstStyle>
              <a:p>
                <a:pPr eaLnBrk="1" hangingPunct="1">
                  <a:spcBef>
                    <a:spcPts val="800"/>
                  </a:spcBef>
                </a:pPr>
                <a:r>
                  <a:rPr lang="da-DK" altLang="da-DK" sz="900" b="0" kern="0" dirty="0">
                    <a:solidFill>
                      <a:schemeClr val="tx1"/>
                    </a:solidFill>
                    <a:ea typeface="ＭＳ Ｐゴシック" pitchFamily="34" charset="-128"/>
                  </a:rPr>
                  <a:t>19</a:t>
                </a:r>
              </a:p>
            </p:txBody>
          </p:sp>
        </p:grpSp>
        <p:sp>
          <p:nvSpPr>
            <p:cNvPr id="25" name="Rectangle 2"/>
            <p:cNvSpPr txBox="1">
              <a:spLocks noChangeArrowheads="1"/>
            </p:cNvSpPr>
            <p:nvPr/>
          </p:nvSpPr>
          <p:spPr bwMode="auto">
            <a:xfrm>
              <a:off x="6746115" y="5599002"/>
              <a:ext cx="165674" cy="156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+mj-lt"/>
                  <a:ea typeface="ＭＳ Ｐゴシック" pitchFamily="-106" charset="-128"/>
                  <a:cs typeface="ＭＳ Ｐゴシック" pitchFamily="-106" charset="-128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  <a:ea typeface="ＭＳ Ｐゴシック" pitchFamily="-106" charset="-128"/>
                  <a:cs typeface="ＭＳ Ｐゴシック" pitchFamily="-106" charset="-128"/>
                </a:defRPr>
              </a:lvl5pPr>
              <a:lvl6pPr marL="4572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6pPr>
              <a:lvl7pPr marL="9144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7pPr>
              <a:lvl8pPr marL="13716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8pPr>
              <a:lvl9pPr marL="1828800" algn="l" rtl="0" fontAlgn="base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A50021"/>
                  </a:solidFill>
                  <a:latin typeface="Arial" pitchFamily="-106" charset="0"/>
                </a:defRPr>
              </a:lvl9pPr>
            </a:lstStyle>
            <a:p>
              <a:pPr eaLnBrk="1" hangingPunct="1">
                <a:spcBef>
                  <a:spcPts val="800"/>
                </a:spcBef>
              </a:pPr>
              <a:r>
                <a:rPr lang="da-DK" altLang="da-DK" sz="900" b="0" kern="0" dirty="0">
                  <a:solidFill>
                    <a:schemeClr val="tx1"/>
                  </a:solidFill>
                  <a:ea typeface="ＭＳ Ｐゴシック" pitchFamily="34" charset="-128"/>
                </a:rPr>
                <a:t>20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5936" y="1222281"/>
            <a:ext cx="5103239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Java kode for Person klassen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 bwMode="auto">
          <a:xfrm>
            <a:off x="2877646" y="4537323"/>
            <a:ext cx="869601" cy="213971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2154" y="811620"/>
            <a:ext cx="4551846" cy="60463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08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Skabelse af objekter (new operator)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18</a:t>
            </a:fld>
            <a:endParaRPr lang="da-DK" altLang="da-DK" dirty="0"/>
          </a:p>
        </p:txBody>
      </p:sp>
      <p:sp>
        <p:nvSpPr>
          <p:cNvPr id="10245" name="Rectangle 14"/>
          <p:cNvSpPr>
            <a:spLocks noChangeArrowheads="1"/>
          </p:cNvSpPr>
          <p:nvPr/>
        </p:nvSpPr>
        <p:spPr bwMode="auto">
          <a:xfrm>
            <a:off x="467544" y="1190966"/>
            <a:ext cx="6720065" cy="324614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female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father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Person(String n,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a, </a:t>
            </a:r>
            <a:r>
              <a:rPr lang="en-US" altLang="da-DK" sz="18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sex)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name =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age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female = sex;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326618" y="5586675"/>
            <a:ext cx="304800" cy="304800"/>
            <a:chOff x="5084663" y="3809002"/>
            <a:chExt cx="304800" cy="304800"/>
          </a:xfrm>
        </p:grpSpPr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0" name="AutoShape 26"/>
          <p:cNvCxnSpPr>
            <a:cxnSpLocks noChangeShapeType="1"/>
          </p:cNvCxnSpPr>
          <p:nvPr/>
        </p:nvCxnSpPr>
        <p:spPr bwMode="auto">
          <a:xfrm>
            <a:off x="1511022" y="5748793"/>
            <a:ext cx="1137278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939033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2631637" y="4581128"/>
            <a:ext cx="1879301" cy="1997936"/>
            <a:chOff x="2999090" y="4077072"/>
            <a:chExt cx="2167333" cy="2376264"/>
          </a:xfrm>
        </p:grpSpPr>
        <p:sp>
          <p:nvSpPr>
            <p:cNvPr id="83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4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86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89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68EEA"/>
                  </a:solidFill>
                </a:rPr>
                <a:t>false</a:t>
              </a:r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95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6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9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9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444788" y="4795772"/>
            <a:ext cx="1800200" cy="781581"/>
            <a:chOff x="6660330" y="3452447"/>
            <a:chExt cx="1800200" cy="1017909"/>
          </a:xfrm>
        </p:grpSpPr>
        <p:sp>
          <p:nvSpPr>
            <p:cNvPr id="98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9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"Susan"</a:t>
              </a:r>
            </a:p>
          </p:txBody>
        </p:sp>
      </p:grpSp>
      <p:cxnSp>
        <p:nvCxnSpPr>
          <p:cNvPr id="101" name="AutoShape 26"/>
          <p:cNvCxnSpPr>
            <a:cxnSpLocks noChangeShapeType="1"/>
          </p:cNvCxnSpPr>
          <p:nvPr/>
        </p:nvCxnSpPr>
        <p:spPr bwMode="auto">
          <a:xfrm flipV="1">
            <a:off x="4071342" y="5196036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Rectangle 8"/>
          <p:cNvSpPr>
            <a:spLocks noChangeArrowheads="1"/>
          </p:cNvSpPr>
          <p:nvPr/>
        </p:nvSpPr>
        <p:spPr bwMode="auto">
          <a:xfrm>
            <a:off x="3819256" y="542646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42</a:t>
            </a:r>
          </a:p>
        </p:txBody>
      </p:sp>
      <p:sp>
        <p:nvSpPr>
          <p:cNvPr id="104" name="Rectangle 48"/>
          <p:cNvSpPr>
            <a:spLocks noChangeArrowheads="1"/>
          </p:cNvSpPr>
          <p:nvPr/>
        </p:nvSpPr>
        <p:spPr bwMode="auto">
          <a:xfrm>
            <a:off x="3702342" y="5791998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>
                <a:solidFill>
                  <a:srgbClr val="068EEA"/>
                </a:solidFill>
              </a:rPr>
              <a:t>true</a:t>
            </a:r>
          </a:p>
        </p:txBody>
      </p:sp>
      <p:sp>
        <p:nvSpPr>
          <p:cNvPr id="34" name="Right Arrow 33"/>
          <p:cNvSpPr/>
          <p:nvPr/>
        </p:nvSpPr>
        <p:spPr bwMode="auto">
          <a:xfrm>
            <a:off x="3147111" y="3672940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54258" y="1532079"/>
            <a:ext cx="3295099" cy="1084996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6599" y="1917674"/>
            <a:ext cx="2592288" cy="361104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Nu med 4 feltvariabler</a:t>
            </a:r>
          </a:p>
          <a:p>
            <a:pPr lvl="1" eaLnBrk="1" hangingPunct="1"/>
            <a:endParaRPr lang="da-DK" altLang="da-DK" noProof="0" dirty="0">
              <a:ea typeface="ＭＳ Ｐゴシック" pitchFamily="34" charset="-128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36537" y="2705204"/>
            <a:ext cx="6307536" cy="1324535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6296" y="2676296"/>
            <a:ext cx="1926448" cy="921031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800" b="1" noProof="0" dirty="0">
                <a:solidFill>
                  <a:srgbClr val="C00000"/>
                </a:solidFill>
                <a:ea typeface="ＭＳ Ｐゴシック" pitchFamily="34" charset="-128"/>
                <a:cs typeface="ＭＳ Ｐゴシック" pitchFamily="-106" charset="-128"/>
              </a:rPr>
              <a:t>Konstruktøren initialiserer 3 af feltvariablerne</a:t>
            </a:r>
          </a:p>
          <a:p>
            <a:pPr lvl="1" eaLnBrk="1" hangingPunct="1"/>
            <a:endParaRPr lang="da-DK" altLang="da-DK" noProof="0" dirty="0">
              <a:ea typeface="ＭＳ Ｐゴシック" pitchFamily="34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739426" y="3644584"/>
            <a:ext cx="5017730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L -0.00018 0.047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4769 L -0.00018 0.1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04" grpId="0" animBg="1"/>
      <p:bldP spid="34" grpId="0" animBg="1"/>
      <p:bldP spid="34" grpId="1" animBg="1"/>
      <p:bldP spid="34" grpId="2" animBg="1"/>
      <p:bldP spid="34" grpId="3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Endnu et objekt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19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475656" y="1124304"/>
            <a:ext cx="5102615" cy="648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p2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6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673897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827931" y="4581128"/>
            <a:ext cx="1879301" cy="1997936"/>
            <a:chOff x="2999090" y="4077072"/>
            <a:chExt cx="2167333" cy="2376264"/>
          </a:xfrm>
        </p:grpSpPr>
        <p:sp>
          <p:nvSpPr>
            <p:cNvPr id="90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95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97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02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3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0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04" name="Group 103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05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6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"Susan"</a:t>
              </a:r>
            </a:p>
          </p:txBody>
        </p:sp>
      </p:grpSp>
      <p:cxnSp>
        <p:nvCxnSpPr>
          <p:cNvPr id="108" name="AutoShape 26"/>
          <p:cNvCxnSpPr>
            <a:cxnSpLocks noChangeShapeType="1"/>
          </p:cNvCxnSpPr>
          <p:nvPr/>
        </p:nvCxnSpPr>
        <p:spPr bwMode="auto">
          <a:xfrm flipV="1">
            <a:off x="4289876" y="5196037"/>
            <a:ext cx="1357543" cy="1206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1" name="Group 110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12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3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14" name="AutoShape 26"/>
          <p:cNvCxnSpPr>
            <a:cxnSpLocks noChangeShapeType="1"/>
          </p:cNvCxnSpPr>
          <p:nvPr/>
        </p:nvCxnSpPr>
        <p:spPr bwMode="auto">
          <a:xfrm flipV="1">
            <a:off x="1747008" y="3367043"/>
            <a:ext cx="1101304" cy="43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17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8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0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121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123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68EEA"/>
                  </a:solidFill>
                </a:rPr>
                <a:t>false</a:t>
              </a:r>
            </a:p>
          </p:txBody>
        </p: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29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0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27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28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32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"Peter"</a:t>
              </a:r>
            </a:p>
          </p:txBody>
        </p:sp>
      </p:grpSp>
      <p:cxnSp>
        <p:nvCxnSpPr>
          <p:cNvPr id="135" name="AutoShape 26"/>
          <p:cNvCxnSpPr>
            <a:cxnSpLocks noChangeShapeType="1"/>
          </p:cNvCxnSpPr>
          <p:nvPr/>
        </p:nvCxnSpPr>
        <p:spPr bwMode="auto">
          <a:xfrm flipV="1">
            <a:off x="4297827" y="2822337"/>
            <a:ext cx="1354293" cy="1627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Rectangle 8"/>
          <p:cNvSpPr>
            <a:spLocks noChangeArrowheads="1"/>
          </p:cNvSpPr>
          <p:nvPr/>
        </p:nvSpPr>
        <p:spPr bwMode="auto">
          <a:xfrm>
            <a:off x="4026588" y="3052768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69</a:t>
            </a:r>
          </a:p>
        </p:txBody>
      </p:sp>
      <p:sp>
        <p:nvSpPr>
          <p:cNvPr id="61" name="Right Arrow 60"/>
          <p:cNvSpPr/>
          <p:nvPr/>
        </p:nvSpPr>
        <p:spPr bwMode="auto">
          <a:xfrm>
            <a:off x="834325" y="1156549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7" name="Rectangle 48"/>
          <p:cNvSpPr>
            <a:spLocks noChangeArrowheads="1"/>
          </p:cNvSpPr>
          <p:nvPr/>
        </p:nvSpPr>
        <p:spPr bwMode="auto">
          <a:xfrm>
            <a:off x="3919207" y="3429000"/>
            <a:ext cx="640316" cy="2867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400" b="1" dirty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5364088" y="3517776"/>
            <a:ext cx="3600400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For feltvariabler af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objekt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type repræsenteres værdien via en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reference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(pegepind) til det pågældende objekt</a:t>
            </a:r>
            <a:b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</a:b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(f.eks.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name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 og </a:t>
            </a:r>
            <a:r>
              <a:rPr lang="da-DK" sz="1400" b="1" dirty="0" err="1">
                <a:solidFill>
                  <a:srgbClr val="0000CC"/>
                </a:solidFill>
                <a:latin typeface="+mn-lt"/>
                <a:ea typeface="ＭＳ Ｐゴシック" charset="0"/>
              </a:rPr>
              <a:t>father</a:t>
            </a:r>
            <a:r>
              <a:rPr lang="da-DK" sz="1400" b="1" dirty="0">
                <a:solidFill>
                  <a:srgbClr val="0000CC"/>
                </a:solidFill>
                <a:latin typeface="+mn-lt"/>
                <a:ea typeface="ＭＳ Ｐゴシック" charset="0"/>
              </a:rPr>
              <a:t>)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48856" y="3844229"/>
            <a:ext cx="2549336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For feltvariabler af 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primitiv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type repræsenteres værdien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direkte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i objektet</a:t>
            </a:r>
            <a:br>
              <a:rPr lang="da-DK" sz="1400" b="1" dirty="0">
                <a:ln w="11430"/>
                <a:solidFill>
                  <a:srgbClr val="0000CC"/>
                </a:solidFill>
              </a:rPr>
            </a:br>
            <a:r>
              <a:rPr lang="da-DK" sz="1400" b="1" dirty="0">
                <a:ln w="11430"/>
                <a:solidFill>
                  <a:srgbClr val="0000CC"/>
                </a:solidFill>
              </a:rPr>
              <a:t>(f.eks. age og </a:t>
            </a:r>
            <a:r>
              <a:rPr lang="da-DK" sz="1400" b="1" dirty="0" err="1">
                <a:ln w="11430"/>
                <a:solidFill>
                  <a:srgbClr val="0000CC"/>
                </a:solidFill>
              </a:rPr>
              <a:t>female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34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36" grpId="0" animBg="1"/>
      <p:bldP spid="61" grpId="0" animBg="1"/>
      <p:bldP spid="61" grpId="1" animBg="1"/>
      <p:bldP spid="61" grpId="2" animBg="1"/>
      <p:bldP spid="57" grpId="0" animBg="1"/>
      <p:bldP spid="59" grpId="0" animBg="1"/>
      <p:bldP spid="6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Objekters tilstand og opførsel i Java</a:t>
            </a:r>
          </a:p>
        </p:txBody>
      </p:sp>
      <p:sp>
        <p:nvSpPr>
          <p:cNvPr id="2253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124744"/>
            <a:ext cx="8424936" cy="4608512"/>
          </a:xfrm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Tilstand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tilstand</a:t>
            </a:r>
            <a:r>
              <a:rPr lang="da-DK" altLang="da-DK" sz="1800" noProof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>
                <a:ea typeface="ＭＳ Ｐゴシック" pitchFamily="34" charset="-128"/>
              </a:rPr>
              <a:t>er defineret ved et sæt feltvariabler (</a:t>
            </a:r>
            <a:r>
              <a:rPr lang="da-DK" altLang="da-DK" sz="1800" noProof="0" dirty="0" err="1">
                <a:ea typeface="ＭＳ Ｐゴシック" pitchFamily="34" charset="-128"/>
              </a:rPr>
              <a:t>fields</a:t>
            </a:r>
            <a:r>
              <a:rPr lang="da-DK" altLang="da-DK" sz="1800" noProof="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>
                <a:ea typeface="ＭＳ Ｐゴシック" pitchFamily="34" charset="-128"/>
              </a:rPr>
              <a:t>Feltvariablerne er fastlagt i klassens erklæring (beskrivelse)</a:t>
            </a:r>
            <a:endParaRPr lang="da-DK" altLang="da-DK" sz="1800" noProof="0" dirty="0">
              <a:ea typeface="ＭＳ Ｐゴシック" pitchFamily="34" charset="-128"/>
            </a:endParaRP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Alle 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feltvariabler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Hvert objekt har sin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egen tilstand</a:t>
            </a:r>
            <a:r>
              <a:rPr lang="da-DK" altLang="da-DK" sz="1800" noProof="0" dirty="0">
                <a:ea typeface="ＭＳ Ｐゴシック" pitchFamily="34" charset="-128"/>
              </a:rPr>
              <a:t> (værdier af feltvariabler)</a:t>
            </a:r>
          </a:p>
          <a:p>
            <a:pPr lvl="4" eaLnBrk="1" hangingPunct="1"/>
            <a:endParaRPr lang="da-DK" altLang="da-DK" sz="1000" noProof="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Opførsel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Et objekts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opførsel</a:t>
            </a:r>
            <a:r>
              <a:rPr lang="da-DK" altLang="da-DK" sz="1800" noProof="0" dirty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da-DK" altLang="da-DK" sz="1800" noProof="0" dirty="0">
                <a:ea typeface="ＭＳ Ｐゴシック" pitchFamily="34" charset="-128"/>
              </a:rPr>
              <a:t>er defineret ved et sæt konstruktører og metoder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dirty="0">
                <a:ea typeface="ＭＳ Ｐゴシック" pitchFamily="34" charset="-128"/>
              </a:rPr>
              <a:t>Konstruktører og metoder er fastlagt i klassens erklæring (beskrivelse)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Alle objekter</a:t>
            </a:r>
            <a:r>
              <a:rPr lang="da-DK" altLang="da-DK" sz="1800" noProof="0" dirty="0">
                <a:ea typeface="ＭＳ Ｐゴシック" pitchFamily="34" charset="-128"/>
              </a:rPr>
              <a:t> (af en given klasse) har de </a:t>
            </a:r>
            <a:r>
              <a:rPr lang="da-DK" altLang="da-DK" sz="1800" b="1" noProof="0" dirty="0">
                <a:solidFill>
                  <a:srgbClr val="008000"/>
                </a:solidFill>
                <a:ea typeface="ＭＳ Ｐゴシック" pitchFamily="34" charset="-128"/>
              </a:rPr>
              <a:t>samme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konstruktører </a:t>
            </a:r>
            <a:r>
              <a:rPr lang="da-DK" altLang="da-DK" sz="1800" dirty="0">
                <a:ea typeface="ＭＳ Ｐゴシック" pitchFamily="34" charset="-128"/>
              </a:rPr>
              <a:t>og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7341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449485" y="1174129"/>
            <a:ext cx="4833228" cy="81471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setFather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father = p;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>
                <a:ea typeface="ＭＳ Ｐゴシック" pitchFamily="34" charset="-128"/>
                <a:cs typeface="Arial"/>
              </a:rPr>
              <a:t>setFather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20</a:t>
            </a:fld>
            <a:endParaRPr lang="da-DK" altLang="da-DK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9552" y="1202480"/>
            <a:ext cx="2697092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>
                <a:solidFill>
                  <a:schemeClr val="tx1"/>
                </a:solidFill>
                <a:latin typeface="Courier New" pitchFamily="49" charset="0"/>
              </a:rPr>
              <a:t>p1.setFather(p2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1529249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6400" y="5743575"/>
            <a:ext cx="1185863" cy="95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1664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4268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7419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"Susan"</a:t>
              </a: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>
            <a:off x="4297827" y="5192202"/>
            <a:ext cx="1349592" cy="38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Group 121"/>
          <p:cNvGrpSpPr/>
          <p:nvPr/>
        </p:nvGrpSpPr>
        <p:grpSpPr>
          <a:xfrm>
            <a:off x="1533950" y="3212976"/>
            <a:ext cx="304800" cy="304800"/>
            <a:chOff x="5084663" y="3809002"/>
            <a:chExt cx="304800" cy="304800"/>
          </a:xfrm>
        </p:grpSpPr>
        <p:sp>
          <p:nvSpPr>
            <p:cNvPr id="123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24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125" name="AutoShape 26"/>
          <p:cNvCxnSpPr>
            <a:cxnSpLocks noChangeShapeType="1"/>
          </p:cNvCxnSpPr>
          <p:nvPr/>
        </p:nvCxnSpPr>
        <p:spPr bwMode="auto">
          <a:xfrm>
            <a:off x="1673897" y="3379304"/>
            <a:ext cx="1181735" cy="38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Rectangle 8"/>
          <p:cNvSpPr>
            <a:spLocks noChangeArrowheads="1"/>
          </p:cNvSpPr>
          <p:nvPr/>
        </p:nvSpPr>
        <p:spPr bwMode="auto">
          <a:xfrm>
            <a:off x="1146365" y="2871503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38969" y="2207429"/>
            <a:ext cx="1879301" cy="1997936"/>
            <a:chOff x="2999090" y="4077072"/>
            <a:chExt cx="2167333" cy="2376264"/>
          </a:xfrm>
        </p:grpSpPr>
        <p:sp>
          <p:nvSpPr>
            <p:cNvPr id="128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</a:p>
          </p:txBody>
        </p:sp>
        <p:sp>
          <p:nvSpPr>
            <p:cNvPr id="131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132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133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134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false</a:t>
              </a:r>
            </a:p>
          </p:txBody>
        </p:sp>
        <p:sp>
          <p:nvSpPr>
            <p:cNvPr id="135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40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41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38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5652120" y="2422073"/>
            <a:ext cx="1800200" cy="781581"/>
            <a:chOff x="6660330" y="3452447"/>
            <a:chExt cx="1800200" cy="1017909"/>
          </a:xfrm>
        </p:grpSpPr>
        <p:sp>
          <p:nvSpPr>
            <p:cNvPr id="143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44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45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B050"/>
                  </a:solidFill>
                </a:rPr>
                <a:t>"Peter"</a:t>
              </a:r>
            </a:p>
          </p:txBody>
        </p:sp>
      </p:grpSp>
      <p:cxnSp>
        <p:nvCxnSpPr>
          <p:cNvPr id="146" name="AutoShape 26"/>
          <p:cNvCxnSpPr>
            <a:cxnSpLocks noChangeShapeType="1"/>
          </p:cNvCxnSpPr>
          <p:nvPr/>
        </p:nvCxnSpPr>
        <p:spPr bwMode="auto">
          <a:xfrm flipV="1">
            <a:off x="4305778" y="2822337"/>
            <a:ext cx="1346342" cy="3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54" name="Group 153"/>
          <p:cNvGrpSpPr/>
          <p:nvPr/>
        </p:nvGrpSpPr>
        <p:grpSpPr>
          <a:xfrm>
            <a:off x="4247985" y="4057162"/>
            <a:ext cx="895358" cy="2252950"/>
            <a:chOff x="4108690" y="4057162"/>
            <a:chExt cx="895358" cy="2252950"/>
          </a:xfrm>
        </p:grpSpPr>
        <p:cxnSp>
          <p:nvCxnSpPr>
            <p:cNvPr id="149" name="AutoShape 26"/>
            <p:cNvCxnSpPr>
              <a:cxnSpLocks noChangeShapeType="1"/>
            </p:cNvCxnSpPr>
            <p:nvPr/>
          </p:nvCxnSpPr>
          <p:spPr bwMode="auto">
            <a:xfrm flipV="1">
              <a:off x="4108690" y="6302724"/>
              <a:ext cx="895358" cy="7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0" name="AutoShape 26"/>
            <p:cNvCxnSpPr>
              <a:cxnSpLocks noChangeShapeType="1"/>
            </p:cNvCxnSpPr>
            <p:nvPr/>
          </p:nvCxnSpPr>
          <p:spPr bwMode="auto">
            <a:xfrm flipH="1" flipV="1">
              <a:off x="4499992" y="4057162"/>
              <a:ext cx="504056" cy="5706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26"/>
            <p:cNvCxnSpPr>
              <a:cxnSpLocks noChangeShapeType="1"/>
            </p:cNvCxnSpPr>
            <p:nvPr/>
          </p:nvCxnSpPr>
          <p:spPr bwMode="auto">
            <a:xfrm flipV="1">
              <a:off x="5004048" y="4627778"/>
              <a:ext cx="0" cy="16785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" name="Text Box 101"/>
          <p:cNvSpPr txBox="1">
            <a:spLocks noChangeArrowheads="1"/>
          </p:cNvSpPr>
          <p:nvPr/>
        </p:nvSpPr>
        <p:spPr bwMode="auto">
          <a:xfrm>
            <a:off x="6943512" y="3934797"/>
            <a:ext cx="1660936" cy="646331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da-DK" altLang="da-DK" sz="1800" b="1" dirty="0"/>
              <a:t>OPFØRSEL</a:t>
            </a:r>
          </a:p>
          <a:p>
            <a:pPr algn="ctr" eaLnBrk="1" hangingPunct="1">
              <a:defRPr/>
            </a:pPr>
            <a:r>
              <a:rPr lang="da-DK" altLang="da-DK" sz="1800" b="1" dirty="0"/>
              <a:t>(dynamisk)</a:t>
            </a:r>
          </a:p>
        </p:txBody>
      </p:sp>
      <p:sp>
        <p:nvSpPr>
          <p:cNvPr id="62" name="Text Box 101"/>
          <p:cNvSpPr txBox="1">
            <a:spLocks noChangeArrowheads="1"/>
          </p:cNvSpPr>
          <p:nvPr/>
        </p:nvSpPr>
        <p:spPr bwMode="auto">
          <a:xfrm>
            <a:off x="6153471" y="3487919"/>
            <a:ext cx="2450976" cy="369332"/>
          </a:xfrm>
          <a:prstGeom prst="rect">
            <a:avLst/>
          </a:prstGeom>
          <a:solidFill>
            <a:srgbClr val="FFFFCC"/>
          </a:solidFill>
          <a:ln w="57150" cmpd="thickThin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a-DK" altLang="da-DK" sz="1800" b="1" dirty="0"/>
              <a:t>UML Objektdiagram</a:t>
            </a:r>
          </a:p>
        </p:txBody>
      </p:sp>
    </p:spTree>
    <p:extLst>
      <p:ext uri="{BB962C8B-B14F-4D97-AF65-F5344CB8AC3E}">
        <p14:creationId xmlns:p14="http://schemas.microsoft.com/office/powerpoint/2010/main" val="18143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754" y="3757017"/>
            <a:ext cx="35242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Metoden </a:t>
            </a:r>
            <a:r>
              <a:rPr lang="da-DK" altLang="da-DK" sz="3200" dirty="0" err="1">
                <a:ea typeface="ＭＳ Ｐゴシック" pitchFamily="34" charset="-128"/>
                <a:cs typeface="Arial"/>
              </a:rPr>
              <a:t>birthday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(mutator metode)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676971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46365" y="5335498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671424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886068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"Susan"</a:t>
              </a: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78674" y="5286332"/>
            <a:ext cx="1373446" cy="120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1371480" y="1617210"/>
            <a:ext cx="7593008" cy="10917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birthday()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age = age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"Happy birthday 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+ name +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"!"</a:t>
            </a:r>
            <a:r>
              <a:rPr lang="en-US" altLang="da-DK" sz="1000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8" name="Rectangle 8"/>
          <p:cNvSpPr>
            <a:spLocks noChangeArrowheads="1"/>
          </p:cNvSpPr>
          <p:nvPr/>
        </p:nvSpPr>
        <p:spPr bwMode="auto">
          <a:xfrm>
            <a:off x="4035614" y="5508477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43</a:t>
            </a:r>
          </a:p>
        </p:txBody>
      </p: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 flipV="1">
            <a:off x="1663212" y="5839089"/>
            <a:ext cx="1160374" cy="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545153" y="1124744"/>
            <a:ext cx="2226647" cy="37151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1604952" y="2997673"/>
            <a:ext cx="4191184" cy="947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>
                <a:solidFill>
                  <a:srgbClr val="0000FF"/>
                </a:solidFill>
              </a:rPr>
              <a:t>Kald af metode i Java’s klassebibliotek (udskriver linje på BueJ's terminal)</a:t>
            </a:r>
          </a:p>
          <a:p>
            <a:pPr algn="ctr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Hvis man kun skriver print,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får man intet linjeskift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2771800" y="2517608"/>
            <a:ext cx="0" cy="4793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1" name="Right Arrow 40"/>
          <p:cNvSpPr/>
          <p:nvPr/>
        </p:nvSpPr>
        <p:spPr bwMode="auto">
          <a:xfrm>
            <a:off x="849370" y="1916832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V="1">
            <a:off x="6950482" y="2464989"/>
            <a:ext cx="0" cy="3389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227544" y="2811825"/>
            <a:ext cx="2488499" cy="6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400" b="1" dirty="0">
                <a:solidFill>
                  <a:srgbClr val="0000FF"/>
                </a:solidFill>
              </a:rPr>
              <a:t>Sammensætning af tekststrenge (konkatenering)</a:t>
            </a: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7902351" y="2447849"/>
            <a:ext cx="0" cy="36397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46" name="Rectangle 45"/>
          <p:cNvSpPr/>
          <p:nvPr/>
        </p:nvSpPr>
        <p:spPr bwMode="auto">
          <a:xfrm>
            <a:off x="1680618" y="2204864"/>
            <a:ext cx="2544541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826714" y="2251886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783155" y="2254514"/>
            <a:ext cx="209807" cy="183886"/>
          </a:xfrm>
          <a:prstGeom prst="ellipse">
            <a:avLst/>
          </a:prstGeom>
          <a:noFill/>
          <a:ln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74931" y="2199609"/>
            <a:ext cx="4162097" cy="312745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508104" y="4351283"/>
            <a:ext cx="1468137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976242" y="4351283"/>
            <a:ext cx="495552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471793" y="4351283"/>
            <a:ext cx="124543" cy="262193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4" grpId="0"/>
      <p:bldP spid="36" grpId="0" animBg="1"/>
      <p:bldP spid="41" grpId="0" animBg="1"/>
      <p:bldP spid="41" grpId="1" animBg="1"/>
      <p:bldP spid="41" grpId="2" animBg="1"/>
      <p:bldP spid="42" grpId="0" animBg="1"/>
      <p:bldP spid="43" grpId="0"/>
      <p:bldP spid="44" grpId="0" animBg="1"/>
      <p:bldP spid="46" grpId="0" animBg="1"/>
      <p:bldP spid="2" grpId="0" animBg="1"/>
      <p:bldP spid="47" grpId="0" animBg="1"/>
      <p:bldP spid="48" grpId="0" animBg="1"/>
      <p:bldP spid="49" grpId="0" animBg="1"/>
      <p:bldP spid="51" grpId="0" animBg="1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Én person – to referencer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33950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78598" y="5748793"/>
            <a:ext cx="1177034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1138446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8969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52120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"Susan"</a:t>
              </a: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86626" y="5196036"/>
            <a:ext cx="1365494" cy="411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96752"/>
            <a:ext cx="5111231" cy="14795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p1, p2;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p2 = p1;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>
                <a:solidFill>
                  <a:schemeClr val="tx1"/>
                </a:solidFill>
                <a:latin typeface="Courier New" pitchFamily="49" charset="0"/>
              </a:rPr>
              <a:t>p2.birthday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1511100" y="4647830"/>
            <a:ext cx="304800" cy="304800"/>
            <a:chOff x="5084663" y="3809002"/>
            <a:chExt cx="304800" cy="304800"/>
          </a:xfrm>
        </p:grpSpPr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71" name="AutoShape 26"/>
          <p:cNvCxnSpPr>
            <a:cxnSpLocks noChangeShapeType="1"/>
          </p:cNvCxnSpPr>
          <p:nvPr/>
        </p:nvCxnSpPr>
        <p:spPr bwMode="auto">
          <a:xfrm>
            <a:off x="1670646" y="4810539"/>
            <a:ext cx="1184986" cy="39524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1115596" y="4306357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p2:Person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sp>
        <p:nvSpPr>
          <p:cNvPr id="73" name="Rectangle 8"/>
          <p:cNvSpPr>
            <a:spLocks noChangeArrowheads="1"/>
          </p:cNvSpPr>
          <p:nvPr/>
        </p:nvSpPr>
        <p:spPr bwMode="auto">
          <a:xfrm>
            <a:off x="4027255" y="542144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43</a:t>
            </a:r>
          </a:p>
        </p:txBody>
      </p:sp>
      <p:sp>
        <p:nvSpPr>
          <p:cNvPr id="74" name="Rectangle 8"/>
          <p:cNvSpPr>
            <a:spLocks noChangeArrowheads="1"/>
          </p:cNvSpPr>
          <p:nvPr/>
        </p:nvSpPr>
        <p:spPr bwMode="auto">
          <a:xfrm>
            <a:off x="4034955" y="5423771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44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382" y="3062551"/>
            <a:ext cx="3381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069282"/>
            <a:ext cx="34671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21435" y="1229384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9 L -0.00017 0.079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7917 L -0.00017 0.121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213 L -0.00017 0.16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308 L -0.00017 0.20518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72" grpId="0" animBg="1"/>
      <p:bldP spid="73" grpId="0" animBg="1"/>
      <p:bldP spid="74" grpId="0" animBg="1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  <a:cs typeface="Arial"/>
              </a:rPr>
              <a:t>To personer – én reference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  <p:grpSp>
        <p:nvGrpSpPr>
          <p:cNvPr id="95" name="Group 94"/>
          <p:cNvGrpSpPr/>
          <p:nvPr/>
        </p:nvGrpSpPr>
        <p:grpSpPr>
          <a:xfrm>
            <a:off x="1527157" y="5586675"/>
            <a:ext cx="304800" cy="304800"/>
            <a:chOff x="5084663" y="3809002"/>
            <a:chExt cx="304800" cy="304800"/>
          </a:xfrm>
        </p:grpSpPr>
        <p:sp>
          <p:nvSpPr>
            <p:cNvPr id="96" name="Oval 8"/>
            <p:cNvSpPr>
              <a:spLocks noChangeArrowheads="1"/>
            </p:cNvSpPr>
            <p:nvPr/>
          </p:nvSpPr>
          <p:spPr bwMode="auto">
            <a:xfrm>
              <a:off x="5084663" y="3809002"/>
              <a:ext cx="304800" cy="3048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7" name="Oval 8"/>
            <p:cNvSpPr>
              <a:spLocks noChangeArrowheads="1"/>
            </p:cNvSpPr>
            <p:nvPr/>
          </p:nvSpPr>
          <p:spPr bwMode="auto">
            <a:xfrm>
              <a:off x="5186204" y="3911741"/>
              <a:ext cx="107950" cy="1079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8" name="AutoShape 26"/>
          <p:cNvCxnSpPr>
            <a:cxnSpLocks noChangeShapeType="1"/>
          </p:cNvCxnSpPr>
          <p:nvPr/>
        </p:nvCxnSpPr>
        <p:spPr bwMode="auto">
          <a:xfrm>
            <a:off x="1687707" y="5748793"/>
            <a:ext cx="1161132" cy="802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8"/>
          <p:cNvSpPr>
            <a:spLocks noChangeArrowheads="1"/>
          </p:cNvSpPr>
          <p:nvPr/>
        </p:nvSpPr>
        <p:spPr bwMode="auto">
          <a:xfrm>
            <a:off x="892779" y="5245202"/>
            <a:ext cx="1201286" cy="312738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p1:Person</a:t>
            </a:r>
            <a:endParaRPr lang="en-AU" altLang="da-DK" sz="1600" b="1" dirty="0">
              <a:solidFill>
                <a:srgbClr val="000000"/>
              </a:solidFill>
              <a:latin typeface="Helvetica" pitchFamily="6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832176" y="4581128"/>
            <a:ext cx="1879301" cy="1997936"/>
            <a:chOff x="2999090" y="4077072"/>
            <a:chExt cx="2167333" cy="2376264"/>
          </a:xfrm>
        </p:grpSpPr>
        <p:sp>
          <p:nvSpPr>
            <p:cNvPr id="10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0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42</a:t>
              </a:r>
            </a:p>
          </p:txBody>
        </p:sp>
        <p:sp>
          <p:nvSpPr>
            <p:cNvPr id="10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10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10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10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10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11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11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11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5645327" y="4795772"/>
            <a:ext cx="1800200" cy="781581"/>
            <a:chOff x="6660330" y="3452447"/>
            <a:chExt cx="1800200" cy="1017909"/>
          </a:xfrm>
        </p:grpSpPr>
        <p:sp>
          <p:nvSpPr>
            <p:cNvPr id="11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11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8000"/>
                  </a:solidFill>
                </a:rPr>
                <a:t>"Susan"</a:t>
              </a:r>
            </a:p>
          </p:txBody>
        </p:sp>
      </p:grpSp>
      <p:cxnSp>
        <p:nvCxnSpPr>
          <p:cNvPr id="119" name="AutoShape 26"/>
          <p:cNvCxnSpPr>
            <a:cxnSpLocks noChangeShapeType="1"/>
          </p:cNvCxnSpPr>
          <p:nvPr/>
        </p:nvCxnSpPr>
        <p:spPr bwMode="auto">
          <a:xfrm flipV="1">
            <a:off x="4263930" y="5196036"/>
            <a:ext cx="1381397" cy="200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16953" y="1124744"/>
            <a:ext cx="5111231" cy="125380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200"/>
              </a:spcBef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Person p1;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"Susan"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42,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"Peter"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69, </a:t>
            </a:r>
            <a:r>
              <a:rPr lang="en-US" altLang="da-DK" sz="1800" dirty="0">
                <a:solidFill>
                  <a:srgbClr val="0070C0"/>
                </a:solidFill>
                <a:latin typeface="Courier New" pitchFamily="49" charset="0"/>
              </a:rPr>
              <a:t>false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p1.birthday();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cxnSp>
        <p:nvCxnSpPr>
          <p:cNvPr id="38" name="AutoShape 26"/>
          <p:cNvCxnSpPr>
            <a:cxnSpLocks noChangeShapeType="1"/>
          </p:cNvCxnSpPr>
          <p:nvPr/>
        </p:nvCxnSpPr>
        <p:spPr bwMode="auto">
          <a:xfrm flipV="1">
            <a:off x="1687707" y="4273185"/>
            <a:ext cx="1216550" cy="147560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39"/>
          <p:cNvGrpSpPr/>
          <p:nvPr/>
        </p:nvGrpSpPr>
        <p:grpSpPr>
          <a:xfrm>
            <a:off x="2836877" y="2423453"/>
            <a:ext cx="1879301" cy="1997936"/>
            <a:chOff x="2999090" y="4077072"/>
            <a:chExt cx="2167333" cy="2376264"/>
          </a:xfrm>
        </p:grpSpPr>
        <p:sp>
          <p:nvSpPr>
            <p:cNvPr id="41" name="AutoShape 5"/>
            <p:cNvSpPr>
              <a:spLocks noChangeArrowheads="1"/>
            </p:cNvSpPr>
            <p:nvPr/>
          </p:nvSpPr>
          <p:spPr bwMode="auto">
            <a:xfrm>
              <a:off x="2999090" y="4077072"/>
              <a:ext cx="2167333" cy="2376264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3556114" y="4132556"/>
              <a:ext cx="1038671" cy="39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600" u="sng" dirty="0">
                  <a:solidFill>
                    <a:schemeClr val="bg1"/>
                  </a:solidFill>
                  <a:latin typeface="Trebuchet MS" pitchFamily="34" charset="0"/>
                </a:rPr>
                <a:t>Person</a:t>
              </a:r>
            </a:p>
          </p:txBody>
        </p:sp>
        <p:sp>
          <p:nvSpPr>
            <p:cNvPr id="43" name="Rectangle 8"/>
            <p:cNvSpPr>
              <a:spLocks noChangeArrowheads="1"/>
            </p:cNvSpPr>
            <p:nvPr/>
          </p:nvSpPr>
          <p:spPr bwMode="auto">
            <a:xfrm>
              <a:off x="4373566" y="5077374"/>
              <a:ext cx="504825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AU" altLang="da-DK" sz="1200" b="1" dirty="0">
                  <a:solidFill>
                    <a:srgbClr val="000000"/>
                  </a:solidFill>
                  <a:latin typeface="Helvetica" pitchFamily="6" charset="0"/>
                </a:rPr>
                <a:t>69</a:t>
              </a: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3145389" y="4582656"/>
              <a:ext cx="1120775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name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3170227" y="5045688"/>
              <a:ext cx="753702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age</a:t>
              </a: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3162820" y="547171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female</a:t>
              </a: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4230319" y="5517232"/>
              <a:ext cx="738454" cy="3410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70C0"/>
                  </a:solidFill>
                </a:rPr>
                <a:t>false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3175103" y="5910302"/>
              <a:ext cx="1193627" cy="363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dirty="0">
                  <a:solidFill>
                    <a:schemeClr val="bg1"/>
                  </a:solidFill>
                  <a:latin typeface="Trebuchet MS" pitchFamily="34" charset="0"/>
                </a:rPr>
                <a:t>father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501583" y="4663301"/>
              <a:ext cx="304800" cy="304799"/>
              <a:chOff x="5084663" y="3809002"/>
              <a:chExt cx="304800" cy="304799"/>
            </a:xfrm>
          </p:grpSpPr>
          <p:sp>
            <p:nvSpPr>
              <p:cNvPr id="53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9575" y="5972269"/>
              <a:ext cx="304800" cy="304799"/>
              <a:chOff x="5084663" y="3809002"/>
              <a:chExt cx="304800" cy="304799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5084663" y="3809002"/>
                <a:ext cx="304800" cy="30479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  <p:sp>
            <p:nvSpPr>
              <p:cNvPr id="52" name="Oval 8"/>
              <p:cNvSpPr>
                <a:spLocks noChangeArrowheads="1"/>
              </p:cNvSpPr>
              <p:nvPr/>
            </p:nvSpPr>
            <p:spPr bwMode="auto">
              <a:xfrm>
                <a:off x="5186205" y="3911741"/>
                <a:ext cx="107950" cy="10795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da-DK" sz="2000" b="0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5650028" y="2638097"/>
            <a:ext cx="1800200" cy="781581"/>
            <a:chOff x="6660330" y="3452447"/>
            <a:chExt cx="1800200" cy="1017909"/>
          </a:xfrm>
        </p:grpSpPr>
        <p:sp>
          <p:nvSpPr>
            <p:cNvPr id="56" name="AutoShape 5"/>
            <p:cNvSpPr>
              <a:spLocks noChangeArrowheads="1"/>
            </p:cNvSpPr>
            <p:nvPr/>
          </p:nvSpPr>
          <p:spPr bwMode="auto">
            <a:xfrm>
              <a:off x="6660330" y="3452447"/>
              <a:ext cx="1800200" cy="1017909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6948313" y="3461640"/>
              <a:ext cx="1296193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7" tIns="44450" rIns="90487" bIns="4445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 pitchFamily="6" charset="2"/>
                <a:buNone/>
              </a:pPr>
              <a:r>
                <a:rPr lang="en-AU" altLang="da-DK" sz="1400" u="sng" dirty="0">
                  <a:solidFill>
                    <a:schemeClr val="bg1"/>
                  </a:solidFill>
                  <a:latin typeface="Trebuchet MS" pitchFamily="34" charset="0"/>
                </a:rPr>
                <a:t>String</a:t>
              </a:r>
            </a:p>
          </p:txBody>
        </p:sp>
        <p:sp>
          <p:nvSpPr>
            <p:cNvPr id="58" name="Rectangle 48"/>
            <p:cNvSpPr>
              <a:spLocks noChangeArrowheads="1"/>
            </p:cNvSpPr>
            <p:nvPr/>
          </p:nvSpPr>
          <p:spPr bwMode="auto">
            <a:xfrm>
              <a:off x="7020345" y="3934003"/>
              <a:ext cx="1152128" cy="35026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>
                  <a:solidFill>
                    <a:srgbClr val="00B050"/>
                  </a:solidFill>
                </a:rPr>
                <a:t>"Peter"</a:t>
              </a:r>
            </a:p>
          </p:txBody>
        </p:sp>
      </p:grpSp>
      <p:cxnSp>
        <p:nvCxnSpPr>
          <p:cNvPr id="59" name="AutoShape 26"/>
          <p:cNvCxnSpPr>
            <a:cxnSpLocks noChangeShapeType="1"/>
          </p:cNvCxnSpPr>
          <p:nvPr/>
        </p:nvCxnSpPr>
        <p:spPr bwMode="auto">
          <a:xfrm flipV="1">
            <a:off x="4287571" y="3036140"/>
            <a:ext cx="1354293" cy="83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4028429" y="3267094"/>
            <a:ext cx="437735" cy="26294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AU" altLang="da-DK" sz="1200" b="1" dirty="0">
                <a:solidFill>
                  <a:srgbClr val="000000"/>
                </a:solidFill>
                <a:latin typeface="Helvetica" pitchFamily="6" charset="0"/>
              </a:rPr>
              <a:t>70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499" y="3429000"/>
            <a:ext cx="3180909" cy="129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ight Arrow 61"/>
          <p:cNvSpPr/>
          <p:nvPr/>
        </p:nvSpPr>
        <p:spPr bwMode="auto">
          <a:xfrm>
            <a:off x="539364" y="1754887"/>
            <a:ext cx="473015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0" name="Text Box 8"/>
          <p:cNvSpPr txBox="1">
            <a:spLocks noChangeArrowheads="1"/>
          </p:cNvSpPr>
          <p:nvPr/>
        </p:nvSpPr>
        <p:spPr bwMode="auto">
          <a:xfrm>
            <a:off x="4716178" y="5998269"/>
            <a:ext cx="324036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a-DK" altLang="da-DK" sz="1400" b="1" dirty="0">
                <a:solidFill>
                  <a:srgbClr val="0000FF"/>
                </a:solidFill>
              </a:rPr>
              <a:t>Vi kan ikke længere bruge dette objekt (ingen referencer til det)</a:t>
            </a:r>
          </a:p>
        </p:txBody>
      </p:sp>
      <p:sp>
        <p:nvSpPr>
          <p:cNvPr id="61" name="Rectangle 60"/>
          <p:cNvSpPr/>
          <p:nvPr/>
        </p:nvSpPr>
        <p:spPr>
          <a:xfrm rot="21165640">
            <a:off x="155757" y="343399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51252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017 0.04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4765 L -0.00017 0.100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2" grpId="0" animBg="1"/>
      <p:bldP spid="62" grpId="1" animBg="1"/>
      <p:bldP spid="62" grpId="2" animBg="1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5130015" y="1207129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244910" y="1230560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/>
              <a:t>Skildpaddens tilstand</a:t>
            </a:r>
            <a:endParaRPr lang="da-DK" altLang="da-DK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747810" y="2008315"/>
            <a:ext cx="1936568" cy="1296144"/>
            <a:chOff x="6747810" y="2204864"/>
            <a:chExt cx="1936568" cy="1296144"/>
          </a:xfrm>
        </p:grpSpPr>
        <p:grpSp>
          <p:nvGrpSpPr>
            <p:cNvPr id="5" name="Group 4"/>
            <p:cNvGrpSpPr/>
            <p:nvPr/>
          </p:nvGrpSpPr>
          <p:grpSpPr>
            <a:xfrm>
              <a:off x="6747810" y="2204864"/>
              <a:ext cx="1936568" cy="1078365"/>
              <a:chOff x="6086581" y="2558240"/>
              <a:chExt cx="2568612" cy="1524000"/>
            </a:xfrm>
          </p:grpSpPr>
          <p:sp>
            <p:nvSpPr>
              <p:cNvPr id="19457" name="Oval 2"/>
              <p:cNvSpPr>
                <a:spLocks noChangeArrowheads="1"/>
              </p:cNvSpPr>
              <p:nvPr/>
            </p:nvSpPr>
            <p:spPr bwMode="auto">
              <a:xfrm>
                <a:off x="6651918" y="2939240"/>
                <a:ext cx="1066800" cy="10668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19463" name="Line 9"/>
              <p:cNvSpPr>
                <a:spLocks noChangeShapeType="1"/>
              </p:cNvSpPr>
              <p:nvPr/>
            </p:nvSpPr>
            <p:spPr bwMode="auto">
              <a:xfrm>
                <a:off x="7185318" y="2863040"/>
                <a:ext cx="0" cy="121920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4" name="Line 10"/>
              <p:cNvSpPr>
                <a:spLocks noChangeShapeType="1"/>
              </p:cNvSpPr>
              <p:nvPr/>
            </p:nvSpPr>
            <p:spPr bwMode="auto">
              <a:xfrm>
                <a:off x="6575718" y="3472640"/>
                <a:ext cx="1219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19465" name="Text Box 11"/>
              <p:cNvSpPr txBox="1">
                <a:spLocks noChangeArrowheads="1"/>
              </p:cNvSpPr>
              <p:nvPr/>
            </p:nvSpPr>
            <p:spPr bwMode="auto">
              <a:xfrm>
                <a:off x="7718718" y="3320240"/>
                <a:ext cx="93647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19466" name="Text Box 12"/>
              <p:cNvSpPr txBox="1">
                <a:spLocks noChangeArrowheads="1"/>
              </p:cNvSpPr>
              <p:nvPr/>
            </p:nvSpPr>
            <p:spPr bwMode="auto">
              <a:xfrm>
                <a:off x="6956718" y="2558240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19467" name="Text Box 13"/>
              <p:cNvSpPr txBox="1">
                <a:spLocks noChangeArrowheads="1"/>
              </p:cNvSpPr>
              <p:nvPr/>
            </p:nvSpPr>
            <p:spPr bwMode="auto">
              <a:xfrm>
                <a:off x="6086581" y="3314242"/>
                <a:ext cx="5068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19468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1946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436095" y="3448475"/>
            <a:ext cx="1479377" cy="47177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1800" noProof="0" dirty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04248" y="3494376"/>
            <a:ext cx="1905000" cy="304800"/>
            <a:chOff x="6804248" y="3690925"/>
            <a:chExt cx="1905000" cy="304800"/>
          </a:xfrm>
        </p:grpSpPr>
        <p:sp>
          <p:nvSpPr>
            <p:cNvPr id="19470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1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2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73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19474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24</a:t>
            </a:fld>
            <a:endParaRPr lang="da-DK" altLang="da-DK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355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>
                <a:ea typeface="ＭＳ Ｐゴシック" pitchFamily="34" charset="-128"/>
              </a:rPr>
              <a:t>Iteration, selektion og parametrisering</a:t>
            </a:r>
          </a:p>
        </p:txBody>
      </p:sp>
      <p:sp>
        <p:nvSpPr>
          <p:cNvPr id="28" name="Rectangle 15"/>
          <p:cNvSpPr txBox="1">
            <a:spLocks noChangeArrowheads="1"/>
          </p:cNvSpPr>
          <p:nvPr/>
        </p:nvSpPr>
        <p:spPr bwMode="auto">
          <a:xfrm>
            <a:off x="5488129" y="2008315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29" name="Rectangle 15"/>
          <p:cNvSpPr txBox="1">
            <a:spLocks noChangeArrowheads="1"/>
          </p:cNvSpPr>
          <p:nvPr/>
        </p:nvSpPr>
        <p:spPr bwMode="auto">
          <a:xfrm>
            <a:off x="5436095" y="3952531"/>
            <a:ext cx="3384377" cy="3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30" name="Rectangle 15"/>
          <p:cNvSpPr txBox="1">
            <a:spLocks noChangeArrowheads="1"/>
          </p:cNvSpPr>
          <p:nvPr/>
        </p:nvSpPr>
        <p:spPr bwMode="auto">
          <a:xfrm>
            <a:off x="5472359" y="1648275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130015" y="4725144"/>
            <a:ext cx="3834473" cy="85329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bIns="144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87313"/>
            <a:r>
              <a:rPr lang="da-DK" altLang="da-DK" b="1" dirty="0"/>
              <a:t>Eksempel på tilstand</a:t>
            </a:r>
            <a:endParaRPr lang="da-DK" altLang="da-DK" sz="1600" b="1" dirty="0"/>
          </a:p>
          <a:p>
            <a:pPr marL="360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da-DK" sz="1800" dirty="0">
                <a:solidFill>
                  <a:srgbClr val="002060"/>
                </a:solidFill>
              </a:rPr>
              <a:t>  </a:t>
            </a:r>
            <a:r>
              <a:rPr lang="en-US" altLang="da-DK" sz="1800" b="1" dirty="0">
                <a:solidFill>
                  <a:srgbClr val="002060"/>
                </a:solidFill>
              </a:rPr>
              <a:t>((450, 450), 0, </a:t>
            </a:r>
            <a:r>
              <a:rPr lang="en-US" altLang="da-DK" sz="1800" b="1" dirty="0">
                <a:solidFill>
                  <a:srgbClr val="008000"/>
                </a:solidFill>
              </a:rPr>
              <a:t>“blue"</a:t>
            </a:r>
            <a:r>
              <a:rPr lang="en-US" altLang="da-DK" sz="1800" b="1" dirty="0">
                <a:solidFill>
                  <a:srgbClr val="002060"/>
                </a:solidFill>
              </a:rPr>
              <a:t>, down)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63550" y="1124762"/>
            <a:ext cx="4612506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Skildpadden kan dirigeres rundt på et lærred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Den tegner en streg, hvor den kommer frem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Stregens farve kan skifte undervejs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Pennen kan trækkes op, så der ikke kommer en streg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89673" y="3695363"/>
            <a:ext cx="2960260" cy="2653490"/>
            <a:chOff x="1289673" y="3695363"/>
            <a:chExt cx="2960260" cy="2653490"/>
          </a:xfrm>
        </p:grpSpPr>
        <p:sp>
          <p:nvSpPr>
            <p:cNvPr id="19459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289673" y="3695363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(0,0)</a:t>
              </a:r>
            </a:p>
          </p:txBody>
        </p:sp>
        <p:sp>
          <p:nvSpPr>
            <p:cNvPr id="19475" name="Text Box 35"/>
            <p:cNvSpPr txBox="1">
              <a:spLocks noChangeArrowheads="1"/>
            </p:cNvSpPr>
            <p:nvPr/>
          </p:nvSpPr>
          <p:spPr bwMode="auto">
            <a:xfrm>
              <a:off x="3228500" y="6071854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(600,600)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>
                  <a:solidFill>
                    <a:schemeClr val="tx1"/>
                  </a:solidFill>
                </a:rPr>
                <a:t>Skildpadde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5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6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1947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/>
                <a:t>Lærred</a:t>
              </a:r>
              <a:endParaRPr lang="da-DK" altLang="da-DK" sz="1600" dirty="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Programmering af skildpadden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0112" y="1196752"/>
            <a:ext cx="3168353" cy="2880320"/>
            <a:chOff x="5652120" y="1412776"/>
            <a:chExt cx="3168353" cy="2880320"/>
          </a:xfrm>
        </p:grpSpPr>
        <p:grpSp>
          <p:nvGrpSpPr>
            <p:cNvPr id="3" name="Group 2"/>
            <p:cNvGrpSpPr/>
            <p:nvPr/>
          </p:nvGrpSpPr>
          <p:grpSpPr>
            <a:xfrm>
              <a:off x="5652120" y="1412776"/>
              <a:ext cx="3168353" cy="2880320"/>
              <a:chOff x="641615" y="1412775"/>
              <a:chExt cx="3138270" cy="2880320"/>
            </a:xfrm>
          </p:grpSpPr>
          <p:sp>
            <p:nvSpPr>
              <p:cNvPr id="20493" name="Rectangle 7"/>
              <p:cNvSpPr>
                <a:spLocks noChangeArrowheads="1"/>
              </p:cNvSpPr>
              <p:nvPr/>
            </p:nvSpPr>
            <p:spPr bwMode="auto">
              <a:xfrm>
                <a:off x="641615" y="1412775"/>
                <a:ext cx="3136681" cy="2880320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0494" name="Text Box 8"/>
              <p:cNvSpPr txBox="1">
                <a:spLocks noChangeArrowheads="1"/>
              </p:cNvSpPr>
              <p:nvPr/>
            </p:nvSpPr>
            <p:spPr bwMode="auto">
              <a:xfrm>
                <a:off x="1501342" y="1432081"/>
                <a:ext cx="1422651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Turtle</a:t>
                </a:r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>
                <a:off x="641616" y="1800572"/>
                <a:ext cx="313826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0496" name="Text Box 13"/>
              <p:cNvSpPr txBox="1">
                <a:spLocks noChangeArrowheads="1"/>
              </p:cNvSpPr>
              <p:nvPr/>
            </p:nvSpPr>
            <p:spPr bwMode="auto">
              <a:xfrm>
                <a:off x="685619" y="1844824"/>
                <a:ext cx="2737643" cy="1171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move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(double distance)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turn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(double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degrees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penUp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penDown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  <a:p>
                <a:pPr eaLnBrk="1" hangingPunct="1"/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...</a:t>
                </a:r>
              </a:p>
            </p:txBody>
          </p:sp>
        </p:grpSp>
        <p:sp>
          <p:nvSpPr>
            <p:cNvPr id="20491" name="Text Box 14"/>
            <p:cNvSpPr txBox="1">
              <a:spLocks noChangeArrowheads="1"/>
            </p:cNvSpPr>
            <p:nvPr/>
          </p:nvSpPr>
          <p:spPr bwMode="auto">
            <a:xfrm>
              <a:off x="5724127" y="3110421"/>
              <a:ext cx="3094741" cy="9562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square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(double </a:t>
              </a:r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polygon(</a:t>
              </a:r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 n, double </a:t>
              </a:r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size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)</a:t>
              </a:r>
            </a:p>
            <a:p>
              <a:pPr eaLnBrk="1" hangingPunct="1"/>
              <a:r>
                <a:rPr lang="da-DK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circle</a:t>
              </a:r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(double radius)</a:t>
              </a:r>
            </a:p>
            <a:p>
              <a:pPr eaLnBrk="1" hangingPunct="1"/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25</a:t>
            </a:fld>
            <a:endParaRPr lang="da-DK" altLang="da-DK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67544" y="1124744"/>
            <a:ext cx="5184576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spc="-50" dirty="0"/>
              <a:t>Turtle klassen stiller en række simple metoder (tegneoperationer) til rådighed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Flyt, drej, pen op/ned, ...</a:t>
            </a:r>
          </a:p>
          <a:p>
            <a:pPr marL="342900" indent="-342900" eaLnBrk="1" hangingPunct="1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Dem vil vi supplere med nogle mere komplekse metoder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</a:rPr>
              <a:t>Kvadrat, polygon, cirkel, …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67544" y="3717032"/>
            <a:ext cx="84249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Typen double repræsenterer reelle tal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Alle steder, hvor I skal bruge en double kan I </a:t>
            </a:r>
            <a:r>
              <a:rPr lang="da-DK" altLang="da-DK" sz="1800" kern="0" dirty="0" err="1">
                <a:solidFill>
                  <a:srgbClr val="000066"/>
                </a:solidFill>
                <a:latin typeface="+mn-lt"/>
              </a:rPr>
              <a:t>i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stedet bruge en int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Det omvendte gælder ikke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</a:rPr>
              <a:t>Hvis I vil angive et reelt tal indsættes et punktum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</a:rPr>
              <a:t>360.0 er af typen double, mens 360 er af typen int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Kvadrat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1061412" y="2952094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634337" y="2959558"/>
            <a:ext cx="222658" cy="189019"/>
            <a:chOff x="3137239" y="4572760"/>
            <a:chExt cx="222658" cy="189019"/>
          </a:xfrm>
        </p:grpSpPr>
        <p:pic>
          <p:nvPicPr>
            <p:cNvPr id="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4725129" y="3067315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14" name="Group 13"/>
          <p:cNvGrpSpPr/>
          <p:nvPr/>
        </p:nvGrpSpPr>
        <p:grpSpPr>
          <a:xfrm>
            <a:off x="5773154" y="2961745"/>
            <a:ext cx="222658" cy="189019"/>
            <a:chOff x="3137239" y="4572760"/>
            <a:chExt cx="222658" cy="189019"/>
          </a:xfrm>
        </p:grpSpPr>
        <p:pic>
          <p:nvPicPr>
            <p:cNvPr id="15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Oval 15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 rot="5400000">
            <a:off x="5770433" y="2991682"/>
            <a:ext cx="222658" cy="189019"/>
            <a:chOff x="3137239" y="4572760"/>
            <a:chExt cx="222658" cy="189019"/>
          </a:xfrm>
        </p:grpSpPr>
        <p:pic>
          <p:nvPicPr>
            <p:cNvPr id="1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Oval 1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862094" y="3054068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1" name="Group 20"/>
          <p:cNvGrpSpPr/>
          <p:nvPr/>
        </p:nvGrpSpPr>
        <p:grpSpPr>
          <a:xfrm rot="5400000">
            <a:off x="5773153" y="4071151"/>
            <a:ext cx="222658" cy="189019"/>
            <a:chOff x="3137239" y="4572760"/>
            <a:chExt cx="222658" cy="189019"/>
          </a:xfrm>
        </p:grpSpPr>
        <p:pic>
          <p:nvPicPr>
            <p:cNvPr id="22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Oval 22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4717514" y="4145076"/>
            <a:ext cx="115207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4733407" y="3064945"/>
            <a:ext cx="4832" cy="1080131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5737774" y="4060265"/>
            <a:ext cx="222658" cy="189019"/>
            <a:chOff x="3137239" y="4572760"/>
            <a:chExt cx="222658" cy="189019"/>
          </a:xfrm>
        </p:grpSpPr>
        <p:pic>
          <p:nvPicPr>
            <p:cNvPr id="27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Oval 27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4592053" y="4049379"/>
            <a:ext cx="222658" cy="189019"/>
            <a:chOff x="3137239" y="4572760"/>
            <a:chExt cx="222658" cy="189019"/>
          </a:xfrm>
        </p:grpSpPr>
        <p:pic>
          <p:nvPicPr>
            <p:cNvPr id="30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Oval 30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 rot="16200000">
            <a:off x="4622078" y="2942738"/>
            <a:ext cx="222658" cy="189019"/>
            <a:chOff x="3137239" y="4572760"/>
            <a:chExt cx="222658" cy="189019"/>
          </a:xfrm>
        </p:grpSpPr>
        <p:pic>
          <p:nvPicPr>
            <p:cNvPr id="3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Oval 33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635686" y="2940016"/>
            <a:ext cx="222658" cy="189019"/>
            <a:chOff x="3137239" y="4572760"/>
            <a:chExt cx="222658" cy="189019"/>
          </a:xfrm>
        </p:grpSpPr>
        <p:pic>
          <p:nvPicPr>
            <p:cNvPr id="36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Oval 36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 rot="16200000">
            <a:off x="4603876" y="4031690"/>
            <a:ext cx="222658" cy="189019"/>
            <a:chOff x="3137239" y="4572760"/>
            <a:chExt cx="222658" cy="189019"/>
          </a:xfrm>
        </p:grpSpPr>
        <p:pic>
          <p:nvPicPr>
            <p:cNvPr id="39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Oval 39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33218" y="1161133"/>
            <a:ext cx="717340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Vi vil skrive noget kode, der kan tegne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Efter udførelsen af koden skal skildpadden være tilbage i startposition og startvinkel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Koden skal virke for alle startpositioner og alle startvinkler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01190" y="2978865"/>
            <a:ext cx="1706682" cy="1644714"/>
            <a:chOff x="6650654" y="4013443"/>
            <a:chExt cx="1706682" cy="1644714"/>
          </a:xfrm>
        </p:grpSpPr>
        <p:sp>
          <p:nvSpPr>
            <p:cNvPr id="43" name="Line 22"/>
            <p:cNvSpPr>
              <a:spLocks noChangeShapeType="1"/>
            </p:cNvSpPr>
            <p:nvPr/>
          </p:nvSpPr>
          <p:spPr bwMode="auto">
            <a:xfrm rot="1833878" flipH="1" flipV="1">
              <a:off x="7205263" y="437800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rot="1833878" flipH="1">
              <a:off x="7996062" y="4578026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 rot="1833878" flipH="1" flipV="1">
              <a:off x="6650654" y="5302145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rot="1833878" flipH="1">
              <a:off x="7018668" y="4013443"/>
              <a:ext cx="4832" cy="108013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grpSp>
        <p:nvGrpSpPr>
          <p:cNvPr id="47" name="Group 46"/>
          <p:cNvGrpSpPr/>
          <p:nvPr/>
        </p:nvGrpSpPr>
        <p:grpSpPr>
          <a:xfrm rot="1833878">
            <a:off x="7368213" y="2970000"/>
            <a:ext cx="222658" cy="189019"/>
            <a:chOff x="3137239" y="4572760"/>
            <a:chExt cx="222658" cy="189019"/>
          </a:xfrm>
        </p:grpSpPr>
        <p:pic>
          <p:nvPicPr>
            <p:cNvPr id="48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137239" y="4572760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/>
            <p:nvPr/>
          </p:nvSpPr>
          <p:spPr bwMode="auto">
            <a:xfrm>
              <a:off x="3196704" y="4646869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82959" y="4797152"/>
            <a:ext cx="7173408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Vi har lavet en algoritme, der beskriver, hvordan man tegner et kvadrat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Algoritmen består af to operationer (move og </a:t>
            </a:r>
            <a:r>
              <a:rPr lang="da-DK" altLang="da-DK" sz="1800" kern="0" dirty="0" err="1">
                <a:solidFill>
                  <a:srgbClr val="000066"/>
                </a:solidFill>
                <a:latin typeface="+mn-lt"/>
              </a:rPr>
              <a:t>turn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) som hver gentages fire gange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4" grpId="0" animBg="1"/>
      <p:bldP spid="25" grpId="0" animBg="1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Gentagelser af kode</a:t>
            </a:r>
          </a:p>
        </p:txBody>
      </p:sp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762000" y="1366328"/>
            <a:ext cx="2729880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turn(90);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4462609" y="1375608"/>
            <a:ext cx="2592288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>
                <a:solidFill>
                  <a:srgbClr val="0000FF"/>
                </a:solidFill>
                <a:latin typeface="Courier New" pitchFamily="49" charset="0"/>
              </a:rPr>
              <a:t>Tegn kvadrat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4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turn(90);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4427984" y="3001144"/>
            <a:ext cx="2626913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gentag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12 </a:t>
            </a:r>
            <a:r>
              <a:rPr lang="en-US" altLang="da-DK" sz="1600" b="1" i="1" dirty="0" err="1">
                <a:solidFill>
                  <a:srgbClr val="FF0000"/>
                </a:solidFill>
                <a:latin typeface="Courier New" pitchFamily="49" charset="0"/>
              </a:rPr>
              <a:t>gange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move(100);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2000" y="2996952"/>
            <a:ext cx="2729880" cy="28007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600" b="1" dirty="0">
                <a:solidFill>
                  <a:srgbClr val="0000FF"/>
                </a:solidFill>
                <a:latin typeface="Courier New" pitchFamily="49" charset="0"/>
              </a:rPr>
              <a:t>Tegn tolvkant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move(100); turn(30);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27</a:t>
            </a:fld>
            <a:endParaRPr lang="da-DK" altLang="da-DK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283968" y="4653136"/>
            <a:ext cx="4635624" cy="126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Hurtigere at skrive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Nemmere at læse og forstå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Lettere at vedligeholde (rette i)</a:t>
            </a:r>
          </a:p>
        </p:txBody>
      </p:sp>
    </p:spTree>
    <p:extLst>
      <p:ext uri="{BB962C8B-B14F-4D97-AF65-F5344CB8AC3E}">
        <p14:creationId xmlns:p14="http://schemas.microsoft.com/office/powerpoint/2010/main" val="30187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7" grpId="0" animBg="1"/>
      <p:bldP spid="228359" grpId="0" animBg="1"/>
      <p:bldP spid="10" grpId="0" animBg="1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>
                <a:ea typeface="ＭＳ Ｐゴシック" pitchFamily="34" charset="-128"/>
              </a:rPr>
              <a:t>f</a:t>
            </a:r>
            <a:r>
              <a:rPr lang="da-DK" altLang="da-DK" sz="3200" noProof="0">
                <a:ea typeface="ＭＳ Ｐゴシック" pitchFamily="34" charset="-128"/>
              </a:rPr>
              <a:t>or løkke </a:t>
            </a:r>
            <a:r>
              <a:rPr lang="da-DK" altLang="da-DK" sz="3200" noProof="0" dirty="0">
                <a:ea typeface="ＭＳ Ｐゴシック" pitchFamily="34" charset="-128"/>
              </a:rPr>
              <a:t>i Java</a:t>
            </a:r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899592" y="4885534"/>
            <a:ext cx="4968552" cy="149579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sz="2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( </a:t>
            </a:r>
            <a:r>
              <a:rPr lang="en-US" altLang="da-DK" sz="2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=0 ; </a:t>
            </a:r>
            <a:r>
              <a:rPr lang="en-US" altLang="da-DK" sz="24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&lt;4</a:t>
            </a:r>
            <a:r>
              <a:rPr lang="en-US" altLang="da-DK" sz="2400" b="1" dirty="0">
                <a:latin typeface="Courier New" pitchFamily="49" charset="0"/>
              </a:rPr>
              <a:t> </a:t>
            </a: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; i++ )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  move(100); turn(90);</a:t>
            </a:r>
          </a:p>
          <a:p>
            <a:pPr>
              <a:lnSpc>
                <a:spcPct val="80000"/>
              </a:lnSpc>
            </a:pPr>
            <a:r>
              <a:rPr lang="en-US" altLang="da-DK" sz="2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28</a:t>
            </a:fld>
            <a:endParaRPr lang="da-DK" altLang="da-DK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828800" y="5062936"/>
            <a:ext cx="1414101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657600" y="5062936"/>
            <a:ext cx="741749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724400" y="5062936"/>
            <a:ext cx="705890" cy="30608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83115" y="5688472"/>
            <a:ext cx="371196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05263" y="1352725"/>
            <a:ext cx="694529" cy="3694876"/>
            <a:chOff x="1074785" y="1742265"/>
            <a:chExt cx="344693" cy="3355965"/>
          </a:xfrm>
        </p:grpSpPr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1074785" y="1742265"/>
              <a:ext cx="937" cy="335596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V="1">
              <a:off x="1074785" y="1755538"/>
              <a:ext cx="344693" cy="129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699792" y="1146156"/>
            <a:ext cx="6048672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ERKLÆRING + INITIALISERING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Lokal variable i af type int med startværdi 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788569" y="2442299"/>
            <a:ext cx="320385" cy="2617567"/>
            <a:chOff x="1050072" y="1755537"/>
            <a:chExt cx="320385" cy="2304805"/>
          </a:xfrm>
        </p:grpSpPr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1063120" y="1755537"/>
              <a:ext cx="1612" cy="23048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050072" y="1756783"/>
              <a:ext cx="320385" cy="28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067944" y="2260818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Falsk</a:t>
            </a:r>
            <a:endParaRPr lang="da-DK" altLang="da-DK" sz="18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Sand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602075" y="3590598"/>
            <a:ext cx="298783" cy="2056432"/>
            <a:chOff x="1089346" y="2258395"/>
            <a:chExt cx="205038" cy="2241951"/>
          </a:xfrm>
        </p:grpSpPr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093246" y="2258395"/>
              <a:ext cx="8487" cy="22419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089346" y="2275883"/>
              <a:ext cx="205038" cy="28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934172" y="3413396"/>
            <a:ext cx="3886300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</a:rPr>
              <a:t>KROP (de ting, der skal gentages)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 err="1">
                <a:solidFill>
                  <a:srgbClr val="FF0000"/>
                </a:solidFill>
              </a:rPr>
              <a:t>move</a:t>
            </a:r>
            <a:r>
              <a:rPr lang="da-DK" altLang="da-DK" sz="1800" b="1" dirty="0">
                <a:solidFill>
                  <a:srgbClr val="FF0000"/>
                </a:solidFill>
              </a:rPr>
              <a:t>(100); </a:t>
            </a:r>
            <a:r>
              <a:rPr lang="da-DK" altLang="da-DK" sz="1800" b="1" dirty="0" err="1">
                <a:solidFill>
                  <a:srgbClr val="FF0000"/>
                </a:solidFill>
              </a:rPr>
              <a:t>turn</a:t>
            </a:r>
            <a:r>
              <a:rPr lang="da-DK" altLang="da-DK" sz="1800" b="1" dirty="0">
                <a:solidFill>
                  <a:srgbClr val="FF0000"/>
                </a:solidFill>
              </a:rPr>
              <a:t>(90);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908521" y="4529689"/>
            <a:ext cx="1463680" cy="504899"/>
            <a:chOff x="1102731" y="2202124"/>
            <a:chExt cx="305726" cy="2179649"/>
          </a:xfrm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1104653" y="2202124"/>
              <a:ext cx="405" cy="2179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1102731" y="2228030"/>
              <a:ext cx="30572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 sz="1800"/>
            </a:p>
          </p:txBody>
        </p:sp>
      </p:grp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6372200" y="4377356"/>
            <a:ext cx="2376264" cy="71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OPDATERING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i++  ≈  i = i+1</a:t>
            </a:r>
          </a:p>
        </p:txBody>
      </p:sp>
      <p:sp>
        <p:nvSpPr>
          <p:cNvPr id="34" name="Down Arrow 33"/>
          <p:cNvSpPr/>
          <p:nvPr/>
        </p:nvSpPr>
        <p:spPr bwMode="auto">
          <a:xfrm rot="18787350">
            <a:off x="5087126" y="2922623"/>
            <a:ext cx="292890" cy="515576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6" name="Down Arrow 35"/>
          <p:cNvSpPr/>
          <p:nvPr/>
        </p:nvSpPr>
        <p:spPr bwMode="auto">
          <a:xfrm rot="18787350">
            <a:off x="6113152" y="3896536"/>
            <a:ext cx="292890" cy="626179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8787350">
            <a:off x="3751119" y="1736206"/>
            <a:ext cx="292890" cy="587184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516217" y="2337376"/>
            <a:ext cx="2376265" cy="2271520"/>
            <a:chOff x="6457563" y="2650594"/>
            <a:chExt cx="2288671" cy="2009375"/>
          </a:xfrm>
        </p:grpSpPr>
        <p:sp>
          <p:nvSpPr>
            <p:cNvPr id="38" name="Down Arrow 37"/>
            <p:cNvSpPr/>
            <p:nvPr/>
          </p:nvSpPr>
          <p:spPr bwMode="auto">
            <a:xfrm rot="16200000">
              <a:off x="8324501" y="4300424"/>
              <a:ext cx="127383" cy="591707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Down Arrow 38"/>
            <p:cNvSpPr/>
            <p:nvPr/>
          </p:nvSpPr>
          <p:spPr bwMode="auto">
            <a:xfrm rot="16200000" flipV="1">
              <a:off x="7452749" y="1655408"/>
              <a:ext cx="156513" cy="2146885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Down Arrow 39"/>
            <p:cNvSpPr/>
            <p:nvPr/>
          </p:nvSpPr>
          <p:spPr bwMode="auto">
            <a:xfrm flipV="1">
              <a:off x="8597152" y="2708918"/>
              <a:ext cx="149082" cy="1824111"/>
            </a:xfrm>
            <a:prstGeom prst="downArrow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41" name="Picture 63" descr="stop%2520sign%2520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361" y="2541945"/>
            <a:ext cx="389453" cy="3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Down Arrow 41"/>
          <p:cNvSpPr/>
          <p:nvPr/>
        </p:nvSpPr>
        <p:spPr bwMode="auto">
          <a:xfrm rot="16200000">
            <a:off x="5172034" y="243528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>
            <a:off x="1187624" y="3993067"/>
            <a:ext cx="2352" cy="10415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9058" y="3489284"/>
            <a:ext cx="1795947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8000"/>
                </a:solidFill>
              </a:rPr>
              <a:t>Keyword</a:t>
            </a:r>
            <a:r>
              <a:rPr lang="da-DK" altLang="da-DK" sz="1600" b="1" dirty="0">
                <a:solidFill>
                  <a:srgbClr val="008000"/>
                </a:solidFill>
              </a:rPr>
              <a:t> (reserveret ord)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982279" y="5067293"/>
            <a:ext cx="577580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 rot="16200000">
            <a:off x="1425930" y="1078539"/>
            <a:ext cx="292890" cy="578520"/>
          </a:xfrm>
          <a:prstGeom prst="down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552030" y="1155058"/>
            <a:ext cx="857755" cy="359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5292081" y="5517232"/>
            <a:ext cx="3698116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da-DK" altLang="da-DK" sz="1400" b="1" dirty="0">
                <a:ln w="11430"/>
                <a:solidFill>
                  <a:srgbClr val="0000CC"/>
                </a:solidFill>
              </a:rPr>
              <a:t>for løkken er en sproglig konstruktion, som gør det let at beskrive, at noget kode (kroppen) skal gentages et antal gange</a:t>
            </a: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2304443" y="273523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2436030" y="303906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2583991" y="3325821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2741015" y="3628372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58" name="Rectangle 2"/>
          <p:cNvSpPr>
            <a:spLocks noChangeArrowheads="1"/>
          </p:cNvSpPr>
          <p:nvPr/>
        </p:nvSpPr>
        <p:spPr bwMode="auto">
          <a:xfrm>
            <a:off x="2871306" y="3930189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008000"/>
            </a:solidFill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>
                <a:solidFill>
                  <a:srgbClr val="008000"/>
                </a:solidFill>
              </a:rPr>
              <a:t>4</a:t>
            </a: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2874077" y="3932960"/>
            <a:ext cx="478556" cy="529553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algn="ctr" eaLnBrk="1" hangingPunct="1">
              <a:spcBef>
                <a:spcPct val="20000"/>
              </a:spcBef>
            </a:pPr>
            <a:r>
              <a:rPr lang="da-DK" altLang="da-DK" sz="28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487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34" grpId="0" animBg="1"/>
      <p:bldP spid="36" grpId="0" animBg="1"/>
      <p:bldP spid="37" grpId="0" animBg="1"/>
      <p:bldP spid="42" grpId="0" animBg="1"/>
      <p:bldP spid="44" grpId="0" animBg="1"/>
      <p:bldP spid="47" grpId="0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549820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Metode: kvadrat med længde 100</a:t>
            </a:r>
          </a:p>
        </p:txBody>
      </p:sp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990600" y="1412777"/>
            <a:ext cx="646172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800" b="1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Tegn kvadrat med sidelængde 100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square100()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4;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move(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100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90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01044" y="4255386"/>
            <a:ext cx="457533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metode, der kan tegne kvadrater af vilkårlig størrelse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20307" y="3056014"/>
            <a:ext cx="491861" cy="24865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555300" y="3406074"/>
            <a:ext cx="39210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I stedet kunne vi angive længden ved hjælp af en parameter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39257" y="3013356"/>
            <a:ext cx="403244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Længden 100 indsat direkte i metoden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465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97598" y="1427116"/>
            <a:ext cx="8438897" cy="529991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 lIns="180000" tIns="108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4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648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Objekters tilstand i Java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901080" y="1822736"/>
            <a:ext cx="2663868" cy="535209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8065" y="2348880"/>
            <a:ext cx="3744415" cy="2465648"/>
          </a:xfrm>
        </p:spPr>
        <p:txBody>
          <a:bodyPr/>
          <a:lstStyle/>
          <a:p>
            <a:pPr marL="0" lvl="1" indent="0" eaLnBrk="1" hangingPunct="1">
              <a:buNone/>
            </a:pPr>
            <a:r>
              <a:rPr lang="da-DK" altLang="da-DK" sz="16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Feltvariabler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Access modifier</a:t>
            </a:r>
            <a:r>
              <a:rPr lang="da-DK" altLang="da-DK" sz="1400" b="1" noProof="0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, der fortæller hvorfra feltvariablen kan anvendes / tilgås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noProof="0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Access modiferen bør altid være </a:t>
            </a:r>
            <a:r>
              <a:rPr lang="da-DK" altLang="da-DK" sz="1400" b="1" noProof="0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sz="1400" b="1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Det</a:t>
            </a:r>
            <a:r>
              <a:rPr lang="da-DK" altLang="da-DK" sz="1400" b="1" noProof="0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betyder, at feltvariablen kun kan anvendes / tilgås i objekter af den pågældende klasse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Type</a:t>
            </a:r>
            <a:r>
              <a:rPr lang="da-DK" altLang="da-DK" sz="1400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-106" charset="-128"/>
              </a:rPr>
              <a:t> der fortæller hvilke værdier feltvariablen kan antage</a:t>
            </a:r>
          </a:p>
          <a:p>
            <a:pPr marL="179388" lvl="1" indent="-179388" eaLnBrk="1" hangingPunct="1">
              <a:spcBef>
                <a:spcPts val="600"/>
              </a:spcBef>
              <a:buFontTx/>
              <a:buChar char="•"/>
            </a:pPr>
            <a:r>
              <a:rPr lang="da-DK" altLang="da-DK" sz="1400" b="1" dirty="0">
                <a:solidFill>
                  <a:srgbClr val="FF0000"/>
                </a:solidFill>
                <a:ea typeface="ＭＳ Ｐゴシック" pitchFamily="34" charset="-128"/>
                <a:cs typeface="ＭＳ Ｐゴシック" pitchFamily="-106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Char char="•"/>
            </a:pPr>
            <a:endParaRPr lang="da-DK" altLang="da-DK" sz="1400" b="1" noProof="0" dirty="0">
              <a:solidFill>
                <a:srgbClr val="0000FF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noProof="0" dirty="0"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727" y="1512492"/>
            <a:ext cx="2501744" cy="224868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948" y="1059462"/>
            <a:ext cx="3500417" cy="520655"/>
          </a:xfr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wrap="square" lIns="90487" tIns="44450" rIns="90487" bIns="44450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Erklæring/beskrivelse af en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klasse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, der hedder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Person</a:t>
            </a: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og kan bruges af </a:t>
            </a:r>
            <a:r>
              <a:rPr lang="da-DK" altLang="da-DK" sz="1400" kern="1200" dirty="0">
                <a:ln w="11430"/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alle</a:t>
            </a:r>
          </a:p>
        </p:txBody>
      </p:sp>
      <p:grpSp>
        <p:nvGrpSpPr>
          <p:cNvPr id="12" name="Group 11"/>
          <p:cNvGrpSpPr/>
          <p:nvPr/>
        </p:nvGrpSpPr>
        <p:grpSpPr>
          <a:xfrm flipV="1">
            <a:off x="2627784" y="1295332"/>
            <a:ext cx="891163" cy="216024"/>
            <a:chOff x="4614193" y="2119718"/>
            <a:chExt cx="7510636" cy="877234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H="1" flipV="1">
              <a:off x="4614193" y="2119718"/>
              <a:ext cx="2573043" cy="8772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7180540" y="2996952"/>
              <a:ext cx="494428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0032" y="1840359"/>
            <a:ext cx="3960440" cy="44104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>
                <a:ea typeface="ＭＳ Ｐゴシック" pitchFamily="34" charset="-128"/>
              </a:rPr>
              <a:t>Tilstand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2073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/>
      <p:bldP spid="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Metode: kvadrat med vilkårlig størrelse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90600" y="1412776"/>
            <a:ext cx="7181850" cy="344709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800" b="1" dirty="0">
              <a:solidFill>
                <a:srgbClr val="000066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square(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4;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move(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turn(90);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545270" y="3380793"/>
            <a:ext cx="211231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Argument til </a:t>
            </a:r>
            <a:r>
              <a:rPr lang="da-DK" altLang="da-DK" sz="1600" b="1" dirty="0" err="1"/>
              <a:t>move</a:t>
            </a:r>
            <a:endParaRPr lang="da-DK" altLang="da-DK" sz="1600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3260540" y="3336228"/>
            <a:ext cx="284730" cy="214931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51310" y="2934089"/>
            <a:ext cx="213814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Parameter i </a:t>
            </a:r>
            <a:r>
              <a:rPr lang="da-DK" altLang="da-DK" sz="1600" b="1" dirty="0" err="1"/>
              <a:t>square</a:t>
            </a:r>
            <a:endParaRPr lang="da-DK" altLang="da-DK" sz="1600" dirty="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5504780" y="2641161"/>
            <a:ext cx="305603" cy="292969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939158" y="4026696"/>
            <a:ext cx="437725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008000"/>
                </a:solidFill>
              </a:rPr>
              <a:t>Det ville være smartere at lave en metode, der kan tegne regulære figurer med et vilkårligt antal sider (polygoner)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877912" y="2348880"/>
            <a:ext cx="624530" cy="274004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0581" y="3082661"/>
            <a:ext cx="631903" cy="262118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Metode: polygon med vilkårligt antal sider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71600" y="1196752"/>
            <a:ext cx="6696744" cy="31700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move(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31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596569" y="3187576"/>
            <a:ext cx="760241" cy="27816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981779" y="2876552"/>
            <a:ext cx="3672408" cy="74084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To parametre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første angiver antallet af sider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Den anden angiver længden af siderne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H="1" flipV="1">
            <a:off x="5652120" y="2448564"/>
            <a:ext cx="216024" cy="427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82143" y="2149390"/>
            <a:ext cx="2514600" cy="27400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3057166" y="3465735"/>
            <a:ext cx="218690" cy="4698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136994" y="5463946"/>
            <a:ext cx="3557815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Hvad sker der, hvis n er negativ eller 0?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65900" y="3733696"/>
            <a:ext cx="3890805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Reelt tal (double)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For at undgå nedrundingsfejl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Division af to heltal giver et nyt heltal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F.eks. evaluerer 360 / 7 til heltallet 51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Dvs. at man kun drejer 7 * 51 = 357 grader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Skildpadden kommer ikke helt tilbage til startposition og startvinkel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141647" y="5841336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Hvad sker der, hvis n er 1?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144418" y="6226493"/>
            <a:ext cx="2474389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Hvad sker der, hvis n er 2?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156176" y="5490394"/>
            <a:ext cx="2758573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Om lidt vil vi lave en version, der tjekker, at parameteren n har en fornuftig værdi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403" y="5945596"/>
            <a:ext cx="1232429" cy="189019"/>
            <a:chOff x="4301403" y="5945596"/>
            <a:chExt cx="1232429" cy="189019"/>
          </a:xfrm>
        </p:grpSpPr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4301403" y="6040106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311174" y="5945596"/>
              <a:ext cx="222658" cy="189019"/>
              <a:chOff x="3137239" y="4572760"/>
              <a:chExt cx="222658" cy="189019"/>
            </a:xfrm>
          </p:grpSpPr>
          <p:pic>
            <p:nvPicPr>
              <p:cNvPr id="19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Oval 19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4208643" y="6342686"/>
            <a:ext cx="1235993" cy="189019"/>
            <a:chOff x="4208643" y="6342686"/>
            <a:chExt cx="1235993" cy="189019"/>
          </a:xfrm>
        </p:grpSpPr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 flipV="1">
              <a:off x="4292563" y="6428664"/>
              <a:ext cx="1152073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208643" y="6342686"/>
              <a:ext cx="222658" cy="189019"/>
              <a:chOff x="3137239" y="4572760"/>
              <a:chExt cx="222658" cy="189019"/>
            </a:xfrm>
          </p:grpSpPr>
          <p:pic>
            <p:nvPicPr>
              <p:cNvPr id="23" name="Picture 1" descr="Screen Shot 2012-09-05 at 22.57.14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90" t="19287" r="15143" b="19255"/>
              <a:stretch/>
            </p:blipFill>
            <p:spPr bwMode="auto">
              <a:xfrm>
                <a:off x="3137239" y="4572760"/>
                <a:ext cx="222658" cy="189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Oval 23"/>
              <p:cNvSpPr/>
              <p:nvPr/>
            </p:nvSpPr>
            <p:spPr bwMode="auto">
              <a:xfrm>
                <a:off x="3196704" y="4646869"/>
                <a:ext cx="56329" cy="52524"/>
              </a:xfrm>
              <a:prstGeom prst="ellipse">
                <a:avLst/>
              </a:prstGeom>
              <a:solidFill>
                <a:srgbClr val="0000FF"/>
              </a:solidFill>
              <a:ln w="95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81779" y="5426274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Intet</a:t>
            </a:r>
            <a:endParaRPr lang="da-DK" altLang="da-DK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5" grpId="0" animBg="1"/>
      <p:bldP spid="14" grpId="0" animBg="1"/>
      <p:bldP spid="15" grpId="0" animBg="1"/>
      <p:bldP spid="16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835696" y="3140968"/>
            <a:ext cx="3193504" cy="22621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i="1" dirty="0">
                <a:solidFill>
                  <a:srgbClr val="0000FF"/>
                </a:solidFill>
                <a:latin typeface="Courier New" pitchFamily="49" charset="0"/>
              </a:rPr>
              <a:t>boolsk </a:t>
            </a:r>
            <a:r>
              <a:rPr lang="da-DK" altLang="da-DK" b="1" i="1" dirty="0">
                <a:solidFill>
                  <a:srgbClr val="0000FF"/>
                </a:solidFill>
                <a:latin typeface="Courier New" pitchFamily="49" charset="0"/>
              </a:rPr>
              <a:t>udtryk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b="1" i="1" dirty="0" err="1">
                <a:solidFill>
                  <a:srgbClr val="0000FF"/>
                </a:solidFill>
                <a:latin typeface="Courier New" pitchFamily="49" charset="0"/>
              </a:rPr>
              <a:t>sætninger</a:t>
            </a:r>
            <a:endParaRPr lang="en-US" altLang="da-DK" b="1" i="1" dirty="0">
              <a:solidFill>
                <a:srgbClr val="0000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rgbClr val="7030A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i="1" dirty="0">
                <a:solidFill>
                  <a:srgbClr val="0000FF"/>
                </a:solidFill>
                <a:latin typeface="Courier New" pitchFamily="49" charset="0"/>
              </a:rPr>
              <a:t>sætninger</a:t>
            </a:r>
          </a:p>
          <a:p>
            <a:pPr>
              <a:lnSpc>
                <a:spcPct val="8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32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185968" y="3794277"/>
            <a:ext cx="1583775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357566" y="2244348"/>
            <a:ext cx="350337" cy="10196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707904" y="2022334"/>
            <a:ext cx="3024336" cy="88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 (boolsk udtryk)</a:t>
            </a:r>
          </a:p>
          <a:p>
            <a:pPr marL="182563" indent="-182563" eaLnBrk="1" hangingPunct="1">
              <a:lnSpc>
                <a:spcPct val="8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</a:rPr>
              <a:t>Sand</a:t>
            </a:r>
            <a:endParaRPr lang="da-DK" altLang="da-DK" sz="18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182563" indent="-182563" eaLnBrk="1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800" b="1" dirty="0">
                <a:solidFill>
                  <a:srgbClr val="0000FF"/>
                </a:solidFill>
                <a:sym typeface="Wingdings" panose="05000000000000000000" pitchFamily="2" charset="2"/>
              </a:rPr>
              <a:t>Falsk</a:t>
            </a: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769742" y="3964233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406875" y="3570964"/>
            <a:ext cx="2981549" cy="87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>
                <a:solidFill>
                  <a:srgbClr val="008000"/>
                </a:solidFill>
              </a:rPr>
              <a:t>sand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547664" y="2677454"/>
            <a:ext cx="518651" cy="6125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670980" y="2104244"/>
            <a:ext cx="1979712" cy="61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err="1">
                <a:solidFill>
                  <a:srgbClr val="008000"/>
                </a:solidFill>
              </a:rPr>
              <a:t>Keywords</a:t>
            </a:r>
            <a:r>
              <a:rPr lang="da-DK" altLang="da-DK" sz="1600" b="1" dirty="0">
                <a:solidFill>
                  <a:srgbClr val="008000"/>
                </a:solidFill>
              </a:rPr>
              <a:t> (reserverede ord)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900380" y="3272851"/>
            <a:ext cx="349135" cy="30608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402958" y="3264195"/>
            <a:ext cx="2125910" cy="31969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467374" y="221751"/>
            <a:ext cx="856818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>
                <a:ea typeface="ＭＳ Ｐゴシック" pitchFamily="34" charset="-128"/>
              </a:rPr>
              <a:t>Selektering (valg) mellem forskellige kode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72111" y="4761324"/>
            <a:ext cx="1606259" cy="33991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009153" y="2700774"/>
            <a:ext cx="806867" cy="174039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55" name="Rectangle 54"/>
          <p:cNvSpPr/>
          <p:nvPr/>
        </p:nvSpPr>
        <p:spPr bwMode="auto">
          <a:xfrm>
            <a:off x="1894838" y="4323026"/>
            <a:ext cx="737062" cy="25839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5373626" y="4501552"/>
            <a:ext cx="2635964" cy="7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Sætninger, der skal udføres, hvis det boolske udtryk evaluerer til </a:t>
            </a:r>
            <a:r>
              <a:rPr lang="da-DK" altLang="da-DK" sz="1600" b="1" dirty="0">
                <a:solidFill>
                  <a:srgbClr val="008000"/>
                </a:solidFill>
              </a:rPr>
              <a:t>falsk</a:t>
            </a:r>
          </a:p>
        </p:txBody>
      </p: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1835696" y="5688385"/>
            <a:ext cx="3193504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 err="1"/>
              <a:t>else</a:t>
            </a:r>
            <a:r>
              <a:rPr lang="da-DK" altLang="da-DK" dirty="0"/>
              <a:t> delen kan udelades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dirty="0"/>
              <a:t>Så udføres der intet, hvis det boolske udtryk evaluerer til falsk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659832" y="1093109"/>
            <a:ext cx="8017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b="1" dirty="0"/>
              <a:t>Ved hjælp af en if sætning kan man sikre, at noget kode kun udføres, når bestemte betingelser er opfyldt </a:t>
            </a:r>
          </a:p>
        </p:txBody>
      </p:sp>
      <p:sp>
        <p:nvSpPr>
          <p:cNvPr id="61" name="Line 22"/>
          <p:cNvSpPr>
            <a:spLocks noChangeShapeType="1"/>
          </p:cNvSpPr>
          <p:nvPr/>
        </p:nvSpPr>
        <p:spPr bwMode="auto">
          <a:xfrm flipH="1" flipV="1">
            <a:off x="3766867" y="4927516"/>
            <a:ext cx="1522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w="med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552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Færdig polygon metode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043608" y="1052736"/>
            <a:ext cx="7632848" cy="44658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T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egn regulær n-kant med sidelængde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 &gt;= 3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  move(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  turn(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360.0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else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b="1" dirty="0">
                <a:solidFill>
                  <a:srgbClr val="008000"/>
                </a:solidFill>
                <a:latin typeface="Courier New" pitchFamily="49" charset="0"/>
              </a:rPr>
              <a:t>"n must be &gt;= 3"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59891" y="4889508"/>
            <a:ext cx="1728192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Bør vi også tjekke værdien af </a:t>
            </a:r>
            <a:r>
              <a:rPr lang="da-DK" altLang="da-DK" dirty="0" err="1"/>
              <a:t>size</a:t>
            </a:r>
            <a:r>
              <a:rPr lang="da-DK" altLang="da-DK" dirty="0"/>
              <a:t>?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878397" y="2674972"/>
            <a:ext cx="3882323" cy="128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5760719" y="3284985"/>
            <a:ext cx="4237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172321" y="3118331"/>
            <a:ext cx="1615389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Tegn polygon med n sider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874702" y="4458536"/>
            <a:ext cx="5237298" cy="3811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4623688" y="5082486"/>
            <a:ext cx="3888432" cy="3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>
                <a:solidFill>
                  <a:srgbClr val="FF0000"/>
                </a:solidFill>
              </a:rPr>
              <a:t>Udskriv fejlmeddelelse på terminalen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 flipV="1">
            <a:off x="5343768" y="4876379"/>
            <a:ext cx="226253" cy="2690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927336" y="2501208"/>
            <a:ext cx="64807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 sz="180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300179" y="2299567"/>
            <a:ext cx="673860" cy="39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0000FF"/>
                </a:solidFill>
              </a:rPr>
              <a:t>Test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102954" y="2355415"/>
            <a:ext cx="906254" cy="25880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059891" y="5606290"/>
            <a:ext cx="2659783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Hvad sker der, hvis size er 0?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051720" y="6002153"/>
            <a:ext cx="3200764" cy="305212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r>
              <a:rPr lang="da-DK" altLang="da-DK" dirty="0"/>
              <a:t>Hvad sker der, hvis size er negativ?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422501" y="5589240"/>
            <a:ext cx="64191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Intet</a:t>
            </a:r>
            <a:endParaRPr lang="da-DK" altLang="da-DK" sz="16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5436678" y="5986189"/>
            <a:ext cx="3383794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/>
              <a:t>Skildpadden bakker, men tegner en korrekt n-kant og returnerer til udgangspositionen</a:t>
            </a:r>
            <a:endParaRPr lang="da-DK" altLang="da-DK" sz="1600" dirty="0"/>
          </a:p>
        </p:txBody>
      </p:sp>
    </p:spTree>
    <p:extLst>
      <p:ext uri="{BB962C8B-B14F-4D97-AF65-F5344CB8AC3E}">
        <p14:creationId xmlns:p14="http://schemas.microsoft.com/office/powerpoint/2010/main" val="36412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Generel metode </a:t>
            </a:r>
            <a:r>
              <a:rPr lang="da-DK" altLang="da-DK" sz="3200" noProof="0" dirty="0">
                <a:sym typeface="Wingdings" panose="05000000000000000000" pitchFamily="2" charset="2"/>
              </a:rPr>
              <a:t></a:t>
            </a:r>
            <a:r>
              <a:rPr lang="da-DK" altLang="da-DK" sz="3200" noProof="0" dirty="0">
                <a:ea typeface="ＭＳ Ｐゴシック" pitchFamily="34" charset="-128"/>
              </a:rPr>
              <a:t> specifikke metoder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1365507" y="1940054"/>
            <a:ext cx="6552728" cy="42473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Tegn regulær n-kant med sidelængde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n,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rgbClr val="000066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Tegn kvadrat med sidelængde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 size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square(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size)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polygon(4, size);</a:t>
            </a: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endParaRPr lang="en-US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Tegn cirkel med den angiven radius</a:t>
            </a:r>
            <a:endParaRPr lang="en-US" altLang="da-DK" sz="1800" b="1" dirty="0">
              <a:solidFill>
                <a:srgbClr val="0000FF"/>
              </a:solidFill>
              <a:latin typeface="Courier New" pitchFamily="49" charset="0"/>
            </a:endParaRP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circle(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radius)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polygon(100, 2 * radius *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itchFamily="49" charset="0"/>
              </a:rPr>
              <a:t>Math.PI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/ 100);</a:t>
            </a: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  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592138" y="1125538"/>
            <a:ext cx="8012112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/>
              <a:t>Vi kan benytte den </a:t>
            </a:r>
            <a:r>
              <a:rPr lang="da-DK" altLang="da-DK" b="1" dirty="0">
                <a:solidFill>
                  <a:srgbClr val="008000"/>
                </a:solidFill>
              </a:rPr>
              <a:t>generelle</a:t>
            </a:r>
            <a:r>
              <a:rPr lang="da-DK" altLang="da-DK" b="1" dirty="0"/>
              <a:t> metode polygon til at konstruere mere </a:t>
            </a:r>
            <a:r>
              <a:rPr lang="da-DK" altLang="da-DK" b="1" dirty="0">
                <a:solidFill>
                  <a:srgbClr val="008000"/>
                </a:solidFill>
              </a:rPr>
              <a:t>specifikke</a:t>
            </a:r>
            <a:r>
              <a:rPr lang="da-DK" altLang="da-DK" b="1" dirty="0"/>
              <a:t> metoder, der kan tegne kvadrater og cirkler.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34</a:t>
            </a:fld>
            <a:endParaRPr lang="da-DK" altLang="da-DK" dirty="0"/>
          </a:p>
        </p:txBody>
      </p:sp>
      <p:sp>
        <p:nvSpPr>
          <p:cNvPr id="6" name="Rectangle 5"/>
          <p:cNvSpPr/>
          <p:nvPr/>
        </p:nvSpPr>
        <p:spPr bwMode="auto">
          <a:xfrm>
            <a:off x="5488759" y="5513181"/>
            <a:ext cx="1077579" cy="286932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H="1" flipV="1">
            <a:off x="6026610" y="5800113"/>
            <a:ext cx="937" cy="52614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497349" y="6182237"/>
            <a:ext cx="3747059" cy="43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C00000"/>
                </a:solidFill>
              </a:rPr>
              <a:t>Konstanten </a:t>
            </a:r>
            <a:r>
              <a:rPr lang="da-DK" altLang="da-DK" sz="2400" b="1" dirty="0">
                <a:solidFill>
                  <a:srgbClr val="C00000"/>
                </a:solidFill>
                <a:sym typeface="Symbol"/>
              </a:rPr>
              <a:t></a:t>
            </a:r>
            <a:r>
              <a:rPr lang="da-DK" altLang="da-DK" sz="1800" b="1" dirty="0">
                <a:solidFill>
                  <a:srgbClr val="C00000"/>
                </a:solidFill>
                <a:sym typeface="Symbol"/>
              </a:rPr>
              <a:t> (fra klassen Math)</a:t>
            </a:r>
            <a:endParaRPr lang="da-DK" altLang="da-DK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Vigtige principper for god programmering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5"/>
            <a:ext cx="8568183" cy="3888431"/>
          </a:xfrm>
          <a:noFill/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Det kan betale sig at lave gode generelle metoder, som kan genbruges i mange situationer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Parametrisering er nøglen hertil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Det er svært at </a:t>
            </a:r>
            <a:r>
              <a:rPr lang="da-DK" altLang="ja-JP" sz="1800" noProof="0" dirty="0">
                <a:ea typeface="ＭＳ Ｐゴシック" pitchFamily="34" charset="-128"/>
              </a:rPr>
              <a:t>"opfinde" gode generelle metoder, dvs. at gå fra det konkrete til det</a:t>
            </a:r>
            <a:r>
              <a:rPr lang="da-DK" altLang="ja-JP" sz="1800" noProof="0" dirty="0">
                <a:ea typeface="ＭＳ Ｐゴシック" pitchFamily="34" charset="-128"/>
                <a:sym typeface="Symbol" pitchFamily="18" charset="2"/>
              </a:rPr>
              <a:t> generelle</a:t>
            </a:r>
            <a:r>
              <a:rPr lang="da-DK" altLang="ja-JP" sz="1800" noProof="0" dirty="0">
                <a:ea typeface="ＭＳ Ｐゴシック" pitchFamily="34" charset="-128"/>
              </a:rPr>
              <a:t> – men forsøg!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Skeln mellem anvendelse og implementation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anvender en metode, er det vigtigt at forstå,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hvad</a:t>
            </a:r>
            <a:r>
              <a:rPr lang="da-DK" altLang="da-DK" sz="1800" dirty="0">
                <a:ea typeface="ＭＳ Ｐゴシック" pitchFamily="34" charset="-128"/>
              </a:rPr>
              <a:t> operationen gør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man implementerer en metode, skal man tage stilling til,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hvordan</a:t>
            </a:r>
            <a:r>
              <a:rPr lang="da-DK" altLang="da-DK" sz="1800" dirty="0">
                <a:ea typeface="ＭＳ Ｐゴシック" pitchFamily="34" charset="-128"/>
              </a:rPr>
              <a:t> den skal gøre det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skal også skelne – selv om I både er anvender og implementør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35</a:t>
            </a:fld>
            <a:endParaRPr lang="da-DK" altLang="da-DK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Forskellige slags variabler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66958" y="3002923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color;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move(size);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turn(angle);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715126" y="1033562"/>
            <a:ext cx="6593177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Klasser har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feltvariabler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 (</a:t>
            </a:r>
            <a:r>
              <a:rPr lang="da-DK" altLang="da-DK" b="1" kern="0" dirty="0" err="1">
                <a:latin typeface="+mn-lt"/>
                <a:cs typeface="ＭＳ Ｐゴシック" pitchFamily="-106" charset="-128"/>
              </a:rPr>
              <a:t>fields</a:t>
            </a:r>
            <a:r>
              <a:rPr lang="da-DK" altLang="da-DK" b="1" kern="0" dirty="0">
                <a:latin typeface="+mn-lt"/>
                <a:cs typeface="ＭＳ Ｐゴシック" pitchFamily="-106" charset="-128"/>
              </a:rPr>
              <a:t>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objektet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dette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Bruges til værdier der skal gemmes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private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som access modifier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93384" y="3328662"/>
            <a:ext cx="2904806" cy="25945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85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Forskellige slags variabler (fortsat)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37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54276" y="3212976"/>
            <a:ext cx="6310768" cy="33332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Turtle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String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color;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1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polygon(</a:t>
            </a:r>
            <a:r>
              <a:rPr lang="en-US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n,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en-US" altLang="da-DK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angle = 360.0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0; 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n; i++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move(size);</a:t>
            </a:r>
          </a:p>
          <a:p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  turn(angle);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275981" y="4117360"/>
            <a:ext cx="2539557" cy="25978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357120" y="4729552"/>
            <a:ext cx="1251808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38690" y="4429155"/>
            <a:ext cx="3347893" cy="23618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958249" y="4429155"/>
            <a:ext cx="1181937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FF0000"/>
                </a:solidFill>
              </a:rPr>
              <a:t>Parametre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 flipV="1">
            <a:off x="6694569" y="4429155"/>
            <a:ext cx="285818" cy="1818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6126361" y="4572781"/>
            <a:ext cx="460249" cy="2579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548434" y="4716797"/>
            <a:ext cx="1658303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FF0000"/>
                </a:solidFill>
              </a:rPr>
              <a:t>Hjælpevariabel</a:t>
            </a: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4629767" y="4948808"/>
            <a:ext cx="290038" cy="154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da-DK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913093" y="4948808"/>
            <a:ext cx="1880224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solidFill>
                  <a:srgbClr val="FF0000"/>
                </a:solidFill>
              </a:rPr>
              <a:t>Kontrolvariabel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683567" y="980728"/>
            <a:ext cx="8460433" cy="209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kern="0" dirty="0">
                <a:latin typeface="+mn-lt"/>
                <a:cs typeface="ＭＳ Ｐゴシック" pitchFamily="-106" charset="-128"/>
              </a:rPr>
              <a:t>Metoder og konstruktører har </a:t>
            </a:r>
            <a:r>
              <a:rPr lang="da-DK" altLang="da-DK" b="1" kern="0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lokale variabler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Tilhører metoden/konstruktøren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Lever og dør med det enkelte kald af metoden/konstruktøren (eller den enkelte udførelse af en løkke)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Kan </a:t>
            </a:r>
            <a:r>
              <a:rPr lang="da-DK" altLang="da-DK" sz="1800" b="1" kern="0" dirty="0">
                <a:solidFill>
                  <a:srgbClr val="008000"/>
                </a:solidFill>
                <a:latin typeface="+mn-lt"/>
              </a:rPr>
              <a:t>ikke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bruges til at gemme resultater mellem metodekald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Ingen access modifier (kan aldrig tilgås udenfor metoden/konstruktøren)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0265" y="5629200"/>
            <a:ext cx="3292439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a-DK"/>
            </a:defPPr>
            <a:lvl1pPr eaLnBrk="0" hangingPunct="0">
              <a:defRPr sz="1400" b="1">
                <a:ln w="11430"/>
                <a:solidFill>
                  <a:srgbClr val="0000CC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Det er vigtigt at skelne mellem </a:t>
            </a:r>
            <a:r>
              <a:rPr lang="da-DK" altLang="da-DK" dirty="0">
                <a:solidFill>
                  <a:srgbClr val="008000"/>
                </a:solidFill>
              </a:rPr>
              <a:t>feltvariabler</a:t>
            </a:r>
            <a:r>
              <a:rPr lang="da-DK" altLang="da-DK" dirty="0"/>
              <a:t> og </a:t>
            </a:r>
            <a:r>
              <a:rPr lang="da-DK" altLang="da-DK" dirty="0">
                <a:solidFill>
                  <a:srgbClr val="008000"/>
                </a:solidFill>
              </a:rPr>
              <a:t>lokale variabler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tjener to helt forskellige formål</a:t>
            </a:r>
          </a:p>
        </p:txBody>
      </p:sp>
      <p:sp>
        <p:nvSpPr>
          <p:cNvPr id="24" name="Rectangle 23"/>
          <p:cNvSpPr/>
          <p:nvPr/>
        </p:nvSpPr>
        <p:spPr>
          <a:xfrm rot="21165640">
            <a:off x="67333" y="5342660"/>
            <a:ext cx="2081585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4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 </a:t>
            </a:r>
            <a:r>
              <a:rPr lang="en-US" sz="2400" b="1" dirty="0" err="1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af</a:t>
            </a:r>
            <a:r>
              <a:rPr lang="en-US" sz="24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Date </a:t>
            </a:r>
            <a:r>
              <a:rPr lang="en-US" sz="2400" b="1" dirty="0" err="1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klassen</a:t>
            </a:r>
            <a:r>
              <a:rPr lang="en-US" sz="24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i Blue J</a:t>
            </a:r>
          </a:p>
        </p:txBody>
      </p:sp>
    </p:spTree>
    <p:extLst>
      <p:ext uri="{BB962C8B-B14F-4D97-AF65-F5344CB8AC3E}">
        <p14:creationId xmlns:p14="http://schemas.microsoft.com/office/powerpoint/2010/main" val="39852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24744"/>
            <a:ext cx="583264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24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Objekters tilstand og opførsel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Java og BlueJ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Skabelse af objekter (via new-operatoren)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Objekt referencer og objektdiagrammer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Iteration (gentagelser) og selektering (valg)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for løkke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Java's if sætning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Lav gode generelle metoder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Skeln mellem anvendelse og implementation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/>
              <a:t>Forskellige slags 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Lokale variabler</a:t>
            </a:r>
          </a:p>
        </p:txBody>
      </p:sp>
    </p:spTree>
    <p:extLst>
      <p:ext uri="{BB962C8B-B14F-4D97-AF65-F5344CB8AC3E}">
        <p14:creationId xmlns:p14="http://schemas.microsoft.com/office/powerpoint/2010/main" val="38073405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a-DK" sz="3200" noProof="0" dirty="0">
                <a:ea typeface="ＭＳ Ｐゴシック" charset="0"/>
                <a:cs typeface="ＭＳ Ｐゴシック" charset="0"/>
              </a:rPr>
              <a:t>Objektorienteret programmering</a:t>
            </a:r>
          </a:p>
        </p:txBody>
      </p:sp>
      <p:pic>
        <p:nvPicPr>
          <p:cNvPr id="43011" name="Picture 5" descr="Nygaard_K_75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47"/>
          <a:stretch/>
        </p:blipFill>
        <p:spPr bwMode="auto">
          <a:xfrm>
            <a:off x="6585996" y="3861048"/>
            <a:ext cx="1874436" cy="27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602108" y="1052736"/>
            <a:ext cx="8218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342900" indent="-342900" eaLnBrk="1" hangingPunct="1">
              <a:spcBef>
                <a:spcPct val="20000"/>
              </a:spcBef>
              <a:buChar char="•"/>
            </a:pPr>
            <a:r>
              <a:rPr lang="da-DK" altLang="da-DK" b="1" dirty="0">
                <a:latin typeface="+mn-lt"/>
                <a:cs typeface="ＭＳ Ｐゴシック" pitchFamily="-106" charset="-128"/>
              </a:rPr>
              <a:t>I objektorienteret programmering opfattes et program som en </a:t>
            </a:r>
            <a:r>
              <a:rPr lang="da-DK" altLang="da-DK" b="1" dirty="0">
                <a:solidFill>
                  <a:srgbClr val="008000"/>
                </a:solidFill>
                <a:latin typeface="+mn-lt"/>
                <a:cs typeface="ＭＳ Ｐゴシック" pitchFamily="-106" charset="-128"/>
              </a:rPr>
              <a:t>model</a:t>
            </a:r>
            <a:r>
              <a:rPr lang="da-DK" altLang="da-DK" b="1" dirty="0">
                <a:latin typeface="+mn-lt"/>
                <a:cs typeface="ＭＳ Ｐゴシック" pitchFamily="-106" charset="-128"/>
              </a:rPr>
              <a:t>, der beskriver (simulerer) opførslen af en del af verden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I dag har vi f.eks. set på, hvordan vi kan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modellere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personer (og deres familierelationer) samt hvordan vi kan modellere tegnende skildpadder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Klasser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modellerer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begreber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(f.eks. Person og Turtle)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Objekter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er </a:t>
            </a:r>
            <a:r>
              <a:rPr lang="da-DK" altLang="da-DK" sz="1800" b="1" kern="0" dirty="0">
                <a:solidFill>
                  <a:srgbClr val="000066"/>
                </a:solidFill>
                <a:latin typeface="+mn-lt"/>
              </a:rPr>
              <a:t>instanser</a:t>
            </a: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 af klasser (f.eks. forskellige personer)</a:t>
            </a:r>
          </a:p>
          <a:p>
            <a:pPr lvl="1" eaLnBrk="1" hangingPunct="1">
              <a:spcBef>
                <a:spcPts val="600"/>
              </a:spcBef>
              <a:buFontTx/>
              <a:buChar char="–"/>
              <a:tabLst>
                <a:tab pos="534988" algn="l"/>
              </a:tabLst>
            </a:pPr>
            <a:r>
              <a:rPr lang="da-DK" altLang="da-DK" sz="1800" kern="0" dirty="0">
                <a:solidFill>
                  <a:srgbClr val="000066"/>
                </a:solidFill>
                <a:latin typeface="+mn-lt"/>
              </a:rPr>
              <a:t>Det man beskriver kan være noget der eksisterer eller noget, som man gerne vil bygge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4BBFF0A3-FC4E-415E-BA83-286ABBC135C0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3568" y="3933056"/>
            <a:ext cx="5760640" cy="26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1600" b="1" dirty="0">
                <a:latin typeface="+mn-lt"/>
              </a:rPr>
              <a:t>Ovenstående definitioner stammer fra sproget </a:t>
            </a:r>
            <a:r>
              <a:rPr lang="da-DK" altLang="da-DK" sz="1600" b="1" dirty="0" err="1">
                <a:latin typeface="+mn-lt"/>
              </a:rPr>
              <a:t>Simula</a:t>
            </a:r>
            <a:r>
              <a:rPr lang="da-DK" altLang="da-DK" sz="1600" b="1" dirty="0">
                <a:latin typeface="+mn-lt"/>
              </a:rPr>
              <a:t> 67 og er dermed mere end 50 år gamle 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1600" b="1" dirty="0">
                <a:latin typeface="+mn-lt"/>
              </a:rPr>
              <a:t>De skyldes to nordmænd, Kristen Nygaard og Ole-Johan Dahl, som grundlagde objekt-orienteret programmering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Førstnævnte var gæsteprofessor på Aarhus Universitet i en årrække, hvor han havde stor betydning for opbygningen af datalogi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Nygaard-bygningen, som vi er I, er opkaldt efter Kristen</a:t>
            </a:r>
          </a:p>
          <a:p>
            <a:pPr marL="180975" indent="-180975" defTabSz="3571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Auditoriet, som vi er i, er opkaldt efter en anden stor personlighed, </a:t>
            </a:r>
            <a:r>
              <a:rPr lang="da-DK" altLang="da-DK" sz="1400" dirty="0">
                <a:solidFill>
                  <a:srgbClr val="000066"/>
                </a:solidFill>
              </a:rPr>
              <a:t>Peter Bøh-Andersen, </a:t>
            </a:r>
            <a:r>
              <a:rPr lang="da-DK" altLang="da-DK" sz="1400" dirty="0">
                <a:solidFill>
                  <a:srgbClr val="000066"/>
                </a:solidFill>
                <a:latin typeface="+mn-lt"/>
              </a:rPr>
              <a:t>som havde stor betydning for opbygning af faget Informationsvidenskab ved Aarhus Universitet</a:t>
            </a:r>
          </a:p>
        </p:txBody>
      </p:sp>
    </p:spTree>
    <p:extLst>
      <p:ext uri="{BB962C8B-B14F-4D97-AF65-F5344CB8AC3E}">
        <p14:creationId xmlns:p14="http://schemas.microsoft.com/office/powerpoint/2010/main" val="33208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83334" y="1134385"/>
            <a:ext cx="8552601" cy="56238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8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pPr>
              <a:lnSpc>
                <a:spcPct val="6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Objekters</a:t>
            </a:r>
            <a:r>
              <a:rPr lang="da-DK" altLang="da-DK" sz="3200" dirty="0">
                <a:ea typeface="ＭＳ Ｐゴシック" pitchFamily="34" charset="-128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opførsel i Java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4772" y="2060847"/>
            <a:ext cx="4098174" cy="989924"/>
          </a:xfrm>
          <a:prstGeom prst="rect">
            <a:avLst/>
          </a:prstGeom>
          <a:noFill/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3412" y="1892384"/>
            <a:ext cx="3829148" cy="34088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1600" noProof="0" dirty="0">
                <a:solidFill>
                  <a:srgbClr val="FF6600"/>
                </a:solidFill>
                <a:ea typeface="ＭＳ Ｐゴシック" pitchFamily="34" charset="-128"/>
              </a:rPr>
              <a:t>Konstruktører</a:t>
            </a:r>
          </a:p>
          <a:p>
            <a:pPr marL="182563" indent="-1825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Skaber og initialiserer</a:t>
            </a:r>
            <a:r>
              <a:rPr lang="da-DK" altLang="da-DK" sz="1400" dirty="0">
                <a:solidFill>
                  <a:srgbClr val="7030A0"/>
                </a:solidFill>
                <a:ea typeface="ＭＳ Ｐゴシック" pitchFamily="34" charset="-128"/>
              </a:rPr>
              <a:t> </a:t>
            </a:r>
            <a:r>
              <a:rPr lang="da-DK" altLang="da-DK" sz="1400" dirty="0">
                <a:solidFill>
                  <a:srgbClr val="FF6600"/>
                </a:solidFill>
                <a:ea typeface="ＭＳ Ｐゴシック" pitchFamily="34" charset="-128"/>
              </a:rPr>
              <a:t>et objekt, der tilhører den pågældende klasse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00FF"/>
                </a:solidFill>
                <a:ea typeface="ＭＳ Ｐゴシック" pitchFamily="34" charset="-128"/>
              </a:rPr>
              <a:t>Accessor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Aflæser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 feltvariablers værdi og returnerer denne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getXXX</a:t>
            </a:r>
            <a:r>
              <a:rPr lang="da-DK" altLang="da-DK" sz="1400" dirty="0">
                <a:solidFill>
                  <a:srgbClr val="0000FF"/>
                </a:solidFill>
                <a:ea typeface="ＭＳ Ｐゴシック" pitchFamily="34" charset="-128"/>
              </a:rPr>
              <a:t>, hvor XXX er den feltvariabel, der aflæses</a:t>
            </a:r>
          </a:p>
          <a:p>
            <a:pPr marL="0" indent="0" eaLnBrk="1" hangingPunct="1">
              <a:spcBef>
                <a:spcPts val="1000"/>
              </a:spcBef>
              <a:buNone/>
            </a:pPr>
            <a:r>
              <a:rPr lang="da-DK" altLang="da-DK" sz="1600" dirty="0">
                <a:solidFill>
                  <a:srgbClr val="008000"/>
                </a:solidFill>
                <a:ea typeface="ＭＳ Ｐゴシック" pitchFamily="34" charset="-128"/>
              </a:rPr>
              <a:t>Mutator metoder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FF0000"/>
                </a:solidFill>
                <a:ea typeface="ＭＳ Ｐゴシック" pitchFamily="34" charset="-128"/>
              </a:rPr>
              <a:t>Ændrer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 feltvariablers værdi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Hedder ofte </a:t>
            </a:r>
            <a:r>
              <a:rPr lang="da-DK" altLang="da-DK" sz="1400" dirty="0" err="1">
                <a:solidFill>
                  <a:srgbClr val="FF0000"/>
                </a:solidFill>
                <a:ea typeface="ＭＳ Ｐゴシック" pitchFamily="34" charset="-128"/>
              </a:rPr>
              <a:t>setXXX</a:t>
            </a:r>
            <a:r>
              <a:rPr lang="da-DK" altLang="da-DK" sz="1400" dirty="0">
                <a:solidFill>
                  <a:srgbClr val="008000"/>
                </a:solidFill>
                <a:ea typeface="ＭＳ Ｐゴシック" pitchFamily="34" charset="-128"/>
              </a:rPr>
              <a:t>, hvor XXX er den feltvariabel, der ændres</a:t>
            </a:r>
          </a:p>
          <a:p>
            <a:pPr marL="271463" indent="-271463" eaLnBrk="1" hangingPunct="1">
              <a:spcBef>
                <a:spcPts val="200"/>
              </a:spcBef>
            </a:pP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Kan også have andre navne (fx </a:t>
            </a:r>
            <a:r>
              <a:rPr lang="da-DK" altLang="da-DK" sz="1400" spc="-40" dirty="0" err="1">
                <a:solidFill>
                  <a:srgbClr val="008000"/>
                </a:solidFill>
                <a:ea typeface="ＭＳ Ｐゴシック" pitchFamily="34" charset="-128"/>
              </a:rPr>
              <a:t>birthday</a:t>
            </a:r>
            <a:r>
              <a:rPr lang="da-DK" altLang="da-DK" sz="1400" spc="-40" dirty="0">
                <a:solidFill>
                  <a:srgbClr val="008000"/>
                </a:solidFill>
                <a:ea typeface="ＭＳ Ｐゴシック" pitchFamily="34" charset="-128"/>
              </a:rPr>
              <a:t>)</a:t>
            </a:r>
          </a:p>
          <a:p>
            <a:pPr marL="271463" indent="-271463" eaLnBrk="1" hangingPunct="1">
              <a:spcBef>
                <a:spcPts val="200"/>
              </a:spcBef>
            </a:pPr>
            <a:endParaRPr lang="da-DK" altLang="da-DK" sz="14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82563" indent="-182563" eaLnBrk="1" hangingPunct="1">
              <a:spcBef>
                <a:spcPts val="200"/>
              </a:spcBef>
            </a:pPr>
            <a:endParaRPr lang="da-DK" altLang="da-DK" sz="1400" noProof="0" dirty="0">
              <a:solidFill>
                <a:srgbClr val="7030A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765848" y="3171568"/>
            <a:ext cx="3238663" cy="706114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55576" y="4713317"/>
            <a:ext cx="4015929" cy="706582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674" y="3945924"/>
            <a:ext cx="3256686" cy="7008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55577" y="5503025"/>
            <a:ext cx="6692627" cy="950311"/>
          </a:xfrm>
          <a:prstGeom prst="rect">
            <a:avLst/>
          </a:prstGeom>
          <a:noFill/>
          <a:ln w="25400" cap="flat" cmpd="sng" algn="ctr">
            <a:solidFill>
              <a:srgbClr val="3399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pitchFamily="-106" charset="0"/>
            </a:endParaRP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6016" y="1340768"/>
            <a:ext cx="4032448" cy="50743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a-DK" altLang="da-DK" sz="2000" noProof="0" dirty="0">
                <a:ea typeface="ＭＳ Ｐゴシック" pitchFamily="34" charset="-128"/>
              </a:rPr>
              <a:t>Opførsel beskrives ved hjælp af</a:t>
            </a:r>
          </a:p>
        </p:txBody>
      </p:sp>
    </p:spTree>
    <p:extLst>
      <p:ext uri="{BB962C8B-B14F-4D97-AF65-F5344CB8AC3E}">
        <p14:creationId xmlns:p14="http://schemas.microsoft.com/office/powerpoint/2010/main" val="14292267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/>
              <a:t>Studiestartsprøve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96944" cy="3672408"/>
          </a:xfrm>
        </p:spPr>
        <p:txBody>
          <a:bodyPr/>
          <a:lstStyle/>
          <a:p>
            <a:pPr lvl="0"/>
            <a:r>
              <a:rPr lang="da-DK" sz="2000" dirty="0"/>
              <a:t>Gælder alle nye bachelorstuderende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Prøvens hovedformål er at identificere de studerende, der ikke har påbegyndt studiet, så de kan udmeldes inden det officielle sommeroptag opgøres</a:t>
            </a:r>
          </a:p>
          <a:p>
            <a:pPr>
              <a:spcBef>
                <a:spcPts val="1800"/>
              </a:spcBef>
            </a:pPr>
            <a:r>
              <a:rPr lang="da-DK" sz="2000" dirty="0"/>
              <a:t>I begyndelsen af september vil I modtage en mail på jeres au-mailadresse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Mailen indeholder et link til et spørgeskema, der handler om studievalg og studiestart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 er </a:t>
            </a:r>
            <a:r>
              <a:rPr lang="da-DK" sz="1800" b="1" dirty="0">
                <a:solidFill>
                  <a:srgbClr val="008000"/>
                </a:solidFill>
              </a:rPr>
              <a:t>obligatorisk</a:t>
            </a:r>
            <a:r>
              <a:rPr lang="da-DK" sz="1800" dirty="0"/>
              <a:t> at svare og på den måde vise, at I er studieaktive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Hvis I ikke svarer (inden for få dage) bliver I </a:t>
            </a:r>
            <a:r>
              <a:rPr lang="da-DK" sz="1800" b="1" dirty="0">
                <a:solidFill>
                  <a:srgbClr val="008000"/>
                </a:solidFill>
              </a:rPr>
              <a:t>automatisk frameldt</a:t>
            </a:r>
            <a:br>
              <a:rPr lang="da-DK" sz="1800" dirty="0"/>
            </a:br>
            <a:r>
              <a:rPr lang="da-DK" sz="1800" dirty="0"/>
              <a:t>jeres studie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46282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/>
              <a:t>Husk at forberede jer til øvelserne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08912" cy="4968552"/>
          </a:xfrm>
        </p:spPr>
        <p:txBody>
          <a:bodyPr/>
          <a:lstStyle/>
          <a:p>
            <a:pPr lvl="0"/>
            <a:r>
              <a:rPr lang="da-DK" sz="2000" dirty="0"/>
              <a:t>Ved øvelserne i Uge 2 skal I beskæftige jer med opgaverne i kapitel 2 og 3 i BlueJ bogen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Opgaverne bør løses, </a:t>
            </a:r>
            <a:r>
              <a:rPr lang="da-DK" sz="1800" u="sng" dirty="0"/>
              <a:t>mens</a:t>
            </a:r>
            <a:r>
              <a:rPr lang="da-DK" sz="1800" dirty="0"/>
              <a:t> I læser kapitlerne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Ved øvelserne vil instruktorerne så tage fat i de opgaver, hvor I har problemer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vil selvfølgelig også være muligt at få hjælp til tvivlsspørgsmål i kapitlernes tekst og i de tilhørende videonoter (som I også skal se, </a:t>
            </a:r>
            <a:r>
              <a:rPr lang="da-DK" sz="1800" u="sng" dirty="0"/>
              <a:t>mens</a:t>
            </a:r>
            <a:r>
              <a:rPr lang="da-DK" sz="1800" dirty="0"/>
              <a:t> i læser kapitlerne)</a:t>
            </a:r>
          </a:p>
          <a:p>
            <a:pPr>
              <a:spcBef>
                <a:spcPts val="1800"/>
              </a:spcBef>
            </a:pPr>
            <a:r>
              <a:rPr lang="da-DK" sz="2000" dirty="0"/>
              <a:t>Derudover skal I (ved anden øvelsesgang) arbejde videre med raflebæger projektet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Nu skal I lave nogle metoder til aftestning af raflebægeret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Derudover skal I generalisere jeres model, således at terninger kan have et vilkårligt antal sider (større end eller lig med 2)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771800" y="5762999"/>
            <a:ext cx="318123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>
              <a:spcBef>
                <a:spcPct val="0"/>
              </a:spcBef>
            </a:pPr>
            <a:r>
              <a:rPr lang="da-DK" altLang="da-DK" sz="1400" kern="1200" dirty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 Raflebæger 1 og Quiz 1 inden mandag kl. 14.00</a:t>
            </a:r>
          </a:p>
        </p:txBody>
      </p:sp>
    </p:spTree>
    <p:extLst>
      <p:ext uri="{BB962C8B-B14F-4D97-AF65-F5344CB8AC3E}">
        <p14:creationId xmlns:p14="http://schemas.microsoft.com/office/powerpoint/2010/main" val="26091381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21EF9E-FC27-EF23-037A-409849013835}"/>
              </a:ext>
            </a:extLst>
          </p:cNvPr>
          <p:cNvGrpSpPr/>
          <p:nvPr/>
        </p:nvGrpSpPr>
        <p:grpSpPr>
          <a:xfrm>
            <a:off x="1835696" y="1727659"/>
            <a:ext cx="3816424" cy="3833622"/>
            <a:chOff x="1835696" y="1727659"/>
            <a:chExt cx="3816424" cy="3833622"/>
          </a:xfrm>
        </p:grpSpPr>
        <p:pic>
          <p:nvPicPr>
            <p:cNvPr id="5" name="Picture 4" descr="A pie chart with text&#10;&#10;AI-generated content may be incorrect.">
              <a:extLst>
                <a:ext uri="{FF2B5EF4-FFF2-40B4-BE49-F238E27FC236}">
                  <a16:creationId xmlns:a16="http://schemas.microsoft.com/office/drawing/2014/main" id="{B641238E-2D1F-A8E1-913F-F9A3BA1F7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340" t="40080" r="39526" b="6111"/>
            <a:stretch>
              <a:fillRect/>
            </a:stretch>
          </p:blipFill>
          <p:spPr>
            <a:xfrm>
              <a:off x="1835696" y="1727659"/>
              <a:ext cx="3816424" cy="3833622"/>
            </a:xfrm>
            <a:prstGeom prst="rect">
              <a:avLst/>
            </a:prstGeom>
          </p:spPr>
        </p:pic>
        <p:sp>
          <p:nvSpPr>
            <p:cNvPr id="25" name="Content Placeholder 2"/>
            <p:cNvSpPr txBox="1">
              <a:spLocks/>
            </p:cNvSpPr>
            <p:nvPr/>
          </p:nvSpPr>
          <p:spPr bwMode="auto">
            <a:xfrm>
              <a:off x="3913498" y="3429000"/>
              <a:ext cx="946017" cy="355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>
                  <a:solidFill>
                    <a:schemeClr val="bg1"/>
                  </a:solidFill>
                  <a:ea typeface="ＭＳ Ｐゴシック" pitchFamily="34" charset="-128"/>
                </a:rPr>
                <a:t>Ingen</a:t>
              </a:r>
            </a:p>
          </p:txBody>
        </p:sp>
        <p:sp>
          <p:nvSpPr>
            <p:cNvPr id="26" name="Content Placeholder 2"/>
            <p:cNvSpPr txBox="1">
              <a:spLocks/>
            </p:cNvSpPr>
            <p:nvPr/>
          </p:nvSpPr>
          <p:spPr bwMode="auto">
            <a:xfrm>
              <a:off x="3225213" y="4408236"/>
              <a:ext cx="738237" cy="355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>
                  <a:solidFill>
                    <a:schemeClr val="bg1"/>
                  </a:solidFill>
                  <a:ea typeface="ＭＳ Ｐゴシック" pitchFamily="34" charset="-128"/>
                </a:rPr>
                <a:t>Lidt</a:t>
              </a: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2556313" y="3601499"/>
              <a:ext cx="946017" cy="3551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>
                  <a:solidFill>
                    <a:schemeClr val="bg1"/>
                  </a:solidFill>
                  <a:ea typeface="ＭＳ Ｐゴシック" pitchFamily="34" charset="-128"/>
                </a:rPr>
                <a:t>Medium</a:t>
              </a: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797891" y="2767350"/>
              <a:ext cx="946017" cy="408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/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rgbClr val="000066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+mn-ea"/>
                </a:defRPr>
              </a:lvl9pPr>
            </a:lstStyle>
            <a:p>
              <a:pPr marL="0" indent="0" algn="ctr" eaLnBrk="1" hangingPunct="1">
                <a:buNone/>
                <a:defRPr/>
              </a:pPr>
              <a:r>
                <a:rPr lang="da-DK" altLang="da-DK" sz="1400" dirty="0">
                  <a:solidFill>
                    <a:schemeClr val="bg1"/>
                  </a:solidFill>
                  <a:ea typeface="ＭＳ Ｐゴシック" pitchFamily="34" charset="-128"/>
                </a:rPr>
                <a:t>Meget</a:t>
              </a:r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314" y="1075663"/>
            <a:ext cx="8378174" cy="76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Stor spredning med hensyn til programmeringserfaring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Mere end 60% af jer har lille eller slet ingen programmeringserfaring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>
                <a:cs typeface="+mj-cs"/>
              </a:rPr>
              <a:t>Programmeringserfaring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da-DK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rgbClr val="003399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6314" y="5513369"/>
            <a:ext cx="8546403" cy="9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spc="-40" dirty="0">
                <a:solidFill>
                  <a:srgbClr val="A50021"/>
                </a:solidFill>
              </a:rPr>
              <a:t>Det betyder, at nogle af jer vil synes, at det går langsomt her i starten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altLang="da-DK" sz="1800" dirty="0"/>
              <a:t>Det er nødvendigt af hensyn til dem, der har ingen eller lille programmeringserfaring (mere end halvdelen af jer)</a:t>
            </a: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9761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dirty="0"/>
              <a:t>Hvis I har tid til overs</a:t>
            </a:r>
            <a:endParaRPr lang="da-DK" sz="3200" noProof="0" dirty="0">
              <a:cs typeface="+mj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6175" y="1044891"/>
            <a:ext cx="8642329" cy="4328325"/>
          </a:xfrm>
        </p:spPr>
        <p:txBody>
          <a:bodyPr/>
          <a:lstStyle/>
          <a:p>
            <a:r>
              <a:rPr lang="da-DK" sz="1800" dirty="0"/>
              <a:t>Brug mere tid på de andre kurser</a:t>
            </a:r>
          </a:p>
          <a:p>
            <a:pPr lvl="0">
              <a:spcBef>
                <a:spcPts val="1800"/>
              </a:spcBef>
            </a:pPr>
            <a:r>
              <a:rPr lang="da-DK" sz="1800" dirty="0"/>
              <a:t>Begynd på afleveringsopgaverne til de kommende uger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De ligger parat til jer på kursets Brightspace sider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1800" dirty="0"/>
              <a:t>På websiderne Projekt </a:t>
            </a:r>
            <a:r>
              <a:rPr lang="da-DK" sz="1800" dirty="0" err="1"/>
              <a:t>Euler</a:t>
            </a:r>
            <a:r>
              <a:rPr lang="da-DK" sz="1800" dirty="0"/>
              <a:t>, </a:t>
            </a:r>
            <a:r>
              <a:rPr lang="da-DK" sz="1800" dirty="0" err="1"/>
              <a:t>CodingBats</a:t>
            </a:r>
            <a:r>
              <a:rPr lang="da-DK" sz="1800" dirty="0"/>
              <a:t> og </a:t>
            </a:r>
            <a:r>
              <a:rPr lang="da-DK" sz="1800" dirty="0" err="1"/>
              <a:t>Kattis</a:t>
            </a:r>
            <a:r>
              <a:rPr lang="da-DK" sz="1800" dirty="0"/>
              <a:t> findes en masse opgaver, hvor I kan øve jer i Java programmering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Links på ugeoversigten for Uge 3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Deltag i instituttets præ-talentforløbet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dirty="0"/>
              <a:t>Tilbud til studerende, der har overskud til at lave lidt ekstra udover de normale kurser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/>
              <a:t>Her i efteråret tilbydes et 5 ECTS kursus med nogle spændende foredrag og opgaver</a:t>
            </a:r>
          </a:p>
          <a:p>
            <a:pPr lvl="1">
              <a:spcBef>
                <a:spcPts val="600"/>
              </a:spcBef>
              <a:buFontTx/>
              <a:buChar char="–"/>
            </a:pPr>
            <a:r>
              <a:rPr lang="da-DK" sz="1600" spc="-20" dirty="0"/>
              <a:t>Man kan følge hele kurset eller dele af det</a:t>
            </a:r>
          </a:p>
          <a:p>
            <a:pPr lvl="1">
              <a:spcBef>
                <a:spcPts val="600"/>
              </a:spcBef>
            </a:pPr>
            <a:r>
              <a:rPr lang="da-DK" sz="1600" dirty="0"/>
              <a:t>Mere information på </a:t>
            </a:r>
            <a:r>
              <a:rPr lang="da-DK" sz="1600" b="1" dirty="0">
                <a:solidFill>
                  <a:srgbClr val="008000"/>
                </a:solidFill>
              </a:rPr>
              <a:t>cs.au.dk/talent</a:t>
            </a:r>
            <a:endParaRPr lang="da-DK" sz="1600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774035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793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39552" y="1123226"/>
            <a:ext cx="8513008" cy="554613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{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Person(String n, </a:t>
            </a:r>
            <a:r>
              <a:rPr lang="en-US" sz="1600" spc="-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setName(String n)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da-DK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age = age + 1;</a:t>
            </a:r>
          </a:p>
          <a:p>
            <a:pPr>
              <a:lnSpc>
                <a:spcPct val="8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buNone/>
            </a:pPr>
            <a:r>
              <a:rPr lang="da-DK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altLang="da-DK" sz="1800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Hoved for konstruktører og metoder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66020" y="3086760"/>
            <a:ext cx="2924235" cy="26059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6020" y="3854354"/>
            <a:ext cx="2457471" cy="27430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6020" y="4662771"/>
            <a:ext cx="3297979" cy="269447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6020" y="5454859"/>
            <a:ext cx="2826263" cy="260141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4326" y="2060848"/>
            <a:ext cx="3413601" cy="257809"/>
          </a:xfrm>
          <a:prstGeom prst="rect">
            <a:avLst/>
          </a:prstGeom>
          <a:noFill/>
          <a:ln w="25400" cap="flat" cmpd="sng" algn="ctr">
            <a:solidFill>
              <a:srgbClr val="A5002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6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21308" y="1196752"/>
            <a:ext cx="452322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Access modifier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Fortæller hvor metoden kan kaldes fra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Er ofte public, men kan også være private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Returtype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30" dirty="0">
                <a:solidFill>
                  <a:srgbClr val="0000FF"/>
                </a:solidFill>
                <a:ea typeface="ＭＳ Ｐゴシック" pitchFamily="34" charset="-128"/>
              </a:rPr>
              <a:t>Fortæller hvilke slags værdier metoden returnerer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spc="-70" dirty="0">
                <a:solidFill>
                  <a:srgbClr val="0000FF"/>
                </a:solidFill>
                <a:ea typeface="ＭＳ Ｐゴシック" pitchFamily="34" charset="-128"/>
              </a:rPr>
              <a:t>Hvis der ikke returneres noget er returtypen void (tom)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Konstruktører har ikke en returtype (de kan aldrig returnere noget)</a:t>
            </a: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Navn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Konstruktører har altid samme navn som klassen</a:t>
            </a:r>
            <a:endParaRPr lang="da-DK" altLang="da-DK" sz="1600" kern="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spcBef>
                <a:spcPts val="1000"/>
              </a:spcBef>
            </a:pPr>
            <a:r>
              <a:rPr lang="da-DK" altLang="da-DK" sz="1600" kern="0" dirty="0">
                <a:solidFill>
                  <a:srgbClr val="FF0000"/>
                </a:solidFill>
                <a:ea typeface="ＭＳ Ｐゴシック" pitchFamily="34" charset="-128"/>
              </a:rPr>
              <a:t>Parameterliste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Angiver "input" til metoden</a:t>
            </a:r>
          </a:p>
          <a:p>
            <a:pPr marL="179388" lvl="1" indent="-179388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Hvis der ikke er parametre, er parentesen tom 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</a:t>
            </a:fld>
            <a:endParaRPr lang="da-DK" altLang="da-DK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980892" y="4870678"/>
            <a:ext cx="3672048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buNone/>
              <a:defRPr sz="1400" b="1">
                <a:ln w="11430"/>
                <a:solidFill>
                  <a:srgbClr val="0000CC"/>
                </a:solidFill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>
                <a:solidFill>
                  <a:srgbClr val="FF0000"/>
                </a:solidFill>
              </a:rPr>
              <a:t>Signatur</a:t>
            </a:r>
            <a:r>
              <a:rPr lang="da-DK" altLang="da-DK" dirty="0"/>
              <a:t> = navn + parametrenes typer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Signaturen bestemmes af hovedet 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da-DK" altLang="da-DK" dirty="0"/>
              <a:t>Returtypen indgår ikke i signaturen og det gør parametrenes navne heller ikke</a:t>
            </a:r>
          </a:p>
        </p:txBody>
      </p:sp>
    </p:spTree>
    <p:extLst>
      <p:ext uri="{BB962C8B-B14F-4D97-AF65-F5344CB8AC3E}">
        <p14:creationId xmlns:p14="http://schemas.microsoft.com/office/powerpoint/2010/main" val="35433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Feltvariabler, konstruktører og metoder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220072" y="1333500"/>
            <a:ext cx="3816424" cy="4255740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>
                <a:ea typeface="ＭＳ Ｐゴシック" pitchFamily="34" charset="-128"/>
              </a:rPr>
              <a:t>Feltvariabler (</a:t>
            </a:r>
            <a:r>
              <a:rPr lang="da-DK" altLang="da-DK" sz="2000" dirty="0" err="1">
                <a:ea typeface="ＭＳ Ｐゴシック" pitchFamily="34" charset="-128"/>
              </a:rPr>
              <a:t>fields</a:t>
            </a:r>
            <a:r>
              <a:rPr lang="da-DK" altLang="da-DK" sz="2000" dirty="0">
                <a:ea typeface="ＭＳ Ｐゴシック" pitchFamily="34" charset="-128"/>
              </a:rPr>
              <a:t>)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bestemmer objektets tilstand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altid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private</a:t>
            </a:r>
            <a:endParaRPr lang="da-DK" altLang="da-DK" b="1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kun tilgås fra klassens egne konstruktører og metoder (vedkommer ikke andre)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marL="268288" indent="-268288" eaLnBrk="1" hangingPunct="1"/>
            <a:r>
              <a:rPr lang="da-DK" altLang="da-DK" sz="2000" dirty="0">
                <a:ea typeface="ＭＳ Ｐゴシック" pitchFamily="34" charset="-128"/>
              </a:rPr>
              <a:t>Konstruktører og metoder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bestemmer objektets opførsel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grænseflade til omverdenen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erklæres oftest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public</a:t>
            </a:r>
          </a:p>
          <a:p>
            <a:pPr marL="447675" lvl="1" indent="-1793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kaldes fra objekter af alle klasser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539552" y="1377950"/>
            <a:ext cx="4680520" cy="40811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name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age;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Person(String n,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a-DK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8000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birthday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{ ...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827807" y="1981200"/>
            <a:ext cx="3024114" cy="576263"/>
          </a:xfrm>
          <a:prstGeom prst="rect">
            <a:avLst/>
          </a:prstGeom>
          <a:noFill/>
          <a:ln w="19050">
            <a:solidFill>
              <a:srgbClr val="A5002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827585" y="3645024"/>
            <a:ext cx="3240360" cy="1439724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6</a:t>
            </a:fld>
            <a:endParaRPr lang="da-DK" altLang="da-DK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27584" y="2708920"/>
            <a:ext cx="4248472" cy="769217"/>
          </a:xfrm>
          <a:prstGeom prst="rect">
            <a:avLst/>
          </a:prstGeom>
          <a:noFill/>
          <a:ln w="19050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</p:spTree>
    <p:extLst>
      <p:ext uri="{BB962C8B-B14F-4D97-AF65-F5344CB8AC3E}">
        <p14:creationId xmlns:p14="http://schemas.microsoft.com/office/powerpoint/2010/main" val="363759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Klasser og typer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539552" y="1052736"/>
            <a:ext cx="8496944" cy="5472608"/>
          </a:xfrm>
        </p:spPr>
        <p:txBody>
          <a:bodyPr/>
          <a:lstStyle/>
          <a:p>
            <a:pPr marL="268288" indent="-268288" eaLnBrk="1" hangingPunct="1"/>
            <a:r>
              <a:rPr lang="da-DK" altLang="da-DK" sz="2000" dirty="0">
                <a:ea typeface="ＭＳ Ｐゴシック" pitchFamily="34" charset="-128"/>
              </a:rPr>
              <a:t>Enhver klasse bestemmer en type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klasse erklærer vi samtidig en type (med samme navn)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F.eks. er String en klasse / type erklæret i Javas Standardbibliotek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  <a:r>
              <a:rPr lang="da-DK" altLang="da-DK" sz="2000" dirty="0">
                <a:ea typeface="ＭＳ Ｐゴシック" pitchFamily="34" charset="-128"/>
              </a:rPr>
              <a:t> er en type, der er bestemt via en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mulige værdier i typen er referencer (pegepinde) til de </a:t>
            </a:r>
            <a:r>
              <a:rPr lang="da-DK" altLang="da-DK" sz="1800" u="sng" dirty="0">
                <a:ea typeface="ＭＳ Ｐゴシック" pitchFamily="34" charset="-128"/>
              </a:rPr>
              <a:t>objekter</a:t>
            </a:r>
            <a:r>
              <a:rPr lang="da-DK" altLang="da-DK" sz="1800" dirty="0">
                <a:ea typeface="ＭＳ Ｐゴシック" pitchFamily="34" charset="-128"/>
              </a:rPr>
              <a:t>, der kan skabes (instansieres) af den pågældende klasse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Person og String klasserne er eksempler på objekt typer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Navne på objekt typer (klasser) skrives med stort begyndelsesbogstav (</a:t>
            </a:r>
            <a:r>
              <a:rPr lang="da-DK" altLang="da-DK" sz="1800" u="sng" dirty="0">
                <a:ea typeface="ＭＳ Ｐゴシック" pitchFamily="34" charset="-128"/>
              </a:rPr>
              <a:t>P</a:t>
            </a:r>
            <a:r>
              <a:rPr lang="da-DK" altLang="da-DK" sz="1800" dirty="0">
                <a:ea typeface="ＭＳ Ｐゴシック" pitchFamily="34" charset="-128"/>
              </a:rPr>
              <a:t>erson og </a:t>
            </a:r>
            <a:r>
              <a:rPr lang="da-DK" altLang="da-DK" sz="1800" u="sng" dirty="0">
                <a:ea typeface="ＭＳ Ｐゴシック" pitchFamily="34" charset="-128"/>
              </a:rPr>
              <a:t>S</a:t>
            </a:r>
            <a:r>
              <a:rPr lang="da-DK" altLang="da-DK" sz="1800" dirty="0">
                <a:ea typeface="ＭＳ Ｐゴシック" pitchFamily="34" charset="-128"/>
              </a:rPr>
              <a:t>tring)</a:t>
            </a:r>
          </a:p>
          <a:p>
            <a:pPr marL="268288" indent="-268288" eaLnBrk="1" hangingPunct="1">
              <a:spcBef>
                <a:spcPts val="1800"/>
              </a:spcBef>
            </a:pPr>
            <a:r>
              <a:rPr lang="da-DK" altLang="da-DK" sz="2000" spc="-60" dirty="0">
                <a:ea typeface="ＭＳ Ｐゴシック" pitchFamily="34" charset="-128"/>
              </a:rPr>
              <a:t>En </a:t>
            </a:r>
            <a:r>
              <a:rPr lang="da-DK" altLang="da-DK" sz="2000" spc="-60" dirty="0">
                <a:solidFill>
                  <a:srgbClr val="008000"/>
                </a:solidFill>
                <a:ea typeface="ＭＳ Ｐゴシック" pitchFamily="34" charset="-128"/>
              </a:rPr>
              <a:t>primitiv type</a:t>
            </a:r>
            <a:r>
              <a:rPr lang="da-DK" altLang="da-DK" sz="2000" spc="-60" dirty="0">
                <a:ea typeface="ＭＳ Ｐゴシック" pitchFamily="34" charset="-128"/>
              </a:rPr>
              <a:t> er en type med ”simple” værdier (der ikke er objekter)</a:t>
            </a:r>
            <a:endParaRPr lang="da-DK" altLang="da-DK" sz="2000" spc="-6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Heltal (int), reelle tal (double) og sandhedsværdier (boolean) er eksempler på primitive typer</a:t>
            </a:r>
          </a:p>
          <a:p>
            <a:pPr marL="668338" lvl="1" indent="-268288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Navne på primitive typer skrives med lille begyndelsesbogstav</a:t>
            </a:r>
            <a:br>
              <a:rPr lang="da-DK" altLang="da-DK" sz="1800" dirty="0">
                <a:ea typeface="ＭＳ Ｐゴシック" pitchFamily="34" charset="-128"/>
              </a:rPr>
            </a:b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u="sng" dirty="0">
                <a:ea typeface="ＭＳ Ｐゴシック" pitchFamily="34" charset="-128"/>
              </a:rPr>
              <a:t>i</a:t>
            </a:r>
            <a:r>
              <a:rPr lang="da-DK" altLang="da-DK" sz="1800" dirty="0">
                <a:ea typeface="ＭＳ Ｐゴシック" pitchFamily="34" charset="-128"/>
              </a:rPr>
              <a:t>nt, </a:t>
            </a:r>
            <a:r>
              <a:rPr lang="da-DK" altLang="da-DK" sz="1800" u="sng" dirty="0">
                <a:ea typeface="ＭＳ Ｐゴシック" pitchFamily="34" charset="-128"/>
              </a:rPr>
              <a:t>d</a:t>
            </a:r>
            <a:r>
              <a:rPr lang="da-DK" altLang="da-DK" sz="1800" dirty="0">
                <a:ea typeface="ＭＳ Ｐゴシック" pitchFamily="34" charset="-128"/>
              </a:rPr>
              <a:t>ouble og </a:t>
            </a:r>
            <a:r>
              <a:rPr lang="da-DK" altLang="da-DK" sz="1800" u="sng" dirty="0">
                <a:ea typeface="ＭＳ Ｐゴシック" pitchFamily="34" charset="-128"/>
              </a:rPr>
              <a:t>b</a:t>
            </a:r>
            <a:r>
              <a:rPr lang="da-DK" altLang="da-DK" sz="1800" dirty="0">
                <a:ea typeface="ＭＳ Ｐゴシック" pitchFamily="34" charset="-128"/>
              </a:rPr>
              <a:t>oolean)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54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2042" y="1385997"/>
            <a:ext cx="5643851" cy="5034386"/>
            <a:chOff x="402042" y="1385997"/>
            <a:chExt cx="5643851" cy="5034386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042" y="1385997"/>
              <a:ext cx="5643851" cy="503438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Objekters tilstand </a:t>
            </a:r>
            <a:r>
              <a:rPr lang="da-DK" altLang="da-DK" sz="3200" noProof="0" dirty="0">
                <a:ea typeface="ＭＳ Ｐゴシック" pitchFamily="34" charset="-128"/>
              </a:rPr>
              <a:t>og opførsel i </a:t>
            </a:r>
            <a:r>
              <a:rPr lang="da-DK" altLang="da-DK" sz="3200" noProof="0" dirty="0" err="1">
                <a:ea typeface="ＭＳ Ｐゴシック" pitchFamily="34" charset="-128"/>
              </a:rPr>
              <a:t>BlueJ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6452077" y="5589238"/>
            <a:ext cx="446406" cy="692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898483" y="5227640"/>
            <a:ext cx="2150931" cy="759311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 err="1">
                <a:solidFill>
                  <a:srgbClr val="FF0000"/>
                </a:solidFill>
              </a:rPr>
              <a:t>Inspector</a:t>
            </a:r>
            <a:r>
              <a:rPr lang="da-DK" altLang="da-DK" sz="1600" b="1" dirty="0">
                <a:solidFill>
                  <a:srgbClr val="FF0000"/>
                </a:solidFill>
              </a:rPr>
              <a:t>, hvori vi kan se værdierne af feltvariablerne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0400" y="988228"/>
            <a:ext cx="3335803" cy="293724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542063" y="2336783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person1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"Peter"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24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5526323" y="1772816"/>
            <a:ext cx="14259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001141" y="2004432"/>
            <a:ext cx="2143729" cy="5505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6770602" y="2268197"/>
            <a:ext cx="2290759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n skal have typen String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spc="-80" dirty="0">
                <a:solidFill>
                  <a:srgbClr val="FF0000"/>
                </a:solidFill>
              </a:rPr>
              <a:t>a skal have typen int </a:t>
            </a:r>
            <a:r>
              <a:rPr lang="da-DK" altLang="da-DK" sz="1600" b="1" spc="-60" dirty="0">
                <a:solidFill>
                  <a:srgbClr val="FF0000"/>
                </a:solidFill>
              </a:rPr>
              <a:t>    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6898483" y="1503960"/>
            <a:ext cx="1931753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n personens navn</a:t>
            </a:r>
          </a:p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a personens alder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5135611" y="2434735"/>
            <a:ext cx="1785141" cy="828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770601" y="3019228"/>
            <a:ext cx="2283752" cy="537712"/>
          </a:xfrm>
          <a:prstGeom prst="rect">
            <a:avLst/>
          </a:prstGeom>
          <a:solidFill>
            <a:srgbClr val="FFFF99"/>
          </a:solidFill>
          <a:ln w="28575">
            <a:solidFill>
              <a:srgbClr val="FF0000"/>
            </a:solidFill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FF0000"/>
                </a:solidFill>
              </a:rPr>
              <a:t>Reference (pegepind) til det nye objekt</a:t>
            </a:r>
          </a:p>
        </p:txBody>
      </p:sp>
    </p:spTree>
    <p:extLst>
      <p:ext uri="{BB962C8B-B14F-4D97-AF65-F5344CB8AC3E}">
        <p14:creationId xmlns:p14="http://schemas.microsoft.com/office/powerpoint/2010/main" val="75973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0" grpId="0" animBg="1"/>
      <p:bldP spid="31" grpId="0" animBg="1"/>
      <p:bldP spid="15" grpId="0" animBg="1"/>
      <p:bldP spid="17" grpId="0" animBg="1"/>
      <p:bldP spid="18" grpId="0" animBg="1"/>
      <p:bldP spid="20" grpId="0" animBg="1"/>
      <p:bldP spid="27" grpId="0" animBg="1"/>
      <p:bldP spid="25" grpId="0" animBg="1"/>
      <p:bldP spid="21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385997"/>
            <a:ext cx="5650357" cy="5034386"/>
            <a:chOff x="395536" y="1385997"/>
            <a:chExt cx="5650357" cy="503438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36" y="1385997"/>
              <a:ext cx="5650357" cy="5034386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89605" y="2515472"/>
              <a:ext cx="1928404" cy="1641611"/>
            </a:xfrm>
            <a:prstGeom prst="rect">
              <a:avLst/>
            </a:prstGeom>
          </p:spPr>
        </p:pic>
      </p:grpSp>
      <p:sp>
        <p:nvSpPr>
          <p:cNvPr id="24577" name="Title 7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40191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Lad os lave endnu et Person objekt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9</a:t>
            </a:fld>
            <a:endParaRPr lang="da-DK" altLang="da-DK" dirty="0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489398" y="4830926"/>
            <a:ext cx="2488499" cy="98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da-DK" altLang="da-DK" sz="1600" b="1" dirty="0">
                <a:solidFill>
                  <a:srgbClr val="0000FF"/>
                </a:solidFill>
              </a:rPr>
              <a:t>De to objekter har de samme feltvariabler, men med forskellige værdier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81" y="5227640"/>
            <a:ext cx="952500" cy="6762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165" y="4561104"/>
            <a:ext cx="3798912" cy="21587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390400" y="988228"/>
            <a:ext cx="3335803" cy="2937240"/>
            <a:chOff x="3390400" y="988228"/>
            <a:chExt cx="3335803" cy="2937240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0400" y="988228"/>
              <a:ext cx="3335803" cy="293724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98882" y="2333904"/>
              <a:ext cx="489980" cy="194143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2174" y="5247715"/>
            <a:ext cx="9525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/>
          <a:srcRect l="271" t="1" b="2607"/>
          <a:stretch/>
        </p:blipFill>
        <p:spPr>
          <a:xfrm>
            <a:off x="5270121" y="2381102"/>
            <a:ext cx="3789922" cy="2180002"/>
          </a:xfrm>
          <a:prstGeom prst="rect">
            <a:avLst/>
          </a:prstGeom>
        </p:spPr>
      </p:pic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184151" y="2664463"/>
            <a:ext cx="540575" cy="16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"Anna"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4214430" y="2923652"/>
            <a:ext cx="262218" cy="185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18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24135" y="2336782"/>
            <a:ext cx="566352" cy="16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pitchFamily="-106" charset="0"/>
              </a:defRPr>
            </a:lvl9pPr>
          </a:lstStyle>
          <a:p>
            <a:pPr eaLnBrk="1" hangingPunct="1">
              <a:spcBef>
                <a:spcPts val="800"/>
              </a:spcBef>
            </a:pPr>
            <a:r>
              <a:rPr lang="da-DK" altLang="da-DK" sz="1100" kern="0" dirty="0">
                <a:solidFill>
                  <a:srgbClr val="0000FF"/>
                </a:solidFill>
                <a:ea typeface="ＭＳ Ｐゴシック" pitchFamily="34" charset="-128"/>
              </a:rPr>
              <a:t>person2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299024" y="3708557"/>
            <a:ext cx="963385" cy="59266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1122" y="4108453"/>
            <a:ext cx="1866900" cy="2238375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 bwMode="auto">
          <a:xfrm>
            <a:off x="2886610" y="4214593"/>
            <a:ext cx="1718376" cy="228590"/>
          </a:xfrm>
          <a:prstGeom prst="roundRect">
            <a:avLst/>
          </a:prstGeom>
          <a:noFill/>
          <a:ln w="12700" cap="flat" cmpd="sng" algn="ctr">
            <a:solidFill>
              <a:srgbClr val="068EE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68EEA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3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 animBg="1"/>
      <p:bldP spid="29" grpId="0" animBg="1"/>
      <p:bldP spid="27" grpId="0" animBg="1"/>
      <p:bldP spid="2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61fd1d36-fecb-47ca-b7d7-d0df0370a198}" enabled="0" method="" siteId="{61fd1d36-fecb-47ca-b7d7-d0df0370a19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8116</TotalTime>
  <Words>3917</Words>
  <Application>Microsoft Office PowerPoint</Application>
  <PresentationFormat>On-screen Show (4:3)</PresentationFormat>
  <Paragraphs>765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Trebuchet MS</vt:lpstr>
      <vt:lpstr>Wingdings</vt:lpstr>
      <vt:lpstr>Standarddesign</vt:lpstr>
      <vt:lpstr>Forelæsning Uge 1 – Torsdag </vt:lpstr>
      <vt:lpstr>● Objekters tilstand og opførsel i Java</vt:lpstr>
      <vt:lpstr>Objekters tilstand i Java</vt:lpstr>
      <vt:lpstr>Objekters opførsel i Java</vt:lpstr>
      <vt:lpstr>Hoved for konstruktører og metoder</vt:lpstr>
      <vt:lpstr>Feltvariabler, konstruktører og metoder</vt:lpstr>
      <vt:lpstr>Klasser og typer</vt:lpstr>
      <vt:lpstr>● Objekters tilstand og opførsel i BlueJ</vt:lpstr>
      <vt:lpstr>Lad os lave endnu et Person objekt</vt:lpstr>
      <vt:lpstr>Lad os højreklikke på person2</vt:lpstr>
      <vt:lpstr>Kald af metoden getAge (accessor)</vt:lpstr>
      <vt:lpstr>Kald af metoden setName (mutator)</vt:lpstr>
      <vt:lpstr>Kald af metoden birthday (mutator)</vt:lpstr>
      <vt:lpstr>Kald af metoden isTeenager (accessor)</vt:lpstr>
      <vt:lpstr>Lad os kalde metoden birthday igen</vt:lpstr>
      <vt:lpstr>Lad os kalde metoden isTeenager igen</vt:lpstr>
      <vt:lpstr>Java kode for Person klassen</vt:lpstr>
      <vt:lpstr>● Skabelse af objekter (new operator)</vt:lpstr>
      <vt:lpstr>Endnu et objekt</vt:lpstr>
      <vt:lpstr>Metoden setFather (mutator metode)</vt:lpstr>
      <vt:lpstr>Metoden birthday (mutator metode)</vt:lpstr>
      <vt:lpstr>Én person – to referencer</vt:lpstr>
      <vt:lpstr>To personer – én reference</vt:lpstr>
      <vt:lpstr>PowerPoint Presentation</vt:lpstr>
      <vt:lpstr>Programmering af skildpadden</vt:lpstr>
      <vt:lpstr>Kvadrat</vt:lpstr>
      <vt:lpstr>Gentagelser af kode</vt:lpstr>
      <vt:lpstr>for løkke i Java</vt:lpstr>
      <vt:lpstr>Metode: kvadrat med længde 100</vt:lpstr>
      <vt:lpstr>Metode: kvadrat med vilkårlig størrelse</vt:lpstr>
      <vt:lpstr>Metode: polygon med vilkårligt antal sider</vt:lpstr>
      <vt:lpstr>PowerPoint Presentation</vt:lpstr>
      <vt:lpstr>Færdig polygon metode</vt:lpstr>
      <vt:lpstr>Generel metode  specifikke metoder</vt:lpstr>
      <vt:lpstr>Vigtige principper for god programmering</vt:lpstr>
      <vt:lpstr>● Forskellige slags variabler</vt:lpstr>
      <vt:lpstr>Forskellige slags variabler (fortsat)</vt:lpstr>
      <vt:lpstr>● Opsummering</vt:lpstr>
      <vt:lpstr>Objektorienteret programmering</vt:lpstr>
      <vt:lpstr>Studiestartsprøve</vt:lpstr>
      <vt:lpstr>Husk at forberede jer til øvelserne</vt:lpstr>
      <vt:lpstr>Programmeringserfaring</vt:lpstr>
      <vt:lpstr>Hvis I har tid til overs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643</cp:revision>
  <cp:lastPrinted>2017-08-31T13:33:53Z</cp:lastPrinted>
  <dcterms:created xsi:type="dcterms:W3CDTF">2009-09-02T10:07:09Z</dcterms:created>
  <dcterms:modified xsi:type="dcterms:W3CDTF">2025-08-22T09:54:19Z</dcterms:modified>
</cp:coreProperties>
</file>