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343" r:id="rId5"/>
    <p:sldId id="652" r:id="rId6"/>
    <p:sldId id="651" r:id="rId7"/>
    <p:sldId id="653" r:id="rId8"/>
    <p:sldId id="656" r:id="rId9"/>
    <p:sldId id="654" r:id="rId10"/>
    <p:sldId id="655" r:id="rId11"/>
    <p:sldId id="687" r:id="rId12"/>
    <p:sldId id="688" r:id="rId13"/>
    <p:sldId id="658" r:id="rId14"/>
    <p:sldId id="659" r:id="rId15"/>
    <p:sldId id="660" r:id="rId16"/>
    <p:sldId id="661" r:id="rId17"/>
    <p:sldId id="662" r:id="rId18"/>
    <p:sldId id="663" r:id="rId19"/>
    <p:sldId id="669" r:id="rId20"/>
    <p:sldId id="670" r:id="rId21"/>
    <p:sldId id="664" r:id="rId22"/>
    <p:sldId id="668" r:id="rId23"/>
    <p:sldId id="689" r:id="rId24"/>
    <p:sldId id="627" r:id="rId25"/>
    <p:sldId id="666" r:id="rId26"/>
    <p:sldId id="667" r:id="rId27"/>
    <p:sldId id="690" r:id="rId28"/>
    <p:sldId id="665" r:id="rId29"/>
    <p:sldId id="672" r:id="rId30"/>
    <p:sldId id="673" r:id="rId31"/>
    <p:sldId id="674" r:id="rId32"/>
    <p:sldId id="675" r:id="rId33"/>
    <p:sldId id="685" r:id="rId34"/>
    <p:sldId id="677" r:id="rId35"/>
    <p:sldId id="682" r:id="rId36"/>
    <p:sldId id="681" r:id="rId37"/>
    <p:sldId id="683" r:id="rId38"/>
    <p:sldId id="671" r:id="rId39"/>
    <p:sldId id="438" r:id="rId40"/>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26" d="100"/>
          <a:sy n="126" d="100"/>
        </p:scale>
        <p:origin x="72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79822"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a:t>
            </a:r>
            <a:r>
              <a:rPr lang="da-DK" altLang="da-DK" sz="1600" kern="1200" dirty="0" smtClean="0">
                <a:ea typeface="ＭＳ Ｐゴシック" pitchFamily="34" charset="-128"/>
                <a:cs typeface="+mn-cs"/>
              </a:rPr>
              <a:t>de parameterværdier</a:t>
            </a:r>
            <a:r>
              <a:rPr lang="da-DK" altLang="da-DK" sz="1600" kern="1200" dirty="0">
                <a:ea typeface="ＭＳ Ｐゴシック" pitchFamily="34" charset="-128"/>
                <a:cs typeface="+mn-cs"/>
              </a:rPr>
              <a:t>,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4932040" y="476672"/>
            <a:ext cx="4016094" cy="869469"/>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sz="1200" dirty="0" smtClean="0"/>
              <a:t>Tillykke</a:t>
            </a:r>
          </a:p>
          <a:p>
            <a:pPr marL="182563" indent="-182563">
              <a:spcBef>
                <a:spcPts val="100"/>
              </a:spcBef>
              <a:buFont typeface="Arial" panose="020B0604020202020204" pitchFamily="34" charset="0"/>
              <a:buChar char="•"/>
            </a:pPr>
            <a:r>
              <a:rPr lang="da-DK" altLang="da-DK" sz="1200" dirty="0" smtClean="0"/>
              <a:t>I mangler nu kun at aflevere Computerspil 4 og 5 (som de fleste synes er lettere end de foregående)</a:t>
            </a:r>
          </a:p>
          <a:p>
            <a:pPr marL="182563" indent="-182563">
              <a:spcBef>
                <a:spcPts val="200"/>
              </a:spcBef>
              <a:buFont typeface="Arial" panose="020B0604020202020204" pitchFamily="34" charset="0"/>
              <a:buChar char="•"/>
            </a:pPr>
            <a:r>
              <a:rPr lang="da-DK" altLang="da-DK" sz="1200" dirty="0" smtClean="0"/>
              <a:t>Husk også de to mundtlige præsentationer</a:t>
            </a:r>
            <a:endParaRPr lang="da-DK" altLang="da-DK" sz="1200" dirty="0"/>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bruges bl.a. i forbindelse med</a:t>
            </a:r>
            <a:r>
              <a:rPr lang="da-DK" altLang="da-DK" b="1" dirty="0">
                <a:solidFill>
                  <a:srgbClr val="C00000"/>
                </a:solidFill>
                <a:ea typeface="ＭＳ Ｐゴシック" pitchFamily="34" charset="-128"/>
                <a:cs typeface="ＭＳ Ｐゴシック" pitchFamily="-106" charset="-128"/>
              </a:rPr>
              <a:t>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Programmøren kan</a:t>
            </a:r>
            <a:r>
              <a:rPr lang="da-DK" altLang="da-DK" b="1" dirty="0" smtClean="0">
                <a:solidFill>
                  <a:srgbClr val="C00000"/>
                </a:solidFill>
                <a:ea typeface="ＭＳ Ｐゴシック" pitchFamily="34" charset="-128"/>
                <a:cs typeface="ＭＳ Ｐゴシック" pitchFamily="-106" charset="-128"/>
              </a:rPr>
              <a:t>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undgå, at den slags fejl opstår</a:t>
            </a: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5" y="5150683"/>
            <a:ext cx="2088232"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 (hvis nøglen ikke er i brug returneres null)</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3063627" y="5753792"/>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94427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049121"/>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83931" y="3228136"/>
            <a:ext cx="6587839" cy="2901969"/>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rgbClr val="0070C0"/>
                </a:solidFill>
                <a:latin typeface="Courier New" pitchFamily="49" charset="0"/>
              </a:rPr>
              <a:t>super</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18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2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2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8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24612" y="3614332"/>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498900" y="3751707"/>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384752" y="3584008"/>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17426" y="3894364"/>
            <a:ext cx="5112024" cy="79193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486614" y="4232579"/>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25823" y="4064880"/>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04969" y="4740668"/>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497853" y="4916805"/>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32421" y="4749106"/>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895825" y="5402811"/>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378136" y="5595983"/>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11987" y="5444728"/>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92725" y="3312553"/>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5419" y="307150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85322" y="27976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20" dirty="0">
                <a:solidFill>
                  <a:srgbClr val="0000FF"/>
                </a:solidFill>
              </a:rPr>
              <a:t>Ellers kan den læses i den røde tekst i terminalvinduet, som udskrives via toString metoden</a:t>
            </a: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496944" cy="560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tager</a:t>
            </a:r>
            <a:br>
              <a:rPr lang="da-DK" altLang="da-DK" b="1" kern="0" dirty="0" smtClean="0">
                <a:solidFill>
                  <a:srgbClr val="A50021"/>
                </a:solidFill>
                <a:latin typeface="Arial" pitchFamily="34" charset="0"/>
                <a:ea typeface="ＭＳ Ｐゴシック" pitchFamily="34" charset="-128"/>
              </a:rPr>
            </a:br>
            <a:r>
              <a:rPr lang="da-DK" altLang="da-DK" b="1" kern="0" dirty="0" smtClean="0">
                <a:solidFill>
                  <a:srgbClr val="A50021"/>
                </a:solidFill>
                <a:latin typeface="Arial" pitchFamily="34" charset="0"/>
                <a:ea typeface="ＭＳ Ｐゴシック" pitchFamily="34" charset="-128"/>
              </a:rPr>
              <a:t>BlueJ bogen udgangspunkt i klient/server systemer</a:t>
            </a:r>
          </a:p>
          <a:p>
            <a:pPr lvl="1">
              <a:spcBef>
                <a:spcPts val="400"/>
              </a:spcBef>
              <a:buFontTx/>
              <a:buChar char="–"/>
            </a:pPr>
            <a:r>
              <a:rPr lang="da-DK" altLang="da-DK" sz="1800" kern="0" dirty="0">
                <a:solidFill>
                  <a:srgbClr val="000066"/>
                </a:solidFill>
                <a:ea typeface="ＭＳ Ｐゴシック" pitchFamily="34" charset="-128"/>
              </a:rPr>
              <a:t>Det er dog ikke kun for klient/server systemer, at defensiv programmering og exceptions er relevant</a:t>
            </a:r>
          </a:p>
          <a:p>
            <a:pPr lvl="1">
              <a:spcBef>
                <a:spcPts val="400"/>
              </a:spcBef>
            </a:pPr>
            <a:r>
              <a:rPr lang="da-DK" altLang="da-DK" sz="1800" kern="0" dirty="0">
                <a:solidFill>
                  <a:srgbClr val="000066"/>
                </a:solidFill>
                <a:ea typeface="ＭＳ Ｐゴシック" pitchFamily="34" charset="-128"/>
              </a:rPr>
              <a:t>De kan bruges overalt, hvor metoder/konstruktører kalder hinanden</a:t>
            </a:r>
          </a:p>
          <a:p>
            <a:pPr marL="342900" lvl="1" indent="-342900" eaLnBrk="1" hangingPunct="1">
              <a:spcBef>
                <a:spcPts val="1800"/>
              </a:spcBef>
              <a:buFontTx/>
              <a:buChar char="•"/>
            </a:pPr>
            <a:r>
              <a:rPr lang="da-DK" altLang="da-DK" b="1" kern="0" dirty="0">
                <a:solidFill>
                  <a:srgbClr val="A50021"/>
                </a:solidFill>
                <a:latin typeface="Arial" pitchFamily="34" charset="0"/>
                <a:ea typeface="ＭＳ Ｐゴシック" pitchFamily="34" charset="-128"/>
              </a:rPr>
              <a:t>En server er karakteriseret ved, at den er </a:t>
            </a:r>
            <a:r>
              <a:rPr lang="da-DK" altLang="da-DK" b="1" kern="0" dirty="0">
                <a:solidFill>
                  <a:srgbClr val="008000"/>
                </a:solidFill>
                <a:latin typeface="Arial" pitchFamily="34" charset="0"/>
                <a:ea typeface="ＭＳ Ｐゴシック" pitchFamily="34" charset="-128"/>
              </a:rPr>
              <a:t>reaktiv</a:t>
            </a:r>
            <a:r>
              <a:rPr lang="da-DK" altLang="da-DK" b="1" kern="0" dirty="0">
                <a:solidFill>
                  <a:srgbClr val="A50021"/>
                </a:solidFill>
                <a:latin typeface="Arial" pitchFamily="34" charset="0"/>
                <a:ea typeface="ＭＳ Ｐゴシック" pitchFamily="34" charset="-128"/>
              </a:rPr>
              <a:t> </a:t>
            </a:r>
          </a:p>
          <a:p>
            <a:pPr lvl="1">
              <a:spcBef>
                <a:spcPts val="400"/>
              </a:spcBef>
            </a:pPr>
            <a:r>
              <a:rPr lang="da-DK" altLang="da-DK" sz="1800" kern="0" dirty="0" smtClean="0">
                <a:solidFill>
                  <a:srgbClr val="000066"/>
                </a:solidFill>
                <a:ea typeface="ＭＳ Ｐゴシック" pitchFamily="34" charset="-128"/>
              </a:rPr>
              <a:t>Serveren gør kun noget, </a:t>
            </a:r>
            <a:r>
              <a:rPr lang="da-DK" altLang="da-DK" sz="1800" kern="0" dirty="0">
                <a:solidFill>
                  <a:srgbClr val="000066"/>
                </a:solidFill>
                <a:ea typeface="ＭＳ Ｐゴシック" pitchFamily="34" charset="-128"/>
              </a:rPr>
              <a:t>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a:t>
            </a:r>
            <a:r>
              <a:rPr lang="da-DK" altLang="da-DK" b="1" kern="0" dirty="0" smtClean="0">
                <a:solidFill>
                  <a:srgbClr val="A50021"/>
                </a:solidFill>
                <a:latin typeface="Arial" pitchFamily="34" charset="0"/>
                <a:ea typeface="ＭＳ Ｐゴシック" pitchFamily="34" charset="-128"/>
              </a:rPr>
              <a:t>servere (og andre systemer, hvor metoder/konstruktører kalder hinanden)</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a:t>
            </a:r>
            <a:r>
              <a:rPr lang="da-DK" altLang="da-DK" sz="1800" dirty="0" smtClean="0">
                <a:ea typeface="ＭＳ Ｐゴシック" pitchFamily="34" charset="-128"/>
              </a:rPr>
              <a:t>”beskytter</a:t>
            </a:r>
            <a:r>
              <a:rPr lang="da-DK" altLang="da-DK" sz="1800" dirty="0">
                <a:ea typeface="ＭＳ Ｐゴシック" pitchFamily="34" charset="-128"/>
              </a:rPr>
              <a:t>"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a:t>
            </a:r>
            <a:r>
              <a:rPr lang="da-DK" altLang="da-DK" b="1" spc="-60" dirty="0">
                <a:solidFill>
                  <a:srgbClr val="008000"/>
                </a:solidFill>
                <a:ea typeface="ＭＳ Ｐゴシック" pitchFamily="34" charset="-128"/>
              </a:rPr>
              <a:t>grebet</a:t>
            </a:r>
            <a:r>
              <a:rPr lang="da-DK" altLang="da-DK" b="1" spc="-60" dirty="0">
                <a:solidFill>
                  <a:srgbClr val="A50021"/>
                </a:solidFill>
                <a:ea typeface="ＭＳ Ｐゴシック" pitchFamily="34" charset="-128"/>
              </a:rPr>
              <a:t> eller </a:t>
            </a:r>
            <a:r>
              <a:rPr lang="da-DK" altLang="da-DK" b="1" spc="-60" dirty="0" smtClean="0">
                <a:solidFill>
                  <a:srgbClr val="008000"/>
                </a:solidFill>
                <a:ea typeface="ＭＳ Ｐゴシック" pitchFamily="34" charset="-128"/>
              </a:rPr>
              <a:t>videresendt</a:t>
            </a:r>
            <a:endParaRPr lang="da-DK" altLang="da-DK" b="1" spc="-60" dirty="0">
              <a:solidFill>
                <a:srgbClr val="008000"/>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spc="-40"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a:t>
            </a:r>
            <a:r>
              <a:rPr lang="da-DK" altLang="da-DK" sz="1800" dirty="0" smtClean="0">
                <a:ea typeface="ＭＳ Ｐゴシック" pitchFamily="34" charset="-128"/>
              </a:rPr>
              <a:t>kursusevalueringen, </a:t>
            </a:r>
            <a:r>
              <a:rPr lang="da-DK" altLang="da-DK" sz="1800" dirty="0">
                <a:ea typeface="ＭＳ Ｐゴシック" pitchFamily="34" charset="-128"/>
              </a:rPr>
              <a:t>særdeles </a:t>
            </a:r>
            <a:r>
              <a:rPr lang="da-DK" altLang="da-DK" sz="1800" dirty="0" smtClean="0">
                <a:ea typeface="ＭＳ Ｐゴシック" pitchFamily="34" charset="-128"/>
              </a:rPr>
              <a:t>nyttig</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Jeg </a:t>
            </a:r>
            <a:r>
              <a:rPr lang="da-DK" altLang="da-DK" b="1" dirty="0">
                <a:solidFill>
                  <a:srgbClr val="A50021"/>
                </a:solidFill>
                <a:ea typeface="ＭＳ Ｐゴシック" pitchFamily="34" charset="-128"/>
                <a:cs typeface="ＭＳ Ｐゴシック" pitchFamily="-106" charset="-128"/>
              </a:rPr>
              <a:t>opfordrer </a:t>
            </a:r>
            <a:r>
              <a:rPr lang="da-DK" altLang="da-DK" b="1" dirty="0" smtClean="0">
                <a:solidFill>
                  <a:srgbClr val="A50021"/>
                </a:solidFill>
                <a:ea typeface="ＭＳ Ｐゴシック" pitchFamily="34" charset="-128"/>
                <a:cs typeface="ＭＳ Ｐゴシック" pitchFamily="-106" charset="-128"/>
              </a:rPr>
              <a:t>derfor kraftigt </a:t>
            </a:r>
            <a:r>
              <a:rPr lang="da-DK" altLang="da-DK" b="1" dirty="0">
                <a:solidFill>
                  <a:srgbClr val="A50021"/>
                </a:solidFill>
                <a:ea typeface="ＭＳ Ｐゴシック" pitchFamily="34" charset="-128"/>
                <a:cs typeface="ＭＳ Ｐゴシック" pitchFamily="-106" charset="-128"/>
              </a:rPr>
              <a:t>til, at I bruger tid på at deltage i </a:t>
            </a:r>
            <a:r>
              <a:rPr lang="da-DK" altLang="da-DK" b="1" dirty="0" smtClean="0">
                <a:solidFill>
                  <a:srgbClr val="A50021"/>
                </a:solidFill>
                <a:ea typeface="ＭＳ Ｐゴシック" pitchFamily="34" charset="-128"/>
                <a:cs typeface="ＭＳ Ｐゴシック" pitchFamily="-106" charset="-128"/>
              </a:rPr>
              <a:t>denne (og </a:t>
            </a:r>
            <a:r>
              <a:rPr lang="da-DK" altLang="da-DK" b="1" dirty="0">
                <a:solidFill>
                  <a:srgbClr val="A50021"/>
                </a:solidFill>
                <a:ea typeface="ＭＳ Ｐゴシック" pitchFamily="34" charset="-128"/>
                <a:cs typeface="ＭＳ Ｐゴシック" pitchFamily="-106" charset="-128"/>
              </a:rPr>
              <a:t>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a:t>
            </a:r>
            <a:r>
              <a:rPr lang="da-DK" altLang="da-DK" sz="1800" dirty="0" smtClean="0">
                <a:ea typeface="ＭＳ Ｐゴシック" pitchFamily="34" charset="-128"/>
              </a:rPr>
              <a:t>studerende</a:t>
            </a:r>
          </a:p>
          <a:p>
            <a:pPr lvl="1">
              <a:spcBef>
                <a:spcPts val="400"/>
              </a:spcBef>
            </a:pPr>
            <a:r>
              <a:rPr lang="da-DK" altLang="da-DK" sz="1800" dirty="0" smtClean="0">
                <a:ea typeface="ＭＳ Ｐゴシック" pitchFamily="34" charset="-128"/>
              </a:rPr>
              <a:t>Alle </a:t>
            </a:r>
            <a:r>
              <a:rPr lang="da-DK" altLang="da-DK" sz="1800" dirty="0">
                <a:ea typeface="ＭＳ Ｐゴシック" pitchFamily="34" charset="-128"/>
              </a:rPr>
              <a:t>kursusevalueringer </a:t>
            </a:r>
            <a:r>
              <a:rPr lang="da-DK" altLang="da-DK" sz="1800" dirty="0" smtClean="0">
                <a:ea typeface="ＭＳ Ｐゴシック" pitchFamily="34" charset="-128"/>
              </a:rPr>
              <a:t>gennemgås af </a:t>
            </a:r>
            <a:r>
              <a:rPr lang="da-DK" altLang="da-DK" sz="1800" dirty="0">
                <a:ea typeface="ＭＳ Ｐゴシック" pitchFamily="34" charset="-128"/>
              </a:rPr>
              <a:t>institutledelsen samt ledelsen af </a:t>
            </a:r>
            <a:r>
              <a:rPr lang="da-DK" altLang="da-DK" sz="1800" dirty="0" smtClean="0">
                <a:ea typeface="ＭＳ Ｐゴシック" pitchFamily="34" charset="-128"/>
              </a:rPr>
              <a:t>uddannelsesudvalget</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onsdag den </a:t>
            </a:r>
            <a:r>
              <a:rPr lang="da-DK" altLang="da-DK" sz="1800" dirty="0" smtClean="0">
                <a:ea typeface="ＭＳ Ｐゴシック" pitchFamily="34" charset="-128"/>
              </a:rPr>
              <a:t>27. </a:t>
            </a:r>
            <a:r>
              <a:rPr lang="da-DK" altLang="da-DK" sz="1800" dirty="0" smtClean="0">
                <a:ea typeface="ＭＳ Ｐゴシック" pitchFamily="34" charset="-128"/>
              </a:rPr>
              <a:t>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a:t>
            </a:r>
            <a:r>
              <a:rPr lang="da-DK" altLang="da-DK" sz="1800" dirty="0" smtClean="0">
                <a:ea typeface="ＭＳ Ｐゴシック" pitchFamily="34" charset="-128"/>
              </a:rPr>
              <a:t>mandag den 2. </a:t>
            </a:r>
            <a:r>
              <a:rPr lang="da-DK" altLang="da-DK" sz="1800" dirty="0" smtClean="0">
                <a:ea typeface="ＭＳ Ｐゴシック" pitchFamily="34" charset="-128"/>
              </a:rPr>
              <a:t>december</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a:t>
            </a:r>
            <a:r>
              <a:rPr lang="da-DK" altLang="da-DK" b="1" dirty="0" smtClean="0">
                <a:solidFill>
                  <a:srgbClr val="008000"/>
                </a:solidFill>
                <a:ea typeface="ＭＳ Ｐゴシック" pitchFamily="34" charset="-128"/>
                <a:cs typeface="ＭＳ Ｐゴシック" pitchFamily="-106" charset="-128"/>
              </a:rPr>
              <a:t>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a:t>
            </a:r>
            <a:r>
              <a:rPr lang="da-DK" altLang="da-DK" b="1" dirty="0" smtClean="0">
                <a:solidFill>
                  <a:srgbClr val="A50021"/>
                </a:solidFill>
                <a:ea typeface="ＭＳ Ｐゴシック" pitchFamily="34" charset="-128"/>
                <a:cs typeface="ＭＳ Ｐゴシック" pitchFamily="-106" charset="-128"/>
              </a:rPr>
              <a:t>versioner </a:t>
            </a:r>
            <a:r>
              <a:rPr lang="da-DK" altLang="da-DK" b="1" dirty="0" smtClean="0">
                <a:solidFill>
                  <a:srgbClr val="A50021"/>
                </a:solidFill>
                <a:ea typeface="ＭＳ Ｐゴシック" pitchFamily="34" charset="-128"/>
                <a:cs typeface="ＭＳ Ｐゴシック" pitchFamily="-106" charset="-128"/>
              </a:rPr>
              <a:t>har tilføjet</a:t>
            </a:r>
            <a:r>
              <a:rPr lang="da-DK" altLang="da-DK" b="1" dirty="0" smtClean="0">
                <a:solidFill>
                  <a:srgbClr val="008000"/>
                </a:solidFill>
                <a:ea typeface="ＭＳ Ｐゴシック" pitchFamily="34" charset="-128"/>
                <a:cs typeface="ＭＳ Ｐゴシック" pitchFamily="-106" charset="-128"/>
              </a:rPr>
              <a:t> </a:t>
            </a:r>
            <a:r>
              <a:rPr lang="da-DK" altLang="da-DK" b="1" dirty="0" err="1" smtClean="0">
                <a:solidFill>
                  <a:srgbClr val="008000"/>
                </a:solidFill>
                <a:ea typeface="ＭＳ Ｐゴシック" pitchFamily="34" charset="-128"/>
                <a:cs typeface="ＭＳ Ｐゴシック" pitchFamily="-106" charset="-128"/>
              </a:rPr>
              <a:t>java.nio</a:t>
            </a:r>
            <a:r>
              <a:rPr lang="da-DK" altLang="da-DK" b="1" dirty="0" smtClean="0">
                <a:solidFill>
                  <a:srgbClr val="A50021"/>
                </a:solidFill>
                <a:ea typeface="ＭＳ Ｐゴシック" pitchFamily="34" charset="-128"/>
                <a:cs typeface="ＭＳ Ｐゴシック" pitchFamily="-106" charset="-128"/>
              </a:rPr>
              <a:t> pakken (</a:t>
            </a:r>
            <a:r>
              <a:rPr lang="da-DK" altLang="da-DK" b="1" dirty="0">
                <a:solidFill>
                  <a:srgbClr val="A50021"/>
                </a:solidFill>
                <a:ea typeface="ＭＳ Ｐゴシック" pitchFamily="34" charset="-128"/>
                <a:cs typeface="ＭＳ Ｐゴシック" pitchFamily="-106" charset="-128"/>
              </a:rPr>
              <a:t>NIO ≈ New 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725144"/>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60019" y="375765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980" y="3601447"/>
            <a:ext cx="148005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300"/>
              </a:spcBef>
            </a:pPr>
            <a:r>
              <a:rPr lang="da-DK" altLang="da-DK" sz="1400" b="1" dirty="0" smtClean="0">
                <a:solidFill>
                  <a:srgbClr val="0000FF"/>
                </a:solidFill>
              </a:rPr>
              <a:t>Sidste dag er onsdag </a:t>
            </a:r>
            <a:r>
              <a:rPr lang="da-DK" altLang="da-DK" sz="1400" b="1" smtClean="0">
                <a:solidFill>
                  <a:srgbClr val="0000FF"/>
                </a:solidFill>
              </a:rPr>
              <a:t>den </a:t>
            </a:r>
            <a:r>
              <a:rPr lang="da-DK" altLang="da-DK" sz="1400" b="1" smtClean="0">
                <a:solidFill>
                  <a:srgbClr val="0000FF"/>
                </a:solidFill>
              </a:rPr>
              <a:t>27. </a:t>
            </a:r>
            <a:r>
              <a:rPr lang="da-DK" altLang="da-DK" sz="1400" b="1" dirty="0" smtClean="0">
                <a:solidFill>
                  <a:srgbClr val="0000FF"/>
                </a:solidFill>
              </a:rPr>
              <a:t>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91276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85132" y="2085535"/>
            <a:ext cx="16249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a:t>
            </a:r>
            <a:r>
              <a:rPr lang="da-DK" altLang="da-DK" sz="1400" b="1" dirty="0" err="1" smtClean="0">
                <a:solidFill>
                  <a:srgbClr val="FF0000"/>
                </a:solidFill>
              </a:rPr>
              <a:t>ContactDetails</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205731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indgange fra </a:t>
            </a:r>
            <a:r>
              <a:rPr lang="da-DK" altLang="da-DK" sz="1400" b="1" dirty="0" err="1" smtClean="0">
                <a:solidFill>
                  <a:srgbClr val="FF0000"/>
                </a:solidFill>
              </a:rPr>
              <a:t>Map’en</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Justér 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16747" y="1211662"/>
            <a:ext cx="2848836"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err="1">
                <a:solidFill>
                  <a:srgbClr val="008000"/>
                </a:solidFill>
                <a:ea typeface="ＭＳ Ｐゴシック" pitchFamily="34" charset="-128"/>
              </a:rPr>
              <a:t>Checked</a:t>
            </a:r>
            <a:r>
              <a:rPr lang="da-DK" altLang="da-DK" sz="1800" dirty="0">
                <a:ea typeface="ＭＳ Ｐゴシック" pitchFamily="34" charset="-128"/>
              </a:rPr>
              <a:t> exceptions tjekkes af oversætteren, som kontrollerer, at de </a:t>
            </a:r>
            <a:r>
              <a:rPr lang="da-DK" altLang="da-DK" sz="1800" b="1" dirty="0">
                <a:solidFill>
                  <a:srgbClr val="008000"/>
                </a:solidFill>
                <a:ea typeface="ＭＳ Ｐゴシック" pitchFamily="34" charset="-128"/>
              </a:rPr>
              <a:t>håndteres</a:t>
            </a:r>
            <a:r>
              <a:rPr lang="da-DK" altLang="da-DK" sz="1800" dirty="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a:p>
            <a:pPr lvl="1">
              <a:spcBef>
                <a:spcPts val="600"/>
              </a:spcBef>
            </a:pP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dirty="0">
                <a:ea typeface="ＭＳ Ｐゴシック" pitchFamily="34" charset="-128"/>
              </a:rPr>
              <a:t>exceptions (og Errors) </a:t>
            </a:r>
            <a:r>
              <a:rPr lang="da-DK" altLang="da-DK" sz="1800" dirty="0" smtClean="0">
                <a:ea typeface="ＭＳ Ｐゴシック" pitchFamily="34" charset="-128"/>
              </a:rPr>
              <a:t>er oversætteren ligeglad med</a:t>
            </a:r>
            <a:endParaRPr lang="da-DK" altLang="da-DK" sz="1800" dirty="0">
              <a:ea typeface="ＭＳ Ｐゴシック" pitchFamily="34"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a:t>
            </a:r>
            <a:r>
              <a:rPr lang="da-DK" altLang="da-DK" b="1" dirty="0" smtClean="0">
                <a:solidFill>
                  <a:srgbClr val="008000"/>
                </a:solidFill>
                <a:ea typeface="ＭＳ Ｐゴシック" pitchFamily="34" charset="-128"/>
                <a:cs typeface="ＭＳ Ｐゴシック" pitchFamily="-106" charset="-128"/>
              </a:rPr>
              <a:t>unchecked</a:t>
            </a:r>
            <a:r>
              <a:rPr lang="da-DK" altLang="da-DK" b="1" dirty="0" smtClean="0">
                <a:solidFill>
                  <a:srgbClr val="A50021"/>
                </a:solidFill>
                <a:ea typeface="ＭＳ Ｐゴシック" pitchFamily="34" charset="-128"/>
                <a:cs typeface="ＭＳ Ｐゴシック" pitchFamily="-106" charset="-128"/>
              </a:rPr>
              <a:t>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a:t>
            </a:r>
            <a:r>
              <a:rPr lang="da-DK" altLang="da-DK" b="1" dirty="0" smtClean="0">
                <a:solidFill>
                  <a:srgbClr val="008000"/>
                </a:solidFill>
                <a:ea typeface="ＭＳ Ｐゴシック" pitchFamily="34" charset="-128"/>
                <a:cs typeface="ＭＳ Ｐゴシック" pitchFamily="-106" charset="-128"/>
              </a:rPr>
              <a:t>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615458-6BCE-4F87-9794-1BFCCE649C18}">
  <ds:schemaRefs>
    <ds:schemaRef ds:uri="e064323b-8959-406a-a3e9-bb6e93638192"/>
    <ds:schemaRef ds:uri="http://www.w3.org/XML/1998/namespace"/>
    <ds:schemaRef ds:uri="http://purl.org/dc/elements/1.1/"/>
    <ds:schemaRef ds:uri="http://schemas.microsoft.com/office/2006/documentManagement/types"/>
    <ds:schemaRef ds:uri="http://schemas.microsoft.com/office/infopath/2007/PartnerControls"/>
    <ds:schemaRef ds:uri="f659a008-7c21-4ee3-a745-e38581e13101"/>
    <ds:schemaRef ds:uri="http://schemas.microsoft.com/office/2006/metadata/propertie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2FA2200A-55BA-48CD-948F-CD0E5A77DB52}">
  <ds:schemaRefs>
    <ds:schemaRef ds:uri="http://schemas.microsoft.com/sharepoint/v3/contenttype/forms"/>
  </ds:schemaRefs>
</ds:datastoreItem>
</file>

<file path=customXml/itemProps3.xml><?xml version="1.0" encoding="utf-8"?>
<ds:datastoreItem xmlns:ds="http://schemas.openxmlformats.org/officeDocument/2006/customXml" ds:itemID="{5730CE2E-1DAF-412A-A0C2-5FAB073110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10096</TotalTime>
  <Words>5456</Words>
  <Application>Microsoft Office PowerPoint</Application>
  <PresentationFormat>On-screen Show (4:3)</PresentationFormat>
  <Paragraphs>724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Kursusevaluering</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991</cp:revision>
  <cp:lastPrinted>2015-09-29T11:26:29Z</cp:lastPrinted>
  <dcterms:created xsi:type="dcterms:W3CDTF">2009-09-02T10:07:09Z</dcterms:created>
  <dcterms:modified xsi:type="dcterms:W3CDTF">2024-11-20T07:24:20Z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