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0" r:id="rId5"/>
    <p:sldId id="387" r:id="rId6"/>
    <p:sldId id="392" r:id="rId7"/>
    <p:sldId id="391" r:id="rId8"/>
    <p:sldId id="388" r:id="rId9"/>
    <p:sldId id="389" r:id="rId1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87"/>
            <p14:sldId id="392"/>
            <p14:sldId id="391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5" autoAdjust="0"/>
    <p:restoredTop sz="94726" autoAdjust="0"/>
  </p:normalViewPr>
  <p:slideViewPr>
    <p:cSldViewPr>
      <p:cViewPr varScale="1">
        <p:scale>
          <a:sx n="103" d="100"/>
          <a:sy n="103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69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97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5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052736"/>
            <a:ext cx="8411757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2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  <a:endParaRPr lang="da-DK" sz="1600" dirty="0"/>
          </a:p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Er </a:t>
            </a:r>
            <a:r>
              <a:rPr lang="da-DK" sz="1800" dirty="0"/>
              <a:t>der nogen, der har forslag til ændringer af den måde, som vi kører seminarerne på (forelæsninger og øvelser)?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</a:t>
            </a:r>
            <a:r>
              <a:rPr lang="da-DK" altLang="da-DK" sz="1600" dirty="0"/>
              <a:t>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Ændringsforslag er velkomne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Ved </a:t>
            </a:r>
            <a:r>
              <a:rPr lang="da-DK" sz="1800" b="1" dirty="0" smtClean="0">
                <a:solidFill>
                  <a:srgbClr val="A50021"/>
                </a:solidFill>
              </a:rPr>
              <a:t>Seminar 5 fredag den 7. marts </a:t>
            </a:r>
            <a:r>
              <a:rPr lang="da-DK" sz="1800" b="1" dirty="0">
                <a:solidFill>
                  <a:srgbClr val="A50021"/>
                </a:solidFill>
              </a:rPr>
              <a:t>skal man </a:t>
            </a:r>
            <a:r>
              <a:rPr lang="da-DK" sz="1800" b="1" dirty="0" smtClean="0">
                <a:solidFill>
                  <a:srgbClr val="A50021"/>
                </a:solidFill>
              </a:rPr>
              <a:t>deltage </a:t>
            </a:r>
            <a:r>
              <a:rPr lang="da-DK" sz="1800" b="1" dirty="0">
                <a:solidFill>
                  <a:srgbClr val="A50021"/>
                </a:solidFill>
              </a:rPr>
              <a:t>fysisk af hensyn til </a:t>
            </a:r>
            <a:r>
              <a:rPr lang="da-DK" sz="1800" b="1" dirty="0" smtClean="0">
                <a:solidFill>
                  <a:srgbClr val="A50021"/>
                </a:solidFill>
              </a:rPr>
              <a:t>køreprøven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20" dirty="0"/>
              <a:t>Hvis dette er helt umuligt, kan det aftales, at køreprøven i stedet afholdes 8.15-9.00 </a:t>
            </a:r>
            <a:r>
              <a:rPr lang="da-DK" sz="1600" dirty="0"/>
              <a:t>ved Seminar 6 fredag den 28. marts – eller på en dag ind imellem de to seminarer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1 var jeres gennemsnitlige vurdering af pensummets sværhedsgrad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3,27</a:t>
            </a:r>
            <a:endParaRPr lang="da-DK" altLang="da-DK" sz="1800" b="1" spc="-8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</a:t>
            </a:r>
            <a:r>
              <a:rPr lang="da-DK" altLang="da-DK" sz="1600" dirty="0"/>
              <a:t>svarer til </a:t>
            </a:r>
            <a:r>
              <a:rPr lang="da-DK" altLang="da-DK" sz="1600" dirty="0" smtClean="0"/>
              <a:t>lidt over </a:t>
            </a:r>
            <a:r>
              <a:rPr lang="da-DK" altLang="da-DK" sz="1600" dirty="0" smtClean="0"/>
              <a:t>middel – hvilket må siges at være </a:t>
            </a:r>
            <a:r>
              <a:rPr lang="da-DK" altLang="da-DK" sz="1600" dirty="0" smtClean="0"/>
              <a:t>passende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har klaret Raflebæger 1 usædvanligt flot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blev godkendt i første forsøg (ingen genafleveringer)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flot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50" dirty="0" smtClean="0"/>
              <a:t>I brugte </a:t>
            </a:r>
            <a:r>
              <a:rPr lang="da-DK" altLang="da-DK" sz="1600" spc="-50" dirty="0" smtClean="0"/>
              <a:t>1,50 </a:t>
            </a:r>
            <a:r>
              <a:rPr lang="da-DK" altLang="da-DK" sz="1600" spc="-50" dirty="0" smtClean="0"/>
              <a:t>forsøg pr spørgsmål (mod </a:t>
            </a:r>
            <a:r>
              <a:rPr lang="da-DK" altLang="da-DK" sz="1600" spc="-50" dirty="0" smtClean="0"/>
              <a:t>1,62 </a:t>
            </a:r>
            <a:r>
              <a:rPr lang="da-DK" altLang="da-DK" sz="1600" spc="-50" dirty="0" smtClean="0"/>
              <a:t>i foråret </a:t>
            </a:r>
            <a:r>
              <a:rPr lang="da-DK" altLang="da-DK" sz="1600" spc="-50" dirty="0" smtClean="0"/>
              <a:t>2024 og 1,70 i efteråret 2024)</a:t>
            </a:r>
            <a:endParaRPr lang="da-DK" altLang="da-DK" sz="1600" spc="-5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dog lidt svært ved spørgsmål 9, 11, 15 og 16 (hvilket er helt normalt)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</a:t>
            </a:r>
            <a:r>
              <a:rPr lang="da-DK" altLang="da-DK" sz="1600" dirty="0" smtClean="0"/>
              <a:t>på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Revision af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/>
              <a:t>Par 5: Claus Bjørn Sørensen + Kamma </a:t>
            </a:r>
            <a:r>
              <a:rPr lang="da-DK" altLang="da-DK" sz="1600" spc="-50" dirty="0" smtClean="0"/>
              <a:t>Lee Roberts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50" dirty="0" smtClean="0"/>
              <a:t>Par 9: Hans Christian Hulvej + Karsten Nielsen</a:t>
            </a:r>
            <a:endParaRPr lang="da-DK" altLang="da-DK" sz="1600" spc="-5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læser jeg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spc="-40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7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Formiddagens øvelser vil koncentrere sig om afleveringsopgaven Raflebæger 2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lidt åbner jeg i Zoom for et antal såkaldte “breakout </a:t>
            </a:r>
            <a:r>
              <a:rPr lang="da-DK" altLang="da-DK" sz="1800" b="1" spc="-40" dirty="0" err="1">
                <a:solidFill>
                  <a:srgbClr val="A50021"/>
                </a:solidFill>
              </a:rPr>
              <a:t>rooms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Room 7)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Hvis begge er til stede fysisk, behøver I dog </a:t>
            </a:r>
            <a:r>
              <a:rPr lang="da-DK" altLang="da-DK" sz="1600" b="1" dirty="0">
                <a:solidFill>
                  <a:srgbClr val="008000"/>
                </a:solidFill>
              </a:rPr>
              <a:t>ikke</a:t>
            </a:r>
            <a:r>
              <a:rPr lang="da-DK" altLang="da-DK" sz="1600" dirty="0"/>
              <a:t> at bruge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går ind i rummet ved 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i breakout rummet kan I kun kommunikere med dem der er i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/>
              <a:t>I stedet kan I trykke på linket “</a:t>
            </a:r>
            <a:r>
              <a:rPr lang="da-DK" altLang="da-DK" sz="1600" b="1" spc="-40" dirty="0"/>
              <a:t>Tilkald hjælp</a:t>
            </a:r>
            <a:r>
              <a:rPr lang="da-DK" altLang="da-DK" sz="1600" spc="-40" dirty="0"/>
              <a:t>” øverst på siden ”</a:t>
            </a:r>
            <a:r>
              <a:rPr lang="da-DK" altLang="da-DK" sz="1600" b="1" spc="-40" dirty="0"/>
              <a:t>Seminar </a:t>
            </a:r>
            <a:r>
              <a:rPr lang="da-DK" altLang="da-DK" sz="1600" b="1" spc="-40" dirty="0" smtClean="0"/>
              <a:t>2 </a:t>
            </a:r>
            <a:r>
              <a:rPr lang="da-DK" altLang="da-DK" sz="1600" b="1" spc="-40" dirty="0"/>
              <a:t>– </a:t>
            </a:r>
            <a:r>
              <a:rPr lang="da-DK" altLang="da-DK" sz="1600" b="1" spc="-40" dirty="0" smtClean="0"/>
              <a:t>17. </a:t>
            </a:r>
            <a:r>
              <a:rPr lang="da-DK" altLang="da-DK" sz="1600" b="1" spc="-40" dirty="0"/>
              <a:t>januar</a:t>
            </a:r>
            <a:r>
              <a:rPr lang="da-DK" altLang="da-DK" sz="1600" spc="-40" dirty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/>
              <a:t>Så får I adgang til et delt Googler Docs dokument, hvor I kan skrive jer på en venteliste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Vi 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mødes alle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kl.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gang med øvelserne?</a:t>
            </a:r>
          </a:p>
          <a:p>
            <a:pPr marL="742950" lvl="1" indent="-285750">
              <a:spcBef>
                <a:spcPts val="600"/>
              </a:spcBef>
            </a:pPr>
            <a:endParaRPr lang="da-DK" altLang="da-DK" sz="1600" dirty="0" smtClean="0"/>
          </a:p>
        </p:txBody>
      </p:sp>
      <p:sp>
        <p:nvSpPr>
          <p:cNvPr id="5" name="Rectangle 4"/>
          <p:cNvSpPr/>
          <p:nvPr/>
        </p:nvSpPr>
        <p:spPr>
          <a:xfrm rot="21165640">
            <a:off x="4735908" y="5073746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Øvelser</a:t>
            </a:r>
            <a:endParaRPr lang="en-US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12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De fremtidige afleveringsopgaver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Raflebæger 2 og Skildpadde 1 afleveres inde på siden </a:t>
            </a:r>
            <a:r>
              <a:rPr lang="da-DK" altLang="da-DK" sz="1800" b="1" spc="-60" dirty="0">
                <a:solidFill>
                  <a:srgbClr val="A50021"/>
                </a:solidFill>
              </a:rPr>
              <a:t>”Øvelser (inklusiv afleveringsopgaver”</a:t>
            </a:r>
            <a:endParaRPr lang="da-DK" altLang="da-DK" sz="1800" b="1" spc="-40" dirty="0" smtClean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</a:t>
            </a:r>
            <a:r>
              <a:rPr lang="da-DK" altLang="da-DK" sz="1600" dirty="0" smtClean="0"/>
              <a:t>opgaverne)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Når instruktorerne har rettet en opgave, kan I se hans kommentarer samme sted, som I afleverede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er sikkert en del, der vil få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genaflevering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for at rette småting i jeres programmeringsstil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skal I ikke lade jer gå på af – det er helt normalt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Instruktorerne tilgår ofte jeres kode via testserveren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Derfor bør den kode der afleveres i Brightspace svare til koden i jeres sidste kørsel på testserveren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Lad være med at dele opgaverne imellem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kan spare lidt tid, men så får I for lidt træning, hvilket vil gøre det vanskeligere og mere tidskrævende at løse de senere opgaver på kurset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Sørg for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begge</a:t>
            </a:r>
            <a:r>
              <a:rPr lang="da-DK" altLang="da-DK" sz="1600" dirty="0" smtClean="0"/>
              <a:t> deltagere i et par får træning</a:t>
            </a:r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4" y="1052736"/>
            <a:ext cx="8577271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spc="-40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at I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arbejde sammen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jer makker via </a:t>
            </a:r>
            <a:r>
              <a:rPr lang="da-DK" altLang="da-DK" sz="1800" b="1" spc="-40" dirty="0">
                <a:solidFill>
                  <a:srgbClr val="A50021"/>
                </a:solidFill>
              </a:rPr>
              <a:t>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På siden ”Installation og brug af Zoom” under ”Info om kurset (inklusiv nyttige links” 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Husk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bruge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– der får I hurtigt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svar (også aften/weekender)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må også meget gerne svare hinanden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Vi vil nødigt have mails fra jer (med mindre det er om ting, der ikke vedrører andre</a:t>
            </a:r>
            <a:r>
              <a:rPr lang="da-DK" altLang="da-DK" sz="1600" dirty="0" smtClean="0"/>
              <a:t>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Deltag i den virtuelle studiecafé, hvis I har behov for hjælp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Fredag </a:t>
            </a:r>
            <a:r>
              <a:rPr lang="da-DK" altLang="da-DK" sz="1600" dirty="0" smtClean="0"/>
              <a:t>fra kl 15.30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Kom så tidligt som muligt. </a:t>
            </a:r>
            <a:r>
              <a:rPr lang="da-DK" sz="1600" dirty="0" smtClean="0"/>
              <a:t>Instruktoren </a:t>
            </a:r>
            <a:r>
              <a:rPr lang="da-DK" sz="1600" dirty="0"/>
              <a:t>går, når der ikke er flere, der </a:t>
            </a:r>
            <a:r>
              <a:rPr lang="da-DK" sz="1600" dirty="0" smtClean="0"/>
              <a:t>ønsker hjælp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12891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7ABB645E-9373-414E-A26B-05933103AF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67409-6D9F-452D-A8B8-B2D8E6B24E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D24F8-88FF-4606-92A3-D0F5BFF0F17F}">
  <ds:schemaRefs>
    <ds:schemaRef ds:uri="http://www.w3.org/XML/1998/namespace"/>
    <ds:schemaRef ds:uri="http://purl.org/dc/dcmitype/"/>
    <ds:schemaRef ds:uri="f659a008-7c21-4ee3-a745-e38581e13101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4323b-8959-406a-a3e9-bb6e936381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7926</TotalTime>
  <Words>987</Words>
  <Application>Microsoft Office PowerPoint</Application>
  <PresentationFormat>On-screen Show (4:3)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595</cp:revision>
  <cp:lastPrinted>2019-02-08T06:10:49Z</cp:lastPrinted>
  <dcterms:created xsi:type="dcterms:W3CDTF">2000-02-22T02:31:40Z</dcterms:created>
  <dcterms:modified xsi:type="dcterms:W3CDTF">2025-01-14T06:42:21Z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