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34"/>
  </p:notesMasterIdLst>
  <p:handoutMasterIdLst>
    <p:handoutMasterId r:id="rId35"/>
  </p:handoutMasterIdLst>
  <p:sldIdLst>
    <p:sldId id="284" r:id="rId5"/>
    <p:sldId id="348" r:id="rId6"/>
    <p:sldId id="408" r:id="rId7"/>
    <p:sldId id="409" r:id="rId8"/>
    <p:sldId id="345" r:id="rId9"/>
    <p:sldId id="349" r:id="rId10"/>
    <p:sldId id="368" r:id="rId11"/>
    <p:sldId id="344" r:id="rId12"/>
    <p:sldId id="390" r:id="rId13"/>
    <p:sldId id="405" r:id="rId14"/>
    <p:sldId id="393" r:id="rId15"/>
    <p:sldId id="401" r:id="rId16"/>
    <p:sldId id="400" r:id="rId17"/>
    <p:sldId id="402" r:id="rId18"/>
    <p:sldId id="404" r:id="rId19"/>
    <p:sldId id="365" r:id="rId20"/>
    <p:sldId id="381" r:id="rId21"/>
    <p:sldId id="382" r:id="rId22"/>
    <p:sldId id="389" r:id="rId23"/>
    <p:sldId id="395" r:id="rId24"/>
    <p:sldId id="397" r:id="rId25"/>
    <p:sldId id="406" r:id="rId26"/>
    <p:sldId id="412" r:id="rId27"/>
    <p:sldId id="413" r:id="rId28"/>
    <p:sldId id="378" r:id="rId29"/>
    <p:sldId id="411" r:id="rId30"/>
    <p:sldId id="414" r:id="rId31"/>
    <p:sldId id="415" r:id="rId32"/>
    <p:sldId id="377" r:id="rId33"/>
  </p:sldIdLst>
  <p:sldSz cx="9144000" cy="6858000" type="screen4x3"/>
  <p:notesSz cx="7099300" cy="10234613"/>
  <p:defaultTextStyle>
    <a:defPPr>
      <a:defRPr lang="da-DK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000FF"/>
    <a:srgbClr val="0000CC"/>
    <a:srgbClr val="CCECFF"/>
    <a:srgbClr val="CCFFCC"/>
    <a:srgbClr val="CD2626"/>
    <a:srgbClr val="FFFFCC"/>
    <a:srgbClr val="66CCFF"/>
    <a:srgbClr val="3399FF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D80D8D4-DC58-4C2C-BF8A-7A71238FB761}" v="2" dt="2025-09-03T06:39:12.9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2" autoAdjust="0"/>
    <p:restoredTop sz="96730" autoAdjust="0"/>
  </p:normalViewPr>
  <p:slideViewPr>
    <p:cSldViewPr>
      <p:cViewPr varScale="1">
        <p:scale>
          <a:sx n="136" d="100"/>
          <a:sy n="136" d="100"/>
        </p:scale>
        <p:origin x="138" y="4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536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0" d="100"/>
          <a:sy n="90" d="100"/>
        </p:scale>
        <p:origin x="-3768" y="-114"/>
      </p:cViewPr>
      <p:guideLst>
        <p:guide orient="horz" pos="3224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10.xml"/><Relationship Id="rId7" Type="http://schemas.openxmlformats.org/officeDocument/2006/relationships/slide" Target="slides/slide19.xml"/><Relationship Id="rId2" Type="http://schemas.openxmlformats.org/officeDocument/2006/relationships/slide" Target="slides/slide9.xml"/><Relationship Id="rId1" Type="http://schemas.openxmlformats.org/officeDocument/2006/relationships/slide" Target="slides/slide8.xml"/><Relationship Id="rId6" Type="http://schemas.openxmlformats.org/officeDocument/2006/relationships/slide" Target="slides/slide18.xml"/><Relationship Id="rId5" Type="http://schemas.openxmlformats.org/officeDocument/2006/relationships/slide" Target="slides/slide17.xml"/><Relationship Id="rId4" Type="http://schemas.openxmlformats.org/officeDocument/2006/relationships/slide" Target="slides/slide1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urt Jensen" userId="536d7847-4321-45c6-997a-4b9f60543789" providerId="ADAL" clId="{6D80D8D4-DC58-4C2C-BF8A-7A71238FB761}"/>
    <pc:docChg chg="custSel modSld">
      <pc:chgData name="Kurt Jensen" userId="536d7847-4321-45c6-997a-4b9f60543789" providerId="ADAL" clId="{6D80D8D4-DC58-4C2C-BF8A-7A71238FB761}" dt="2025-09-03T06:38:39.441" v="3" actId="20577"/>
      <pc:docMkLst>
        <pc:docMk/>
      </pc:docMkLst>
      <pc:sldChg chg="delSp mod">
        <pc:chgData name="Kurt Jensen" userId="536d7847-4321-45c6-997a-4b9f60543789" providerId="ADAL" clId="{6D80D8D4-DC58-4C2C-BF8A-7A71238FB761}" dt="2025-09-03T06:30:13.838" v="0" actId="478"/>
        <pc:sldMkLst>
          <pc:docMk/>
          <pc:sldMk cId="0" sldId="365"/>
        </pc:sldMkLst>
        <pc:spChg chg="del">
          <ac:chgData name="Kurt Jensen" userId="536d7847-4321-45c6-997a-4b9f60543789" providerId="ADAL" clId="{6D80D8D4-DC58-4C2C-BF8A-7A71238FB761}" dt="2025-09-03T06:30:13.838" v="0" actId="478"/>
          <ac:spMkLst>
            <pc:docMk/>
            <pc:sldMk cId="0" sldId="365"/>
            <ac:spMk id="20" creationId="{00000000-0000-0000-0000-000000000000}"/>
          </ac:spMkLst>
        </pc:spChg>
      </pc:sldChg>
      <pc:sldChg chg="modSp mod">
        <pc:chgData name="Kurt Jensen" userId="536d7847-4321-45c6-997a-4b9f60543789" providerId="ADAL" clId="{6D80D8D4-DC58-4C2C-BF8A-7A71238FB761}" dt="2025-09-03T06:38:39.441" v="3" actId="20577"/>
        <pc:sldMkLst>
          <pc:docMk/>
          <pc:sldMk cId="1373674469" sldId="413"/>
        </pc:sldMkLst>
        <pc:spChg chg="mod">
          <ac:chgData name="Kurt Jensen" userId="536d7847-4321-45c6-997a-4b9f60543789" providerId="ADAL" clId="{6D80D8D4-DC58-4C2C-BF8A-7A71238FB761}" dt="2025-09-03T06:38:39.441" v="3" actId="20577"/>
          <ac:spMkLst>
            <pc:docMk/>
            <pc:sldMk cId="1373674469" sldId="413"/>
            <ac:spMk id="21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t" anchorCtr="0" compatLnSpc="1">
            <a:prstTxWarp prst="textNoShape">
              <a:avLst/>
            </a:prstTxWarp>
          </a:bodyPr>
          <a:lstStyle>
            <a:lvl1pPr defTabSz="954542">
              <a:defRPr sz="1300">
                <a:solidFill>
                  <a:schemeClr val="tx1"/>
                </a:solidFill>
                <a:latin typeface="Times New Roman" pitchFamily="-11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9" y="1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t" anchorCtr="0" compatLnSpc="1">
            <a:prstTxWarp prst="textNoShape">
              <a:avLst/>
            </a:prstTxWarp>
          </a:bodyPr>
          <a:lstStyle>
            <a:lvl1pPr algn="r" defTabSz="954542">
              <a:defRPr sz="1300">
                <a:solidFill>
                  <a:schemeClr val="tx1"/>
                </a:solidFill>
                <a:latin typeface="Times New Roman" pitchFamily="-11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721851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b" anchorCtr="0" compatLnSpc="1">
            <a:prstTxWarp prst="textNoShape">
              <a:avLst/>
            </a:prstTxWarp>
          </a:bodyPr>
          <a:lstStyle>
            <a:lvl1pPr defTabSz="954542">
              <a:defRPr sz="1300">
                <a:solidFill>
                  <a:schemeClr val="tx1"/>
                </a:solidFill>
                <a:latin typeface="Times New Roman" pitchFamily="-11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9" y="9721851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b" anchorCtr="0" compatLnSpc="1">
            <a:prstTxWarp prst="textNoShape">
              <a:avLst/>
            </a:prstTxWarp>
          </a:bodyPr>
          <a:lstStyle>
            <a:lvl1pPr algn="r" defTabSz="954542">
              <a:defRPr sz="13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D9492BF8-ABB9-44EB-B5E6-C6734DBA4467}" type="slidenum">
              <a:rPr lang="da-DK" altLang="da-DK"/>
              <a:pPr>
                <a:defRPr/>
              </a:pPr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42132283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t" anchorCtr="0" compatLnSpc="1">
            <a:prstTxWarp prst="textNoShape">
              <a:avLst/>
            </a:prstTxWarp>
          </a:bodyPr>
          <a:lstStyle>
            <a:lvl1pPr defTabSz="954542">
              <a:defRPr sz="1300" b="1">
                <a:solidFill>
                  <a:srgbClr val="CC0000"/>
                </a:solidFill>
                <a:latin typeface="Times New Roman" pitchFamily="-11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7" y="1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t" anchorCtr="0" compatLnSpc="1">
            <a:prstTxWarp prst="textNoShape">
              <a:avLst/>
            </a:prstTxWarp>
          </a:bodyPr>
          <a:lstStyle>
            <a:lvl1pPr algn="r" defTabSz="954542">
              <a:defRPr sz="1300" b="1">
                <a:solidFill>
                  <a:srgbClr val="CC0000"/>
                </a:solidFill>
                <a:latin typeface="Times New Roman" pitchFamily="-11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6"/>
            <a:ext cx="5207001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noProof="0"/>
              <a:t>Klik for at redigere teksttypografierne i masteren</a:t>
            </a:r>
          </a:p>
          <a:p>
            <a:pPr lvl="1"/>
            <a:r>
              <a:rPr lang="da-DK" noProof="0"/>
              <a:t>Andet niveau</a:t>
            </a:r>
          </a:p>
          <a:p>
            <a:pPr lvl="2"/>
            <a:r>
              <a:rPr lang="da-DK" noProof="0"/>
              <a:t>Tredje niveau</a:t>
            </a:r>
          </a:p>
          <a:p>
            <a:pPr lvl="3"/>
            <a:r>
              <a:rPr lang="da-DK" noProof="0"/>
              <a:t>Fjerde niveau</a:t>
            </a:r>
          </a:p>
          <a:p>
            <a:pPr lvl="4"/>
            <a:r>
              <a:rPr lang="da-DK" noProof="0"/>
              <a:t>Femte niveau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3439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b" anchorCtr="0" compatLnSpc="1">
            <a:prstTxWarp prst="textNoShape">
              <a:avLst/>
            </a:prstTxWarp>
          </a:bodyPr>
          <a:lstStyle>
            <a:lvl1pPr defTabSz="954542">
              <a:defRPr sz="1300" b="1">
                <a:solidFill>
                  <a:srgbClr val="CC0000"/>
                </a:solidFill>
                <a:latin typeface="Times New Roman" pitchFamily="-11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7" y="9723439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b" anchorCtr="0" compatLnSpc="1">
            <a:prstTxWarp prst="textNoShape">
              <a:avLst/>
            </a:prstTxWarp>
          </a:bodyPr>
          <a:lstStyle>
            <a:lvl1pPr algn="r" defTabSz="954542">
              <a:defRPr sz="1300" b="1">
                <a:solidFill>
                  <a:srgbClr val="CC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1718C982-F656-4F96-BF21-B8653D3ED23E}" type="slidenum">
              <a:rPr lang="da-DK" altLang="da-DK"/>
              <a:pPr>
                <a:defRPr/>
              </a:pPr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86482350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pitchFamily="-107" charset="-128"/>
        <a:cs typeface="ＭＳ Ｐゴシック" pitchFamily="-107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392CB419-FA32-4238-A473-EBED58FF00DE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289083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10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933346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7443852C-80DE-4B14-A3EE-22C8AD434FA0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11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77237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7443852C-80DE-4B14-A3EE-22C8AD434FA0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12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795996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7443852C-80DE-4B14-A3EE-22C8AD434FA0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13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567437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7443852C-80DE-4B14-A3EE-22C8AD434FA0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14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769514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15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496282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C6703BBA-88A2-4474-BB43-4542BC6A637D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16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204455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17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811160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18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091307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19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891776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BEEA407A-0F18-4BD8-9940-664057A60236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4579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4580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223694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20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25867378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21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25867378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68268AD3-990B-47BB-81E0-04ABFF671B1F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22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31825" y="795338"/>
            <a:ext cx="5297488" cy="3973512"/>
          </a:xfrm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6959522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8F146B6D-C4BA-4732-B51D-E2AAF9377D2E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23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31825" y="795338"/>
            <a:ext cx="5297488" cy="3973512"/>
          </a:xfrm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6177815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8F146B6D-C4BA-4732-B51D-E2AAF9377D2E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24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31825" y="795338"/>
            <a:ext cx="5297488" cy="3973512"/>
          </a:xfrm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2254265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18C982-F656-4F96-BF21-B8653D3ED23E}" type="slidenum">
              <a:rPr lang="da-DK" altLang="da-DK" smtClean="0"/>
              <a:pPr>
                <a:defRPr/>
              </a:pPr>
              <a:t>25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88980385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18C982-F656-4F96-BF21-B8653D3ED23E}" type="slidenum">
              <a:rPr lang="da-DK" altLang="da-DK" smtClean="0"/>
              <a:pPr>
                <a:defRPr/>
              </a:pPr>
              <a:t>26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18192483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E307D-5522-4D04-BA85-8835275F5406}" type="slidenum">
              <a:rPr lang="da-DK" altLang="da-DK" smtClean="0"/>
              <a:pPr/>
              <a:t>27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00701789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E307D-5522-4D04-BA85-8835275F5406}" type="slidenum">
              <a:rPr lang="da-DK" altLang="da-DK" smtClean="0"/>
              <a:pPr/>
              <a:t>28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81965172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0A7C83F2-97F6-4FF2-A03C-029400408B2C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29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640357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18C982-F656-4F96-BF21-B8653D3ED23E}" type="slidenum">
              <a:rPr lang="da-DK" altLang="da-DK" smtClean="0"/>
              <a:pPr>
                <a:defRPr/>
              </a:pPr>
              <a:t>3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3381441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B0494501-5CC1-43F7-AE13-A46A4F56DAED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4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5603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5604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722301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B0494501-5CC1-43F7-AE13-A46A4F56DAED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5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5603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5604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357853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AE03F35B-125E-4F8A-8B1C-270DD11FC75F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6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265519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18C982-F656-4F96-BF21-B8653D3ED23E}" type="slidenum">
              <a:rPr lang="da-DK" altLang="da-DK" smtClean="0"/>
              <a:pPr>
                <a:defRPr/>
              </a:pPr>
              <a:t>7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7941993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8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695571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91DE2EC4-A1BB-48A6-ABA9-31ED8F6E82A3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9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493071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a-DK"/>
              <a:t>Click to edit Master subtitle style</a:t>
            </a: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32440" y="6400800"/>
            <a:ext cx="64807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2000" b="1">
                <a:solidFill>
                  <a:srgbClr val="000066"/>
                </a:solidFill>
              </a:defRPr>
            </a:lvl1pPr>
          </a:lstStyle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369935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Click to edit Master text styles</a:t>
            </a:r>
          </a:p>
          <a:p>
            <a:pPr lvl="1"/>
            <a:r>
              <a:rPr lang="da-DK"/>
              <a:t>Second level</a:t>
            </a:r>
          </a:p>
          <a:p>
            <a:pPr lvl="2"/>
            <a:r>
              <a:rPr lang="da-DK"/>
              <a:t>Third level</a:t>
            </a:r>
          </a:p>
          <a:p>
            <a:pPr lvl="3"/>
            <a:r>
              <a:rPr lang="da-DK"/>
              <a:t>Fourth level</a:t>
            </a:r>
          </a:p>
          <a:p>
            <a:pPr lvl="4"/>
            <a:r>
              <a:rPr lang="da-DK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32440" y="6400800"/>
            <a:ext cx="64807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2000" b="1">
                <a:solidFill>
                  <a:srgbClr val="000066"/>
                </a:solidFill>
              </a:defRPr>
            </a:lvl1pPr>
          </a:lstStyle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668518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Click to edit Master title style</a:t>
            </a:r>
            <a:endParaRPr 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5928" y="6395842"/>
            <a:ext cx="64807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2000" b="1">
                <a:solidFill>
                  <a:srgbClr val="000066"/>
                </a:solidFill>
              </a:defRPr>
            </a:lvl1pPr>
          </a:lstStyle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128426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260350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a-DK" altLang="da-DK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207375" cy="519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altLang="da-DK"/>
              <a:t>Click to edit Master text styles</a:t>
            </a:r>
          </a:p>
          <a:p>
            <a:pPr lvl="1"/>
            <a:r>
              <a:rPr lang="da-DK" altLang="da-DK"/>
              <a:t>Second level</a:t>
            </a:r>
          </a:p>
          <a:p>
            <a:pPr lvl="2"/>
            <a:r>
              <a:rPr lang="da-DK" altLang="da-DK"/>
              <a:t>Third level</a:t>
            </a:r>
          </a:p>
          <a:p>
            <a:pPr lvl="3"/>
            <a:r>
              <a:rPr lang="da-DK" altLang="da-DK"/>
              <a:t>Fourth level</a:t>
            </a:r>
          </a:p>
          <a:p>
            <a:pPr lvl="4"/>
            <a:r>
              <a:rPr lang="da-DK" altLang="da-DK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32440" y="6400800"/>
            <a:ext cx="64807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2000">
                <a:solidFill>
                  <a:srgbClr val="000066"/>
                </a:solidFill>
              </a:defRPr>
            </a:lvl1pPr>
          </a:lstStyle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‹#›</a:t>
            </a:fld>
            <a:endParaRPr lang="da-DK" altLang="da-DK" dirty="0"/>
          </a:p>
        </p:txBody>
      </p:sp>
      <p:sp>
        <p:nvSpPr>
          <p:cNvPr id="1031" name="Line 9"/>
          <p:cNvSpPr>
            <a:spLocks noChangeShapeType="1"/>
          </p:cNvSpPr>
          <p:nvPr/>
        </p:nvSpPr>
        <p:spPr bwMode="auto">
          <a:xfrm flipV="1">
            <a:off x="468313" y="981075"/>
            <a:ext cx="8207375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+mj-lt"/>
          <a:ea typeface="ＭＳ Ｐゴシック" pitchFamily="-107" charset="-128"/>
          <a:cs typeface="ＭＳ Ｐゴシック" pitchFamily="-107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7" charset="-128"/>
          <a:cs typeface="ＭＳ Ｐゴシック" pitchFamily="-107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7" charset="-128"/>
          <a:cs typeface="ＭＳ Ｐゴシック" pitchFamily="-107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7" charset="-128"/>
          <a:cs typeface="ＭＳ Ｐゴシック" pitchFamily="-107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7" charset="-128"/>
          <a:cs typeface="ＭＳ Ｐゴシック" pitchFamily="-107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rgbClr val="A50021"/>
          </a:solidFill>
          <a:latin typeface="+mn-lt"/>
          <a:ea typeface="ＭＳ Ｐゴシック" pitchFamily="-107" charset="-128"/>
          <a:cs typeface="ＭＳ Ｐゴシック" pitchFamily="-107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66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Times New Roman" charset="0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oracle.com/en/java/javase/17/docs/api/index.htm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brightspace.au.dk/d2l/le/lessons/184027/lessons/2316726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en/java/javase/17/docs/api/java.base/java/util/ArrayList.htm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468313" y="260350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pitchFamily="-107" charset="-128"/>
                <a:cs typeface="ＭＳ Ｐゴシック" pitchFamily="-107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da-DK" altLang="da-DK" sz="3200" kern="0" dirty="0">
                <a:ea typeface="ＭＳ Ｐゴシック" pitchFamily="34" charset="-128"/>
              </a:rPr>
              <a:t>Forelæsning Uge 3 – Mandag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539552" y="1046694"/>
            <a:ext cx="8522672" cy="5544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marL="271463" indent="-271463">
              <a:spcBef>
                <a:spcPts val="600"/>
              </a:spcBef>
            </a:pPr>
            <a:r>
              <a:rPr lang="da-DK" altLang="da-DK" sz="2000" dirty="0"/>
              <a:t>ArrayList klassen</a:t>
            </a:r>
          </a:p>
          <a:p>
            <a:pPr marL="728663" lvl="1" indent="-271463">
              <a:spcBef>
                <a:spcPts val="600"/>
              </a:spcBef>
            </a:pPr>
            <a:r>
              <a:rPr lang="da-DK" altLang="da-DK" sz="1800" dirty="0"/>
              <a:t>Gør det let at lave en objektsamling (collection) med et variabelt</a:t>
            </a:r>
            <a:br>
              <a:rPr lang="da-DK" altLang="da-DK" sz="1800" dirty="0"/>
            </a:br>
            <a:r>
              <a:rPr lang="da-DK" altLang="da-DK" sz="1800" dirty="0"/>
              <a:t>antal elementer</a:t>
            </a:r>
          </a:p>
          <a:p>
            <a:pPr marL="728663" lvl="1" indent="-271463">
              <a:spcBef>
                <a:spcPts val="600"/>
              </a:spcBef>
            </a:pPr>
            <a:r>
              <a:rPr lang="da-DK" altLang="da-DK" sz="1800" spc="-30" dirty="0"/>
              <a:t>Der er mange andre slags objektsamlinger (se Collection interfacet i JavaDoc)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da-DK" altLang="da-DK" b="1" dirty="0">
                <a:solidFill>
                  <a:srgbClr val="A50021"/>
                </a:solidFill>
              </a:rPr>
              <a:t>MusicOrganizer projektet</a:t>
            </a:r>
          </a:p>
          <a:p>
            <a:pPr marL="728663" lvl="1" indent="-271463">
              <a:spcBef>
                <a:spcPts val="600"/>
              </a:spcBef>
            </a:pPr>
            <a:r>
              <a:rPr lang="da-DK" altLang="da-DK" sz="1800" dirty="0"/>
              <a:t>Eksempel på brug af ArrayList</a:t>
            </a:r>
          </a:p>
          <a:p>
            <a:pPr marL="271463" indent="-271463">
              <a:spcBef>
                <a:spcPts val="1200"/>
              </a:spcBef>
            </a:pPr>
            <a:r>
              <a:rPr lang="da-DK" altLang="da-DK" sz="2000" dirty="0"/>
              <a:t>Javas for-</a:t>
            </a:r>
            <a:r>
              <a:rPr lang="da-DK" altLang="da-DK" sz="2000" dirty="0" err="1"/>
              <a:t>each</a:t>
            </a:r>
            <a:r>
              <a:rPr lang="da-DK" altLang="da-DK" sz="2000" dirty="0"/>
              <a:t> løkke</a:t>
            </a:r>
          </a:p>
          <a:p>
            <a:pPr marL="728663" lvl="1" indent="-271463">
              <a:spcBef>
                <a:spcPts val="600"/>
              </a:spcBef>
            </a:pPr>
            <a:r>
              <a:rPr lang="da-DK" altLang="da-DK" sz="1800" dirty="0"/>
              <a:t>Alternativ til for, while og</a:t>
            </a:r>
            <a:br>
              <a:rPr lang="da-DK" altLang="da-DK" sz="1800" dirty="0"/>
            </a:br>
            <a:r>
              <a:rPr lang="da-DK" altLang="da-DK" sz="1800" dirty="0"/>
              <a:t>do-while løkkerne</a:t>
            </a:r>
          </a:p>
          <a:p>
            <a:pPr marL="728663" lvl="1" indent="-271463">
              <a:spcBef>
                <a:spcPts val="600"/>
              </a:spcBef>
            </a:pPr>
            <a:r>
              <a:rPr lang="da-DK" altLang="da-DK" sz="1800" dirty="0"/>
              <a:t>Velegnet til gennemløb af</a:t>
            </a:r>
            <a:br>
              <a:rPr lang="da-DK" altLang="da-DK" sz="1800" dirty="0"/>
            </a:br>
            <a:r>
              <a:rPr lang="da-DK" altLang="da-DK" sz="1800" dirty="0"/>
              <a:t>arraylister (og andre collections)</a:t>
            </a:r>
          </a:p>
          <a:p>
            <a:pPr marL="271463" indent="-271463">
              <a:spcBef>
                <a:spcPts val="1200"/>
              </a:spcBef>
            </a:pPr>
            <a:r>
              <a:rPr lang="da-DK" altLang="da-DK" sz="2000" dirty="0"/>
              <a:t>Java API</a:t>
            </a:r>
          </a:p>
          <a:p>
            <a:pPr marL="728663" lvl="1" indent="-271463">
              <a:spcBef>
                <a:spcPts val="600"/>
              </a:spcBef>
            </a:pPr>
            <a:r>
              <a:rPr lang="da-DK" altLang="da-DK" sz="1800" dirty="0"/>
              <a:t>Grænsefladen til</a:t>
            </a:r>
            <a:br>
              <a:rPr lang="da-DK" altLang="da-DK" sz="1800" dirty="0"/>
            </a:br>
            <a:r>
              <a:rPr lang="da-DK" altLang="da-DK" sz="1800" dirty="0"/>
              <a:t>Javas klassebibliotek</a:t>
            </a:r>
          </a:p>
          <a:p>
            <a:pPr marL="271463" lvl="0" indent="-271463">
              <a:spcBef>
                <a:spcPts val="1200"/>
              </a:spcBef>
            </a:pPr>
            <a:r>
              <a:rPr lang="da-DK" altLang="da-DK" sz="2000" dirty="0"/>
              <a:t>Afleveringsopgaver i uge 3</a:t>
            </a:r>
          </a:p>
        </p:txBody>
      </p:sp>
      <p:pic>
        <p:nvPicPr>
          <p:cNvPr id="1026" name="Picture 2" descr="\\ad.nfit.au.dk\NFDFS\Users\kjensen\Desktop\Skærmbillede 2015-09-07 12.56.0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8713" y="3933057"/>
            <a:ext cx="4048481" cy="2664296"/>
          </a:xfrm>
          <a:prstGeom prst="rect">
            <a:avLst/>
          </a:prstGeom>
          <a:noFill/>
          <a:ln w="28575">
            <a:solidFill>
              <a:srgbClr val="0000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878712" y="2636912"/>
            <a:ext cx="4048482" cy="1043269"/>
          </a:xfrm>
          <a:prstGeom prst="rect">
            <a:avLst/>
          </a:prstGeom>
          <a:solidFill>
            <a:srgbClr val="DDF2FF"/>
          </a:solidFill>
          <a:ln w="28575">
            <a:solidFill>
              <a:srgbClr val="0000FF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179388" indent="-179388" algn="l" eaLnBrk="1" hangingPunct="1">
              <a:spcBef>
                <a:spcPts val="1500"/>
              </a:spcBef>
              <a:buFont typeface="Arial" panose="020B0604020202020204" pitchFamily="34" charset="0"/>
              <a:buChar char="•"/>
            </a:pPr>
            <a:r>
              <a:rPr lang="da-DK" sz="1400" kern="0" dirty="0">
                <a:solidFill>
                  <a:srgbClr val="0000FF"/>
                </a:solidFill>
              </a:rPr>
              <a:t>På </a:t>
            </a:r>
            <a:r>
              <a:rPr lang="da-DK" sz="1400" kern="0" dirty="0">
                <a:solidFill>
                  <a:srgbClr val="008000"/>
                </a:solidFill>
              </a:rPr>
              <a:t>Projekt </a:t>
            </a:r>
            <a:r>
              <a:rPr lang="da-DK" sz="1400" kern="0" dirty="0" err="1">
                <a:solidFill>
                  <a:srgbClr val="008000"/>
                </a:solidFill>
              </a:rPr>
              <a:t>Euler</a:t>
            </a:r>
            <a:r>
              <a:rPr lang="da-DK" sz="1400" kern="0" dirty="0">
                <a:solidFill>
                  <a:srgbClr val="008000"/>
                </a:solidFill>
              </a:rPr>
              <a:t>,</a:t>
            </a:r>
            <a:r>
              <a:rPr lang="da-DK" sz="1400" kern="0" dirty="0">
                <a:solidFill>
                  <a:srgbClr val="0000FF"/>
                </a:solidFill>
              </a:rPr>
              <a:t> </a:t>
            </a:r>
            <a:r>
              <a:rPr lang="da-DK" sz="1400" kern="0" dirty="0" err="1">
                <a:solidFill>
                  <a:srgbClr val="008000"/>
                </a:solidFill>
              </a:rPr>
              <a:t>CodingBats</a:t>
            </a:r>
            <a:r>
              <a:rPr lang="da-DK" sz="1400" kern="0" dirty="0">
                <a:solidFill>
                  <a:srgbClr val="0000FF"/>
                </a:solidFill>
              </a:rPr>
              <a:t> og </a:t>
            </a:r>
            <a:r>
              <a:rPr lang="da-DK" sz="1400" kern="0" dirty="0" err="1">
                <a:solidFill>
                  <a:srgbClr val="008000"/>
                </a:solidFill>
              </a:rPr>
              <a:t>Kattis</a:t>
            </a:r>
            <a:r>
              <a:rPr lang="da-DK" sz="1400" kern="0" dirty="0">
                <a:solidFill>
                  <a:srgbClr val="0000FF"/>
                </a:solidFill>
              </a:rPr>
              <a:t> findes en masse opgaver, hvor I kan øve jer i Java programmering, hvis I har tid tilovers</a:t>
            </a:r>
          </a:p>
          <a:p>
            <a:pPr marL="179388" indent="-179388" algn="l" eaLnBrk="1" hangingPunct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altLang="da-DK" sz="1400" kern="0" dirty="0">
                <a:solidFill>
                  <a:srgbClr val="0000FF"/>
                </a:solidFill>
                <a:ea typeface="ＭＳ Ｐゴシック" pitchFamily="34" charset="-128"/>
              </a:rPr>
              <a:t>Links under Uge 3 på Ugeoversigten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625684" y="2285064"/>
            <a:ext cx="6286907" cy="3080843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600" dirty="0">
                <a:solidFill>
                  <a:srgbClr val="FF0000"/>
                </a:solidFill>
                <a:latin typeface="Courier New" pitchFamily="49" charset="0"/>
              </a:rPr>
              <a:t>import</a:t>
            </a: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600" dirty="0" err="1">
                <a:solidFill>
                  <a:schemeClr val="tx1"/>
                </a:solidFill>
                <a:latin typeface="Courier New" pitchFamily="49" charset="0"/>
              </a:rPr>
              <a:t>java.util.ArrayList</a:t>
            </a: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da-DK" altLang="da-DK" sz="1600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600" dirty="0" err="1">
                <a:solidFill>
                  <a:srgbClr val="FF0000"/>
                </a:solidFill>
                <a:latin typeface="Courier New" pitchFamily="49" charset="0"/>
              </a:rPr>
              <a:t>class</a:t>
            </a:r>
            <a:r>
              <a:rPr lang="da-DK" altLang="da-DK" sz="160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TestDriver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600" spc="-30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da-DK" altLang="da-DK" sz="1600" spc="-3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600" spc="-30" dirty="0">
                <a:solidFill>
                  <a:srgbClr val="7030A0"/>
                </a:solidFill>
                <a:latin typeface="Courier New" pitchFamily="49" charset="0"/>
              </a:rPr>
              <a:t>static</a:t>
            </a:r>
            <a:r>
              <a:rPr lang="da-DK" altLang="da-DK" sz="1600" spc="-3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600" spc="-30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da-DK" altLang="da-DK" sz="1600" spc="-3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600" spc="-30" dirty="0" err="1">
                <a:solidFill>
                  <a:schemeClr val="tx1"/>
                </a:solidFill>
                <a:latin typeface="Courier New" pitchFamily="49" charset="0"/>
              </a:rPr>
              <a:t>runTest</a:t>
            </a:r>
            <a:r>
              <a:rPr lang="da-DK" altLang="da-DK" sz="1600" spc="-30" dirty="0">
                <a:solidFill>
                  <a:schemeClr val="tx1"/>
                </a:solidFill>
                <a:latin typeface="Courier New" pitchFamily="49" charset="0"/>
              </a:rPr>
              <a:t>(){</a:t>
            </a: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sz="1600" dirty="0" err="1">
                <a:solidFill>
                  <a:schemeClr val="tx1"/>
                </a:solidFill>
                <a:latin typeface="Courier New" pitchFamily="49" charset="0"/>
              </a:rPr>
              <a:t>ArrayList</a:t>
            </a: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&lt;Person&gt; list = </a:t>
            </a:r>
            <a:r>
              <a:rPr lang="da-DK" altLang="da-DK" sz="1600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600" dirty="0" err="1">
                <a:solidFill>
                  <a:schemeClr val="tx1"/>
                </a:solidFill>
                <a:latin typeface="Courier New" pitchFamily="49" charset="0"/>
              </a:rPr>
              <a:t>ArrayList</a:t>
            </a: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&lt;&gt;();</a:t>
            </a: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sz="1600" dirty="0" err="1">
                <a:solidFill>
                  <a:schemeClr val="tx1"/>
                </a:solidFill>
                <a:latin typeface="Courier New" pitchFamily="49" charset="0"/>
              </a:rPr>
              <a:t>list.add</a:t>
            </a: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1600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 Person(</a:t>
            </a:r>
            <a:r>
              <a:rPr lang="da-DK" altLang="da-DK" sz="1600" dirty="0">
                <a:solidFill>
                  <a:srgbClr val="008000"/>
                </a:solidFill>
                <a:latin typeface="Courier New" pitchFamily="49" charset="0"/>
              </a:rPr>
              <a:t>"Jeppe"</a:t>
            </a: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,</a:t>
            </a:r>
            <a:r>
              <a:rPr lang="da-DK" altLang="da-DK" sz="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600" dirty="0">
                <a:solidFill>
                  <a:srgbClr val="008000"/>
                </a:solidFill>
                <a:latin typeface="Courier New" pitchFamily="49" charset="0"/>
              </a:rPr>
              <a:t>"89425665"</a:t>
            </a: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,</a:t>
            </a:r>
            <a:r>
              <a:rPr lang="da-DK" altLang="da-DK" sz="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33));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sz="1600" dirty="0" err="1">
                <a:solidFill>
                  <a:schemeClr val="tx1"/>
                </a:solidFill>
                <a:latin typeface="Courier New" pitchFamily="49" charset="0"/>
              </a:rPr>
              <a:t>list.add</a:t>
            </a: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1600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 Person(</a:t>
            </a:r>
            <a:r>
              <a:rPr lang="da-DK" altLang="da-DK" sz="1600" dirty="0">
                <a:solidFill>
                  <a:srgbClr val="008000"/>
                </a:solidFill>
                <a:latin typeface="Courier New" pitchFamily="49" charset="0"/>
              </a:rPr>
              <a:t>"Ole"</a:t>
            </a: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,</a:t>
            </a:r>
            <a:r>
              <a:rPr lang="da-DK" altLang="da-DK" sz="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600" dirty="0">
                <a:solidFill>
                  <a:srgbClr val="008000"/>
                </a:solidFill>
                <a:latin typeface="Courier New" pitchFamily="49" charset="0"/>
              </a:rPr>
              <a:t>"32789878"</a:t>
            </a: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,</a:t>
            </a:r>
            <a:r>
              <a:rPr lang="da-DK" altLang="da-DK" sz="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28));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sz="1600" dirty="0" err="1">
                <a:solidFill>
                  <a:schemeClr val="tx1"/>
                </a:solidFill>
                <a:latin typeface="Courier New" pitchFamily="49" charset="0"/>
              </a:rPr>
              <a:t>list.add</a:t>
            </a: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1600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 Person(</a:t>
            </a:r>
            <a:r>
              <a:rPr lang="da-DK" altLang="da-DK" sz="1600" dirty="0">
                <a:solidFill>
                  <a:srgbClr val="008000"/>
                </a:solidFill>
                <a:latin typeface="Courier New" pitchFamily="49" charset="0"/>
              </a:rPr>
              <a:t>"Linda"</a:t>
            </a: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,</a:t>
            </a:r>
            <a:r>
              <a:rPr lang="da-DK" altLang="da-DK" sz="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600" dirty="0">
                <a:solidFill>
                  <a:srgbClr val="008000"/>
                </a:solidFill>
                <a:latin typeface="Courier New" pitchFamily="49" charset="0"/>
              </a:rPr>
              <a:t>"90023234"</a:t>
            </a: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,</a:t>
            </a:r>
            <a:r>
              <a:rPr lang="da-DK" altLang="da-DK" sz="80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21));</a:t>
            </a: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sz="1600" dirty="0" err="1">
                <a:solidFill>
                  <a:schemeClr val="tx1"/>
                </a:solidFill>
                <a:latin typeface="Courier New" pitchFamily="49" charset="0"/>
              </a:rPr>
              <a:t>System.out.println</a:t>
            </a: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(list.</a:t>
            </a:r>
            <a:r>
              <a:rPr lang="da-DK" altLang="da-DK" sz="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600" dirty="0" err="1">
                <a:solidFill>
                  <a:schemeClr val="tx1"/>
                </a:solidFill>
                <a:latin typeface="Courier New" pitchFamily="49" charset="0"/>
              </a:rPr>
              <a:t>get</a:t>
            </a: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(1));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sz="1600" dirty="0" err="1">
                <a:solidFill>
                  <a:schemeClr val="tx1"/>
                </a:solidFill>
                <a:latin typeface="Courier New" pitchFamily="49" charset="0"/>
              </a:rPr>
              <a:t>System.out.println</a:t>
            </a: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(list.</a:t>
            </a:r>
            <a:r>
              <a:rPr lang="da-DK" altLang="da-DK" sz="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600" dirty="0" err="1">
                <a:solidFill>
                  <a:schemeClr val="tx1"/>
                </a:solidFill>
                <a:latin typeface="Courier New" pitchFamily="49" charset="0"/>
              </a:rPr>
              <a:t>get</a:t>
            </a: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(3));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sz="1600" dirty="0" err="1">
                <a:solidFill>
                  <a:schemeClr val="tx1"/>
                </a:solidFill>
                <a:latin typeface="Courier New" pitchFamily="49" charset="0"/>
              </a:rPr>
              <a:t>System.out.println</a:t>
            </a: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(list.</a:t>
            </a:r>
            <a:r>
              <a:rPr lang="da-DK" altLang="da-DK" sz="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600" dirty="0" err="1">
                <a:solidFill>
                  <a:schemeClr val="tx1"/>
                </a:solidFill>
                <a:latin typeface="Courier New" pitchFamily="49" charset="0"/>
              </a:rPr>
              <a:t>get</a:t>
            </a: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(2));</a:t>
            </a:r>
          </a:p>
          <a:p>
            <a:pPr eaLnBrk="1" hangingPunct="1"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da-DK" altLang="da-DK" sz="1600" dirty="0">
                <a:solidFill>
                  <a:srgbClr val="7030A0"/>
                </a:solidFill>
                <a:latin typeface="Courier New" pitchFamily="49" charset="0"/>
              </a:rPr>
              <a:t>  </a:t>
            </a: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>
                <a:ea typeface="ＭＳ Ｐゴシック" pitchFamily="34" charset="-128"/>
              </a:rPr>
              <a:t>Runtime exceptions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0242" y="1262972"/>
            <a:ext cx="3959671" cy="834315"/>
          </a:xfrm>
        </p:spPr>
        <p:txBody>
          <a:bodyPr/>
          <a:lstStyle/>
          <a:p>
            <a:pPr eaLnBrk="1" hangingPunct="1"/>
            <a:r>
              <a:rPr lang="da-DK" altLang="da-DK" sz="2000" dirty="0">
                <a:ea typeface="ＭＳ Ｐゴシック" pitchFamily="34" charset="-128"/>
              </a:rPr>
              <a:t>Husk at indices begynder ved 0 og slutter ved </a:t>
            </a:r>
            <a:r>
              <a:rPr lang="da-DK" altLang="da-DK" sz="2000" dirty="0" err="1">
                <a:ea typeface="ＭＳ Ｐゴシック" pitchFamily="34" charset="-128"/>
              </a:rPr>
              <a:t>size</a:t>
            </a:r>
            <a:r>
              <a:rPr lang="da-DK" altLang="da-DK" sz="2000" dirty="0">
                <a:ea typeface="ＭＳ Ｐゴシック" pitchFamily="34" charset="-128"/>
              </a:rPr>
              <a:t>()-1</a:t>
            </a:r>
            <a:endParaRPr lang="da-DK" altLang="da-DK" sz="1800" dirty="0">
              <a:ea typeface="ＭＳ Ｐゴシック" pitchFamily="34" charset="-128"/>
            </a:endParaRPr>
          </a:p>
          <a:p>
            <a:pPr lvl="1" eaLnBrk="1" hangingPunct="1"/>
            <a:endParaRPr lang="da-DK" altLang="da-DK" sz="18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10</a:t>
            </a:fld>
            <a:endParaRPr lang="da-DK" altLang="da-DK" dirty="0"/>
          </a:p>
        </p:txBody>
      </p:sp>
      <p:sp>
        <p:nvSpPr>
          <p:cNvPr id="4" name="Rectangle 3"/>
          <p:cNvSpPr/>
          <p:nvPr/>
        </p:nvSpPr>
        <p:spPr bwMode="auto">
          <a:xfrm>
            <a:off x="662399" y="4513954"/>
            <a:ext cx="4612461" cy="240019"/>
          </a:xfrm>
          <a:prstGeom prst="rect">
            <a:avLst/>
          </a:prstGeom>
          <a:solidFill>
            <a:srgbClr val="FFFF00">
              <a:alpha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5" name="Rectangle 4"/>
          <p:cNvSpPr/>
          <p:nvPr/>
        </p:nvSpPr>
        <p:spPr>
          <a:xfrm rot="21165640">
            <a:off x="6958714" y="4136188"/>
            <a:ext cx="2006536" cy="646331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3600" b="1" dirty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Pause</a:t>
            </a:r>
          </a:p>
        </p:txBody>
      </p:sp>
      <p:sp>
        <p:nvSpPr>
          <p:cNvPr id="12" name="Text Box 21"/>
          <p:cNvSpPr txBox="1">
            <a:spLocks noChangeArrowheads="1"/>
          </p:cNvSpPr>
          <p:nvPr/>
        </p:nvSpPr>
        <p:spPr bwMode="auto">
          <a:xfrm>
            <a:off x="7282694" y="2792548"/>
            <a:ext cx="175380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>
                <a:solidFill>
                  <a:srgbClr val="0000FF"/>
                </a:solidFill>
              </a:rPr>
              <a:t>Link til det sted, hvor fejlen opstod</a:t>
            </a:r>
          </a:p>
        </p:txBody>
      </p:sp>
      <p:sp>
        <p:nvSpPr>
          <p:cNvPr id="13" name="Text Box 21"/>
          <p:cNvSpPr txBox="1">
            <a:spLocks noChangeArrowheads="1"/>
          </p:cNvSpPr>
          <p:nvPr/>
        </p:nvSpPr>
        <p:spPr bwMode="auto">
          <a:xfrm>
            <a:off x="5163101" y="5569841"/>
            <a:ext cx="3389811" cy="738664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>
                <a:solidFill>
                  <a:srgbClr val="0000CC"/>
                </a:solidFill>
              </a:rPr>
              <a:t>Der er mange andre typer exceptions</a:t>
            </a:r>
          </a:p>
          <a:p>
            <a:pPr marL="180975" indent="-180975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0000CC"/>
                </a:solidFill>
              </a:rPr>
              <a:t>NullPointerException</a:t>
            </a:r>
          </a:p>
          <a:p>
            <a:pPr marL="180975" indent="-180975" eaLnBrk="1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err="1">
                <a:solidFill>
                  <a:srgbClr val="0000CC"/>
                </a:solidFill>
              </a:rPr>
              <a:t>ArithmeticException</a:t>
            </a:r>
            <a:r>
              <a:rPr lang="da-DK" altLang="da-DK" sz="1400" b="1" dirty="0">
                <a:solidFill>
                  <a:srgbClr val="0000CC"/>
                </a:solidFill>
              </a:rPr>
              <a:t>: / by </a:t>
            </a:r>
            <a:r>
              <a:rPr lang="da-DK" altLang="da-DK" sz="1400" b="1" dirty="0" err="1">
                <a:solidFill>
                  <a:srgbClr val="0000CC"/>
                </a:solidFill>
              </a:rPr>
              <a:t>zero</a:t>
            </a:r>
            <a:endParaRPr lang="da-DK" altLang="da-DK" sz="1400" b="1" dirty="0">
              <a:solidFill>
                <a:srgbClr val="0000CC"/>
              </a:solidFill>
            </a:endParaRPr>
          </a:p>
        </p:txBody>
      </p:sp>
      <p:sp>
        <p:nvSpPr>
          <p:cNvPr id="19" name="Text Box 21"/>
          <p:cNvSpPr txBox="1">
            <a:spLocks noChangeArrowheads="1"/>
          </p:cNvSpPr>
          <p:nvPr/>
        </p:nvSpPr>
        <p:spPr bwMode="auto">
          <a:xfrm>
            <a:off x="1064080" y="5559944"/>
            <a:ext cx="3607077" cy="738664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a-DK" altLang="da-DK" sz="1400" b="1" dirty="0" err="1">
                <a:solidFill>
                  <a:srgbClr val="0000CC"/>
                </a:solidFill>
              </a:rPr>
              <a:t>get</a:t>
            </a:r>
            <a:r>
              <a:rPr lang="da-DK" altLang="da-DK" sz="1400" b="1" dirty="0">
                <a:solidFill>
                  <a:srgbClr val="0000CC"/>
                </a:solidFill>
              </a:rPr>
              <a:t> metoden i ArrayList klassen returnerer det element, som arraylisten har på det specificerede </a:t>
            </a:r>
            <a:r>
              <a:rPr lang="da-DK" altLang="da-DK" sz="1400" b="1" dirty="0" err="1">
                <a:solidFill>
                  <a:srgbClr val="0000CC"/>
                </a:solidFill>
              </a:rPr>
              <a:t>index</a:t>
            </a:r>
            <a:endParaRPr lang="da-DK" altLang="da-DK" sz="1400" b="1" dirty="0">
              <a:solidFill>
                <a:srgbClr val="0000CC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4568996" y="-27384"/>
            <a:ext cx="4575004" cy="2812183"/>
            <a:chOff x="4283969" y="1259543"/>
            <a:chExt cx="4860032" cy="2812183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3"/>
            <a:srcRect t="-1" r="15372" b="2366"/>
            <a:stretch/>
          </p:blipFill>
          <p:spPr>
            <a:xfrm>
              <a:off x="4283969" y="1259543"/>
              <a:ext cx="4860032" cy="2812183"/>
            </a:xfrm>
            <a:prstGeom prst="rect">
              <a:avLst/>
            </a:prstGeom>
          </p:spPr>
        </p:pic>
        <p:sp>
          <p:nvSpPr>
            <p:cNvPr id="14" name="Rectangle 13"/>
            <p:cNvSpPr/>
            <p:nvPr/>
          </p:nvSpPr>
          <p:spPr bwMode="auto">
            <a:xfrm>
              <a:off x="5283388" y="2949088"/>
              <a:ext cx="3705491" cy="210491"/>
            </a:xfrm>
            <a:prstGeom prst="rect">
              <a:avLst/>
            </a:prstGeom>
            <a:noFill/>
            <a:ln w="1905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4415253" y="2236074"/>
              <a:ext cx="2050861" cy="210491"/>
            </a:xfrm>
            <a:prstGeom prst="rect">
              <a:avLst/>
            </a:prstGeom>
            <a:noFill/>
            <a:ln w="1905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  <p:sp>
          <p:nvSpPr>
            <p:cNvPr id="16" name="Line 22"/>
            <p:cNvSpPr>
              <a:spLocks noChangeShapeType="1"/>
            </p:cNvSpPr>
            <p:nvPr/>
          </p:nvSpPr>
          <p:spPr bwMode="auto">
            <a:xfrm flipH="1">
              <a:off x="6473882" y="2343150"/>
              <a:ext cx="277981" cy="3794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>
                <a:solidFill>
                  <a:srgbClr val="0000FF"/>
                </a:solidFill>
              </a:endParaRPr>
            </a:p>
          </p:txBody>
        </p:sp>
        <p:sp>
          <p:nvSpPr>
            <p:cNvPr id="17" name="Text Box 21"/>
            <p:cNvSpPr txBox="1">
              <a:spLocks noChangeArrowheads="1"/>
            </p:cNvSpPr>
            <p:nvPr/>
          </p:nvSpPr>
          <p:spPr bwMode="auto">
            <a:xfrm>
              <a:off x="6785474" y="2187430"/>
              <a:ext cx="235852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da-DK" altLang="da-DK" sz="1400" b="1" dirty="0">
                  <a:solidFill>
                    <a:srgbClr val="0000FF"/>
                  </a:solidFill>
                </a:rPr>
                <a:t>Print af </a:t>
              </a:r>
              <a:r>
                <a:rPr lang="da-DK" altLang="da-DK" sz="1400" b="1" dirty="0" err="1">
                  <a:solidFill>
                    <a:srgbClr val="0000FF"/>
                  </a:solidFill>
                </a:rPr>
                <a:t>index</a:t>
              </a:r>
              <a:r>
                <a:rPr lang="da-DK" altLang="da-DK" sz="1400" b="1" dirty="0">
                  <a:solidFill>
                    <a:srgbClr val="0000FF"/>
                  </a:solidFill>
                </a:rPr>
                <a:t> 1 objektet</a:t>
              </a:r>
            </a:p>
          </p:txBody>
        </p:sp>
      </p:grpSp>
      <p:sp>
        <p:nvSpPr>
          <p:cNvPr id="11" name="Line 22"/>
          <p:cNvSpPr>
            <a:spLocks noChangeShapeType="1"/>
          </p:cNvSpPr>
          <p:nvPr/>
        </p:nvSpPr>
        <p:spPr bwMode="auto">
          <a:xfrm flipH="1" flipV="1">
            <a:off x="7433810" y="2534392"/>
            <a:ext cx="162526" cy="294899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 flipV="1">
            <a:off x="4067034" y="4967783"/>
            <a:ext cx="354842" cy="607327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4152044" y="4268614"/>
            <a:ext cx="767167" cy="711709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5674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/>
      <p:bldP spid="13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2" y="260350"/>
            <a:ext cx="8510711" cy="682625"/>
          </a:xfrm>
        </p:spPr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3200" dirty="0">
                <a:ea typeface="ＭＳ Ｐゴシック" pitchFamily="34" charset="-128"/>
                <a:cs typeface="Arial"/>
              </a:rPr>
              <a:t> </a:t>
            </a:r>
            <a:r>
              <a:rPr lang="da-DK" altLang="da-DK" sz="3200" noProof="0" dirty="0">
                <a:ea typeface="ＭＳ Ｐゴシック" pitchFamily="34" charset="-128"/>
              </a:rPr>
              <a:t>MusicOrganizer – brug af ArrayList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11</a:t>
            </a:fld>
            <a:endParaRPr lang="da-DK" altLang="da-DK" dirty="0"/>
          </a:p>
        </p:txBody>
      </p:sp>
      <p:grpSp>
        <p:nvGrpSpPr>
          <p:cNvPr id="22" name="Group 7"/>
          <p:cNvGrpSpPr>
            <a:grpSpLocks/>
          </p:cNvGrpSpPr>
          <p:nvPr/>
        </p:nvGrpSpPr>
        <p:grpSpPr bwMode="auto">
          <a:xfrm>
            <a:off x="3203848" y="3212976"/>
            <a:ext cx="3981082" cy="1872209"/>
            <a:chOff x="1057373" y="4210421"/>
            <a:chExt cx="1765713" cy="1546553"/>
          </a:xfrm>
        </p:grpSpPr>
        <p:sp>
          <p:nvSpPr>
            <p:cNvPr id="23" name="TextBox 22"/>
            <p:cNvSpPr txBox="1">
              <a:spLocks noChangeArrowheads="1"/>
            </p:cNvSpPr>
            <p:nvPr/>
          </p:nvSpPr>
          <p:spPr bwMode="auto">
            <a:xfrm>
              <a:off x="1057373" y="4210421"/>
              <a:ext cx="1765713" cy="370418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rgbClr val="000066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lnSpc>
                  <a:spcPct val="130000"/>
                </a:lnSpc>
                <a:spcBef>
                  <a:spcPct val="0"/>
                </a:spcBef>
                <a:buFontTx/>
                <a:buNone/>
              </a:pPr>
              <a:r>
                <a:rPr lang="da-DK" altLang="da-DK" sz="1600" dirty="0"/>
                <a:t>MusicOrganizer </a:t>
              </a:r>
            </a:p>
          </p:txBody>
        </p:sp>
        <p:sp>
          <p:nvSpPr>
            <p:cNvPr id="24" name="TextBox 23"/>
            <p:cNvSpPr txBox="1">
              <a:spLocks noChangeArrowheads="1"/>
            </p:cNvSpPr>
            <p:nvPr/>
          </p:nvSpPr>
          <p:spPr bwMode="auto">
            <a:xfrm>
              <a:off x="1057373" y="4576962"/>
              <a:ext cx="1765713" cy="1180012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162000"/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lnSpc>
                  <a:spcPct val="130000"/>
                </a:lnSpc>
                <a:spcBef>
                  <a:spcPct val="0"/>
                </a:spcBef>
                <a:buFontTx/>
                <a:buNone/>
              </a:pPr>
              <a:r>
                <a:rPr lang="da-DK" altLang="da-DK" sz="1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void </a:t>
              </a:r>
              <a:r>
                <a:rPr lang="da-DK" altLang="da-DK" sz="1600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addTrack</a:t>
              </a:r>
              <a:r>
                <a:rPr lang="da-DK" altLang="da-DK" sz="1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da-DK" altLang="da-DK" sz="1600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String</a:t>
              </a:r>
              <a:r>
                <a:rPr lang="da-DK" altLang="da-DK" sz="1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da-DK" altLang="da-DK" sz="1600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track</a:t>
              </a:r>
              <a:r>
                <a:rPr lang="da-DK" altLang="da-DK" sz="1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pPr eaLnBrk="1" hangingPunct="1">
                <a:lnSpc>
                  <a:spcPct val="130000"/>
                </a:lnSpc>
                <a:spcBef>
                  <a:spcPct val="0"/>
                </a:spcBef>
                <a:buNone/>
              </a:pPr>
              <a:r>
                <a:rPr lang="da-DK" altLang="da-DK" sz="1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void </a:t>
              </a:r>
              <a:r>
                <a:rPr lang="da-DK" altLang="da-DK" sz="1600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removeTrack</a:t>
              </a:r>
              <a:r>
                <a:rPr lang="da-DK" altLang="da-DK" sz="1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(int </a:t>
              </a:r>
              <a:r>
                <a:rPr lang="da-DK" altLang="da-DK" sz="1600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index</a:t>
              </a:r>
              <a:r>
                <a:rPr lang="da-DK" altLang="da-DK" sz="1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pPr eaLnBrk="1" hangingPunct="1">
                <a:lnSpc>
                  <a:spcPct val="130000"/>
                </a:lnSpc>
                <a:spcBef>
                  <a:spcPct val="0"/>
                </a:spcBef>
                <a:buNone/>
              </a:pPr>
              <a:r>
                <a:rPr lang="da-DK" altLang="da-DK" sz="1600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da-DK" altLang="da-DK" sz="1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da-DK" altLang="da-DK" sz="1600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getNumberOfTracks</a:t>
              </a:r>
              <a:r>
                <a:rPr lang="da-DK" altLang="da-DK" sz="1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</a:p>
            <a:p>
              <a:pPr eaLnBrk="1" hangingPunct="1">
                <a:lnSpc>
                  <a:spcPct val="130000"/>
                </a:lnSpc>
                <a:spcBef>
                  <a:spcPct val="0"/>
                </a:spcBef>
                <a:buNone/>
              </a:pPr>
              <a:r>
                <a:rPr lang="da-DK" altLang="da-DK" sz="1600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void</a:t>
              </a:r>
              <a:r>
                <a:rPr lang="da-DK" altLang="da-DK" sz="1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da-DK" altLang="da-DK" sz="1600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printTrack</a:t>
              </a:r>
              <a:r>
                <a:rPr lang="da-DK" altLang="da-DK" sz="1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(int </a:t>
              </a:r>
              <a:r>
                <a:rPr lang="da-DK" altLang="da-DK" sz="1600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index</a:t>
              </a:r>
              <a:r>
                <a:rPr lang="da-DK" altLang="da-DK" sz="16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endParaRPr lang="da-DK" altLang="da-DK" sz="1600" b="0" dirty="0">
                <a:solidFill>
                  <a:schemeClr val="tx1"/>
                </a:solidFill>
                <a:latin typeface="Courier" pitchFamily="-84" charset="0"/>
              </a:endParaRPr>
            </a:p>
          </p:txBody>
        </p:sp>
      </p:grpSp>
      <p:sp>
        <p:nvSpPr>
          <p:cNvPr id="26" name="Rectangle 3"/>
          <p:cNvSpPr txBox="1">
            <a:spLocks noChangeArrowheads="1"/>
          </p:cNvSpPr>
          <p:nvPr/>
        </p:nvSpPr>
        <p:spPr>
          <a:xfrm>
            <a:off x="468313" y="1052513"/>
            <a:ext cx="8496175" cy="208845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da-DK" altLang="da-DK" sz="2000" kern="0" dirty="0">
                <a:ea typeface="ＭＳ Ｐゴシック" pitchFamily="34" charset="-128"/>
              </a:rPr>
              <a:t>Vi vil lave en klasse som kan holde styr på vores musiknumre</a:t>
            </a:r>
          </a:p>
          <a:p>
            <a:pPr lvl="1" eaLnBrk="1" hangingPunct="1"/>
            <a:r>
              <a:rPr lang="da-DK" altLang="da-DK" sz="1800" kern="0" dirty="0">
                <a:ea typeface="ＭＳ Ｐゴシック" pitchFamily="34" charset="-128"/>
              </a:rPr>
              <a:t>Klassen minder lidt om musikafspilleren fra BlueJ bogens kapitel 4, men den gør nogle lidt andre ting (kartotek over musik – ingen aktiv afspilning)</a:t>
            </a:r>
          </a:p>
          <a:p>
            <a:pPr lvl="1" eaLnBrk="1" hangingPunct="1"/>
            <a:r>
              <a:rPr lang="da-DK" altLang="da-DK" sz="1800" kern="0" dirty="0">
                <a:ea typeface="ＭＳ Ｐゴシック" pitchFamily="34" charset="-128"/>
              </a:rPr>
              <a:t>I første version repræsenteres hvert musiknummer ved hjælp af en tekststreng (</a:t>
            </a:r>
            <a:r>
              <a:rPr lang="da-DK" altLang="da-DK" sz="1800" kern="0" dirty="0" err="1">
                <a:ea typeface="ＭＳ Ｐゴシック" pitchFamily="34" charset="-128"/>
              </a:rPr>
              <a:t>String</a:t>
            </a:r>
            <a:r>
              <a:rPr lang="da-DK" altLang="da-DK" sz="1800" kern="0" dirty="0">
                <a:ea typeface="ＭＳ Ｐゴシック" pitchFamily="34" charset="-128"/>
              </a:rPr>
              <a:t>)</a:t>
            </a:r>
          </a:p>
          <a:p>
            <a:pPr lvl="1" eaLnBrk="1" hangingPunct="1"/>
            <a:r>
              <a:rPr lang="da-DK" altLang="da-DK" sz="1800" kern="0" dirty="0">
                <a:ea typeface="ＭＳ Ｐゴシック" pitchFamily="34" charset="-128"/>
              </a:rPr>
              <a:t>Senere skal vi indføre en Track klasse til at repræsentere musiknumre</a:t>
            </a:r>
          </a:p>
          <a:p>
            <a:pPr lvl="1" eaLnBrk="1" hangingPunct="1"/>
            <a:endParaRPr lang="da-DK" altLang="da-DK" sz="1800" kern="0" dirty="0">
              <a:ea typeface="ＭＳ Ｐゴシック" pitchFamily="34" charset="-128"/>
            </a:endParaRPr>
          </a:p>
        </p:txBody>
      </p:sp>
      <p:sp>
        <p:nvSpPr>
          <p:cNvPr id="29" name="Line 22"/>
          <p:cNvSpPr>
            <a:spLocks noChangeShapeType="1"/>
          </p:cNvSpPr>
          <p:nvPr/>
        </p:nvSpPr>
        <p:spPr bwMode="auto">
          <a:xfrm>
            <a:off x="2771194" y="3897884"/>
            <a:ext cx="432654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30" name="Text Box 21"/>
          <p:cNvSpPr txBox="1">
            <a:spLocks noChangeArrowheads="1"/>
          </p:cNvSpPr>
          <p:nvPr/>
        </p:nvSpPr>
        <p:spPr bwMode="auto">
          <a:xfrm>
            <a:off x="1204452" y="3704958"/>
            <a:ext cx="158417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>
                <a:solidFill>
                  <a:srgbClr val="0000FF"/>
                </a:solidFill>
              </a:rPr>
              <a:t>Tilføj nummer</a:t>
            </a:r>
          </a:p>
        </p:txBody>
      </p:sp>
      <p:sp>
        <p:nvSpPr>
          <p:cNvPr id="31" name="Line 22"/>
          <p:cNvSpPr>
            <a:spLocks noChangeShapeType="1"/>
          </p:cNvSpPr>
          <p:nvPr/>
        </p:nvSpPr>
        <p:spPr bwMode="auto">
          <a:xfrm>
            <a:off x="2768262" y="4200872"/>
            <a:ext cx="432654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32" name="Text Box 21"/>
          <p:cNvSpPr txBox="1">
            <a:spLocks noChangeArrowheads="1"/>
          </p:cNvSpPr>
          <p:nvPr/>
        </p:nvSpPr>
        <p:spPr bwMode="auto">
          <a:xfrm>
            <a:off x="1201520" y="4007946"/>
            <a:ext cx="158417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>
                <a:solidFill>
                  <a:srgbClr val="0000FF"/>
                </a:solidFill>
              </a:rPr>
              <a:t>Fjern nummer</a:t>
            </a:r>
          </a:p>
        </p:txBody>
      </p:sp>
      <p:sp>
        <p:nvSpPr>
          <p:cNvPr id="34" name="Line 22"/>
          <p:cNvSpPr>
            <a:spLocks noChangeShapeType="1"/>
          </p:cNvSpPr>
          <p:nvPr/>
        </p:nvSpPr>
        <p:spPr bwMode="auto">
          <a:xfrm>
            <a:off x="2768177" y="4833212"/>
            <a:ext cx="432654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FF0000"/>
              </a:solidFill>
            </a:endParaRPr>
          </a:p>
        </p:txBody>
      </p:sp>
      <p:sp>
        <p:nvSpPr>
          <p:cNvPr id="35" name="Text Box 21"/>
          <p:cNvSpPr txBox="1">
            <a:spLocks noChangeArrowheads="1"/>
          </p:cNvSpPr>
          <p:nvPr/>
        </p:nvSpPr>
        <p:spPr bwMode="auto">
          <a:xfrm>
            <a:off x="1179269" y="4354117"/>
            <a:ext cx="1584176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>
                <a:solidFill>
                  <a:srgbClr val="FF0000"/>
                </a:solidFill>
              </a:rPr>
              <a:t>Antal numre</a:t>
            </a:r>
          </a:p>
        </p:txBody>
      </p:sp>
      <p:sp>
        <p:nvSpPr>
          <p:cNvPr id="36" name="Line 22"/>
          <p:cNvSpPr>
            <a:spLocks noChangeShapeType="1"/>
          </p:cNvSpPr>
          <p:nvPr/>
        </p:nvSpPr>
        <p:spPr bwMode="auto">
          <a:xfrm>
            <a:off x="2763445" y="4522606"/>
            <a:ext cx="432654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FF0000"/>
              </a:solidFill>
            </a:endParaRPr>
          </a:p>
        </p:txBody>
      </p:sp>
      <p:sp>
        <p:nvSpPr>
          <p:cNvPr id="37" name="Text Box 21"/>
          <p:cNvSpPr txBox="1">
            <a:spLocks noChangeArrowheads="1"/>
          </p:cNvSpPr>
          <p:nvPr/>
        </p:nvSpPr>
        <p:spPr bwMode="auto">
          <a:xfrm>
            <a:off x="940133" y="4649488"/>
            <a:ext cx="1817028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>
                <a:solidFill>
                  <a:srgbClr val="FF0000"/>
                </a:solidFill>
              </a:rPr>
              <a:t>Udskriv nummer</a:t>
            </a:r>
          </a:p>
        </p:txBody>
      </p:sp>
    </p:spTree>
    <p:extLst>
      <p:ext uri="{BB962C8B-B14F-4D97-AF65-F5344CB8AC3E}">
        <p14:creationId xmlns:p14="http://schemas.microsoft.com/office/powerpoint/2010/main" val="5249435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2" y="260350"/>
            <a:ext cx="8510711" cy="682625"/>
          </a:xfrm>
        </p:spPr>
        <p:txBody>
          <a:bodyPr/>
          <a:lstStyle/>
          <a:p>
            <a:pPr eaLnBrk="1" hangingPunct="1"/>
            <a:r>
              <a:rPr lang="da-DK" altLang="da-DK" sz="3200" dirty="0">
                <a:ea typeface="ＭＳ Ｐゴシック" pitchFamily="34" charset="-128"/>
              </a:rPr>
              <a:t>Oprettelse af arrayliste</a:t>
            </a:r>
            <a:endParaRPr lang="da-DK" altLang="da-DK" sz="3200" noProof="0" dirty="0">
              <a:ea typeface="ＭＳ Ｐゴシック" pitchFamily="34" charset="-128"/>
            </a:endParaRP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2854477" y="1182923"/>
            <a:ext cx="5533947" cy="4745915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</p:spPr>
        <p:txBody>
          <a:bodyPr wrap="square" lIns="1800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da-DK" altLang="da-DK" sz="1600" dirty="0">
                <a:solidFill>
                  <a:srgbClr val="FF0000"/>
                </a:solidFill>
                <a:latin typeface="Courier New" pitchFamily="49" charset="0"/>
              </a:rPr>
              <a:t>import</a:t>
            </a: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600" dirty="0" err="1">
                <a:solidFill>
                  <a:schemeClr val="tx1"/>
                </a:solidFill>
                <a:latin typeface="Courier New" pitchFamily="49" charset="0"/>
              </a:rPr>
              <a:t>java.util.ArrayList</a:t>
            </a: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da-DK" altLang="da-DK" sz="1600" dirty="0">
                <a:solidFill>
                  <a:srgbClr val="0000FF"/>
                </a:solidFill>
                <a:latin typeface="Courier New" pitchFamily="49" charset="0"/>
              </a:rPr>
              <a:t>/**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600" dirty="0">
                <a:solidFill>
                  <a:srgbClr val="0000FF"/>
                </a:solidFill>
                <a:latin typeface="Courier New" pitchFamily="49" charset="0"/>
              </a:rPr>
              <a:t> * A </a:t>
            </a:r>
            <a:r>
              <a:rPr lang="da-DK" altLang="da-DK" sz="1600" dirty="0" err="1">
                <a:solidFill>
                  <a:srgbClr val="0000FF"/>
                </a:solidFill>
                <a:latin typeface="Courier New" pitchFamily="49" charset="0"/>
              </a:rPr>
              <a:t>class</a:t>
            </a:r>
            <a:r>
              <a:rPr lang="da-DK" altLang="da-DK" sz="1600" dirty="0">
                <a:solidFill>
                  <a:srgbClr val="0000FF"/>
                </a:solidFill>
                <a:latin typeface="Courier New" pitchFamily="49" charset="0"/>
              </a:rPr>
              <a:t> to hold a </a:t>
            </a:r>
            <a:r>
              <a:rPr lang="da-DK" altLang="da-DK" sz="1600" dirty="0" err="1">
                <a:solidFill>
                  <a:srgbClr val="0000FF"/>
                </a:solidFill>
                <a:latin typeface="Courier New" pitchFamily="49" charset="0"/>
              </a:rPr>
              <a:t>number</a:t>
            </a:r>
            <a:r>
              <a:rPr lang="da-DK" altLang="da-DK" sz="1600" dirty="0">
                <a:solidFill>
                  <a:srgbClr val="0000FF"/>
                </a:solidFill>
                <a:latin typeface="Courier New" pitchFamily="49" charset="0"/>
              </a:rPr>
              <a:t> of </a:t>
            </a:r>
            <a:r>
              <a:rPr lang="da-DK" altLang="da-DK" sz="1600" dirty="0" err="1">
                <a:solidFill>
                  <a:srgbClr val="0000FF"/>
                </a:solidFill>
                <a:latin typeface="Courier New" pitchFamily="49" charset="0"/>
              </a:rPr>
              <a:t>tracks</a:t>
            </a:r>
            <a:r>
              <a:rPr lang="da-DK" altLang="da-DK" sz="1600" dirty="0">
                <a:solidFill>
                  <a:srgbClr val="0000FF"/>
                </a:solidFill>
                <a:latin typeface="Courier New" pitchFamily="49" charset="0"/>
              </a:rPr>
              <a:t>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600" dirty="0">
                <a:solidFill>
                  <a:srgbClr val="0000FF"/>
                </a:solidFill>
                <a:latin typeface="Courier New" pitchFamily="49" charset="0"/>
              </a:rPr>
              <a:t> */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da-DK" altLang="da-DK" sz="1600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600" dirty="0" err="1">
                <a:solidFill>
                  <a:srgbClr val="FF0000"/>
                </a:solidFill>
                <a:latin typeface="Courier New" pitchFamily="49" charset="0"/>
              </a:rPr>
              <a:t>class</a:t>
            </a:r>
            <a:r>
              <a:rPr lang="da-DK" altLang="da-DK" sz="160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MusicOrganizer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600" dirty="0">
                <a:solidFill>
                  <a:srgbClr val="0000FF"/>
                </a:solidFill>
                <a:latin typeface="Courier New" pitchFamily="49" charset="0"/>
              </a:rPr>
              <a:t>// An ArrayList for </a:t>
            </a:r>
            <a:r>
              <a:rPr lang="da-DK" altLang="da-DK" sz="1600" dirty="0" err="1">
                <a:solidFill>
                  <a:srgbClr val="0000FF"/>
                </a:solidFill>
                <a:latin typeface="Courier New" pitchFamily="49" charset="0"/>
              </a:rPr>
              <a:t>storing</a:t>
            </a:r>
            <a:r>
              <a:rPr lang="da-DK" altLang="da-DK" sz="1600" dirty="0">
                <a:solidFill>
                  <a:srgbClr val="0000FF"/>
                </a:solidFill>
                <a:latin typeface="Courier New" pitchFamily="49" charset="0"/>
              </a:rPr>
              <a:t> the </a:t>
            </a:r>
            <a:r>
              <a:rPr lang="da-DK" altLang="da-DK" sz="1600" dirty="0" err="1">
                <a:solidFill>
                  <a:srgbClr val="0000FF"/>
                </a:solidFill>
                <a:latin typeface="Courier New" pitchFamily="49" charset="0"/>
              </a:rPr>
              <a:t>tracks</a:t>
            </a:r>
            <a:r>
              <a:rPr lang="da-DK" altLang="da-DK" sz="1600" dirty="0">
                <a:solidFill>
                  <a:srgbClr val="0000FF"/>
                </a:solidFill>
                <a:latin typeface="Courier New" pitchFamily="49" charset="0"/>
              </a:rPr>
              <a:t>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600" dirty="0">
                <a:solidFill>
                  <a:srgbClr val="0000FF"/>
                </a:solidFill>
                <a:latin typeface="Courier New" pitchFamily="49" charset="0"/>
              </a:rPr>
              <a:t>  </a:t>
            </a:r>
            <a:r>
              <a:rPr lang="da-DK" altLang="da-DK" sz="1600" dirty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 ArrayList&lt;String&gt; </a:t>
            </a:r>
            <a:r>
              <a:rPr lang="da-DK" altLang="da-DK" sz="1600" dirty="0" err="1">
                <a:solidFill>
                  <a:schemeClr val="tx1"/>
                </a:solidFill>
                <a:latin typeface="Courier New" pitchFamily="49" charset="0"/>
              </a:rPr>
              <a:t>tracks</a:t>
            </a: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     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600" dirty="0">
                <a:solidFill>
                  <a:srgbClr val="0000FF"/>
                </a:solidFill>
                <a:latin typeface="Courier New" pitchFamily="49" charset="0"/>
              </a:rPr>
              <a:t>/**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600" dirty="0">
                <a:solidFill>
                  <a:srgbClr val="0000FF"/>
                </a:solidFill>
                <a:latin typeface="Courier New" pitchFamily="49" charset="0"/>
              </a:rPr>
              <a:t>   * </a:t>
            </a:r>
            <a:r>
              <a:rPr lang="da-DK" altLang="da-DK" sz="1600" dirty="0" err="1">
                <a:solidFill>
                  <a:srgbClr val="0000FF"/>
                </a:solidFill>
                <a:latin typeface="Courier New" pitchFamily="49" charset="0"/>
              </a:rPr>
              <a:t>Creates</a:t>
            </a:r>
            <a:r>
              <a:rPr lang="da-DK" altLang="da-DK" sz="1600" dirty="0">
                <a:solidFill>
                  <a:srgbClr val="0000FF"/>
                </a:solidFill>
                <a:latin typeface="Courier New" pitchFamily="49" charset="0"/>
              </a:rPr>
              <a:t> a MusicOrganizer </a:t>
            </a:r>
            <a:r>
              <a:rPr lang="da-DK" altLang="da-DK" sz="1600" dirty="0" err="1">
                <a:solidFill>
                  <a:srgbClr val="0000FF"/>
                </a:solidFill>
                <a:latin typeface="Courier New" pitchFamily="49" charset="0"/>
              </a:rPr>
              <a:t>object</a:t>
            </a:r>
            <a:r>
              <a:rPr lang="da-DK" altLang="da-DK" sz="1600" dirty="0">
                <a:solidFill>
                  <a:srgbClr val="0000FF"/>
                </a:solidFill>
                <a:latin typeface="Courier New" pitchFamily="49" charset="0"/>
              </a:rPr>
              <a:t>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600" dirty="0">
                <a:solidFill>
                  <a:srgbClr val="0000FF"/>
                </a:solidFill>
                <a:latin typeface="Courier New" pitchFamily="49" charset="0"/>
              </a:rPr>
              <a:t>   */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600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 MusicOrganizer()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sz="1600" dirty="0" err="1">
                <a:solidFill>
                  <a:schemeClr val="tx1"/>
                </a:solidFill>
                <a:latin typeface="Courier New" pitchFamily="49" charset="0"/>
              </a:rPr>
              <a:t>tracks</a:t>
            </a: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 = </a:t>
            </a:r>
            <a:r>
              <a:rPr lang="da-DK" altLang="da-DK" sz="1600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 ArrayList&lt;&gt;();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  ...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600" dirty="0">
                <a:solidFill>
                  <a:srgbClr val="0000FF"/>
                </a:solidFill>
                <a:latin typeface="Courier New" pitchFamily="49" charset="0"/>
              </a:rPr>
              <a:t>// Methods </a:t>
            </a:r>
            <a:r>
              <a:rPr lang="da-DK" altLang="da-DK" sz="1600" dirty="0" err="1">
                <a:solidFill>
                  <a:srgbClr val="0000FF"/>
                </a:solidFill>
                <a:latin typeface="Courier New" pitchFamily="49" charset="0"/>
              </a:rPr>
              <a:t>omitted</a:t>
            </a:r>
            <a:r>
              <a:rPr lang="da-DK" altLang="da-DK" sz="1600" dirty="0">
                <a:solidFill>
                  <a:srgbClr val="0000FF"/>
                </a:solidFill>
                <a:latin typeface="Courier New" pitchFamily="49" charset="0"/>
              </a:rPr>
              <a:t>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600" dirty="0">
                <a:solidFill>
                  <a:srgbClr val="0000FF"/>
                </a:solidFill>
                <a:latin typeface="Courier New" pitchFamily="49" charset="0"/>
              </a:rPr>
              <a:t>  </a:t>
            </a: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...</a:t>
            </a:r>
          </a:p>
          <a:p>
            <a:pPr eaLnBrk="1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12</a:t>
            </a:fld>
            <a:endParaRPr lang="da-DK" altLang="da-DK" dirty="0"/>
          </a:p>
        </p:txBody>
      </p:sp>
      <p:sp>
        <p:nvSpPr>
          <p:cNvPr id="21" name="Rectangle 20"/>
          <p:cNvSpPr/>
          <p:nvPr/>
        </p:nvSpPr>
        <p:spPr bwMode="auto">
          <a:xfrm>
            <a:off x="2934255" y="1283378"/>
            <a:ext cx="3401890" cy="25909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3220663" y="2907323"/>
            <a:ext cx="4078907" cy="28632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3443940" y="4380764"/>
            <a:ext cx="3435730" cy="24452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2123728" y="1188122"/>
            <a:ext cx="544498" cy="396044"/>
          </a:xfrm>
          <a:prstGeom prst="rect">
            <a:avLst/>
          </a:prstGeom>
          <a:solidFill>
            <a:srgbClr val="CCECFF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da-DK" altLang="da-DK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</a:t>
            </a:r>
            <a:endParaRPr kumimoji="0" lang="da-DK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2123728" y="2914666"/>
            <a:ext cx="544498" cy="396044"/>
          </a:xfrm>
          <a:prstGeom prst="rect">
            <a:avLst/>
          </a:prstGeom>
          <a:solidFill>
            <a:srgbClr val="CCECFF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da-DK" altLang="da-DK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</a:t>
            </a:r>
            <a:endParaRPr kumimoji="0" lang="da-DK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2123728" y="4540988"/>
            <a:ext cx="544498" cy="396044"/>
          </a:xfrm>
          <a:prstGeom prst="rect">
            <a:avLst/>
          </a:prstGeom>
          <a:solidFill>
            <a:srgbClr val="CCECFF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da-DK" altLang="da-DK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</a:t>
            </a:r>
            <a:endParaRPr kumimoji="0" lang="da-DK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5619189" y="5695687"/>
            <a:ext cx="2304256" cy="396044"/>
          </a:xfrm>
          <a:prstGeom prst="rect">
            <a:avLst/>
          </a:prstGeom>
          <a:solidFill>
            <a:srgbClr val="CCECFF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da-DK" altLang="da-DK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IMERCO reglen</a:t>
            </a:r>
            <a:endParaRPr kumimoji="0" lang="da-DK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" name="Content Placeholder 2"/>
          <p:cNvSpPr txBox="1">
            <a:spLocks/>
          </p:cNvSpPr>
          <p:nvPr/>
        </p:nvSpPr>
        <p:spPr bwMode="auto">
          <a:xfrm>
            <a:off x="269592" y="1340768"/>
            <a:ext cx="2398633" cy="108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449263" lvl="1" indent="-363538">
              <a:spcBef>
                <a:spcPts val="1800"/>
              </a:spcBef>
              <a:buNone/>
            </a:pPr>
            <a:r>
              <a:rPr lang="da-DK" altLang="da-DK" sz="1800" b="1" kern="0" dirty="0">
                <a:ea typeface="ＭＳ Ｐゴシック" pitchFamily="34" charset="-128"/>
              </a:rPr>
              <a:t>1.  Importere</a:t>
            </a:r>
            <a:br>
              <a:rPr lang="da-DK" altLang="da-DK" sz="1800" b="1" kern="0" dirty="0">
                <a:ea typeface="ＭＳ Ｐゴシック" pitchFamily="34" charset="-128"/>
              </a:rPr>
            </a:br>
            <a:r>
              <a:rPr lang="da-DK" altLang="da-DK" sz="1800" kern="0" dirty="0">
                <a:ea typeface="ＭＳ Ｐゴシック" pitchFamily="34" charset="-128"/>
              </a:rPr>
              <a:t>ArrayList klassen</a:t>
            </a:r>
            <a:endParaRPr lang="da-DK" altLang="da-DK" sz="1800" kern="0" dirty="0">
              <a:latin typeface="Courier New" panose="020703090202050204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pPr marL="857250" lvl="2" indent="0">
              <a:buNone/>
            </a:pPr>
            <a:endParaRPr lang="da-DK" altLang="da-DK" sz="1400" kern="0" dirty="0">
              <a:ea typeface="ＭＳ Ｐゴシック" pitchFamily="34" charset="-128"/>
            </a:endParaRPr>
          </a:p>
        </p:txBody>
      </p:sp>
      <p:sp>
        <p:nvSpPr>
          <p:cNvPr id="31" name="Content Placeholder 2"/>
          <p:cNvSpPr txBox="1">
            <a:spLocks/>
          </p:cNvSpPr>
          <p:nvPr/>
        </p:nvSpPr>
        <p:spPr bwMode="auto">
          <a:xfrm>
            <a:off x="276489" y="4681418"/>
            <a:ext cx="2692896" cy="112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542925" lvl="1" indent="-457200">
              <a:buAutoNum type="arabicPeriod" startAt="3"/>
            </a:pPr>
            <a:r>
              <a:rPr lang="da-DK" altLang="da-DK" sz="1800" kern="0" dirty="0">
                <a:ea typeface="ＭＳ Ｐゴシック" pitchFamily="34" charset="-128"/>
              </a:rPr>
              <a:t>Initialisere</a:t>
            </a:r>
            <a:br>
              <a:rPr lang="da-DK" altLang="da-DK" sz="1800" kern="0" dirty="0">
                <a:ea typeface="ＭＳ Ｐゴシック" pitchFamily="34" charset="-128"/>
              </a:rPr>
            </a:br>
            <a:r>
              <a:rPr lang="da-DK" altLang="da-DK" sz="1800" kern="0" dirty="0">
                <a:ea typeface="ＭＳ Ｐゴシック" pitchFamily="34" charset="-128"/>
              </a:rPr>
              <a:t>feltvariablen </a:t>
            </a:r>
            <a:r>
              <a:rPr lang="da-DK" altLang="ja-JP" sz="1800" kern="0" dirty="0">
                <a:ea typeface="ＭＳ Ｐゴシック" pitchFamily="34" charset="-128"/>
              </a:rPr>
              <a:t>i </a:t>
            </a:r>
            <a:r>
              <a:rPr lang="da-DK" altLang="ja-JP" sz="1800" b="1" kern="0" dirty="0">
                <a:ea typeface="ＭＳ Ｐゴシック" pitchFamily="34" charset="-128"/>
              </a:rPr>
              <a:t>konstruktøren</a:t>
            </a:r>
            <a:endParaRPr lang="da-DK" altLang="da-DK" sz="1800" b="1" kern="0" dirty="0">
              <a:latin typeface="Courier New" panose="020703090202050204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</p:txBody>
      </p:sp>
      <p:sp>
        <p:nvSpPr>
          <p:cNvPr id="32" name="Content Placeholder 2"/>
          <p:cNvSpPr txBox="1">
            <a:spLocks/>
          </p:cNvSpPr>
          <p:nvPr/>
        </p:nvSpPr>
        <p:spPr bwMode="auto">
          <a:xfrm>
            <a:off x="269592" y="3062239"/>
            <a:ext cx="2790240" cy="103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449263" lvl="1" indent="-363538">
              <a:buNone/>
            </a:pPr>
            <a:r>
              <a:rPr lang="da-DK" altLang="da-DK" sz="1800" b="1" kern="0" dirty="0">
                <a:ea typeface="ＭＳ Ｐゴシック" pitchFamily="34" charset="-128"/>
              </a:rPr>
              <a:t>2.  Erklære</a:t>
            </a:r>
            <a:br>
              <a:rPr lang="da-DK" altLang="da-DK" sz="1800" kern="0" dirty="0">
                <a:ea typeface="ＭＳ Ｐゴシック" pitchFamily="34" charset="-128"/>
              </a:rPr>
            </a:br>
            <a:r>
              <a:rPr lang="da-DK" altLang="da-DK" sz="1800" kern="0" dirty="0">
                <a:ea typeface="ＭＳ Ｐゴシック" pitchFamily="34" charset="-128"/>
              </a:rPr>
              <a:t>en feltvariabel af type ArrayList&lt;…&gt;</a:t>
            </a:r>
            <a:endParaRPr lang="da-DK" altLang="da-DK" sz="1800" b="1" kern="0" dirty="0">
              <a:latin typeface="Courier New" panose="020703090202050204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pPr marL="857250" lvl="2" indent="0">
              <a:buNone/>
            </a:pPr>
            <a:endParaRPr lang="da-DK" altLang="da-DK" sz="1400" kern="0" dirty="0">
              <a:ea typeface="ＭＳ Ｐゴシック" pitchFamily="34" charset="-128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3850929" y="2411593"/>
            <a:ext cx="2563519" cy="259095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42784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2" y="260350"/>
            <a:ext cx="8510711" cy="682625"/>
          </a:xfrm>
        </p:spPr>
        <p:txBody>
          <a:bodyPr/>
          <a:lstStyle/>
          <a:p>
            <a:pPr eaLnBrk="1" hangingPunct="1"/>
            <a:r>
              <a:rPr lang="da-DK" altLang="da-DK" sz="3200" noProof="0" dirty="0">
                <a:ea typeface="ＭＳ Ｐゴシック" pitchFamily="34" charset="-128"/>
              </a:rPr>
              <a:t>Tilføjelse og fjernelse af musiknumre</a:t>
            </a: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550222" y="1124744"/>
            <a:ext cx="4723908" cy="1815882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/**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 * Adds a track to the collection.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 * @</a:t>
            </a:r>
            <a:r>
              <a:rPr lang="en-US" altLang="da-DK" sz="1600" dirty="0" err="1">
                <a:solidFill>
                  <a:srgbClr val="0000FF"/>
                </a:solidFill>
                <a:latin typeface="Courier New" pitchFamily="49" charset="0"/>
              </a:rPr>
              <a:t>param</a:t>
            </a: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 track   </a:t>
            </a:r>
            <a:r>
              <a:rPr lang="en-US" altLang="da-DK" sz="1600" dirty="0" err="1">
                <a:solidFill>
                  <a:srgbClr val="0000FF"/>
                </a:solidFill>
                <a:latin typeface="Courier New" pitchFamily="49" charset="0"/>
              </a:rPr>
              <a:t>Track</a:t>
            </a: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 to be added.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 */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600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 err="1">
                <a:solidFill>
                  <a:schemeClr val="tx1"/>
                </a:solidFill>
                <a:latin typeface="Courier New" pitchFamily="49" charset="0"/>
              </a:rPr>
              <a:t>addTrack</a:t>
            </a: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(String track)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  tracks.</a:t>
            </a:r>
            <a:r>
              <a:rPr lang="en-US" altLang="da-DK" sz="7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add(track);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60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1726837" y="2415314"/>
            <a:ext cx="1278830" cy="192419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3" name="Line 22"/>
          <p:cNvSpPr>
            <a:spLocks noChangeShapeType="1"/>
          </p:cNvSpPr>
          <p:nvPr/>
        </p:nvSpPr>
        <p:spPr bwMode="auto">
          <a:xfrm flipV="1">
            <a:off x="1835696" y="2628054"/>
            <a:ext cx="0" cy="36834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4" name="Text Box 21"/>
          <p:cNvSpPr txBox="1">
            <a:spLocks noChangeArrowheads="1"/>
          </p:cNvSpPr>
          <p:nvPr/>
        </p:nvSpPr>
        <p:spPr bwMode="auto">
          <a:xfrm>
            <a:off x="1331640" y="2929787"/>
            <a:ext cx="5975966" cy="561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>
                <a:solidFill>
                  <a:srgbClr val="FF0000"/>
                </a:solidFill>
              </a:rPr>
              <a:t>Metode i ArrayList klassen</a:t>
            </a:r>
          </a:p>
          <a:p>
            <a:pPr marL="177800" indent="-1778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FF0000"/>
                </a:solidFill>
              </a:rPr>
              <a:t>Tilføjer det angivne element sidst i arraylisten</a:t>
            </a:r>
          </a:p>
        </p:txBody>
      </p:sp>
      <p:sp>
        <p:nvSpPr>
          <p:cNvPr id="21" name="Text Box 4"/>
          <p:cNvSpPr txBox="1">
            <a:spLocks noChangeArrowheads="1"/>
          </p:cNvSpPr>
          <p:nvPr/>
        </p:nvSpPr>
        <p:spPr bwMode="auto">
          <a:xfrm>
            <a:off x="461434" y="3573016"/>
            <a:ext cx="6599766" cy="2185214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/**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 * Removes a track from the collection.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 * @</a:t>
            </a:r>
            <a:r>
              <a:rPr lang="en-US" altLang="da-DK" sz="1600" dirty="0" err="1">
                <a:solidFill>
                  <a:srgbClr val="0000FF"/>
                </a:solidFill>
                <a:latin typeface="Courier New" pitchFamily="49" charset="0"/>
              </a:rPr>
              <a:t>param</a:t>
            </a: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 index   </a:t>
            </a:r>
            <a:r>
              <a:rPr lang="en-US" altLang="da-DK" sz="1600" dirty="0" err="1">
                <a:solidFill>
                  <a:srgbClr val="0000FF"/>
                </a:solidFill>
                <a:latin typeface="Courier New" pitchFamily="49" charset="0"/>
              </a:rPr>
              <a:t>Index</a:t>
            </a: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 of the track to be removed.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 */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600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 err="1">
                <a:solidFill>
                  <a:schemeClr val="tx1"/>
                </a:solidFill>
                <a:latin typeface="Courier New" pitchFamily="49" charset="0"/>
              </a:rPr>
              <a:t>removeTrack</a:t>
            </a: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dirty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 index)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dirty="0">
                <a:solidFill>
                  <a:srgbClr val="7030A0"/>
                </a:solidFill>
                <a:latin typeface="Courier New" pitchFamily="49" charset="0"/>
              </a:rPr>
              <a:t>if</a:t>
            </a: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0 &lt;= index &amp;&amp; index &lt; </a:t>
            </a:r>
            <a:r>
              <a:rPr lang="en-US" altLang="da-DK" sz="1600" dirty="0" err="1">
                <a:solidFill>
                  <a:schemeClr val="tx1"/>
                </a:solidFill>
                <a:latin typeface="Courier New" pitchFamily="49" charset="0"/>
              </a:rPr>
              <a:t>tracks.size</a:t>
            </a: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()</a:t>
            </a:r>
            <a:r>
              <a:rPr lang="en-US" altLang="da-DK" sz="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) {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    tracks.</a:t>
            </a:r>
            <a:r>
              <a:rPr lang="en-US" altLang="da-DK" sz="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remove(index);</a:t>
            </a:r>
          </a:p>
          <a:p>
            <a:pPr eaLnBrk="1" hangingPunct="1"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  }</a:t>
            </a:r>
          </a:p>
          <a:p>
            <a:pPr eaLnBrk="1" hangingPunct="1"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60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1921394" y="5136109"/>
            <a:ext cx="1627715" cy="25694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6" name="Line 22"/>
          <p:cNvSpPr>
            <a:spLocks noChangeShapeType="1"/>
          </p:cNvSpPr>
          <p:nvPr/>
        </p:nvSpPr>
        <p:spPr bwMode="auto">
          <a:xfrm flipH="1" flipV="1">
            <a:off x="2267744" y="5393050"/>
            <a:ext cx="0" cy="44671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9" name="Rectangle 28"/>
          <p:cNvSpPr/>
          <p:nvPr/>
        </p:nvSpPr>
        <p:spPr bwMode="auto">
          <a:xfrm>
            <a:off x="1198467" y="4841839"/>
            <a:ext cx="4305022" cy="247265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5509408" y="4622450"/>
            <a:ext cx="1184952" cy="216024"/>
            <a:chOff x="5454178" y="4993553"/>
            <a:chExt cx="1184952" cy="216024"/>
          </a:xfrm>
        </p:grpSpPr>
        <p:sp>
          <p:nvSpPr>
            <p:cNvPr id="30" name="Line 22"/>
            <p:cNvSpPr>
              <a:spLocks noChangeShapeType="1"/>
            </p:cNvSpPr>
            <p:nvPr/>
          </p:nvSpPr>
          <p:spPr bwMode="auto">
            <a:xfrm flipH="1">
              <a:off x="5454178" y="4993553"/>
              <a:ext cx="341958" cy="216024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>
                <a:solidFill>
                  <a:srgbClr val="0000FF"/>
                </a:solidFill>
              </a:endParaRPr>
            </a:p>
          </p:txBody>
        </p:sp>
        <p:sp>
          <p:nvSpPr>
            <p:cNvPr id="32" name="Line 22"/>
            <p:cNvSpPr>
              <a:spLocks noChangeShapeType="1"/>
            </p:cNvSpPr>
            <p:nvPr/>
          </p:nvSpPr>
          <p:spPr bwMode="auto">
            <a:xfrm flipH="1">
              <a:off x="5780895" y="4993553"/>
              <a:ext cx="858235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>
                <a:solidFill>
                  <a:srgbClr val="0000FF"/>
                </a:solidFill>
              </a:endParaRPr>
            </a:p>
          </p:txBody>
        </p:sp>
      </p:grpSp>
      <p:sp>
        <p:nvSpPr>
          <p:cNvPr id="31" name="Text Box 21"/>
          <p:cNvSpPr txBox="1">
            <a:spLocks noChangeArrowheads="1"/>
          </p:cNvSpPr>
          <p:nvPr/>
        </p:nvSpPr>
        <p:spPr bwMode="auto">
          <a:xfrm>
            <a:off x="6026695" y="4389648"/>
            <a:ext cx="2952328" cy="95410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>
                <a:solidFill>
                  <a:srgbClr val="0000FF"/>
                </a:solidFill>
              </a:rPr>
              <a:t>Inden vi kalder </a:t>
            </a:r>
            <a:r>
              <a:rPr lang="da-DK" altLang="da-DK" sz="1400" b="1" dirty="0" err="1">
                <a:solidFill>
                  <a:srgbClr val="0000FF"/>
                </a:solidFill>
              </a:rPr>
              <a:t>remove</a:t>
            </a:r>
            <a:r>
              <a:rPr lang="da-DK" altLang="da-DK" sz="1400" b="1" dirty="0">
                <a:solidFill>
                  <a:srgbClr val="0000FF"/>
                </a:solidFill>
              </a:rPr>
              <a:t> metoden, tester vi, om </a:t>
            </a:r>
            <a:r>
              <a:rPr lang="da-DK" altLang="da-DK" sz="1400" b="1" dirty="0" err="1">
                <a:solidFill>
                  <a:srgbClr val="0000FF"/>
                </a:solidFill>
              </a:rPr>
              <a:t>indexet</a:t>
            </a:r>
            <a:r>
              <a:rPr lang="da-DK" altLang="da-DK" sz="1400" b="1" dirty="0">
                <a:solidFill>
                  <a:srgbClr val="0000FF"/>
                </a:solidFill>
              </a:rPr>
              <a:t> er i brug</a:t>
            </a:r>
            <a:br>
              <a:rPr lang="da-DK" altLang="da-DK" sz="1400" b="1" dirty="0">
                <a:solidFill>
                  <a:srgbClr val="0000FF"/>
                </a:solidFill>
              </a:rPr>
            </a:br>
            <a:r>
              <a:rPr lang="da-DK" altLang="da-DK" sz="1400" b="1" dirty="0">
                <a:solidFill>
                  <a:srgbClr val="0000FF"/>
                </a:solidFill>
              </a:rPr>
              <a:t>(så vi undgår at få en </a:t>
            </a:r>
            <a:r>
              <a:rPr lang="da-DK" altLang="da-DK" sz="1400" b="1" dirty="0" err="1">
                <a:solidFill>
                  <a:srgbClr val="0000FF"/>
                </a:solidFill>
              </a:rPr>
              <a:t>IndexOutOfBoundsException</a:t>
            </a:r>
            <a:r>
              <a:rPr lang="da-DK" altLang="da-DK" sz="1400" b="1" dirty="0">
                <a:solidFill>
                  <a:srgbClr val="0000FF"/>
                </a:solidFill>
              </a:rPr>
              <a:t>)</a:t>
            </a:r>
          </a:p>
        </p:txBody>
      </p:sp>
      <p:sp>
        <p:nvSpPr>
          <p:cNvPr id="17" name="Text Box 21"/>
          <p:cNvSpPr txBox="1">
            <a:spLocks noChangeArrowheads="1"/>
          </p:cNvSpPr>
          <p:nvPr/>
        </p:nvSpPr>
        <p:spPr bwMode="auto">
          <a:xfrm>
            <a:off x="5769850" y="1532468"/>
            <a:ext cx="2969044" cy="992579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>
                <a:solidFill>
                  <a:srgbClr val="0000FF"/>
                </a:solidFill>
              </a:rPr>
              <a:t>Arraylisten klassen stiller forskellige metoder til rådighed</a:t>
            </a:r>
          </a:p>
          <a:p>
            <a:pPr marL="179388" indent="-179388" eaLnBrk="1" hangingPunct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0000FF"/>
                </a:solidFill>
              </a:rPr>
              <a:t>Ved at benytte dem, sparer vi en masse arbejde</a:t>
            </a:r>
          </a:p>
        </p:txBody>
      </p:sp>
      <p:sp>
        <p:nvSpPr>
          <p:cNvPr id="18" name="Text Box 21"/>
          <p:cNvSpPr txBox="1">
            <a:spLocks noChangeArrowheads="1"/>
          </p:cNvSpPr>
          <p:nvPr/>
        </p:nvSpPr>
        <p:spPr bwMode="auto">
          <a:xfrm>
            <a:off x="5116033" y="5504449"/>
            <a:ext cx="3918938" cy="122084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>
                <a:solidFill>
                  <a:srgbClr val="0000FF"/>
                </a:solidFill>
              </a:rPr>
              <a:t>Hvad bør vi gøre hvis </a:t>
            </a:r>
            <a:r>
              <a:rPr lang="da-DK" altLang="da-DK" sz="1400" b="1" dirty="0" err="1">
                <a:solidFill>
                  <a:srgbClr val="0000FF"/>
                </a:solidFill>
              </a:rPr>
              <a:t>index'et</a:t>
            </a:r>
            <a:r>
              <a:rPr lang="da-DK" altLang="da-DK" sz="1400" b="1" dirty="0">
                <a:solidFill>
                  <a:srgbClr val="0000FF"/>
                </a:solidFill>
              </a:rPr>
              <a:t> er ulovligt?</a:t>
            </a:r>
          </a:p>
          <a:p>
            <a:pPr marL="182563" indent="-182563" eaLnBrk="1" hangingPunct="1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0000FF"/>
                </a:solidFill>
              </a:rPr>
              <a:t>I vores eksempel gør vi ingenting</a:t>
            </a:r>
          </a:p>
          <a:p>
            <a:pPr marL="182563" indent="-182563" eaLnBrk="1" hangingPunct="1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0000FF"/>
                </a:solidFill>
              </a:rPr>
              <a:t>Det ville være pænere, at rapportere en fejl via en fejlmeddelelse på terminalen (eller ved at rejse en exception)</a:t>
            </a:r>
          </a:p>
        </p:txBody>
      </p:sp>
      <p:sp>
        <p:nvSpPr>
          <p:cNvPr id="20" name="Text Box 21"/>
          <p:cNvSpPr txBox="1">
            <a:spLocks noChangeArrowheads="1"/>
          </p:cNvSpPr>
          <p:nvPr/>
        </p:nvSpPr>
        <p:spPr bwMode="auto">
          <a:xfrm>
            <a:off x="320655" y="5794774"/>
            <a:ext cx="4539377" cy="1031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>
                <a:solidFill>
                  <a:srgbClr val="FF0000"/>
                </a:solidFill>
              </a:rPr>
              <a:t>Metode i ArrayList klassen</a:t>
            </a:r>
          </a:p>
          <a:p>
            <a:pPr marL="177800" indent="-177800" eaLnBrk="1" hangingPunct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spc="-70" dirty="0">
                <a:solidFill>
                  <a:srgbClr val="FF0000"/>
                </a:solidFill>
              </a:rPr>
              <a:t>Elementet på det angivne </a:t>
            </a:r>
            <a:r>
              <a:rPr lang="da-DK" altLang="da-DK" sz="1400" b="1" spc="-70" dirty="0" err="1">
                <a:solidFill>
                  <a:srgbClr val="FF0000"/>
                </a:solidFill>
              </a:rPr>
              <a:t>index</a:t>
            </a:r>
            <a:r>
              <a:rPr lang="da-DK" altLang="da-DK" sz="1400" b="1" spc="-70" dirty="0">
                <a:solidFill>
                  <a:srgbClr val="FF0000"/>
                </a:solidFill>
              </a:rPr>
              <a:t> fjernes fra arraylisten</a:t>
            </a:r>
          </a:p>
          <a:p>
            <a:pPr marL="177800" indent="-177800" eaLnBrk="1" hangingPunct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FF0000"/>
                </a:solidFill>
              </a:rPr>
              <a:t>Efterfølgende elementer forskydes et ”hak” mod venstre (til foregående </a:t>
            </a:r>
            <a:r>
              <a:rPr lang="da-DK" altLang="da-DK" sz="1400" b="1" dirty="0" err="1">
                <a:solidFill>
                  <a:srgbClr val="FF0000"/>
                </a:solidFill>
              </a:rPr>
              <a:t>index</a:t>
            </a:r>
            <a:r>
              <a:rPr lang="da-DK" altLang="da-DK" sz="1400" b="1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13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124278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5" grpId="0" animBg="1"/>
      <p:bldP spid="26" grpId="0" animBg="1"/>
      <p:bldP spid="29" grpId="0" animBg="1"/>
      <p:bldP spid="31" grpId="0" animBg="1"/>
      <p:bldP spid="18" grpId="0" animBg="1"/>
      <p:bldP spid="2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2" y="260350"/>
            <a:ext cx="8510711" cy="682625"/>
          </a:xfrm>
        </p:spPr>
        <p:txBody>
          <a:bodyPr/>
          <a:lstStyle/>
          <a:p>
            <a:pPr eaLnBrk="1" hangingPunct="1"/>
            <a:r>
              <a:rPr lang="da-DK" altLang="da-DK" sz="3200" noProof="0" dirty="0">
                <a:ea typeface="ＭＳ Ｐゴシック" pitchFamily="34" charset="-128"/>
              </a:rPr>
              <a:t>Antal numre og udskrivning</a:t>
            </a: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550221" y="1106892"/>
            <a:ext cx="6326035" cy="1815882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/**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 * Returns the number of tracks in the collection.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 * @return   Number of tracks in the collection.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 */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600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>
                <a:solidFill>
                  <a:srgbClr val="FF0000"/>
                </a:solidFill>
                <a:latin typeface="Courier New" pitchFamily="49" charset="0"/>
              </a:rPr>
              <a:t>int </a:t>
            </a:r>
            <a:r>
              <a:rPr lang="en-US" altLang="da-DK" sz="1600" dirty="0" err="1">
                <a:solidFill>
                  <a:schemeClr val="tx1"/>
                </a:solidFill>
                <a:latin typeface="Courier New" pitchFamily="49" charset="0"/>
              </a:rPr>
              <a:t>getNumberOfTracks</a:t>
            </a: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dirty="0">
                <a:solidFill>
                  <a:srgbClr val="7030A0"/>
                </a:solidFill>
                <a:latin typeface="Courier New" pitchFamily="49" charset="0"/>
              </a:rPr>
              <a:t>return</a:t>
            </a: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 tracks.</a:t>
            </a:r>
            <a:r>
              <a:rPr lang="en-US" altLang="da-DK" sz="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size();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60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14</a:t>
            </a:fld>
            <a:endParaRPr lang="da-DK" altLang="da-DK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2626023" y="2389579"/>
            <a:ext cx="752145" cy="21723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3" name="Line 22"/>
          <p:cNvSpPr>
            <a:spLocks noChangeShapeType="1"/>
          </p:cNvSpPr>
          <p:nvPr/>
        </p:nvSpPr>
        <p:spPr bwMode="auto">
          <a:xfrm flipH="1" flipV="1">
            <a:off x="2915816" y="2617996"/>
            <a:ext cx="0" cy="424549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4" name="Text Box 21"/>
          <p:cNvSpPr txBox="1">
            <a:spLocks noChangeArrowheads="1"/>
          </p:cNvSpPr>
          <p:nvPr/>
        </p:nvSpPr>
        <p:spPr bwMode="auto">
          <a:xfrm>
            <a:off x="1721246" y="2978500"/>
            <a:ext cx="4057848" cy="561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>
                <a:solidFill>
                  <a:srgbClr val="FF0000"/>
                </a:solidFill>
              </a:rPr>
              <a:t>Metode i ArrayList klassen</a:t>
            </a:r>
          </a:p>
          <a:p>
            <a:pPr marL="177800" indent="-1778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FF0000"/>
                </a:solidFill>
              </a:rPr>
              <a:t>Returnerer størrelsen af arraylisten</a:t>
            </a:r>
          </a:p>
        </p:txBody>
      </p:sp>
      <p:sp>
        <p:nvSpPr>
          <p:cNvPr id="21" name="Text Box 4"/>
          <p:cNvSpPr txBox="1">
            <a:spLocks noChangeArrowheads="1"/>
          </p:cNvSpPr>
          <p:nvPr/>
        </p:nvSpPr>
        <p:spPr bwMode="auto">
          <a:xfrm>
            <a:off x="478212" y="3627172"/>
            <a:ext cx="7406156" cy="2234458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/**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 * Prints a track from the collection.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 * @</a:t>
            </a:r>
            <a:r>
              <a:rPr lang="en-US" altLang="da-DK" sz="1600" dirty="0" err="1">
                <a:solidFill>
                  <a:srgbClr val="0000FF"/>
                </a:solidFill>
                <a:latin typeface="Courier New" pitchFamily="49" charset="0"/>
              </a:rPr>
              <a:t>param</a:t>
            </a: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 index   </a:t>
            </a:r>
            <a:r>
              <a:rPr lang="en-US" altLang="da-DK" sz="1600" dirty="0" err="1">
                <a:solidFill>
                  <a:srgbClr val="0000FF"/>
                </a:solidFill>
                <a:latin typeface="Courier New" pitchFamily="49" charset="0"/>
              </a:rPr>
              <a:t>Index</a:t>
            </a: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 of the track to be printed.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600" dirty="0">
                <a:solidFill>
                  <a:srgbClr val="0000FF"/>
                </a:solidFill>
                <a:latin typeface="Courier New" pitchFamily="49" charset="0"/>
              </a:rPr>
              <a:t> */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600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 err="1">
                <a:solidFill>
                  <a:schemeClr val="tx1"/>
                </a:solidFill>
                <a:latin typeface="Courier New" pitchFamily="49" charset="0"/>
              </a:rPr>
              <a:t>printTrack</a:t>
            </a: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dirty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 index)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dirty="0">
                <a:solidFill>
                  <a:srgbClr val="7030A0"/>
                </a:solidFill>
                <a:latin typeface="Courier New" pitchFamily="49" charset="0"/>
              </a:rPr>
              <a:t>if</a:t>
            </a: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0 &lt;= index &amp;&amp; index &lt; </a:t>
            </a:r>
            <a:r>
              <a:rPr lang="en-US" altLang="da-DK" sz="1600" dirty="0" err="1">
                <a:solidFill>
                  <a:schemeClr val="tx1"/>
                </a:solidFill>
                <a:latin typeface="Courier New" pitchFamily="49" charset="0"/>
              </a:rPr>
              <a:t>tracks.size</a:t>
            </a: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()</a:t>
            </a:r>
            <a:r>
              <a:rPr lang="en-US" altLang="da-DK" sz="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) {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FontTx/>
              <a:buNone/>
            </a:pP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600" dirty="0" err="1">
                <a:solidFill>
                  <a:schemeClr val="tx1"/>
                </a:solidFill>
                <a:latin typeface="Courier New" pitchFamily="49" charset="0"/>
              </a:rPr>
              <a:t>System.out.println</a:t>
            </a: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(tracks.</a:t>
            </a:r>
            <a:r>
              <a:rPr lang="en-US" altLang="da-DK" sz="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get(index));</a:t>
            </a:r>
          </a:p>
          <a:p>
            <a:pPr eaLnBrk="1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  }</a:t>
            </a:r>
          </a:p>
          <a:p>
            <a:pPr eaLnBrk="1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en-US" altLang="da-DK" sz="1600" dirty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600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4252218" y="5197716"/>
            <a:ext cx="1266840" cy="24277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6" name="Line 22"/>
          <p:cNvSpPr>
            <a:spLocks noChangeShapeType="1"/>
          </p:cNvSpPr>
          <p:nvPr/>
        </p:nvSpPr>
        <p:spPr bwMode="auto">
          <a:xfrm flipV="1">
            <a:off x="4499992" y="5405567"/>
            <a:ext cx="0" cy="56297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7" name="Text Box 21"/>
          <p:cNvSpPr txBox="1">
            <a:spLocks noChangeArrowheads="1"/>
          </p:cNvSpPr>
          <p:nvPr/>
        </p:nvSpPr>
        <p:spPr bwMode="auto">
          <a:xfrm>
            <a:off x="3347864" y="5907089"/>
            <a:ext cx="4392488" cy="561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>
                <a:solidFill>
                  <a:srgbClr val="FF0000"/>
                </a:solidFill>
              </a:rPr>
              <a:t>Metode i ArrayList klassen</a:t>
            </a:r>
          </a:p>
          <a:p>
            <a:pPr marL="177800" indent="-177800" eaLnBrk="1" hangingPunct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FF0000"/>
                </a:solidFill>
              </a:rPr>
              <a:t>Returnerer elementet på det angivne </a:t>
            </a:r>
            <a:r>
              <a:rPr lang="da-DK" altLang="da-DK" sz="1400" b="1" dirty="0" err="1">
                <a:solidFill>
                  <a:srgbClr val="FF0000"/>
                </a:solidFill>
              </a:rPr>
              <a:t>index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1218013" y="4875133"/>
            <a:ext cx="4302253" cy="273883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5534521" y="4655484"/>
            <a:ext cx="967499" cy="237146"/>
            <a:chOff x="5454178" y="5013577"/>
            <a:chExt cx="967499" cy="237146"/>
          </a:xfrm>
        </p:grpSpPr>
        <p:sp>
          <p:nvSpPr>
            <p:cNvPr id="30" name="Line 22"/>
            <p:cNvSpPr>
              <a:spLocks noChangeShapeType="1"/>
            </p:cNvSpPr>
            <p:nvPr/>
          </p:nvSpPr>
          <p:spPr bwMode="auto">
            <a:xfrm flipH="1">
              <a:off x="5454178" y="5013577"/>
              <a:ext cx="365153" cy="237146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>
                <a:solidFill>
                  <a:srgbClr val="0000FF"/>
                </a:solidFill>
              </a:endParaRPr>
            </a:p>
          </p:txBody>
        </p:sp>
        <p:sp>
          <p:nvSpPr>
            <p:cNvPr id="32" name="Line 22"/>
            <p:cNvSpPr>
              <a:spLocks noChangeShapeType="1"/>
            </p:cNvSpPr>
            <p:nvPr/>
          </p:nvSpPr>
          <p:spPr bwMode="auto">
            <a:xfrm flipH="1">
              <a:off x="5819331" y="5013577"/>
              <a:ext cx="602346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>
                <a:solidFill>
                  <a:srgbClr val="0000FF"/>
                </a:solidFill>
              </a:endParaRPr>
            </a:p>
          </p:txBody>
        </p:sp>
      </p:grpSp>
      <p:sp>
        <p:nvSpPr>
          <p:cNvPr id="31" name="Text Box 21"/>
          <p:cNvSpPr txBox="1">
            <a:spLocks noChangeArrowheads="1"/>
          </p:cNvSpPr>
          <p:nvPr/>
        </p:nvSpPr>
        <p:spPr bwMode="auto">
          <a:xfrm>
            <a:off x="6236319" y="4412455"/>
            <a:ext cx="2776782" cy="95410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>
                <a:solidFill>
                  <a:srgbClr val="0000FF"/>
                </a:solidFill>
              </a:rPr>
              <a:t>Inden vi kalder </a:t>
            </a:r>
            <a:r>
              <a:rPr lang="da-DK" altLang="da-DK" sz="1400" b="1" dirty="0" err="1">
                <a:solidFill>
                  <a:srgbClr val="0000FF"/>
                </a:solidFill>
              </a:rPr>
              <a:t>get</a:t>
            </a:r>
            <a:r>
              <a:rPr lang="da-DK" altLang="da-DK" sz="1400" b="1" dirty="0">
                <a:solidFill>
                  <a:srgbClr val="0000FF"/>
                </a:solidFill>
              </a:rPr>
              <a:t> metoden tester vi om </a:t>
            </a:r>
            <a:r>
              <a:rPr lang="da-DK" altLang="da-DK" sz="1400" b="1" dirty="0" err="1">
                <a:solidFill>
                  <a:srgbClr val="0000FF"/>
                </a:solidFill>
              </a:rPr>
              <a:t>index'et</a:t>
            </a:r>
            <a:r>
              <a:rPr lang="da-DK" altLang="da-DK" sz="1400" b="1" dirty="0">
                <a:solidFill>
                  <a:srgbClr val="0000FF"/>
                </a:solidFill>
              </a:rPr>
              <a:t> er i brug (så vi undgår at få en </a:t>
            </a:r>
            <a:r>
              <a:rPr lang="da-DK" altLang="da-DK" sz="1400" b="1" dirty="0" err="1">
                <a:solidFill>
                  <a:srgbClr val="0000FF"/>
                </a:solidFill>
              </a:rPr>
              <a:t>IndexOutOfBoundsException</a:t>
            </a:r>
            <a:r>
              <a:rPr lang="da-DK" altLang="da-DK" sz="1400" b="1" dirty="0">
                <a:solidFill>
                  <a:srgbClr val="0000FF"/>
                </a:solidFill>
              </a:rPr>
              <a:t>)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1018961" y="5198983"/>
            <a:ext cx="2265845" cy="257930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20" name="Line 22"/>
          <p:cNvSpPr>
            <a:spLocks noChangeShapeType="1"/>
          </p:cNvSpPr>
          <p:nvPr/>
        </p:nvSpPr>
        <p:spPr bwMode="auto">
          <a:xfrm flipV="1">
            <a:off x="2081893" y="5456911"/>
            <a:ext cx="7159" cy="511629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1681290" y="5929535"/>
            <a:ext cx="103225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>
                <a:solidFill>
                  <a:srgbClr val="008000"/>
                </a:solidFill>
              </a:rPr>
              <a:t>Udskrift</a:t>
            </a: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5137880" y="2198862"/>
            <a:ext cx="2969044" cy="992579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>
                <a:solidFill>
                  <a:srgbClr val="0000FF"/>
                </a:solidFill>
              </a:rPr>
              <a:t>Arraylisten klassen stiller forskellige metoder til rådighed</a:t>
            </a:r>
          </a:p>
          <a:p>
            <a:pPr marL="179388" indent="-179388" eaLnBrk="1" hangingPunct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0000FF"/>
                </a:solidFill>
              </a:rPr>
              <a:t>Ved at benytte dem sparer vi en masse arbejde</a:t>
            </a:r>
          </a:p>
        </p:txBody>
      </p:sp>
    </p:spTree>
    <p:extLst>
      <p:ext uri="{BB962C8B-B14F-4D97-AF65-F5344CB8AC3E}">
        <p14:creationId xmlns:p14="http://schemas.microsoft.com/office/powerpoint/2010/main" val="1242980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5" grpId="0" animBg="1"/>
      <p:bldP spid="26" grpId="0" animBg="1"/>
      <p:bldP spid="27" grpId="0"/>
      <p:bldP spid="29" grpId="0" animBg="1"/>
      <p:bldP spid="31" grpId="0" animBg="1"/>
      <p:bldP spid="18" grpId="0" animBg="1"/>
      <p:bldP spid="20" grpId="0" animBg="1"/>
      <p:bldP spid="2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432048" y="260350"/>
            <a:ext cx="8711952" cy="682625"/>
          </a:xfrm>
        </p:spPr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3200" dirty="0">
                <a:ea typeface="ＭＳ Ｐゴシック" pitchFamily="34" charset="-128"/>
                <a:cs typeface="Arial"/>
              </a:rPr>
              <a:t> </a:t>
            </a:r>
            <a:r>
              <a:rPr lang="da-DK" altLang="da-DK" sz="3200" dirty="0">
                <a:ea typeface="ＭＳ Ｐゴシック" pitchFamily="34" charset="-128"/>
              </a:rPr>
              <a:t>Javas for-</a:t>
            </a:r>
            <a:r>
              <a:rPr lang="da-DK" altLang="da-DK" sz="3200" dirty="0" err="1">
                <a:ea typeface="ＭＳ Ｐゴシック" pitchFamily="34" charset="-128"/>
              </a:rPr>
              <a:t>each</a:t>
            </a:r>
            <a:r>
              <a:rPr lang="da-DK" altLang="da-DK" sz="3200" dirty="0">
                <a:ea typeface="ＭＳ Ｐゴシック" pitchFamily="34" charset="-128"/>
              </a:rPr>
              <a:t> løkke (udvidet for løkke)</a:t>
            </a:r>
            <a:endParaRPr lang="da-DK" altLang="da-DK" sz="3200" noProof="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15</a:t>
            </a:fld>
            <a:endParaRPr lang="da-DK" altLang="da-DK" dirty="0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1334770" y="3342728"/>
            <a:ext cx="4279575" cy="1034129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</p:spPr>
        <p:txBody>
          <a:bodyPr wrap="square" lIns="1260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da-DK" altLang="da-DK" sz="1800" dirty="0">
                <a:solidFill>
                  <a:srgbClr val="7030A0"/>
                </a:solidFill>
                <a:latin typeface="Courier New" pitchFamily="49" charset="0"/>
              </a:rPr>
              <a:t>for</a:t>
            </a:r>
            <a:r>
              <a:rPr lang="da-DK" altLang="da-DK" sz="800" dirty="0">
                <a:solidFill>
                  <a:srgbClr val="7030A0"/>
                </a:solidFill>
                <a:latin typeface="Courier New" pitchFamily="49" charset="0"/>
              </a:rPr>
              <a:t> 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String </a:t>
            </a:r>
            <a:r>
              <a:rPr lang="da-DK" altLang="da-DK" sz="1800" dirty="0" err="1">
                <a:solidFill>
                  <a:schemeClr val="tx1"/>
                </a:solidFill>
                <a:latin typeface="Courier New" pitchFamily="49" charset="0"/>
              </a:rPr>
              <a:t>track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 : </a:t>
            </a:r>
            <a:r>
              <a:rPr lang="da-DK" altLang="da-DK" sz="1800" dirty="0" err="1">
                <a:solidFill>
                  <a:schemeClr val="tx1"/>
                </a:solidFill>
                <a:latin typeface="Courier New" pitchFamily="49" charset="0"/>
              </a:rPr>
              <a:t>tracks</a:t>
            </a:r>
            <a:r>
              <a:rPr lang="da-DK" altLang="da-DK" sz="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) {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None/>
            </a:pP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800" dirty="0" err="1">
                <a:solidFill>
                  <a:schemeClr val="tx1"/>
                </a:solidFill>
                <a:latin typeface="Courier New" pitchFamily="49" charset="0"/>
              </a:rPr>
              <a:t>System.out.println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1800" dirty="0" err="1">
                <a:solidFill>
                  <a:schemeClr val="tx1"/>
                </a:solidFill>
                <a:latin typeface="Courier New" pitchFamily="49" charset="0"/>
              </a:rPr>
              <a:t>track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en-US" altLang="da-DK" sz="1800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99568" y="1052736"/>
            <a:ext cx="8413189" cy="108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 eaLnBrk="1" hangingPunct="1">
              <a:spcBef>
                <a:spcPts val="1800"/>
              </a:spcBef>
              <a:buChar char="•"/>
            </a:pP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7" charset="-128"/>
              </a:rPr>
              <a:t>Bruges til at gennemløbe </a:t>
            </a:r>
            <a:r>
              <a:rPr lang="da-DK" altLang="da-DK" b="1" dirty="0">
                <a:solidFill>
                  <a:srgbClr val="008000"/>
                </a:solidFill>
                <a:ea typeface="ＭＳ Ｐゴシック" pitchFamily="34" charset="-128"/>
                <a:cs typeface="ＭＳ Ｐゴシック" pitchFamily="-107" charset="-128"/>
              </a:rPr>
              <a:t>alle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7" charset="-128"/>
              </a:rPr>
              <a:t> elementer i en Arrayliste og gøre "et eller andet" ved dem</a:t>
            </a:r>
          </a:p>
          <a:p>
            <a:pPr marL="342900" lvl="1" indent="-342900" eaLnBrk="1" hangingPunct="1">
              <a:spcBef>
                <a:spcPts val="600"/>
              </a:spcBef>
              <a:buChar char="•"/>
            </a:pP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7" charset="-128"/>
              </a:rPr>
              <a:t>Kan bruges på alle collections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179512" y="2721584"/>
            <a:ext cx="1728547" cy="1034916"/>
            <a:chOff x="531314" y="4473987"/>
            <a:chExt cx="1728547" cy="1034916"/>
          </a:xfrm>
        </p:grpSpPr>
        <p:sp>
          <p:nvSpPr>
            <p:cNvPr id="10" name="Rectangle 9"/>
            <p:cNvSpPr/>
            <p:nvPr/>
          </p:nvSpPr>
          <p:spPr bwMode="auto">
            <a:xfrm>
              <a:off x="1773620" y="5235020"/>
              <a:ext cx="486241" cy="273883"/>
            </a:xfrm>
            <a:prstGeom prst="rect">
              <a:avLst/>
            </a:prstGeom>
            <a:noFill/>
            <a:ln w="28575" cap="flat" cmpd="sng" algn="ctr">
              <a:solidFill>
                <a:srgbClr val="008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18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11" name="Text Box 21"/>
            <p:cNvSpPr txBox="1">
              <a:spLocks noChangeArrowheads="1"/>
            </p:cNvSpPr>
            <p:nvPr/>
          </p:nvSpPr>
          <p:spPr bwMode="auto">
            <a:xfrm>
              <a:off x="531314" y="4473987"/>
              <a:ext cx="1512168" cy="480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algn="r" eaLnBrk="1" hangingPunct="1"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da-DK" altLang="da-DK" sz="1400" b="1" dirty="0">
                  <a:solidFill>
                    <a:srgbClr val="008000"/>
                  </a:solidFill>
                </a:rPr>
                <a:t> </a:t>
              </a:r>
              <a:r>
                <a:rPr lang="da-DK" altLang="da-DK" sz="1400" b="1" dirty="0" err="1">
                  <a:solidFill>
                    <a:srgbClr val="008000"/>
                  </a:solidFill>
                </a:rPr>
                <a:t>Keyword</a:t>
              </a:r>
              <a:r>
                <a:rPr lang="da-DK" altLang="da-DK" sz="1400" b="1" dirty="0">
                  <a:solidFill>
                    <a:srgbClr val="008000"/>
                  </a:solidFill>
                </a:rPr>
                <a:t> (reserveret ord)</a:t>
              </a:r>
            </a:p>
          </p:txBody>
        </p:sp>
        <p:sp>
          <p:nvSpPr>
            <p:cNvPr id="12" name="Line 22"/>
            <p:cNvSpPr>
              <a:spLocks noChangeShapeType="1"/>
            </p:cNvSpPr>
            <p:nvPr/>
          </p:nvSpPr>
          <p:spPr bwMode="auto">
            <a:xfrm>
              <a:off x="1871700" y="4923300"/>
              <a:ext cx="108012" cy="307196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 sz="1800"/>
            </a:p>
          </p:txBody>
        </p:sp>
      </p:grpSp>
      <p:sp>
        <p:nvSpPr>
          <p:cNvPr id="13" name="Rectangle 12"/>
          <p:cNvSpPr/>
          <p:nvPr/>
        </p:nvSpPr>
        <p:spPr bwMode="auto">
          <a:xfrm>
            <a:off x="1682125" y="3884531"/>
            <a:ext cx="3602307" cy="25167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4" name="Line 22"/>
          <p:cNvSpPr>
            <a:spLocks noChangeShapeType="1"/>
          </p:cNvSpPr>
          <p:nvPr/>
        </p:nvSpPr>
        <p:spPr bwMode="auto">
          <a:xfrm flipH="1" flipV="1">
            <a:off x="2034611" y="4110609"/>
            <a:ext cx="3767" cy="5003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5" name="Text Box 21"/>
          <p:cNvSpPr txBox="1">
            <a:spLocks noChangeArrowheads="1"/>
          </p:cNvSpPr>
          <p:nvPr/>
        </p:nvSpPr>
        <p:spPr bwMode="auto">
          <a:xfrm>
            <a:off x="1694810" y="4591456"/>
            <a:ext cx="3868193" cy="699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>
                <a:solidFill>
                  <a:srgbClr val="FF0000"/>
                </a:solidFill>
              </a:rPr>
              <a:t>KROP</a:t>
            </a:r>
          </a:p>
          <a:p>
            <a:pPr marL="177800" indent="-177800" eaLnBrk="1" hangingPunct="1">
              <a:lnSpc>
                <a:spcPct val="9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FF0000"/>
                </a:solidFill>
              </a:rPr>
              <a:t>De sætninger der skal gentages, dvs. udføres på alle elementer i arraylisten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2069413" y="2383973"/>
            <a:ext cx="2520280" cy="1382383"/>
            <a:chOff x="2586619" y="4140105"/>
            <a:chExt cx="2520280" cy="1382383"/>
          </a:xfrm>
        </p:grpSpPr>
        <p:sp>
          <p:nvSpPr>
            <p:cNvPr id="17" name="Rectangle 16"/>
            <p:cNvSpPr/>
            <p:nvPr/>
          </p:nvSpPr>
          <p:spPr bwMode="auto">
            <a:xfrm>
              <a:off x="2593428" y="5248605"/>
              <a:ext cx="1755022" cy="273883"/>
            </a:xfrm>
            <a:prstGeom prst="rect">
              <a:avLst/>
            </a:prstGeom>
            <a:noFill/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18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Line 22"/>
            <p:cNvSpPr>
              <a:spLocks noChangeShapeType="1"/>
            </p:cNvSpPr>
            <p:nvPr/>
          </p:nvSpPr>
          <p:spPr bwMode="auto">
            <a:xfrm>
              <a:off x="3956428" y="4762803"/>
              <a:ext cx="2900" cy="428702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 sz="1800">
                <a:solidFill>
                  <a:srgbClr val="0000FF"/>
                </a:solidFill>
              </a:endParaRPr>
            </a:p>
          </p:txBody>
        </p:sp>
        <p:sp>
          <p:nvSpPr>
            <p:cNvPr id="19" name="Text Box 21"/>
            <p:cNvSpPr txBox="1">
              <a:spLocks noChangeArrowheads="1"/>
            </p:cNvSpPr>
            <p:nvPr/>
          </p:nvSpPr>
          <p:spPr bwMode="auto">
            <a:xfrm>
              <a:off x="2586619" y="4140105"/>
              <a:ext cx="2520280" cy="6740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da-DK" altLang="da-DK" sz="1400" b="1" dirty="0">
                  <a:solidFill>
                    <a:srgbClr val="0000FF"/>
                  </a:solidFill>
                </a:rPr>
                <a:t>Erklæring af lokal variabel</a:t>
              </a:r>
              <a:br>
                <a:rPr lang="da-DK" altLang="da-DK" sz="1400" b="1" dirty="0">
                  <a:solidFill>
                    <a:srgbClr val="0000FF"/>
                  </a:solidFill>
                </a:rPr>
              </a:br>
              <a:r>
                <a:rPr lang="da-DK" altLang="da-DK" sz="1400" b="1" dirty="0">
                  <a:solidFill>
                    <a:srgbClr val="0000FF"/>
                  </a:solidFill>
                </a:rPr>
                <a:t>(af den type, som arraylisten indeholder)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140851" y="2474812"/>
            <a:ext cx="3724525" cy="1291544"/>
            <a:chOff x="5205832" y="4220445"/>
            <a:chExt cx="3724525" cy="1291544"/>
          </a:xfrm>
        </p:grpSpPr>
        <p:sp>
          <p:nvSpPr>
            <p:cNvPr id="21" name="Rectangle 20"/>
            <p:cNvSpPr/>
            <p:nvPr/>
          </p:nvSpPr>
          <p:spPr bwMode="auto">
            <a:xfrm>
              <a:off x="5205832" y="5238106"/>
              <a:ext cx="894697" cy="273883"/>
            </a:xfrm>
            <a:prstGeom prst="rect">
              <a:avLst/>
            </a:prstGeom>
            <a:noFill/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18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</a:endParaRPr>
            </a:p>
          </p:txBody>
        </p:sp>
        <p:sp>
          <p:nvSpPr>
            <p:cNvPr id="22" name="Line 22"/>
            <p:cNvSpPr>
              <a:spLocks noChangeShapeType="1"/>
            </p:cNvSpPr>
            <p:nvPr/>
          </p:nvSpPr>
          <p:spPr bwMode="auto">
            <a:xfrm flipH="1">
              <a:off x="6103926" y="4700576"/>
              <a:ext cx="292199" cy="553439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 sz="1800">
                <a:solidFill>
                  <a:srgbClr val="0000FF"/>
                </a:solidFill>
              </a:endParaRPr>
            </a:p>
          </p:txBody>
        </p:sp>
        <p:sp>
          <p:nvSpPr>
            <p:cNvPr id="23" name="Text Box 21"/>
            <p:cNvSpPr txBox="1">
              <a:spLocks noChangeArrowheads="1"/>
            </p:cNvSpPr>
            <p:nvPr/>
          </p:nvSpPr>
          <p:spPr bwMode="auto">
            <a:xfrm>
              <a:off x="6260927" y="4220445"/>
              <a:ext cx="2669430" cy="480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da-DK" altLang="da-DK" sz="1400" b="1" dirty="0">
                  <a:solidFill>
                    <a:srgbClr val="0000FF"/>
                  </a:solidFill>
                </a:rPr>
                <a:t>Reference til den arrayliste, der skal gennemløbes</a:t>
              </a:r>
            </a:p>
          </p:txBody>
        </p:sp>
      </p:grpSp>
      <p:sp>
        <p:nvSpPr>
          <p:cNvPr id="26" name="Text Box 21"/>
          <p:cNvSpPr txBox="1">
            <a:spLocks noChangeArrowheads="1"/>
          </p:cNvSpPr>
          <p:nvPr/>
        </p:nvSpPr>
        <p:spPr bwMode="auto">
          <a:xfrm>
            <a:off x="5954146" y="3342728"/>
            <a:ext cx="2940480" cy="2616101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77800" indent="-177800" eaLnBrk="1" hangingPunct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0000FF"/>
                </a:solidFill>
              </a:rPr>
              <a:t>Den lokale variabel sættes (efter tur) til at pege på de enkelte objekter i arraylisten (startende ved </a:t>
            </a:r>
            <a:r>
              <a:rPr lang="da-DK" altLang="da-DK" sz="1400" b="1" dirty="0" err="1">
                <a:solidFill>
                  <a:srgbClr val="0000FF"/>
                </a:solidFill>
              </a:rPr>
              <a:t>index</a:t>
            </a:r>
            <a:r>
              <a:rPr lang="da-DK" altLang="da-DK" sz="1400" b="1" dirty="0">
                <a:solidFill>
                  <a:srgbClr val="0000FF"/>
                </a:solidFill>
              </a:rPr>
              <a:t> 0 og sluttende ved </a:t>
            </a:r>
            <a:r>
              <a:rPr lang="da-DK" altLang="da-DK" sz="1400" b="1" dirty="0" err="1">
                <a:solidFill>
                  <a:srgbClr val="0000FF"/>
                </a:solidFill>
              </a:rPr>
              <a:t>index</a:t>
            </a:r>
            <a:r>
              <a:rPr lang="da-DK" altLang="da-DK" sz="1400" b="1" dirty="0">
                <a:solidFill>
                  <a:srgbClr val="0000FF"/>
                </a:solidFill>
              </a:rPr>
              <a:t> size()-1)</a:t>
            </a:r>
          </a:p>
          <a:p>
            <a:pPr marL="177800" indent="-177800" eaLnBrk="1" hangingPunct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0000FF"/>
                </a:solidFill>
              </a:rPr>
              <a:t>For hvert objekt udføres de sætninger, der er indeholdt i kroppen</a:t>
            </a:r>
          </a:p>
          <a:p>
            <a:pPr marL="177800" indent="-177800" eaLnBrk="1" hangingPunct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0000FF"/>
                </a:solidFill>
              </a:rPr>
              <a:t>I vores eksempel udskrives objekterne på terminalen ved hjælp af </a:t>
            </a:r>
            <a:r>
              <a:rPr lang="da-DK" altLang="da-DK" sz="1400" b="1" dirty="0" err="1">
                <a:solidFill>
                  <a:srgbClr val="0000FF"/>
                </a:solidFill>
              </a:rPr>
              <a:t>println</a:t>
            </a:r>
            <a:r>
              <a:rPr lang="da-DK" altLang="da-DK" sz="1400" b="1" dirty="0">
                <a:solidFill>
                  <a:srgbClr val="0000FF"/>
                </a:solidFill>
              </a:rPr>
              <a:t> metoden</a:t>
            </a:r>
          </a:p>
        </p:txBody>
      </p:sp>
    </p:spTree>
    <p:extLst>
      <p:ext uri="{BB962C8B-B14F-4D97-AF65-F5344CB8AC3E}">
        <p14:creationId xmlns:p14="http://schemas.microsoft.com/office/powerpoint/2010/main" val="588078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/>
      <p:bldP spid="2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272465"/>
            <a:ext cx="8207375" cy="682625"/>
          </a:xfrm>
        </p:spPr>
        <p:txBody>
          <a:bodyPr/>
          <a:lstStyle/>
          <a:p>
            <a:pPr eaLnBrk="1" hangingPunct="1"/>
            <a:r>
              <a:rPr lang="da-DK" altLang="da-DK" sz="3200" dirty="0">
                <a:ea typeface="ＭＳ Ｐゴシック" pitchFamily="34" charset="-128"/>
              </a:rPr>
              <a:t>Find gennemsnitsalder i adressebog</a:t>
            </a:r>
            <a:endParaRPr lang="da-DK" altLang="da-DK" sz="3200" noProof="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16</a:t>
            </a:fld>
            <a:endParaRPr lang="da-DK" altLang="da-DK" dirty="0"/>
          </a:p>
        </p:txBody>
      </p:sp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539552" y="1152453"/>
            <a:ext cx="5184576" cy="3271665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dirty="0">
                <a:solidFill>
                  <a:srgbClr val="0000FF"/>
                </a:solidFill>
                <a:latin typeface="Courier New" pitchFamily="49" charset="0"/>
              </a:rPr>
              <a:t>/**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dirty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800" dirty="0">
                <a:solidFill>
                  <a:srgbClr val="0000FF"/>
                </a:solidFill>
                <a:latin typeface="Courier New" pitchFamily="49" charset="0"/>
              </a:rPr>
              <a:t>* Returns the average age of the</a:t>
            </a:r>
            <a:br>
              <a:rPr lang="en-US" altLang="da-DK" sz="1800" dirty="0">
                <a:solidFill>
                  <a:srgbClr val="0000FF"/>
                </a:solidFill>
                <a:latin typeface="Courier New" pitchFamily="49" charset="0"/>
              </a:rPr>
            </a:br>
            <a:r>
              <a:rPr lang="en-US" altLang="da-DK" sz="1800" dirty="0">
                <a:solidFill>
                  <a:srgbClr val="0000FF"/>
                </a:solidFill>
                <a:latin typeface="Courier New" pitchFamily="49" charset="0"/>
              </a:rPr>
              <a:t> * persons in the address book.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dirty="0">
                <a:solidFill>
                  <a:srgbClr val="0000FF"/>
                </a:solidFill>
                <a:latin typeface="Courier New" pitchFamily="49" charset="0"/>
              </a:rPr>
              <a:t> */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>
                <a:solidFill>
                  <a:srgbClr val="FF0000"/>
                </a:solidFill>
                <a:latin typeface="Courier New" pitchFamily="49" charset="0"/>
              </a:rPr>
              <a:t>double </a:t>
            </a:r>
            <a:r>
              <a:rPr lang="da-DK" altLang="da-DK" sz="1800" dirty="0" err="1">
                <a:solidFill>
                  <a:schemeClr val="tx1"/>
                </a:solidFill>
                <a:latin typeface="Courier New" pitchFamily="49" charset="0"/>
              </a:rPr>
              <a:t>averageAge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() {</a:t>
            </a: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da-DK" altLang="da-DK" sz="1800" dirty="0">
                <a:latin typeface="Courier New" pitchFamily="49" charset="0"/>
              </a:rPr>
              <a:t>  </a:t>
            </a:r>
            <a:r>
              <a:rPr lang="da-DK" altLang="da-DK" sz="1800" dirty="0">
                <a:solidFill>
                  <a:srgbClr val="FF0000"/>
                </a:solidFill>
                <a:latin typeface="Courier New" pitchFamily="49" charset="0"/>
              </a:rPr>
              <a:t>double 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sum = 0;</a:t>
            </a:r>
          </a:p>
          <a:p>
            <a:pPr eaLnBrk="1" hangingPunct="1">
              <a:lnSpc>
                <a:spcPct val="160000"/>
              </a:lnSpc>
              <a:spcBef>
                <a:spcPct val="0"/>
              </a:spcBef>
              <a:buFontTx/>
              <a:buNone/>
            </a:pPr>
            <a:r>
              <a:rPr lang="da-DK" altLang="da-DK" sz="1800" dirty="0">
                <a:solidFill>
                  <a:srgbClr val="7030A0"/>
                </a:solidFill>
                <a:latin typeface="Courier New" pitchFamily="49" charset="0"/>
              </a:rPr>
              <a:t>  for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Person </a:t>
            </a:r>
            <a:r>
              <a:rPr lang="da-DK" altLang="da-DK" sz="1800" dirty="0" err="1">
                <a:solidFill>
                  <a:schemeClr val="tx1"/>
                </a:solidFill>
                <a:latin typeface="Courier New" pitchFamily="49" charset="0"/>
              </a:rPr>
              <a:t>person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 : persons</a:t>
            </a:r>
            <a:r>
              <a:rPr lang="da-DK" altLang="da-DK" sz="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    sum += </a:t>
            </a:r>
            <a:r>
              <a:rPr lang="da-DK" altLang="da-DK" sz="1800" dirty="0" err="1">
                <a:solidFill>
                  <a:schemeClr val="tx1"/>
                </a:solidFill>
                <a:latin typeface="Courier New" pitchFamily="49" charset="0"/>
              </a:rPr>
              <a:t>person.getAge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pPr eaLnBrk="1" hangingPunct="1"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  }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da-DK" altLang="da-DK" sz="1800" dirty="0">
                <a:solidFill>
                  <a:srgbClr val="7030A0"/>
                </a:solidFill>
                <a:latin typeface="Courier New" pitchFamily="49" charset="0"/>
              </a:rPr>
              <a:t>  </a:t>
            </a:r>
            <a:r>
              <a:rPr lang="da-DK" altLang="da-DK" sz="1800" dirty="0" err="1">
                <a:solidFill>
                  <a:srgbClr val="7030A0"/>
                </a:solidFill>
                <a:latin typeface="Courier New" pitchFamily="49" charset="0"/>
              </a:rPr>
              <a:t>return</a:t>
            </a:r>
            <a:r>
              <a:rPr lang="da-DK" altLang="da-DK" sz="1800" dirty="0">
                <a:solidFill>
                  <a:srgbClr val="7030A0"/>
                </a:solidFill>
                <a:latin typeface="Courier New" pitchFamily="49" charset="0"/>
              </a:rPr>
              <a:t> 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sum / </a:t>
            </a:r>
            <a:r>
              <a:rPr lang="da-DK" altLang="da-DK" sz="1800" dirty="0" err="1">
                <a:solidFill>
                  <a:schemeClr val="tx1"/>
                </a:solidFill>
                <a:latin typeface="Courier New" pitchFamily="49" charset="0"/>
              </a:rPr>
              <a:t>persons.size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();</a:t>
            </a:r>
            <a:endParaRPr lang="da-DK" altLang="da-DK" sz="1800" dirty="0"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9" name="Line 22"/>
          <p:cNvSpPr>
            <a:spLocks noChangeShapeType="1"/>
          </p:cNvSpPr>
          <p:nvPr/>
        </p:nvSpPr>
        <p:spPr bwMode="auto">
          <a:xfrm flipV="1">
            <a:off x="1801090" y="3622170"/>
            <a:ext cx="4021" cy="105143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FF0000"/>
              </a:solidFill>
            </a:endParaRPr>
          </a:p>
        </p:txBody>
      </p:sp>
      <p:sp>
        <p:nvSpPr>
          <p:cNvPr id="10" name="Oval 19"/>
          <p:cNvSpPr>
            <a:spLocks noChangeArrowheads="1"/>
          </p:cNvSpPr>
          <p:nvPr/>
        </p:nvSpPr>
        <p:spPr bwMode="auto">
          <a:xfrm>
            <a:off x="1690225" y="3384270"/>
            <a:ext cx="419253" cy="247136"/>
          </a:xfrm>
          <a:prstGeom prst="ellipse">
            <a:avLst/>
          </a:prstGeom>
          <a:noFill/>
          <a:ln w="1905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a-DK" altLang="da-DK" sz="2000" b="0">
              <a:solidFill>
                <a:srgbClr val="FF0000"/>
              </a:solidFill>
            </a:endParaRPr>
          </a:p>
        </p:txBody>
      </p:sp>
      <p:sp>
        <p:nvSpPr>
          <p:cNvPr id="13" name="Text Box 21"/>
          <p:cNvSpPr txBox="1">
            <a:spLocks noChangeArrowheads="1"/>
          </p:cNvSpPr>
          <p:nvPr/>
        </p:nvSpPr>
        <p:spPr bwMode="auto">
          <a:xfrm>
            <a:off x="1081310" y="4673600"/>
            <a:ext cx="3850729" cy="83099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>
                <a:solidFill>
                  <a:srgbClr val="0000CC"/>
                </a:solidFill>
              </a:rPr>
              <a:t>Angiver at værdien af udtrykket på højresiden (personens alder) lægges til variablen på venstresiden</a:t>
            </a:r>
          </a:p>
        </p:txBody>
      </p:sp>
      <p:sp>
        <p:nvSpPr>
          <p:cNvPr id="12" name="Line 22"/>
          <p:cNvSpPr>
            <a:spLocks noChangeShapeType="1"/>
          </p:cNvSpPr>
          <p:nvPr/>
        </p:nvSpPr>
        <p:spPr bwMode="auto">
          <a:xfrm flipH="1">
            <a:off x="3111282" y="2743200"/>
            <a:ext cx="2975482" cy="11975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FF0000"/>
              </a:solidFill>
            </a:endParaRPr>
          </a:p>
        </p:txBody>
      </p:sp>
      <p:sp>
        <p:nvSpPr>
          <p:cNvPr id="16" name="Text Box 21"/>
          <p:cNvSpPr txBox="1">
            <a:spLocks noChangeArrowheads="1"/>
          </p:cNvSpPr>
          <p:nvPr/>
        </p:nvSpPr>
        <p:spPr bwMode="auto">
          <a:xfrm>
            <a:off x="5292079" y="2372786"/>
            <a:ext cx="3502178" cy="83099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>
                <a:solidFill>
                  <a:srgbClr val="0000CC"/>
                </a:solidFill>
              </a:rPr>
              <a:t>Den lokale variabel </a:t>
            </a:r>
            <a:r>
              <a:rPr lang="da-DK" altLang="da-DK" sz="1600" b="1" dirty="0">
                <a:solidFill>
                  <a:srgbClr val="008000"/>
                </a:solidFill>
              </a:rPr>
              <a:t>sum</a:t>
            </a:r>
            <a:r>
              <a:rPr lang="da-DK" altLang="da-DK" sz="1600" b="1" dirty="0">
                <a:solidFill>
                  <a:srgbClr val="0000CC"/>
                </a:solidFill>
              </a:rPr>
              <a:t> erklæres til at være en </a:t>
            </a:r>
            <a:r>
              <a:rPr lang="da-DK" altLang="da-DK" sz="1600" b="1" dirty="0">
                <a:solidFill>
                  <a:srgbClr val="008000"/>
                </a:solidFill>
              </a:rPr>
              <a:t>double</a:t>
            </a:r>
            <a:r>
              <a:rPr lang="da-DK" altLang="da-DK" sz="1600" b="1" dirty="0">
                <a:solidFill>
                  <a:srgbClr val="0000CC"/>
                </a:solidFill>
              </a:rPr>
              <a:t> (for at undgå afrunding ved division)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874020" y="2648411"/>
            <a:ext cx="894697" cy="273883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8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1487802" y="3043395"/>
            <a:ext cx="1849367" cy="273883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8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3609681" y="3047303"/>
            <a:ext cx="1095182" cy="273883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8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18" name="Line 22"/>
          <p:cNvSpPr>
            <a:spLocks noChangeShapeType="1"/>
          </p:cNvSpPr>
          <p:nvPr/>
        </p:nvSpPr>
        <p:spPr bwMode="auto">
          <a:xfrm flipH="1" flipV="1">
            <a:off x="4732975" y="3345236"/>
            <a:ext cx="1441179" cy="515564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FF0000"/>
              </a:solidFill>
            </a:endParaRPr>
          </a:p>
        </p:txBody>
      </p:sp>
      <p:sp>
        <p:nvSpPr>
          <p:cNvPr id="19" name="Text Box 21"/>
          <p:cNvSpPr txBox="1">
            <a:spLocks noChangeArrowheads="1"/>
          </p:cNvSpPr>
          <p:nvPr/>
        </p:nvSpPr>
        <p:spPr bwMode="auto">
          <a:xfrm>
            <a:off x="5314702" y="3345236"/>
            <a:ext cx="3289745" cy="1115690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79388" indent="-179388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da-DK" altLang="da-DK" sz="1600" b="1" dirty="0">
                <a:solidFill>
                  <a:srgbClr val="008000"/>
                </a:solidFill>
              </a:rPr>
              <a:t>person</a:t>
            </a:r>
            <a:r>
              <a:rPr lang="da-DK" altLang="da-DK" sz="1600" b="1" dirty="0">
                <a:solidFill>
                  <a:srgbClr val="0000CC"/>
                </a:solidFill>
              </a:rPr>
              <a:t> er en lokal variabel af type </a:t>
            </a:r>
            <a:r>
              <a:rPr lang="da-DK" altLang="da-DK" sz="1600" b="1" dirty="0">
                <a:solidFill>
                  <a:srgbClr val="008000"/>
                </a:solidFill>
              </a:rPr>
              <a:t>Person </a:t>
            </a:r>
            <a:r>
              <a:rPr lang="da-DK" altLang="da-DK" sz="1600" b="1" dirty="0">
                <a:solidFill>
                  <a:srgbClr val="0000CC"/>
                </a:solidFill>
              </a:rPr>
              <a:t>(kontrolvariabel)</a:t>
            </a:r>
          </a:p>
          <a:p>
            <a:pPr marL="179388" indent="-179388" eaLnBrk="1" hangingPunct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600" b="1" dirty="0">
                <a:solidFill>
                  <a:srgbClr val="008000"/>
                </a:solidFill>
              </a:rPr>
              <a:t>persons</a:t>
            </a:r>
            <a:r>
              <a:rPr lang="da-DK" altLang="da-DK" sz="1600" b="1" dirty="0">
                <a:solidFill>
                  <a:srgbClr val="0000CC"/>
                </a:solidFill>
              </a:rPr>
              <a:t> er den arrayliste som vi vil gennemløbe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>
                <a:ea typeface="ＭＳ Ｐゴシック" pitchFamily="34" charset="-128"/>
              </a:rPr>
              <a:t>Udskrift af arrayliste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0471" y="2343783"/>
            <a:ext cx="7999636" cy="393970"/>
          </a:xfrm>
        </p:spPr>
        <p:txBody>
          <a:bodyPr/>
          <a:lstStyle/>
          <a:p>
            <a:pPr eaLnBrk="1" hangingPunct="1"/>
            <a:r>
              <a:rPr lang="da-DK" altLang="da-DK" sz="2000" dirty="0">
                <a:ea typeface="ＭＳ Ｐゴシック" pitchFamily="34" charset="-128"/>
              </a:rPr>
              <a:t>Et vilkårligt objekt </a:t>
            </a:r>
            <a:r>
              <a:rPr lang="da-DK" altLang="da-DK" sz="2000" dirty="0">
                <a:solidFill>
                  <a:srgbClr val="008000"/>
                </a:solidFill>
                <a:ea typeface="ＭＳ Ｐゴシック" pitchFamily="34" charset="-128"/>
              </a:rPr>
              <a:t>o</a:t>
            </a:r>
            <a:r>
              <a:rPr lang="da-DK" altLang="da-DK" sz="2000" dirty="0">
                <a:ea typeface="ＭＳ Ｐゴシック" pitchFamily="34" charset="-128"/>
              </a:rPr>
              <a:t> kan udskrives ved hjælp af sætningen</a:t>
            </a:r>
          </a:p>
          <a:p>
            <a:pPr marL="0" indent="0" eaLnBrk="1" hangingPunct="1">
              <a:buNone/>
            </a:pPr>
            <a:endParaRPr lang="da-DK" altLang="da-DK" sz="2000" dirty="0">
              <a:ea typeface="ＭＳ Ｐゴシック" pitchFamily="34" charset="-128"/>
            </a:endParaRPr>
          </a:p>
          <a:p>
            <a:pPr eaLnBrk="1" hangingPunct="1"/>
            <a:endParaRPr lang="da-DK" altLang="da-DK" sz="2000" dirty="0">
              <a:ea typeface="ＭＳ Ｐゴシック" pitchFamily="34" charset="-128"/>
            </a:endParaRPr>
          </a:p>
        </p:txBody>
      </p:sp>
      <p:sp>
        <p:nvSpPr>
          <p:cNvPr id="12293" name="Text Box 6"/>
          <p:cNvSpPr txBox="1">
            <a:spLocks noChangeArrowheads="1"/>
          </p:cNvSpPr>
          <p:nvPr/>
        </p:nvSpPr>
        <p:spPr bwMode="auto">
          <a:xfrm>
            <a:off x="1308483" y="2792183"/>
            <a:ext cx="2975129" cy="369332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spc="-80" dirty="0">
                <a:solidFill>
                  <a:schemeClr val="tx1"/>
                </a:solidFill>
                <a:latin typeface="Courier New" pitchFamily="49" charset="0"/>
              </a:rPr>
              <a:t>System.out.println(o);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490107" y="6400800"/>
            <a:ext cx="648072" cy="457200"/>
          </a:xfr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17</a:t>
            </a:fld>
            <a:endParaRPr lang="da-DK" altLang="da-DK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68313" y="1053061"/>
            <a:ext cx="8532137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 eaLnBrk="1" hangingPunct="1">
              <a:buChar char="•"/>
            </a:pP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7" charset="-128"/>
              </a:rPr>
              <a:t>Alle klasser er subklasser af klassen </a:t>
            </a:r>
            <a:r>
              <a:rPr lang="da-DK" altLang="da-DK" b="1" dirty="0">
                <a:solidFill>
                  <a:srgbClr val="008000"/>
                </a:solidFill>
                <a:ea typeface="ＭＳ Ｐゴシック" pitchFamily="34" charset="-128"/>
                <a:cs typeface="ＭＳ Ｐゴシック" pitchFamily="-107" charset="-128"/>
              </a:rPr>
              <a:t>Object</a:t>
            </a:r>
          </a:p>
          <a:p>
            <a:pPr marL="742950" lvl="2" indent="-342900" eaLnBrk="1" hangingPunct="1">
              <a:spcBef>
                <a:spcPts val="400"/>
              </a:spcBef>
            </a:pPr>
            <a:r>
              <a:rPr lang="da-DK" altLang="da-DK" sz="1800" dirty="0">
                <a:solidFill>
                  <a:srgbClr val="000066"/>
                </a:solidFill>
                <a:ea typeface="ＭＳ Ｐゴシック" pitchFamily="34" charset="-128"/>
              </a:rPr>
              <a:t>Indeholder en metode som returnerer en tekstrepræsentation af det pågældende objekt</a:t>
            </a: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3501881" y="1786853"/>
            <a:ext cx="2944090" cy="369332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spc="-50" dirty="0">
                <a:solidFill>
                  <a:schemeClr val="tx1"/>
                </a:solidFill>
                <a:latin typeface="Courier New" pitchFamily="49" charset="0"/>
              </a:rPr>
              <a:t>String toString(){…}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122" y="4906019"/>
            <a:ext cx="6797210" cy="1897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/>
        </p:nvSpPr>
        <p:spPr bwMode="auto">
          <a:xfrm>
            <a:off x="3051610" y="5644046"/>
            <a:ext cx="1901214" cy="27388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2" name="Text Box 21"/>
          <p:cNvSpPr txBox="1">
            <a:spLocks noChangeArrowheads="1"/>
          </p:cNvSpPr>
          <p:nvPr/>
        </p:nvSpPr>
        <p:spPr bwMode="auto">
          <a:xfrm>
            <a:off x="2303748" y="6096760"/>
            <a:ext cx="139357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>
                <a:solidFill>
                  <a:srgbClr val="FF0000"/>
                </a:solidFill>
              </a:rPr>
              <a:t> Klassenavn</a:t>
            </a:r>
          </a:p>
        </p:txBody>
      </p:sp>
      <p:sp>
        <p:nvSpPr>
          <p:cNvPr id="14" name="Line 22"/>
          <p:cNvSpPr>
            <a:spLocks noChangeShapeType="1"/>
          </p:cNvSpPr>
          <p:nvPr/>
        </p:nvSpPr>
        <p:spPr bwMode="auto">
          <a:xfrm flipV="1">
            <a:off x="3242603" y="5917927"/>
            <a:ext cx="177269" cy="25075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5" name="Line 22"/>
          <p:cNvSpPr>
            <a:spLocks noChangeShapeType="1"/>
          </p:cNvSpPr>
          <p:nvPr/>
        </p:nvSpPr>
        <p:spPr bwMode="auto">
          <a:xfrm flipH="1" flipV="1">
            <a:off x="4466490" y="5908431"/>
            <a:ext cx="105509" cy="246184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6" name="Text Box 21"/>
          <p:cNvSpPr txBox="1">
            <a:spLocks noChangeArrowheads="1"/>
          </p:cNvSpPr>
          <p:nvPr/>
        </p:nvSpPr>
        <p:spPr bwMode="auto">
          <a:xfrm>
            <a:off x="4175955" y="6093296"/>
            <a:ext cx="288032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>
                <a:solidFill>
                  <a:srgbClr val="FF0000"/>
                </a:solidFill>
              </a:rPr>
              <a:t> ID-</a:t>
            </a:r>
            <a:r>
              <a:rPr lang="da-DK" altLang="da-DK" sz="1400" b="1" dirty="0" err="1">
                <a:solidFill>
                  <a:srgbClr val="FF0000"/>
                </a:solidFill>
              </a:rPr>
              <a:t>nr</a:t>
            </a:r>
            <a:r>
              <a:rPr lang="da-DK" altLang="da-DK" sz="1400" b="1" dirty="0">
                <a:solidFill>
                  <a:srgbClr val="FF0000"/>
                </a:solidFill>
              </a:rPr>
              <a:t> (hexa-decimal værdi)</a:t>
            </a:r>
          </a:p>
        </p:txBody>
      </p:sp>
      <p:sp>
        <p:nvSpPr>
          <p:cNvPr id="17" name="Line 22"/>
          <p:cNvSpPr>
            <a:spLocks noChangeShapeType="1"/>
          </p:cNvSpPr>
          <p:nvPr/>
        </p:nvSpPr>
        <p:spPr bwMode="auto">
          <a:xfrm flipH="1" flipV="1">
            <a:off x="7675594" y="5769664"/>
            <a:ext cx="420056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8" name="Text Box 21"/>
          <p:cNvSpPr txBox="1">
            <a:spLocks noChangeArrowheads="1"/>
          </p:cNvSpPr>
          <p:nvPr/>
        </p:nvSpPr>
        <p:spPr bwMode="auto">
          <a:xfrm>
            <a:off x="8095650" y="5471244"/>
            <a:ext cx="10801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>
                <a:solidFill>
                  <a:srgbClr val="FF0000"/>
                </a:solidFill>
              </a:rPr>
              <a:t>Ingen linjeskift</a:t>
            </a: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470110" y="3223686"/>
            <a:ext cx="8062330" cy="6328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742950" lvl="2" indent="-342900" eaLnBrk="1" hangingPunct="1">
              <a:spcBef>
                <a:spcPts val="0"/>
              </a:spcBef>
            </a:pPr>
            <a:r>
              <a:rPr lang="da-DK" altLang="da-DK" sz="1800" b="1" kern="1200" dirty="0" err="1">
                <a:solidFill>
                  <a:srgbClr val="008000"/>
                </a:solidFill>
                <a:ea typeface="ＭＳ Ｐゴシック" pitchFamily="34" charset="-128"/>
                <a:cs typeface="+mn-cs"/>
              </a:rPr>
              <a:t>println</a:t>
            </a:r>
            <a:r>
              <a:rPr lang="da-DK" altLang="da-DK" sz="1800" kern="1200" dirty="0">
                <a:solidFill>
                  <a:srgbClr val="000066"/>
                </a:solidFill>
                <a:ea typeface="ＭＳ Ｐゴシック" pitchFamily="34" charset="-128"/>
                <a:cs typeface="+mn-cs"/>
              </a:rPr>
              <a:t> metoden kalder automatisk </a:t>
            </a:r>
            <a:r>
              <a:rPr lang="da-DK" altLang="da-DK" sz="1800" b="1" kern="1200" dirty="0" err="1">
                <a:solidFill>
                  <a:srgbClr val="008000"/>
                </a:solidFill>
                <a:ea typeface="ＭＳ Ｐゴシック" pitchFamily="34" charset="-128"/>
                <a:cs typeface="+mn-cs"/>
              </a:rPr>
              <a:t>toString</a:t>
            </a:r>
            <a:r>
              <a:rPr lang="da-DK" altLang="da-DK" sz="1800" kern="1200" dirty="0">
                <a:solidFill>
                  <a:srgbClr val="000066"/>
                </a:solidFill>
                <a:ea typeface="ＭＳ Ｐゴシック" pitchFamily="34" charset="-128"/>
                <a:cs typeface="+mn-cs"/>
              </a:rPr>
              <a:t> metoden</a:t>
            </a:r>
            <a:br>
              <a:rPr lang="da-DK" altLang="da-DK" sz="1800" kern="1200" dirty="0">
                <a:solidFill>
                  <a:srgbClr val="000066"/>
                </a:solidFill>
                <a:ea typeface="ＭＳ Ｐゴシック" pitchFamily="34" charset="-128"/>
                <a:cs typeface="+mn-cs"/>
              </a:rPr>
            </a:br>
            <a:r>
              <a:rPr lang="da-DK" altLang="da-DK" sz="1800" kern="1200" dirty="0">
                <a:solidFill>
                  <a:srgbClr val="000066"/>
                </a:solidFill>
                <a:ea typeface="ＭＳ Ｐゴシック" pitchFamily="34" charset="-128"/>
                <a:cs typeface="+mn-cs"/>
              </a:rPr>
              <a:t>(medmindre argumentet </a:t>
            </a:r>
            <a:r>
              <a:rPr lang="da-DK" altLang="da-DK" sz="1800" b="1" kern="1200" dirty="0">
                <a:solidFill>
                  <a:srgbClr val="008000"/>
                </a:solidFill>
                <a:ea typeface="ＭＳ Ｐゴシック" pitchFamily="34" charset="-128"/>
                <a:cs typeface="+mn-cs"/>
              </a:rPr>
              <a:t>o</a:t>
            </a:r>
            <a:r>
              <a:rPr lang="da-DK" altLang="da-DK" sz="1800" kern="1200" dirty="0">
                <a:solidFill>
                  <a:srgbClr val="000066"/>
                </a:solidFill>
                <a:ea typeface="ＭＳ Ｐゴシック" pitchFamily="34" charset="-128"/>
                <a:cs typeface="+mn-cs"/>
              </a:rPr>
              <a:t> allerede er af typen </a:t>
            </a:r>
            <a:r>
              <a:rPr lang="da-DK" altLang="da-DK" sz="1800" b="1" dirty="0" err="1">
                <a:solidFill>
                  <a:srgbClr val="008000"/>
                </a:solidFill>
                <a:ea typeface="ＭＳ Ｐゴシック" pitchFamily="34" charset="-128"/>
              </a:rPr>
              <a:t>String</a:t>
            </a:r>
            <a:r>
              <a:rPr lang="da-DK" altLang="da-DK" sz="1800" kern="1200" dirty="0">
                <a:solidFill>
                  <a:srgbClr val="000066"/>
                </a:solidFill>
                <a:ea typeface="ＭＳ Ｐゴシック" pitchFamily="34" charset="-128"/>
                <a:cs typeface="+mn-cs"/>
              </a:rPr>
              <a:t>)</a:t>
            </a:r>
          </a:p>
          <a:p>
            <a:pPr eaLnBrk="1" hangingPunct="1"/>
            <a:endParaRPr lang="da-DK" altLang="da-DK" sz="2000" kern="0" dirty="0">
              <a:ea typeface="ＭＳ Ｐゴシック" pitchFamily="34" charset="-128"/>
            </a:endParaRPr>
          </a:p>
          <a:p>
            <a:pPr eaLnBrk="1" hangingPunct="1"/>
            <a:endParaRPr lang="da-DK" altLang="da-DK" sz="2000" kern="0" dirty="0">
              <a:ea typeface="ＭＳ Ｐゴシック" pitchFamily="34" charset="-128"/>
            </a:endParaRPr>
          </a:p>
        </p:txBody>
      </p:sp>
      <p:sp>
        <p:nvSpPr>
          <p:cNvPr id="23" name="Text Box 6"/>
          <p:cNvSpPr txBox="1">
            <a:spLocks noChangeArrowheads="1"/>
          </p:cNvSpPr>
          <p:nvPr/>
        </p:nvSpPr>
        <p:spPr bwMode="auto">
          <a:xfrm>
            <a:off x="4734381" y="2778321"/>
            <a:ext cx="4328498" cy="369332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spc="-100" dirty="0">
                <a:solidFill>
                  <a:schemeClr val="tx1"/>
                </a:solidFill>
                <a:latin typeface="Courier New" pitchFamily="49" charset="0"/>
              </a:rPr>
              <a:t>System.out.println(</a:t>
            </a:r>
            <a:r>
              <a:rPr lang="da-DK" altLang="da-DK" sz="1800" spc="-100" dirty="0" err="1">
                <a:solidFill>
                  <a:schemeClr val="tx1"/>
                </a:solidFill>
                <a:latin typeface="Courier New" pitchFamily="49" charset="0"/>
              </a:rPr>
              <a:t>o.toString</a:t>
            </a:r>
            <a:r>
              <a:rPr lang="da-DK" altLang="da-DK" sz="1800" spc="-100" dirty="0">
                <a:solidFill>
                  <a:schemeClr val="tx1"/>
                </a:solidFill>
                <a:latin typeface="Courier New" pitchFamily="49" charset="0"/>
              </a:rPr>
              <a:t>());</a:t>
            </a:r>
          </a:p>
        </p:txBody>
      </p:sp>
      <p:sp>
        <p:nvSpPr>
          <p:cNvPr id="3" name="Right Arrow 2"/>
          <p:cNvSpPr/>
          <p:nvPr/>
        </p:nvSpPr>
        <p:spPr bwMode="auto">
          <a:xfrm>
            <a:off x="4412904" y="2809285"/>
            <a:ext cx="261922" cy="288032"/>
          </a:xfrm>
          <a:prstGeom prst="rightArrow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4" name="Text Box 6"/>
          <p:cNvSpPr txBox="1">
            <a:spLocks noChangeArrowheads="1"/>
          </p:cNvSpPr>
          <p:nvPr/>
        </p:nvSpPr>
        <p:spPr bwMode="auto">
          <a:xfrm>
            <a:off x="1287064" y="4427820"/>
            <a:ext cx="3742136" cy="369332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spc="-80" dirty="0">
                <a:solidFill>
                  <a:schemeClr val="tx1"/>
                </a:solidFill>
                <a:latin typeface="Courier New" pitchFamily="49" charset="0"/>
              </a:rPr>
              <a:t>System.out.println(persons);</a:t>
            </a:r>
          </a:p>
        </p:txBody>
      </p:sp>
      <p:sp>
        <p:nvSpPr>
          <p:cNvPr id="25" name="Rectangle 3"/>
          <p:cNvSpPr txBox="1">
            <a:spLocks noChangeArrowheads="1"/>
          </p:cNvSpPr>
          <p:nvPr/>
        </p:nvSpPr>
        <p:spPr bwMode="auto">
          <a:xfrm>
            <a:off x="452956" y="4013415"/>
            <a:ext cx="8439523" cy="393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da-DK" altLang="da-DK" sz="2000" kern="0" dirty="0">
                <a:ea typeface="ＭＳ Ｐゴシック" pitchFamily="34" charset="-128"/>
              </a:rPr>
              <a:t>Arraylisten persons kan udskrives ved hjælp af sætningen</a:t>
            </a:r>
          </a:p>
        </p:txBody>
      </p:sp>
    </p:spTree>
    <p:extLst>
      <p:ext uri="{BB962C8B-B14F-4D97-AF65-F5344CB8AC3E}">
        <p14:creationId xmlns:p14="http://schemas.microsoft.com/office/powerpoint/2010/main" val="3724047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4" grpId="0" animBg="1"/>
      <p:bldP spid="15" grpId="0" animBg="1"/>
      <p:bldP spid="16" grpId="0"/>
      <p:bldP spid="17" grpId="0" animBg="1"/>
      <p:bldP spid="18" grpId="0"/>
      <p:bldP spid="24" grpId="0" animBg="1"/>
      <p:bldP spid="2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>
                <a:ea typeface="ＭＳ Ｐゴシック" pitchFamily="34" charset="-128"/>
              </a:rPr>
              <a:t>Pænere udskrift af arrayliste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18</a:t>
            </a:fld>
            <a:endParaRPr lang="da-DK" altLang="da-DK" dirty="0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952799" y="4005064"/>
            <a:ext cx="4892931" cy="892552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2000" dirty="0">
                <a:solidFill>
                  <a:srgbClr val="7030A0"/>
                </a:solidFill>
                <a:latin typeface="Courier New" pitchFamily="49" charset="0"/>
              </a:rPr>
              <a:t>for</a:t>
            </a:r>
            <a:r>
              <a:rPr lang="da-DK" altLang="da-DK" sz="2000" dirty="0">
                <a:solidFill>
                  <a:schemeClr val="tx1"/>
                </a:solidFill>
                <a:latin typeface="Courier New" pitchFamily="49" charset="0"/>
              </a:rPr>
              <a:t>(Person </a:t>
            </a:r>
            <a:r>
              <a:rPr lang="da-DK" altLang="da-DK" sz="2000" dirty="0" err="1">
                <a:solidFill>
                  <a:schemeClr val="tx1"/>
                </a:solidFill>
                <a:latin typeface="Courier New" pitchFamily="49" charset="0"/>
              </a:rPr>
              <a:t>person</a:t>
            </a:r>
            <a:r>
              <a:rPr lang="da-DK" altLang="da-DK" sz="2000" dirty="0">
                <a:solidFill>
                  <a:schemeClr val="tx1"/>
                </a:solidFill>
                <a:latin typeface="Courier New" pitchFamily="49" charset="0"/>
              </a:rPr>
              <a:t> : persons) {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da-DK" altLang="da-DK" sz="200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2000" dirty="0" err="1">
                <a:solidFill>
                  <a:schemeClr val="tx1"/>
                </a:solidFill>
                <a:latin typeface="Courier New" pitchFamily="49" charset="0"/>
              </a:rPr>
              <a:t>System.out.println</a:t>
            </a:r>
            <a:r>
              <a:rPr lang="da-DK" altLang="da-DK" sz="2000" dirty="0">
                <a:solidFill>
                  <a:schemeClr val="tx1"/>
                </a:solidFill>
                <a:latin typeface="Courier New" pitchFamily="49" charset="0"/>
              </a:rPr>
              <a:t>(person);</a:t>
            </a:r>
          </a:p>
          <a:p>
            <a:pPr eaLnBrk="1" hangingPunct="1"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da-DK" altLang="da-DK" sz="2000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467469" y="1052736"/>
            <a:ext cx="8654117" cy="750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 eaLnBrk="1" hangingPunct="1">
              <a:spcBef>
                <a:spcPts val="1800"/>
              </a:spcBef>
              <a:buChar char="•"/>
            </a:pP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7" charset="-128"/>
              </a:rPr>
              <a:t>I Person klassen defineres en toString metoden, der returnere noget meningsfyldt (</a:t>
            </a:r>
            <a:r>
              <a:rPr lang="da-DK" altLang="da-DK" b="1" spc="-5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7" charset="-128"/>
              </a:rPr>
              <a:t>i stedet for klassenavn og hexa-decimalt ID-</a:t>
            </a:r>
            <a:r>
              <a:rPr lang="da-DK" altLang="da-DK" b="1" spc="-50" dirty="0" err="1">
                <a:solidFill>
                  <a:srgbClr val="A50021"/>
                </a:solidFill>
                <a:ea typeface="ＭＳ Ｐゴシック" pitchFamily="34" charset="-128"/>
                <a:cs typeface="ＭＳ Ｐゴシック" pitchFamily="-107" charset="-128"/>
              </a:rPr>
              <a:t>nr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7" charset="-128"/>
              </a:rPr>
              <a:t>)</a:t>
            </a:r>
          </a:p>
          <a:p>
            <a:pPr marL="742950" lvl="2" indent="-342900" eaLnBrk="1" hangingPunct="1">
              <a:spcBef>
                <a:spcPts val="400"/>
              </a:spcBef>
            </a:pPr>
            <a:r>
              <a:rPr lang="da-DK" altLang="da-DK" sz="1800" dirty="0">
                <a:solidFill>
                  <a:srgbClr val="000066"/>
                </a:solidFill>
                <a:ea typeface="ＭＳ Ｐゴシック" pitchFamily="34" charset="-128"/>
              </a:rPr>
              <a:t>Den nye toString metode </a:t>
            </a:r>
            <a:r>
              <a:rPr lang="da-DK" altLang="da-DK" sz="1800" b="1" dirty="0">
                <a:solidFill>
                  <a:srgbClr val="008000"/>
                </a:solidFill>
                <a:ea typeface="ＭＳ Ｐゴシック" pitchFamily="34" charset="-128"/>
              </a:rPr>
              <a:t>overskriver</a:t>
            </a:r>
            <a:r>
              <a:rPr lang="da-DK" altLang="da-DK" sz="1800" dirty="0">
                <a:solidFill>
                  <a:srgbClr val="000066"/>
                </a:solidFill>
                <a:ea typeface="ＭＳ Ｐゴシック" pitchFamily="34" charset="-128"/>
              </a:rPr>
              <a:t> (erstatter) </a:t>
            </a:r>
            <a:r>
              <a:rPr lang="da-DK" altLang="da-DK" sz="1800" dirty="0" err="1">
                <a:solidFill>
                  <a:srgbClr val="000066"/>
                </a:solidFill>
                <a:ea typeface="ＭＳ Ｐゴシック" pitchFamily="34" charset="-128"/>
              </a:rPr>
              <a:t>toString</a:t>
            </a:r>
            <a:r>
              <a:rPr lang="da-DK" altLang="da-DK" sz="1800" dirty="0">
                <a:solidFill>
                  <a:srgbClr val="000066"/>
                </a:solidFill>
                <a:ea typeface="ＭＳ Ｐゴシック" pitchFamily="34" charset="-128"/>
              </a:rPr>
              <a:t> fra Object klassen</a:t>
            </a:r>
          </a:p>
        </p:txBody>
      </p:sp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952799" y="2176719"/>
            <a:ext cx="5904656" cy="892552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6000"/>
              </a:spcBef>
              <a:buFontTx/>
              <a:buNone/>
            </a:pPr>
            <a:r>
              <a:rPr lang="en-US" altLang="da-DK" sz="2000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String </a:t>
            </a:r>
            <a:r>
              <a:rPr lang="en-US" altLang="da-DK" sz="2000" dirty="0" err="1">
                <a:solidFill>
                  <a:schemeClr val="tx1"/>
                </a:solidFill>
                <a:latin typeface="Courier New" pitchFamily="49" charset="0"/>
              </a:rPr>
              <a:t>toString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()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2000" dirty="0">
                <a:solidFill>
                  <a:srgbClr val="7030A0"/>
                </a:solidFill>
                <a:latin typeface="Courier New" pitchFamily="49" charset="0"/>
              </a:rPr>
              <a:t>return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name + </a:t>
            </a:r>
            <a:r>
              <a:rPr lang="en-US" altLang="da-DK" sz="2000" dirty="0">
                <a:solidFill>
                  <a:srgbClr val="008000"/>
                </a:solidFill>
                <a:latin typeface="Courier New" pitchFamily="49" charset="0"/>
              </a:rPr>
              <a:t>" "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 + age + </a:t>
            </a:r>
            <a:r>
              <a:rPr lang="en-US" altLang="da-DK" sz="2000" dirty="0">
                <a:solidFill>
                  <a:srgbClr val="008000"/>
                </a:solidFill>
                <a:latin typeface="Courier New" pitchFamily="49" charset="0"/>
              </a:rPr>
              <a:t>" years"</a:t>
            </a: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en-US" altLang="da-DK" sz="2000" dirty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2000" dirty="0">
              <a:solidFill>
                <a:schemeClr val="tx1"/>
              </a:solidFill>
              <a:latin typeface="Courier New" pitchFamily="49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9814" y="4725144"/>
            <a:ext cx="3627012" cy="2016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45900" y="3225169"/>
            <a:ext cx="8014532" cy="639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 eaLnBrk="1" hangingPunct="1">
              <a:spcBef>
                <a:spcPts val="1800"/>
              </a:spcBef>
              <a:buChar char="•"/>
            </a:pP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7" charset="-128"/>
              </a:rPr>
              <a:t>Ved hjælp af en for-</a:t>
            </a:r>
            <a:r>
              <a:rPr lang="da-DK" altLang="da-DK" b="1" dirty="0" err="1">
                <a:solidFill>
                  <a:srgbClr val="A50021"/>
                </a:solidFill>
                <a:ea typeface="ＭＳ Ｐゴシック" pitchFamily="34" charset="-128"/>
                <a:cs typeface="ＭＳ Ｐゴシック" pitchFamily="-107" charset="-128"/>
              </a:rPr>
              <a:t>each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7" charset="-128"/>
              </a:rPr>
              <a:t> løkke udskrives</a:t>
            </a:r>
            <a:b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7" charset="-128"/>
              </a:rPr>
            </a:b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7" charset="-128"/>
              </a:rPr>
              <a:t>hvert Person objekt på en separat linje</a:t>
            </a:r>
          </a:p>
        </p:txBody>
      </p:sp>
      <p:sp>
        <p:nvSpPr>
          <p:cNvPr id="9" name="Rectangle 8"/>
          <p:cNvSpPr/>
          <p:nvPr/>
        </p:nvSpPr>
        <p:spPr>
          <a:xfrm rot="21165640">
            <a:off x="1437566" y="5496326"/>
            <a:ext cx="1707327" cy="646331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3600" b="1" dirty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Quiz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515150" y="2523232"/>
            <a:ext cx="2606436" cy="1610988"/>
            <a:chOff x="5083522" y="3304619"/>
            <a:chExt cx="2606436" cy="1610988"/>
          </a:xfrm>
        </p:grpSpPr>
        <p:grpSp>
          <p:nvGrpSpPr>
            <p:cNvPr id="4" name="Group 3"/>
            <p:cNvGrpSpPr/>
            <p:nvPr/>
          </p:nvGrpSpPr>
          <p:grpSpPr>
            <a:xfrm>
              <a:off x="5083522" y="3304619"/>
              <a:ext cx="2606436" cy="1610988"/>
              <a:chOff x="5083522" y="3304619"/>
              <a:chExt cx="2606436" cy="1610988"/>
            </a:xfrm>
          </p:grpSpPr>
          <p:pic>
            <p:nvPicPr>
              <p:cNvPr id="11" name="Picture 2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28138" b="55263"/>
              <a:stretch/>
            </p:blipFill>
            <p:spPr bwMode="auto">
              <a:xfrm>
                <a:off x="5083522" y="3304619"/>
                <a:ext cx="2606436" cy="9019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" name="Rectangle 2"/>
              <p:cNvSpPr/>
              <p:nvPr/>
            </p:nvSpPr>
            <p:spPr bwMode="auto">
              <a:xfrm>
                <a:off x="5220072" y="4221088"/>
                <a:ext cx="2407279" cy="694519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0000" tIns="46800" rIns="90000" bIns="468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a-DK" sz="2000" b="0" i="0" u="none" strike="noStrike" cap="none" normalizeH="0" baseline="0">
                  <a:ln>
                    <a:noFill/>
                  </a:ln>
                  <a:solidFill>
                    <a:srgbClr val="A50021"/>
                  </a:solidFill>
                  <a:effectLst/>
                  <a:latin typeface="Arial" charset="0"/>
                </a:endParaRPr>
              </a:p>
            </p:txBody>
          </p:sp>
        </p:grpSp>
        <p:pic>
          <p:nvPicPr>
            <p:cNvPr id="14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9924" r="28185"/>
            <a:stretch/>
          </p:blipFill>
          <p:spPr bwMode="auto">
            <a:xfrm>
              <a:off x="5083522" y="4201419"/>
              <a:ext cx="2604753" cy="606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Rectangle 4"/>
            <p:cNvSpPr/>
            <p:nvPr/>
          </p:nvSpPr>
          <p:spPr bwMode="auto">
            <a:xfrm>
              <a:off x="5220072" y="4201419"/>
              <a:ext cx="1633771" cy="197939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0068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747" y="2852936"/>
            <a:ext cx="1539260" cy="1531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da-DK" sz="3200" dirty="0"/>
              <a:t>Java API (</a:t>
            </a:r>
            <a:r>
              <a:rPr lang="da-DK" altLang="da-DK" sz="3200" dirty="0" err="1"/>
              <a:t>Java's</a:t>
            </a:r>
            <a:r>
              <a:rPr lang="da-DK" altLang="da-DK" sz="3200" dirty="0"/>
              <a:t> klassebibliotek)</a:t>
            </a:r>
            <a:endParaRPr lang="da-DK" altLang="da-DK" sz="3200" noProof="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19</a:t>
            </a:fld>
            <a:endParaRPr lang="da-DK" altLang="da-DK" dirty="0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504004" y="1196752"/>
            <a:ext cx="8460484" cy="1440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 eaLnBrk="1" hangingPunct="1">
              <a:spcBef>
                <a:spcPts val="1800"/>
              </a:spcBef>
              <a:buChar char="•"/>
            </a:pPr>
            <a:r>
              <a:rPr lang="da-DK" altLang="da-DK" b="1" spc="-3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7" charset="-128"/>
              </a:rPr>
              <a:t>Hvis vi vil have mere info om ArrayList klassen, kan vi konsultere Java API'en som beskriver grænsefladen til Java's klassebibliotek</a:t>
            </a:r>
          </a:p>
          <a:p>
            <a:pPr marL="742950" lvl="2" indent="-342900" eaLnBrk="1" hangingPunct="1">
              <a:spcBef>
                <a:spcPts val="600"/>
              </a:spcBef>
            </a:pPr>
            <a:r>
              <a:rPr lang="da-DK" altLang="da-DK" sz="1800" dirty="0">
                <a:solidFill>
                  <a:srgbClr val="000066"/>
                </a:solidFill>
                <a:ea typeface="ＭＳ Ｐゴシック" pitchFamily="34" charset="-128"/>
              </a:rPr>
              <a:t>Oversigt over alle klasser (og interfaces) i Java Library</a:t>
            </a:r>
          </a:p>
          <a:p>
            <a:pPr marL="742950" lvl="2" indent="-342900" eaLnBrk="1" hangingPunct="1">
              <a:spcBef>
                <a:spcPts val="600"/>
              </a:spcBef>
            </a:pPr>
            <a:r>
              <a:rPr lang="da-DK" altLang="da-DK" sz="1800" dirty="0">
                <a:solidFill>
                  <a:srgbClr val="000066"/>
                </a:solidFill>
                <a:ea typeface="ＭＳ Ｐゴシック" pitchFamily="34" charset="-128"/>
              </a:rPr>
              <a:t>API = Application Programming Interface </a:t>
            </a:r>
            <a:r>
              <a:rPr lang="da-DK" altLang="da-DK" sz="1800" dirty="0">
                <a:solidFill>
                  <a:srgbClr val="000066"/>
                </a:solidFill>
                <a:ea typeface="ＭＳ Ｐゴシック" pitchFamily="34" charset="-128"/>
                <a:hlinkClick r:id="rId4"/>
              </a:rPr>
              <a:t>Link</a:t>
            </a:r>
            <a:endParaRPr lang="da-DK" altLang="da-DK" sz="1800" dirty="0">
              <a:solidFill>
                <a:srgbClr val="000066"/>
              </a:solidFill>
              <a:ea typeface="ＭＳ Ｐゴシック" pitchFamily="34" charset="-128"/>
            </a:endParaRPr>
          </a:p>
          <a:p>
            <a:pPr marL="742950" lvl="2" indent="-342900" eaLnBrk="1" hangingPunct="1">
              <a:spcBef>
                <a:spcPts val="600"/>
              </a:spcBef>
            </a:pPr>
            <a:endParaRPr lang="da-DK" altLang="da-DK" sz="1800" dirty="0">
              <a:solidFill>
                <a:srgbClr val="000066"/>
              </a:solidFill>
              <a:ea typeface="ＭＳ Ｐゴシック" pitchFamily="34" charset="-128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979712" y="2852936"/>
            <a:ext cx="6803917" cy="2232248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CC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lvl="2" indent="0" eaLnBrk="1" hangingPunct="1">
              <a:spcBef>
                <a:spcPts val="600"/>
              </a:spcBef>
              <a:buNone/>
            </a:pPr>
            <a:r>
              <a:rPr lang="da-DK" altLang="da-DK" sz="1800" dirty="0">
                <a:solidFill>
                  <a:srgbClr val="000066"/>
                </a:solidFill>
                <a:ea typeface="ＭＳ Ｐゴシック" pitchFamily="34" charset="-128"/>
              </a:rPr>
              <a:t>API er en </a:t>
            </a:r>
            <a:r>
              <a:rPr lang="da-DK" altLang="da-DK" sz="1800" b="1" dirty="0">
                <a:solidFill>
                  <a:srgbClr val="008000"/>
                </a:solidFill>
                <a:ea typeface="ＭＳ Ｐゴシック" pitchFamily="34" charset="-128"/>
              </a:rPr>
              <a:t>softwaregrænseflade</a:t>
            </a:r>
            <a:r>
              <a:rPr lang="da-DK" altLang="da-DK" sz="1800" dirty="0">
                <a:solidFill>
                  <a:srgbClr val="000066"/>
                </a:solidFill>
                <a:ea typeface="ＭＳ Ｐゴシック" pitchFamily="34" charset="-128"/>
              </a:rPr>
              <a:t>, der tillader et stykke software at interagere med andet software.</a:t>
            </a:r>
          </a:p>
          <a:p>
            <a:pPr marL="0" lvl="2" indent="0" eaLnBrk="1" hangingPunct="1">
              <a:spcBef>
                <a:spcPts val="600"/>
              </a:spcBef>
              <a:buNone/>
            </a:pPr>
            <a:r>
              <a:rPr lang="da-DK" altLang="da-DK" sz="1800" dirty="0">
                <a:solidFill>
                  <a:srgbClr val="000066"/>
                </a:solidFill>
                <a:ea typeface="ＭＳ Ｐゴシック" pitchFamily="34" charset="-128"/>
              </a:rPr>
              <a:t>Et typisk eksempel er at applikationer "taler" med styresystemet for at åbne en fil, hvorefter styresystemet på programmets vegne indlæser filen fra en harddisk eller lignende.</a:t>
            </a:r>
          </a:p>
          <a:p>
            <a:pPr marL="0" lvl="2" indent="0" eaLnBrk="1" hangingPunct="1">
              <a:spcBef>
                <a:spcPts val="600"/>
              </a:spcBef>
              <a:buNone/>
            </a:pPr>
            <a:r>
              <a:rPr lang="da-DK" altLang="da-DK" sz="1800" dirty="0">
                <a:solidFill>
                  <a:srgbClr val="000066"/>
                </a:solidFill>
                <a:ea typeface="ＭＳ Ｐゴシック" pitchFamily="34" charset="-128"/>
              </a:rPr>
              <a:t>I en nøddeskal kan et API betegnes som en måde at </a:t>
            </a:r>
            <a:r>
              <a:rPr lang="da-DK" altLang="da-DK" sz="1800" b="1" dirty="0">
                <a:solidFill>
                  <a:srgbClr val="008000"/>
                </a:solidFill>
                <a:ea typeface="ＭＳ Ｐゴシック" pitchFamily="34" charset="-128"/>
              </a:rPr>
              <a:t>tilbyde tjenester</a:t>
            </a:r>
            <a:r>
              <a:rPr lang="da-DK" altLang="da-DK" sz="1800" dirty="0">
                <a:solidFill>
                  <a:srgbClr val="000066"/>
                </a:solidFill>
                <a:ea typeface="ＭＳ Ｐゴシック" pitchFamily="34" charset="-128"/>
              </a:rPr>
              <a:t>, herunder data, fra et system til et andet system.</a:t>
            </a:r>
          </a:p>
        </p:txBody>
      </p:sp>
      <p:sp>
        <p:nvSpPr>
          <p:cNvPr id="7" name="Rectangle 6"/>
          <p:cNvSpPr/>
          <p:nvPr/>
        </p:nvSpPr>
        <p:spPr>
          <a:xfrm rot="21165640">
            <a:off x="2063797" y="5455489"/>
            <a:ext cx="1754396" cy="646331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3600" b="1" dirty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Demo</a:t>
            </a:r>
          </a:p>
        </p:txBody>
      </p:sp>
      <p:sp>
        <p:nvSpPr>
          <p:cNvPr id="11" name="Text Box 21"/>
          <p:cNvSpPr txBox="1">
            <a:spLocks noChangeArrowheads="1"/>
          </p:cNvSpPr>
          <p:nvPr/>
        </p:nvSpPr>
        <p:spPr bwMode="auto">
          <a:xfrm>
            <a:off x="3851923" y="5467030"/>
            <a:ext cx="4931706" cy="623248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79388" indent="-179388" eaLnBrk="1" hangingPunct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600" b="1" dirty="0">
                <a:solidFill>
                  <a:srgbClr val="008000"/>
                </a:solidFill>
              </a:rPr>
              <a:t>Math </a:t>
            </a:r>
            <a:r>
              <a:rPr lang="da-DK" altLang="da-DK" sz="1600" b="1" dirty="0">
                <a:solidFill>
                  <a:srgbClr val="0000CC"/>
                </a:solidFill>
              </a:rPr>
              <a:t>og</a:t>
            </a:r>
            <a:r>
              <a:rPr lang="da-DK" altLang="da-DK" sz="1600" b="1" dirty="0">
                <a:solidFill>
                  <a:srgbClr val="008000"/>
                </a:solidFill>
              </a:rPr>
              <a:t> String </a:t>
            </a:r>
            <a:r>
              <a:rPr lang="da-DK" altLang="da-DK" sz="1600" b="1" dirty="0">
                <a:solidFill>
                  <a:srgbClr val="0000CC"/>
                </a:solidFill>
              </a:rPr>
              <a:t>klassen i pakken </a:t>
            </a:r>
            <a:r>
              <a:rPr lang="da-DK" altLang="da-DK" sz="1600" b="1" dirty="0" err="1">
                <a:solidFill>
                  <a:srgbClr val="0000CC"/>
                </a:solidFill>
              </a:rPr>
              <a:t>java.lang</a:t>
            </a:r>
            <a:endParaRPr lang="da-DK" altLang="da-DK" sz="1600" b="1" dirty="0">
              <a:solidFill>
                <a:srgbClr val="0000CC"/>
              </a:solidFill>
            </a:endParaRPr>
          </a:p>
          <a:p>
            <a:pPr marL="179388" indent="-179388" eaLnBrk="1" hangingPunct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600" b="1" dirty="0">
                <a:solidFill>
                  <a:srgbClr val="008000"/>
                </a:solidFill>
              </a:rPr>
              <a:t>ArrayList</a:t>
            </a:r>
            <a:r>
              <a:rPr lang="da-DK" altLang="da-DK" sz="1600" b="1" dirty="0">
                <a:solidFill>
                  <a:srgbClr val="0000CC"/>
                </a:solidFill>
              </a:rPr>
              <a:t> og </a:t>
            </a:r>
            <a:r>
              <a:rPr lang="da-DK" altLang="da-DK" sz="1600" b="1" dirty="0">
                <a:solidFill>
                  <a:srgbClr val="008000"/>
                </a:solidFill>
              </a:rPr>
              <a:t>Random</a:t>
            </a:r>
            <a:r>
              <a:rPr lang="da-DK" altLang="da-DK" sz="1600" b="1" dirty="0">
                <a:solidFill>
                  <a:srgbClr val="0000CC"/>
                </a:solidFill>
              </a:rPr>
              <a:t> klassen i pakken </a:t>
            </a:r>
            <a:r>
              <a:rPr lang="da-DK" altLang="da-DK" sz="1600" b="1" dirty="0" err="1">
                <a:solidFill>
                  <a:srgbClr val="0000CC"/>
                </a:solidFill>
              </a:rPr>
              <a:t>java.util</a:t>
            </a:r>
            <a:endParaRPr lang="da-DK" altLang="da-DK" sz="1600" b="1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1537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568183" cy="682625"/>
          </a:xfrm>
        </p:spPr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3200" dirty="0">
                <a:ea typeface="ＭＳ Ｐゴシック" pitchFamily="34" charset="-128"/>
                <a:cs typeface="Arial"/>
              </a:rPr>
              <a:t> </a:t>
            </a:r>
            <a:r>
              <a:rPr lang="da-DK" altLang="da-DK" sz="3200" noProof="0" dirty="0">
                <a:ea typeface="ＭＳ Ｐゴシック" pitchFamily="34" charset="-128"/>
              </a:rPr>
              <a:t>Collections – Samlinger af objekter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736"/>
            <a:ext cx="8496175" cy="5688632"/>
          </a:xfrm>
        </p:spPr>
        <p:txBody>
          <a:bodyPr/>
          <a:lstStyle/>
          <a:p>
            <a:pPr eaLnBrk="1" hangingPunct="1"/>
            <a:r>
              <a:rPr lang="da-DK" altLang="da-DK" sz="2000" noProof="0" dirty="0">
                <a:ea typeface="ＭＳ Ｐゴシック" pitchFamily="34" charset="-128"/>
              </a:rPr>
              <a:t>Objektreferencer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spc="-40" noProof="0" dirty="0">
                <a:ea typeface="ＭＳ Ｐゴシック" pitchFamily="34" charset="-128"/>
              </a:rPr>
              <a:t>For at "holde fast" i et objekt skal der bruges en objekt-reference (en variabel)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spc="-40" dirty="0">
                <a:ea typeface="ＭＳ Ｐゴシック" pitchFamily="34" charset="-128"/>
              </a:rPr>
              <a:t>I Raflebæger 1 og 2 bruger vi to feltvariabler </a:t>
            </a:r>
            <a:r>
              <a:rPr lang="da-DK" altLang="da-DK" sz="1800" b="1" spc="-40" dirty="0" err="1">
                <a:ea typeface="ＭＳ Ｐゴシック" pitchFamily="34" charset="-128"/>
              </a:rPr>
              <a:t>d1</a:t>
            </a:r>
            <a:r>
              <a:rPr lang="da-DK" altLang="da-DK" sz="1800" spc="-40" dirty="0">
                <a:ea typeface="ＭＳ Ｐゴシック" pitchFamily="34" charset="-128"/>
              </a:rPr>
              <a:t> og </a:t>
            </a:r>
            <a:r>
              <a:rPr lang="da-DK" altLang="da-DK" sz="1800" b="1" spc="-40" dirty="0" err="1">
                <a:ea typeface="ＭＳ Ｐゴシック" pitchFamily="34" charset="-128"/>
              </a:rPr>
              <a:t>d2</a:t>
            </a:r>
            <a:r>
              <a:rPr lang="da-DK" altLang="da-DK" sz="1800" spc="-40" dirty="0">
                <a:ea typeface="ＭＳ Ｐゴシック" pitchFamily="34" charset="-128"/>
              </a:rPr>
              <a:t> til at ”holde fast” i hvert sit </a:t>
            </a:r>
            <a:r>
              <a:rPr lang="da-DK" altLang="da-DK" sz="1800" b="1" spc="-40" dirty="0">
                <a:ea typeface="ＭＳ Ｐゴシック" pitchFamily="34" charset="-128"/>
              </a:rPr>
              <a:t>Die</a:t>
            </a:r>
            <a:r>
              <a:rPr lang="da-DK" altLang="da-DK" sz="1800" spc="-40" dirty="0">
                <a:ea typeface="ＭＳ Ｐゴシック" pitchFamily="34" charset="-128"/>
              </a:rPr>
              <a:t> objekt.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spc="-40" noProof="0" dirty="0">
                <a:ea typeface="ＭＳ Ｐゴシック" pitchFamily="34" charset="-128"/>
              </a:rPr>
              <a:t>Hvis man har 10 terninger i raflebægeret, skal man have 10 feltvariabler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spc="-40" noProof="0" dirty="0">
                <a:ea typeface="ＭＳ Ｐゴシック" pitchFamily="34" charset="-128"/>
              </a:rPr>
              <a:t>For at "holde fast" i 1000 objekter skal der bruges 1000 objekt-referencer</a:t>
            </a:r>
            <a:endParaRPr lang="da-DK" altLang="da-DK" sz="1100" spc="-40" noProof="0" dirty="0">
              <a:latin typeface="Times New Roman" pitchFamily="18" charset="0"/>
              <a:ea typeface="ＭＳ Ｐゴシック" pitchFamily="34" charset="-128"/>
            </a:endParaRPr>
          </a:p>
          <a:p>
            <a:pPr eaLnBrk="1" hangingPunct="1">
              <a:spcBef>
                <a:spcPts val="1800"/>
              </a:spcBef>
            </a:pPr>
            <a:r>
              <a:rPr lang="da-DK" altLang="da-DK" sz="2000" noProof="0" dirty="0">
                <a:ea typeface="ＭＳ Ｐゴシック" pitchFamily="34" charset="-128"/>
              </a:rPr>
              <a:t>Collections (objektsamlinger)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noProof="0" dirty="0">
                <a:ea typeface="ＭＳ Ｐゴシック" pitchFamily="34" charset="-128"/>
              </a:rPr>
              <a:t>En særlig slags objekter, der kan opbevare (referencer til) objekter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spc="-40" noProof="0" dirty="0">
                <a:ea typeface="ＭＳ Ｐゴシック" pitchFamily="34" charset="-128"/>
              </a:rPr>
              <a:t>Klassen </a:t>
            </a:r>
            <a:r>
              <a:rPr lang="da-DK" altLang="da-DK" sz="1800" b="1" spc="-40" dirty="0">
                <a:solidFill>
                  <a:srgbClr val="008000"/>
                </a:solidFill>
                <a:ea typeface="ＭＳ Ｐゴシック" pitchFamily="34" charset="-128"/>
              </a:rPr>
              <a:t>ArrayList</a:t>
            </a:r>
            <a:r>
              <a:rPr lang="da-DK" altLang="da-DK" sz="1800" spc="-40" noProof="0" dirty="0">
                <a:ea typeface="ＭＳ Ｐゴシック" pitchFamily="34" charset="-128"/>
              </a:rPr>
              <a:t> kan bruges til at skabe en liste (ordnet sekvens) af objekter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Et </a:t>
            </a:r>
            <a:r>
              <a:rPr lang="da-DK" altLang="da-DK" sz="1800" b="1" dirty="0">
                <a:solidFill>
                  <a:srgbClr val="008000"/>
                </a:solidFill>
                <a:ea typeface="ＭＳ Ｐゴシック" pitchFamily="34" charset="-128"/>
              </a:rPr>
              <a:t>ArrayList</a:t>
            </a:r>
            <a:r>
              <a:rPr lang="da-DK" altLang="da-DK" sz="1800" dirty="0">
                <a:ea typeface="ＭＳ Ｐゴシック" pitchFamily="34" charset="-128"/>
              </a:rPr>
              <a:t> objekt kan f.eks. have referencer til</a:t>
            </a:r>
            <a:endParaRPr lang="da-DK" altLang="da-DK" sz="1800" noProof="0" dirty="0">
              <a:ea typeface="ＭＳ Ｐゴシック" pitchFamily="34" charset="-128"/>
            </a:endParaRPr>
          </a:p>
          <a:p>
            <a:pPr lvl="2" eaLnBrk="1" hangingPunct="1">
              <a:spcBef>
                <a:spcPts val="600"/>
              </a:spcBef>
            </a:pPr>
            <a:r>
              <a:rPr lang="da-DK" altLang="da-DK" sz="1800" dirty="0">
                <a:solidFill>
                  <a:srgbClr val="000066"/>
                </a:solidFill>
                <a:ea typeface="ＭＳ Ｐゴシック" pitchFamily="34" charset="-128"/>
              </a:rPr>
              <a:t>et antal </a:t>
            </a:r>
            <a:r>
              <a:rPr lang="da-DK" altLang="da-DK" sz="1800" b="1" dirty="0">
                <a:solidFill>
                  <a:srgbClr val="008000"/>
                </a:solidFill>
                <a:ea typeface="ＭＳ Ｐゴシック" pitchFamily="34" charset="-128"/>
              </a:rPr>
              <a:t>Person</a:t>
            </a:r>
            <a:r>
              <a:rPr lang="da-DK" altLang="da-DK" sz="1800" dirty="0">
                <a:solidFill>
                  <a:srgbClr val="000066"/>
                </a:solidFill>
                <a:ea typeface="ＭＳ Ｐゴシック" pitchFamily="34" charset="-128"/>
              </a:rPr>
              <a:t> objekter, eller</a:t>
            </a:r>
          </a:p>
          <a:p>
            <a:pPr lvl="2" eaLnBrk="1" hangingPunct="1">
              <a:spcBef>
                <a:spcPts val="600"/>
              </a:spcBef>
            </a:pPr>
            <a:r>
              <a:rPr lang="da-DK" altLang="da-DK" sz="1800" dirty="0">
                <a:solidFill>
                  <a:srgbClr val="000066"/>
                </a:solidFill>
                <a:ea typeface="ＭＳ Ｐゴシック" pitchFamily="34" charset="-128"/>
              </a:rPr>
              <a:t>et antal </a:t>
            </a:r>
            <a:r>
              <a:rPr lang="da-DK" altLang="da-DK" sz="1800" b="1" dirty="0">
                <a:solidFill>
                  <a:srgbClr val="008000"/>
                </a:solidFill>
                <a:ea typeface="ＭＳ Ｐゴシック" pitchFamily="34" charset="-128"/>
              </a:rPr>
              <a:t>String</a:t>
            </a:r>
            <a:r>
              <a:rPr lang="da-DK" altLang="da-DK" sz="1800" dirty="0">
                <a:solidFill>
                  <a:srgbClr val="000066"/>
                </a:solidFill>
                <a:ea typeface="ＭＳ Ｐゴシック" pitchFamily="34" charset="-128"/>
              </a:rPr>
              <a:t> objekter, eller</a:t>
            </a:r>
          </a:p>
          <a:p>
            <a:pPr lvl="2" eaLnBrk="1" hangingPunct="1">
              <a:spcBef>
                <a:spcPts val="600"/>
              </a:spcBef>
            </a:pPr>
            <a:r>
              <a:rPr lang="da-DK" altLang="da-DK" sz="1800" dirty="0">
                <a:solidFill>
                  <a:srgbClr val="000066"/>
                </a:solidFill>
                <a:ea typeface="ＭＳ Ｐゴシック" pitchFamily="34" charset="-128"/>
              </a:rPr>
              <a:t>et antal </a:t>
            </a:r>
            <a:r>
              <a:rPr lang="da-DK" altLang="da-DK" sz="1800" b="1" dirty="0">
                <a:solidFill>
                  <a:srgbClr val="008000"/>
                </a:solidFill>
                <a:ea typeface="ＭＳ Ｐゴシック" pitchFamily="34" charset="-128"/>
              </a:rPr>
              <a:t>Die</a:t>
            </a:r>
            <a:r>
              <a:rPr lang="da-DK" altLang="da-DK" sz="1800" dirty="0">
                <a:solidFill>
                  <a:srgbClr val="000066"/>
                </a:solidFill>
                <a:ea typeface="ＭＳ Ｐゴシック" pitchFamily="34" charset="-128"/>
              </a:rPr>
              <a:t> objekter, eller</a:t>
            </a:r>
          </a:p>
          <a:p>
            <a:pPr lvl="2" eaLnBrk="1" hangingPunct="1">
              <a:spcBef>
                <a:spcPts val="600"/>
              </a:spcBef>
            </a:pPr>
            <a:r>
              <a:rPr lang="da-DK" altLang="da-DK" sz="1800" dirty="0">
                <a:solidFill>
                  <a:srgbClr val="000066"/>
                </a:solidFill>
                <a:ea typeface="ＭＳ Ｐゴシック" pitchFamily="34" charset="-128"/>
              </a:rPr>
              <a:t>et antal heltal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Når vi erklærer en arrayliste, specificerer vi, hvilken slags objekter, den</a:t>
            </a:r>
            <a:br>
              <a:rPr lang="da-DK" altLang="da-DK" sz="1800" dirty="0">
                <a:ea typeface="ＭＳ Ｐゴシック" pitchFamily="34" charset="-128"/>
              </a:rPr>
            </a:br>
            <a:r>
              <a:rPr lang="da-DK" altLang="da-DK" sz="1800" dirty="0">
                <a:ea typeface="ＭＳ Ｐゴシック" pitchFamily="34" charset="-128"/>
              </a:rPr>
              <a:t>skal kunne indeholde (pege på)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</a:t>
            </a:fld>
            <a:endParaRPr lang="da-DK" altLang="da-DK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468313" y="260350"/>
            <a:ext cx="8675687" cy="682625"/>
          </a:xfrm>
        </p:spPr>
        <p:txBody>
          <a:bodyPr/>
          <a:lstStyle/>
          <a:p>
            <a:r>
              <a:rPr lang="da-DK" altLang="da-DK" sz="30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000" dirty="0">
                <a:cs typeface="Arial"/>
              </a:rPr>
              <a:t> </a:t>
            </a:r>
            <a:r>
              <a:rPr lang="da-DK" altLang="da-DK" sz="3000" noProof="0" dirty="0">
                <a:ea typeface="ＭＳ Ｐゴシック" charset="-128"/>
              </a:rPr>
              <a:t>Afleveringsop</a:t>
            </a:r>
            <a:r>
              <a:rPr lang="da-DK" altLang="da-DK" sz="3000" dirty="0">
                <a:ea typeface="ＭＳ Ｐゴシック" charset="-128"/>
              </a:rPr>
              <a:t>gave</a:t>
            </a:r>
            <a:r>
              <a:rPr lang="da-DK" altLang="da-DK" sz="3000" noProof="0" dirty="0">
                <a:ea typeface="ＭＳ Ｐゴシック" charset="-128"/>
              </a:rPr>
              <a:t>: Raflebæger</a:t>
            </a:r>
            <a:r>
              <a:rPr lang="da-DK" altLang="da-DK" sz="3000" spc="-100" noProof="0" dirty="0">
                <a:ea typeface="ＭＳ Ｐゴシック" charset="-128"/>
              </a:rPr>
              <a:t> 3 (</a:t>
            </a:r>
            <a:r>
              <a:rPr lang="da-DK" altLang="da-DK" sz="3000" spc="-100" noProof="0" dirty="0" err="1">
                <a:ea typeface="ＭＳ Ｐゴシック" charset="-128"/>
              </a:rPr>
              <a:t>DieCup</a:t>
            </a:r>
            <a:r>
              <a:rPr lang="da-DK" altLang="da-DK" sz="3000" spc="-100" noProof="0" dirty="0">
                <a:ea typeface="ＭＳ Ｐゴシック" charset="-128"/>
              </a:rPr>
              <a:t> 3)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E49BC7-ED61-4EA0-8D07-4D89037983AF}" type="slidenum">
              <a:rPr lang="da-DK" altLang="da-DK" smtClean="0"/>
              <a:pPr/>
              <a:t>20</a:t>
            </a:fld>
            <a:endParaRPr lang="da-DK" alt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3" y="1052296"/>
            <a:ext cx="8424167" cy="1806476"/>
          </a:xfrm>
        </p:spPr>
        <p:txBody>
          <a:bodyPr/>
          <a:lstStyle/>
          <a:p>
            <a:pPr>
              <a:spcBef>
                <a:spcPts val="1600"/>
              </a:spcBef>
              <a:defRPr/>
            </a:pPr>
            <a:r>
              <a:rPr lang="da-DK" sz="2000" dirty="0"/>
              <a:t>I skal endnu en gang arbejde videre med jeres raflebæger</a:t>
            </a:r>
          </a:p>
          <a:p>
            <a:pPr>
              <a:spcBef>
                <a:spcPts val="800"/>
              </a:spcBef>
              <a:defRPr/>
            </a:pPr>
            <a:r>
              <a:rPr lang="da-DK" sz="2000" dirty="0"/>
              <a:t>I skal først lave et raflebæger, som kan indeholde et vilkårligt (positivt) antal terninger (som alle har 6 sider)</a:t>
            </a:r>
          </a:p>
          <a:p>
            <a:pPr lvl="1">
              <a:spcBef>
                <a:spcPts val="800"/>
              </a:spcBef>
              <a:defRPr/>
            </a:pPr>
            <a:r>
              <a:rPr lang="da-DK" sz="1800" dirty="0">
                <a:cs typeface="+mn-cs"/>
              </a:rPr>
              <a:t>I skal "huske" terningerne ved hjælp af en feltvariabel, der er en arrayliste (som jo kan indeholde et vilkårligt antal objekter)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1259632" y="5294932"/>
            <a:ext cx="5937683" cy="648512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da-DK" b="1" kern="0" dirty="0">
                <a:solidFill>
                  <a:srgbClr val="0D1E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skaber raflebæger med n terninger</a:t>
            </a:r>
          </a:p>
          <a:p>
            <a:pPr>
              <a:lnSpc>
                <a:spcPct val="80000"/>
              </a:lnSpc>
            </a:pPr>
            <a:r>
              <a:rPr lang="da-DK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DieCup</a:t>
            </a:r>
            <a:r>
              <a:rPr lang="da-DK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b="1" kern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a-DK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n){…}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319101" y="2996952"/>
            <a:ext cx="4931297" cy="1430325"/>
            <a:chOff x="1279394" y="2858772"/>
            <a:chExt cx="4931297" cy="1430325"/>
          </a:xfrm>
        </p:grpSpPr>
        <p:cxnSp>
          <p:nvCxnSpPr>
            <p:cNvPr id="23" name="Straight Connector 25"/>
            <p:cNvCxnSpPr>
              <a:cxnSpLocks noChangeShapeType="1"/>
            </p:cNvCxnSpPr>
            <p:nvPr/>
          </p:nvCxnSpPr>
          <p:spPr bwMode="auto">
            <a:xfrm flipV="1">
              <a:off x="3235170" y="3743390"/>
              <a:ext cx="1281609" cy="3589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headEnd type="none" w="med" len="med"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24" name="Group 23"/>
            <p:cNvGrpSpPr/>
            <p:nvPr/>
          </p:nvGrpSpPr>
          <p:grpSpPr>
            <a:xfrm>
              <a:off x="1279394" y="2858772"/>
              <a:ext cx="2356502" cy="1430325"/>
              <a:chOff x="343290" y="1973094"/>
              <a:chExt cx="2356502" cy="1430325"/>
            </a:xfrm>
          </p:grpSpPr>
          <p:sp>
            <p:nvSpPr>
              <p:cNvPr id="25" name="Rectangle 7"/>
              <p:cNvSpPr>
                <a:spLocks noChangeArrowheads="1"/>
              </p:cNvSpPr>
              <p:nvPr/>
            </p:nvSpPr>
            <p:spPr bwMode="auto">
              <a:xfrm>
                <a:off x="343290" y="1973094"/>
                <a:ext cx="2356502" cy="1430325"/>
              </a:xfrm>
              <a:prstGeom prst="rect">
                <a:avLst/>
              </a:prstGeom>
              <a:solidFill>
                <a:srgbClr val="CCFFCC"/>
              </a:solidFill>
              <a:ln w="1905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/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/>
                <a:endParaRPr lang="en-US" altLang="da-DK" sz="1600"/>
              </a:p>
            </p:txBody>
          </p:sp>
          <p:sp>
            <p:nvSpPr>
              <p:cNvPr id="26" name="Text Box 8"/>
              <p:cNvSpPr txBox="1">
                <a:spLocks noChangeArrowheads="1"/>
              </p:cNvSpPr>
              <p:nvPr/>
            </p:nvSpPr>
            <p:spPr bwMode="auto">
              <a:xfrm>
                <a:off x="343291" y="1992399"/>
                <a:ext cx="2189292" cy="34073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0000" tIns="46800" rIns="90000" bIns="46800">
                <a:spAutoFit/>
              </a:bodyPr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ctr" eaLnBrk="1" hangingPunct="1"/>
                <a:r>
                  <a:rPr lang="da-DK" altLang="da-DK" sz="1600" b="1" dirty="0" err="1"/>
                  <a:t>DieCup</a:t>
                </a:r>
                <a:endParaRPr lang="da-DK" altLang="da-DK" sz="1600" b="1" dirty="0"/>
              </a:p>
            </p:txBody>
          </p:sp>
          <p:sp>
            <p:nvSpPr>
              <p:cNvPr id="27" name="Line 11"/>
              <p:cNvSpPr>
                <a:spLocks noChangeShapeType="1"/>
              </p:cNvSpPr>
              <p:nvPr/>
            </p:nvSpPr>
            <p:spPr bwMode="auto">
              <a:xfrm>
                <a:off x="343290" y="2360891"/>
                <a:ext cx="2356501" cy="0"/>
              </a:xfrm>
              <a:prstGeom prst="line">
                <a:avLst/>
              </a:prstGeom>
              <a:solidFill>
                <a:srgbClr val="FFFFCC"/>
              </a:solidFill>
              <a:ln w="19050">
                <a:solidFill>
                  <a:srgbClr val="000066"/>
                </a:solidFill>
                <a:round/>
                <a:headEnd/>
                <a:tailEnd/>
              </a:ln>
            </p:spPr>
            <p:txBody>
              <a:bodyPr lIns="90000" tIns="46800" rIns="90000" bIns="46800"/>
              <a:lstStyle/>
              <a:p>
                <a:endParaRPr lang="da-DK" sz="1600"/>
              </a:p>
            </p:txBody>
          </p:sp>
          <p:sp>
            <p:nvSpPr>
              <p:cNvPr id="28" name="Text Box 13"/>
              <p:cNvSpPr txBox="1">
                <a:spLocks noChangeArrowheads="1"/>
              </p:cNvSpPr>
              <p:nvPr/>
            </p:nvSpPr>
            <p:spPr bwMode="auto">
              <a:xfrm>
                <a:off x="415298" y="2405143"/>
                <a:ext cx="2232248" cy="8485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90000" tIns="46800" rIns="90000" bIns="46800">
                <a:spAutoFit/>
              </a:bodyPr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/>
                <a:r>
                  <a:rPr lang="da-DK" altLang="da-DK" sz="1400" b="1" dirty="0">
                    <a:solidFill>
                      <a:schemeClr val="tx1"/>
                    </a:solidFill>
                    <a:latin typeface="Courier New" pitchFamily="49" charset="0"/>
                  </a:rPr>
                  <a:t>ArrayList&lt;Die&gt; </a:t>
                </a:r>
                <a:r>
                  <a:rPr lang="da-DK" altLang="da-DK" sz="1400" b="1" dirty="0" err="1">
                    <a:solidFill>
                      <a:schemeClr val="tx1"/>
                    </a:solidFill>
                    <a:latin typeface="Courier New" pitchFamily="49" charset="0"/>
                  </a:rPr>
                  <a:t>dice</a:t>
                </a:r>
                <a:endParaRPr lang="da-DK" altLang="da-DK" sz="1400" b="1" dirty="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 eaLnBrk="1" hangingPunct="1">
                  <a:lnSpc>
                    <a:spcPct val="150000"/>
                  </a:lnSpc>
                </a:pPr>
                <a:r>
                  <a:rPr lang="da-DK" altLang="da-DK" sz="1400" b="1" dirty="0">
                    <a:solidFill>
                      <a:schemeClr val="tx1"/>
                    </a:solidFill>
                    <a:latin typeface="Courier New" pitchFamily="49" charset="0"/>
                  </a:rPr>
                  <a:t>void roll()</a:t>
                </a:r>
              </a:p>
              <a:p>
                <a:pPr eaLnBrk="1" hangingPunct="1"/>
                <a:r>
                  <a:rPr lang="da-DK" altLang="da-DK" sz="1400" b="1" dirty="0" err="1">
                    <a:solidFill>
                      <a:schemeClr val="tx1"/>
                    </a:solidFill>
                    <a:latin typeface="Courier New" pitchFamily="49" charset="0"/>
                  </a:rPr>
                  <a:t>int</a:t>
                </a:r>
                <a:r>
                  <a:rPr lang="da-DK" altLang="da-DK" sz="1400" b="1" dirty="0">
                    <a:solidFill>
                      <a:schemeClr val="tx1"/>
                    </a:solidFill>
                    <a:latin typeface="Courier New" pitchFamily="49" charset="0"/>
                  </a:rPr>
                  <a:t> </a:t>
                </a:r>
                <a:r>
                  <a:rPr lang="da-DK" altLang="da-DK" sz="1400" b="1" dirty="0" err="1">
                    <a:solidFill>
                      <a:schemeClr val="tx1"/>
                    </a:solidFill>
                    <a:latin typeface="Courier New" pitchFamily="49" charset="0"/>
                  </a:rPr>
                  <a:t>getEyes</a:t>
                </a:r>
                <a:r>
                  <a:rPr lang="da-DK" altLang="da-DK" sz="1400" b="1" dirty="0">
                    <a:solidFill>
                      <a:schemeClr val="tx1"/>
                    </a:solidFill>
                    <a:latin typeface="Courier New" pitchFamily="49" charset="0"/>
                  </a:rPr>
                  <a:t>()</a:t>
                </a:r>
              </a:p>
            </p:txBody>
          </p:sp>
          <p:sp>
            <p:nvSpPr>
              <p:cNvPr id="29" name="Line 11"/>
              <p:cNvSpPr>
                <a:spLocks noChangeShapeType="1"/>
              </p:cNvSpPr>
              <p:nvPr/>
            </p:nvSpPr>
            <p:spPr bwMode="auto">
              <a:xfrm>
                <a:off x="343290" y="2721123"/>
                <a:ext cx="2356501" cy="0"/>
              </a:xfrm>
              <a:prstGeom prst="line">
                <a:avLst/>
              </a:prstGeom>
              <a:solidFill>
                <a:srgbClr val="FFFFCC"/>
              </a:solidFill>
              <a:ln w="19050">
                <a:solidFill>
                  <a:srgbClr val="000066"/>
                </a:solidFill>
                <a:round/>
                <a:headEnd/>
                <a:tailEnd/>
              </a:ln>
            </p:spPr>
            <p:txBody>
              <a:bodyPr lIns="90000" tIns="46800" rIns="90000" bIns="46800"/>
              <a:lstStyle/>
              <a:p>
                <a:endParaRPr lang="da-DK" sz="1600"/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4499992" y="2924504"/>
              <a:ext cx="1710699" cy="1364593"/>
              <a:chOff x="904402" y="1973094"/>
              <a:chExt cx="1710699" cy="1364593"/>
            </a:xfrm>
          </p:grpSpPr>
          <p:sp>
            <p:nvSpPr>
              <p:cNvPr id="31" name="Rectangle 7"/>
              <p:cNvSpPr>
                <a:spLocks noChangeArrowheads="1"/>
              </p:cNvSpPr>
              <p:nvPr/>
            </p:nvSpPr>
            <p:spPr bwMode="auto">
              <a:xfrm>
                <a:off x="906006" y="1973094"/>
                <a:ext cx="1698585" cy="1364593"/>
              </a:xfrm>
              <a:prstGeom prst="rect">
                <a:avLst/>
              </a:prstGeom>
              <a:solidFill>
                <a:srgbClr val="CCFFCC"/>
              </a:solidFill>
              <a:ln w="1905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/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/>
                <a:endParaRPr lang="en-US" altLang="da-DK" sz="1600"/>
              </a:p>
            </p:txBody>
          </p:sp>
          <p:sp>
            <p:nvSpPr>
              <p:cNvPr id="32" name="Text Box 8"/>
              <p:cNvSpPr txBox="1">
                <a:spLocks noChangeArrowheads="1"/>
              </p:cNvSpPr>
              <p:nvPr/>
            </p:nvSpPr>
            <p:spPr bwMode="auto">
              <a:xfrm>
                <a:off x="948827" y="1992399"/>
                <a:ext cx="1583755" cy="34073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0000" tIns="46800" rIns="90000" bIns="46800">
                <a:spAutoFit/>
              </a:bodyPr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ctr" eaLnBrk="1" hangingPunct="1"/>
                <a:r>
                  <a:rPr lang="da-DK" altLang="da-DK" sz="1600" b="1" dirty="0"/>
                  <a:t>Die</a:t>
                </a:r>
              </a:p>
            </p:txBody>
          </p:sp>
          <p:sp>
            <p:nvSpPr>
              <p:cNvPr id="33" name="Line 11"/>
              <p:cNvSpPr>
                <a:spLocks noChangeShapeType="1"/>
              </p:cNvSpPr>
              <p:nvPr/>
            </p:nvSpPr>
            <p:spPr bwMode="auto">
              <a:xfrm>
                <a:off x="904402" y="2360891"/>
                <a:ext cx="1700189" cy="0"/>
              </a:xfrm>
              <a:prstGeom prst="line">
                <a:avLst/>
              </a:prstGeom>
              <a:solidFill>
                <a:srgbClr val="FFFFCC"/>
              </a:solidFill>
              <a:ln w="19050">
                <a:solidFill>
                  <a:srgbClr val="000066"/>
                </a:solidFill>
                <a:round/>
                <a:headEnd/>
                <a:tailEnd/>
              </a:ln>
            </p:spPr>
            <p:txBody>
              <a:bodyPr lIns="90000" tIns="46800" rIns="90000" bIns="46800"/>
              <a:lstStyle/>
              <a:p>
                <a:endParaRPr lang="da-DK" sz="1600"/>
              </a:p>
            </p:txBody>
          </p:sp>
          <p:sp>
            <p:nvSpPr>
              <p:cNvPr id="34" name="Text Box 13"/>
              <p:cNvSpPr txBox="1">
                <a:spLocks noChangeArrowheads="1"/>
              </p:cNvSpPr>
              <p:nvPr/>
            </p:nvSpPr>
            <p:spPr bwMode="auto">
              <a:xfrm>
                <a:off x="948828" y="2405143"/>
                <a:ext cx="1583755" cy="8485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90000" tIns="46800" rIns="90000" bIns="46800">
                <a:spAutoFit/>
              </a:bodyPr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/>
                <a:r>
                  <a:rPr lang="da-DK" altLang="da-DK" sz="1400" b="1" dirty="0" err="1">
                    <a:solidFill>
                      <a:schemeClr val="tx1"/>
                    </a:solidFill>
                    <a:latin typeface="Courier New" pitchFamily="49" charset="0"/>
                  </a:rPr>
                  <a:t>int</a:t>
                </a:r>
                <a:r>
                  <a:rPr lang="da-DK" altLang="da-DK" sz="1400" b="1" dirty="0">
                    <a:solidFill>
                      <a:schemeClr val="tx1"/>
                    </a:solidFill>
                    <a:latin typeface="Courier New" pitchFamily="49" charset="0"/>
                  </a:rPr>
                  <a:t> </a:t>
                </a:r>
                <a:r>
                  <a:rPr lang="da-DK" altLang="da-DK" sz="1400" b="1" dirty="0" err="1">
                    <a:solidFill>
                      <a:schemeClr val="tx1"/>
                    </a:solidFill>
                    <a:latin typeface="Courier New" pitchFamily="49" charset="0"/>
                  </a:rPr>
                  <a:t>eyes</a:t>
                </a:r>
                <a:endParaRPr lang="da-DK" altLang="da-DK" sz="1400" b="1" dirty="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 eaLnBrk="1" hangingPunct="1">
                  <a:lnSpc>
                    <a:spcPct val="150000"/>
                  </a:lnSpc>
                </a:pPr>
                <a:r>
                  <a:rPr lang="da-DK" altLang="da-DK" sz="1400" b="1" dirty="0">
                    <a:solidFill>
                      <a:schemeClr val="tx1"/>
                    </a:solidFill>
                    <a:latin typeface="Courier New" pitchFamily="49" charset="0"/>
                  </a:rPr>
                  <a:t>void roll()</a:t>
                </a:r>
              </a:p>
              <a:p>
                <a:pPr eaLnBrk="1" hangingPunct="1"/>
                <a:r>
                  <a:rPr lang="da-DK" altLang="da-DK" sz="1400" b="1" dirty="0" err="1">
                    <a:solidFill>
                      <a:schemeClr val="tx1"/>
                    </a:solidFill>
                    <a:latin typeface="Courier New" pitchFamily="49" charset="0"/>
                  </a:rPr>
                  <a:t>int</a:t>
                </a:r>
                <a:r>
                  <a:rPr lang="da-DK" altLang="da-DK" sz="1400" b="1" dirty="0">
                    <a:solidFill>
                      <a:schemeClr val="tx1"/>
                    </a:solidFill>
                    <a:latin typeface="Courier New" pitchFamily="49" charset="0"/>
                  </a:rPr>
                  <a:t> </a:t>
                </a:r>
                <a:r>
                  <a:rPr lang="da-DK" altLang="da-DK" sz="1400" b="1" dirty="0" err="1">
                    <a:solidFill>
                      <a:schemeClr val="tx1"/>
                    </a:solidFill>
                    <a:latin typeface="Courier New" pitchFamily="49" charset="0"/>
                  </a:rPr>
                  <a:t>getEyes</a:t>
                </a:r>
                <a:r>
                  <a:rPr lang="da-DK" altLang="da-DK" sz="1400" b="1" dirty="0">
                    <a:solidFill>
                      <a:schemeClr val="tx1"/>
                    </a:solidFill>
                    <a:latin typeface="Courier New" pitchFamily="49" charset="0"/>
                  </a:rPr>
                  <a:t>()</a:t>
                </a:r>
              </a:p>
            </p:txBody>
          </p:sp>
          <p:sp>
            <p:nvSpPr>
              <p:cNvPr id="35" name="Line 11"/>
              <p:cNvSpPr>
                <a:spLocks noChangeShapeType="1"/>
              </p:cNvSpPr>
              <p:nvPr/>
            </p:nvSpPr>
            <p:spPr bwMode="auto">
              <a:xfrm>
                <a:off x="914912" y="2710360"/>
                <a:ext cx="1700189" cy="0"/>
              </a:xfrm>
              <a:prstGeom prst="line">
                <a:avLst/>
              </a:prstGeom>
              <a:solidFill>
                <a:srgbClr val="FFFFCC"/>
              </a:solidFill>
              <a:ln w="19050">
                <a:solidFill>
                  <a:srgbClr val="000066"/>
                </a:solidFill>
                <a:round/>
                <a:headEnd/>
                <a:tailEnd/>
              </a:ln>
            </p:spPr>
            <p:txBody>
              <a:bodyPr lIns="90000" tIns="46800" rIns="90000" bIns="46800"/>
              <a:lstStyle/>
              <a:p>
                <a:endParaRPr lang="da-DK" sz="1600"/>
              </a:p>
            </p:txBody>
          </p:sp>
        </p:grpSp>
        <p:sp>
          <p:nvSpPr>
            <p:cNvPr id="36" name="Text Box 13"/>
            <p:cNvSpPr txBox="1">
              <a:spLocks noChangeArrowheads="1"/>
            </p:cNvSpPr>
            <p:nvPr/>
          </p:nvSpPr>
          <p:spPr bwMode="auto">
            <a:xfrm>
              <a:off x="4188767" y="3429000"/>
              <a:ext cx="311225" cy="3099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da-DK" altLang="da-DK" sz="1400" b="1" dirty="0">
                  <a:solidFill>
                    <a:schemeClr val="tx1"/>
                  </a:solidFill>
                  <a:latin typeface="Courier New" pitchFamily="49" charset="0"/>
                </a:rPr>
                <a:t>*</a:t>
              </a:r>
            </a:p>
          </p:txBody>
        </p:sp>
      </p:grpSp>
      <p:sp>
        <p:nvSpPr>
          <p:cNvPr id="37" name="Content Placeholder 2"/>
          <p:cNvSpPr txBox="1">
            <a:spLocks/>
          </p:cNvSpPr>
          <p:nvPr/>
        </p:nvSpPr>
        <p:spPr bwMode="auto">
          <a:xfrm>
            <a:off x="412236" y="4602041"/>
            <a:ext cx="8343775" cy="533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lvl="1">
              <a:spcBef>
                <a:spcPts val="800"/>
              </a:spcBef>
              <a:defRPr/>
            </a:pPr>
            <a:r>
              <a:rPr lang="da-DK" sz="1800" kern="0" dirty="0"/>
              <a:t>Derudover skal I ændre konstruktøren for DieCup klasen, så den får en parameter, der angiver antallet af terninger</a:t>
            </a:r>
          </a:p>
        </p:txBody>
      </p:sp>
      <p:sp>
        <p:nvSpPr>
          <p:cNvPr id="22" name="Content Placeholder 2"/>
          <p:cNvSpPr txBox="1">
            <a:spLocks/>
          </p:cNvSpPr>
          <p:nvPr/>
        </p:nvSpPr>
        <p:spPr bwMode="auto">
          <a:xfrm>
            <a:off x="444953" y="6092845"/>
            <a:ext cx="8015479" cy="720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lvl="1">
              <a:spcBef>
                <a:spcPts val="800"/>
              </a:spcBef>
              <a:defRPr/>
            </a:pPr>
            <a:r>
              <a:rPr lang="da-DK" sz="1800" dirty="0"/>
              <a:t>Endelig skal I tilpasse metoderne i TestDriver klassen, således at de kan anvendes til raflebægre af ovenstående slags</a:t>
            </a:r>
            <a:endParaRPr lang="da-DK" sz="1800" kern="0" dirty="0"/>
          </a:p>
        </p:txBody>
      </p:sp>
    </p:spTree>
    <p:extLst>
      <p:ext uri="{BB962C8B-B14F-4D97-AF65-F5344CB8AC3E}">
        <p14:creationId xmlns:p14="http://schemas.microsoft.com/office/powerpoint/2010/main" val="18800206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sz="3200" noProof="0" dirty="0">
                <a:ea typeface="ＭＳ Ｐゴシック" charset="-128"/>
              </a:rPr>
              <a:t>Raflebæger 3 (</a:t>
            </a:r>
            <a:r>
              <a:rPr lang="da-DK" altLang="da-DK" sz="3200" noProof="0" dirty="0" err="1">
                <a:ea typeface="ＭＳ Ｐゴシック" charset="-128"/>
              </a:rPr>
              <a:t>DieCup</a:t>
            </a:r>
            <a:r>
              <a:rPr lang="da-DK" altLang="da-DK" sz="3200" noProof="0" dirty="0">
                <a:ea typeface="ＭＳ Ｐゴシック" charset="-128"/>
              </a:rPr>
              <a:t> 3) – fortsat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EE49BC7-ED61-4EA0-8D07-4D89037983AF}" type="slidenum">
              <a:rPr lang="da-DK" altLang="da-DK" smtClean="0"/>
              <a:pPr/>
              <a:t>21</a:t>
            </a:fld>
            <a:endParaRPr lang="da-DK" alt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3" y="1052296"/>
            <a:ext cx="8496175" cy="2736744"/>
          </a:xfrm>
        </p:spPr>
        <p:txBody>
          <a:bodyPr/>
          <a:lstStyle/>
          <a:p>
            <a:pPr>
              <a:spcBef>
                <a:spcPts val="1600"/>
              </a:spcBef>
              <a:defRPr/>
            </a:pPr>
            <a:r>
              <a:rPr lang="da-DK" sz="2000" dirty="0"/>
              <a:t>Dernæst skal I lave et raflebæger, som kan indeholde et vilkårligt (positivt) antal terninger, som hver har et vilkårligt antal sider (≥ 2)</a:t>
            </a:r>
          </a:p>
          <a:p>
            <a:pPr lvl="1">
              <a:spcBef>
                <a:spcPts val="600"/>
              </a:spcBef>
              <a:defRPr/>
            </a:pPr>
            <a:r>
              <a:rPr lang="da-DK" sz="1800" dirty="0"/>
              <a:t>Bemærk at vi nu kan have et raflebæger, hvori vi har terninger med forskellige antal sider</a:t>
            </a:r>
          </a:p>
          <a:p>
            <a:pPr lvl="1">
              <a:spcBef>
                <a:spcPts val="600"/>
              </a:spcBef>
              <a:defRPr/>
            </a:pPr>
            <a:r>
              <a:rPr lang="da-DK" sz="1800" dirty="0"/>
              <a:t>For at håndtere dette, skal I ændre konstruktøren for DieCup klassen, så antallet af terninger og antallet af deres sider kan specificeres</a:t>
            </a:r>
          </a:p>
          <a:p>
            <a:pPr lvl="1">
              <a:spcBef>
                <a:spcPts val="600"/>
              </a:spcBef>
              <a:defRPr/>
            </a:pPr>
            <a:r>
              <a:rPr lang="da-DK" sz="1800" dirty="0"/>
              <a:t>Dette kan gøres ved hjælp af en arrayliste af heltal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1236054" y="3420476"/>
            <a:ext cx="7368394" cy="593112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da-DK" sz="1800" b="1" kern="0" dirty="0">
                <a:solidFill>
                  <a:srgbClr val="0D1E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Skaber raflebæger med de specificerede terninger</a:t>
            </a:r>
          </a:p>
          <a:p>
            <a:pPr>
              <a:lnSpc>
                <a:spcPct val="80000"/>
              </a:lnSpc>
            </a:pPr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DieCup(ArrayList&lt;Integer&gt; </a:t>
            </a:r>
            <a:r>
              <a:rPr lang="da-DK" sz="18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dice</a:t>
            </a:r>
            <a:r>
              <a:rPr 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){…}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6588224" y="3812442"/>
            <a:ext cx="1597433" cy="402291"/>
          </a:xfrm>
          <a:prstGeom prst="rect">
            <a:avLst/>
          </a:prstGeom>
          <a:solidFill>
            <a:srgbClr val="CCECFF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da-DK" b="1" kern="0" dirty="0">
                <a:solidFill>
                  <a:srgbClr val="0D1E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[6,8,5,6]</a:t>
            </a:r>
            <a:endParaRPr lang="da-DK" b="1" kern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67544" y="4365104"/>
            <a:ext cx="8322352" cy="62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lvl="1">
              <a:lnSpc>
                <a:spcPct val="90000"/>
              </a:lnSpc>
              <a:spcBef>
                <a:spcPts val="600"/>
              </a:spcBef>
              <a:defRPr/>
            </a:pPr>
            <a:r>
              <a:rPr lang="da-DK" sz="1800" dirty="0"/>
              <a:t>Endelig skal I tilpasse metoderne i TestDriver klassen, således at de kan anvendes til raflebægre af ovenstående slags</a:t>
            </a:r>
          </a:p>
        </p:txBody>
      </p:sp>
    </p:spTree>
    <p:extLst>
      <p:ext uri="{BB962C8B-B14F-4D97-AF65-F5344CB8AC3E}">
        <p14:creationId xmlns:p14="http://schemas.microsoft.com/office/powerpoint/2010/main" val="2924984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260350"/>
            <a:ext cx="8675688" cy="682625"/>
          </a:xfrm>
        </p:spPr>
        <p:txBody>
          <a:bodyPr/>
          <a:lstStyle/>
          <a:p>
            <a:pPr eaLnBrk="1" hangingPunct="1"/>
            <a:r>
              <a:rPr lang="da-DK" altLang="da-DK" sz="3000" spc="-15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3000" spc="-150" dirty="0">
                <a:ea typeface="ＭＳ Ｐゴシック" pitchFamily="34" charset="-128"/>
                <a:cs typeface="Arial"/>
              </a:rPr>
              <a:t> </a:t>
            </a:r>
            <a:r>
              <a:rPr lang="da-DK" altLang="da-DK" sz="3000" noProof="0" dirty="0">
                <a:ea typeface="ＭＳ Ｐゴシック" pitchFamily="34" charset="-128"/>
              </a:rPr>
              <a:t>Afleveringsopgave: Skildpadde 1 (</a:t>
            </a:r>
            <a:r>
              <a:rPr lang="da-DK" altLang="da-DK" sz="3000" noProof="0" dirty="0" err="1">
                <a:ea typeface="ＭＳ Ｐゴシック" pitchFamily="34" charset="-128"/>
              </a:rPr>
              <a:t>Turtle</a:t>
            </a:r>
            <a:r>
              <a:rPr lang="da-DK" altLang="da-DK" sz="3000" noProof="0" dirty="0">
                <a:ea typeface="ＭＳ Ｐゴシック" pitchFamily="34" charset="-128"/>
              </a:rPr>
              <a:t> 1)</a:t>
            </a: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467544" y="1052736"/>
            <a:ext cx="7937414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pitchFamily="-107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pitchFamily="-107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pitchFamily="-107" charset="0"/>
                <a:ea typeface="ＭＳ Ｐゴシック" pitchFamily="-107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7" charset="0"/>
                <a:ea typeface="ＭＳ Ｐゴシック" pitchFamily="-107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7" charset="0"/>
                <a:ea typeface="ＭＳ Ｐゴシック" pitchFamily="-107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7" charset="0"/>
                <a:ea typeface="ＭＳ Ｐゴシック" pitchFamily="-107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7" charset="0"/>
                <a:ea typeface="ＭＳ Ｐゴシック" pitchFamily="-107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7" charset="0"/>
                <a:ea typeface="ＭＳ Ｐゴシック" pitchFamily="-107" charset="-128"/>
              </a:defRPr>
            </a:lvl9pPr>
          </a:lstStyle>
          <a:p>
            <a:pPr>
              <a:defRPr/>
            </a:pPr>
            <a:r>
              <a:rPr lang="da-DK" sz="2000" kern="0" dirty="0"/>
              <a:t>Vi vender tilbage til skildpadden fra en tidligere forelæsning</a:t>
            </a:r>
          </a:p>
          <a:p>
            <a:pPr marL="0" indent="0">
              <a:buFontTx/>
              <a:buNone/>
              <a:defRPr/>
            </a:pPr>
            <a:endParaRPr lang="da-DK" sz="2000" kern="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22</a:t>
            </a:fld>
            <a:endParaRPr lang="da-DK" altLang="da-DK" dirty="0"/>
          </a:p>
        </p:txBody>
      </p:sp>
      <p:sp>
        <p:nvSpPr>
          <p:cNvPr id="40" name="Rectangle 3"/>
          <p:cNvSpPr txBox="1">
            <a:spLocks noChangeArrowheads="1"/>
          </p:cNvSpPr>
          <p:nvPr/>
        </p:nvSpPr>
        <p:spPr bwMode="auto">
          <a:xfrm>
            <a:off x="539552" y="4980806"/>
            <a:ext cx="8145516" cy="8244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pitchFamily="-107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pitchFamily="-107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pitchFamily="-107" charset="0"/>
                <a:ea typeface="ＭＳ Ｐゴシック" pitchFamily="-107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7" charset="0"/>
                <a:ea typeface="ＭＳ Ｐゴシック" pitchFamily="-107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7" charset="0"/>
                <a:ea typeface="ＭＳ Ｐゴシック" pitchFamily="-107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7" charset="0"/>
                <a:ea typeface="ＭＳ Ｐゴシック" pitchFamily="-107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7" charset="0"/>
                <a:ea typeface="ＭＳ Ｐゴシック" pitchFamily="-107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7" charset="0"/>
                <a:ea typeface="ＭＳ Ｐゴシック" pitchFamily="-107" charset="-128"/>
              </a:defRPr>
            </a:lvl9pPr>
          </a:lstStyle>
          <a:p>
            <a:pPr>
              <a:defRPr/>
            </a:pPr>
            <a:r>
              <a:rPr lang="da-DK" sz="2000" kern="0" dirty="0"/>
              <a:t>I skal lave metoder til at tegne en række forskellige figurer, bl.a. disse:</a:t>
            </a:r>
          </a:p>
          <a:p>
            <a:pPr marL="0" indent="0">
              <a:buFontTx/>
              <a:buNone/>
              <a:defRPr/>
            </a:pPr>
            <a:endParaRPr lang="da-DK" sz="2000" kern="0" dirty="0"/>
          </a:p>
          <a:p>
            <a:pPr marL="0" indent="0">
              <a:buFontTx/>
              <a:buNone/>
              <a:defRPr/>
            </a:pPr>
            <a:endParaRPr lang="da-DK" sz="2000" kern="0" dirty="0"/>
          </a:p>
        </p:txBody>
      </p:sp>
      <p:pic>
        <p:nvPicPr>
          <p:cNvPr id="64" name="Picture 63"/>
          <p:cNvPicPr/>
          <p:nvPr/>
        </p:nvPicPr>
        <p:blipFill>
          <a:blip r:embed="rId3"/>
          <a:stretch>
            <a:fillRect/>
          </a:stretch>
        </p:blipFill>
        <p:spPr>
          <a:xfrm>
            <a:off x="2339752" y="5518980"/>
            <a:ext cx="1043940" cy="995680"/>
          </a:xfrm>
          <a:prstGeom prst="rect">
            <a:avLst/>
          </a:prstGeom>
        </p:spPr>
      </p:pic>
      <p:pic>
        <p:nvPicPr>
          <p:cNvPr id="65" name="Picture 64"/>
          <p:cNvPicPr/>
          <p:nvPr/>
        </p:nvPicPr>
        <p:blipFill>
          <a:blip r:embed="rId4"/>
          <a:stretch>
            <a:fillRect/>
          </a:stretch>
        </p:blipFill>
        <p:spPr>
          <a:xfrm>
            <a:off x="3687316" y="5557445"/>
            <a:ext cx="1028700" cy="997585"/>
          </a:xfrm>
          <a:prstGeom prst="rect">
            <a:avLst/>
          </a:prstGeom>
        </p:spPr>
      </p:pic>
      <p:pic>
        <p:nvPicPr>
          <p:cNvPr id="66" name="Picture 65"/>
          <p:cNvPicPr/>
          <p:nvPr/>
        </p:nvPicPr>
        <p:blipFill>
          <a:blip r:embed="rId5"/>
          <a:stretch>
            <a:fillRect/>
          </a:stretch>
        </p:blipFill>
        <p:spPr>
          <a:xfrm>
            <a:off x="5034580" y="5378152"/>
            <a:ext cx="1229360" cy="1219200"/>
          </a:xfrm>
          <a:prstGeom prst="rect">
            <a:avLst/>
          </a:prstGeom>
        </p:spPr>
      </p:pic>
      <p:sp>
        <p:nvSpPr>
          <p:cNvPr id="82" name="Rectangle 81"/>
          <p:cNvSpPr/>
          <p:nvPr/>
        </p:nvSpPr>
        <p:spPr bwMode="auto">
          <a:xfrm>
            <a:off x="4860032" y="1556792"/>
            <a:ext cx="3819505" cy="3229983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83" name="Text Box 8"/>
          <p:cNvSpPr txBox="1">
            <a:spLocks noChangeArrowheads="1"/>
          </p:cNvSpPr>
          <p:nvPr/>
        </p:nvSpPr>
        <p:spPr bwMode="auto">
          <a:xfrm>
            <a:off x="4965490" y="1617821"/>
            <a:ext cx="28344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spcBef>
                <a:spcPts val="600"/>
              </a:spcBef>
            </a:pPr>
            <a:r>
              <a:rPr lang="da-DK" altLang="da-DK" b="1" dirty="0"/>
              <a:t>Skildpaddens tilstand</a:t>
            </a:r>
            <a:endParaRPr lang="da-DK" altLang="da-DK" sz="1600" dirty="0"/>
          </a:p>
        </p:txBody>
      </p:sp>
      <p:grpSp>
        <p:nvGrpSpPr>
          <p:cNvPr id="84" name="Group 83"/>
          <p:cNvGrpSpPr/>
          <p:nvPr/>
        </p:nvGrpSpPr>
        <p:grpSpPr>
          <a:xfrm>
            <a:off x="6468390" y="2395576"/>
            <a:ext cx="1936568" cy="1296144"/>
            <a:chOff x="6747810" y="2204864"/>
            <a:chExt cx="1936568" cy="1296144"/>
          </a:xfrm>
        </p:grpSpPr>
        <p:grpSp>
          <p:nvGrpSpPr>
            <p:cNvPr id="85" name="Group 84"/>
            <p:cNvGrpSpPr/>
            <p:nvPr/>
          </p:nvGrpSpPr>
          <p:grpSpPr>
            <a:xfrm>
              <a:off x="6747810" y="2204864"/>
              <a:ext cx="1936568" cy="1078365"/>
              <a:chOff x="6747810" y="2204864"/>
              <a:chExt cx="1936568" cy="1078365"/>
            </a:xfrm>
          </p:grpSpPr>
          <p:sp>
            <p:nvSpPr>
              <p:cNvPr id="87" name="Oval 2"/>
              <p:cNvSpPr>
                <a:spLocks noChangeArrowheads="1"/>
              </p:cNvSpPr>
              <p:nvPr/>
            </p:nvSpPr>
            <p:spPr bwMode="auto">
              <a:xfrm>
                <a:off x="7174038" y="2474455"/>
                <a:ext cx="804298" cy="754856"/>
              </a:xfrm>
              <a:prstGeom prst="ellipse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/>
                <a:endParaRPr lang="en-US" altLang="da-DK" sz="1800" b="1"/>
              </a:p>
            </p:txBody>
          </p:sp>
          <p:sp>
            <p:nvSpPr>
              <p:cNvPr id="88" name="Line 9"/>
              <p:cNvSpPr>
                <a:spLocks noChangeShapeType="1"/>
              </p:cNvSpPr>
              <p:nvPr/>
            </p:nvSpPr>
            <p:spPr bwMode="auto">
              <a:xfrm>
                <a:off x="7576187" y="2420537"/>
                <a:ext cx="0" cy="862692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da-DK" sz="1800" b="1"/>
              </a:p>
            </p:txBody>
          </p:sp>
          <p:sp>
            <p:nvSpPr>
              <p:cNvPr id="89" name="Line 10"/>
              <p:cNvSpPr>
                <a:spLocks noChangeShapeType="1"/>
              </p:cNvSpPr>
              <p:nvPr/>
            </p:nvSpPr>
            <p:spPr bwMode="auto">
              <a:xfrm>
                <a:off x="7116588" y="2851883"/>
                <a:ext cx="919198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da-DK" sz="1800" b="1"/>
              </a:p>
            </p:txBody>
          </p:sp>
          <p:sp>
            <p:nvSpPr>
              <p:cNvPr id="90" name="Text Box 11"/>
              <p:cNvSpPr txBox="1">
                <a:spLocks noChangeArrowheads="1"/>
              </p:cNvSpPr>
              <p:nvPr/>
            </p:nvSpPr>
            <p:spPr bwMode="auto">
              <a:xfrm>
                <a:off x="7978336" y="2744046"/>
                <a:ext cx="706042" cy="2177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r>
                  <a:rPr lang="en-US" altLang="da-DK" sz="1400" b="1">
                    <a:solidFill>
                      <a:schemeClr val="tx1"/>
                    </a:solidFill>
                    <a:latin typeface="Courier New" pitchFamily="49" charset="0"/>
                  </a:rPr>
                  <a:t>0 (360)</a:t>
                </a:r>
              </a:p>
            </p:txBody>
          </p:sp>
          <p:sp>
            <p:nvSpPr>
              <p:cNvPr id="91" name="Text Box 12"/>
              <p:cNvSpPr txBox="1">
                <a:spLocks noChangeArrowheads="1"/>
              </p:cNvSpPr>
              <p:nvPr/>
            </p:nvSpPr>
            <p:spPr bwMode="auto">
              <a:xfrm>
                <a:off x="7403837" y="2204864"/>
                <a:ext cx="382147" cy="2177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r>
                  <a:rPr lang="en-US" altLang="da-DK" sz="1400" b="1">
                    <a:solidFill>
                      <a:schemeClr val="tx1"/>
                    </a:solidFill>
                    <a:latin typeface="Courier New" pitchFamily="49" charset="0"/>
                  </a:rPr>
                  <a:t>270</a:t>
                </a:r>
              </a:p>
            </p:txBody>
          </p:sp>
          <p:sp>
            <p:nvSpPr>
              <p:cNvPr id="92" name="Text Box 13"/>
              <p:cNvSpPr txBox="1">
                <a:spLocks noChangeArrowheads="1"/>
              </p:cNvSpPr>
              <p:nvPr/>
            </p:nvSpPr>
            <p:spPr bwMode="auto">
              <a:xfrm>
                <a:off x="6747810" y="2739802"/>
                <a:ext cx="382147" cy="2177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r>
                  <a:rPr lang="en-US" altLang="da-DK" sz="1400" b="1" dirty="0">
                    <a:solidFill>
                      <a:schemeClr val="tx1"/>
                    </a:solidFill>
                    <a:latin typeface="Courier New" pitchFamily="49" charset="0"/>
                  </a:rPr>
                  <a:t>180</a:t>
                </a:r>
              </a:p>
            </p:txBody>
          </p:sp>
        </p:grpSp>
        <p:sp>
          <p:nvSpPr>
            <p:cNvPr id="86" name="Text Box 14"/>
            <p:cNvSpPr txBox="1">
              <a:spLocks noChangeArrowheads="1"/>
            </p:cNvSpPr>
            <p:nvPr/>
          </p:nvSpPr>
          <p:spPr bwMode="auto">
            <a:xfrm>
              <a:off x="7444324" y="3283229"/>
              <a:ext cx="301173" cy="2177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da-DK" sz="1400" b="1" dirty="0">
                  <a:solidFill>
                    <a:schemeClr val="tx1"/>
                  </a:solidFill>
                  <a:latin typeface="Courier New" pitchFamily="49" charset="0"/>
                </a:rPr>
                <a:t>90</a:t>
              </a:r>
            </a:p>
          </p:txBody>
        </p:sp>
      </p:grpSp>
      <p:sp>
        <p:nvSpPr>
          <p:cNvPr id="93" name="Rectangle 15"/>
          <p:cNvSpPr txBox="1">
            <a:spLocks noChangeArrowheads="1"/>
          </p:cNvSpPr>
          <p:nvPr/>
        </p:nvSpPr>
        <p:spPr bwMode="auto">
          <a:xfrm>
            <a:off x="5156675" y="3835736"/>
            <a:ext cx="1479377" cy="471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a-DK" altLang="da-DK" sz="1800" kern="0">
                <a:solidFill>
                  <a:srgbClr val="000066"/>
                </a:solidFill>
                <a:ea typeface="ＭＳ Ｐゴシック" pitchFamily="34" charset="-128"/>
              </a:rPr>
              <a:t>Farve:</a:t>
            </a:r>
            <a:r>
              <a:rPr lang="da-DK" altLang="da-DK" sz="1800" b="0" kern="0">
                <a:solidFill>
                  <a:srgbClr val="000066"/>
                </a:solidFill>
                <a:ea typeface="ＭＳ Ｐゴシック" pitchFamily="34" charset="-128"/>
              </a:rPr>
              <a:t>:</a:t>
            </a:r>
            <a:endParaRPr lang="da-DK" altLang="da-DK" sz="1800" kern="0" dirty="0">
              <a:solidFill>
                <a:srgbClr val="000066"/>
              </a:solidFill>
              <a:ea typeface="ＭＳ Ｐゴシック" pitchFamily="34" charset="-128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6524828" y="3881637"/>
            <a:ext cx="1905000" cy="304800"/>
            <a:chOff x="6804248" y="3690925"/>
            <a:chExt cx="1905000" cy="304800"/>
          </a:xfrm>
        </p:grpSpPr>
        <p:sp>
          <p:nvSpPr>
            <p:cNvPr id="95" name="Rectangle 16"/>
            <p:cNvSpPr>
              <a:spLocks noChangeArrowheads="1"/>
            </p:cNvSpPr>
            <p:nvPr/>
          </p:nvSpPr>
          <p:spPr bwMode="auto">
            <a:xfrm>
              <a:off x="6804248" y="3690925"/>
              <a:ext cx="381000" cy="304800"/>
            </a:xfrm>
            <a:prstGeom prst="rect">
              <a:avLst/>
            </a:prstGeom>
            <a:solidFill>
              <a:srgbClr val="000000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96" name="Rectangle 17"/>
            <p:cNvSpPr>
              <a:spLocks noChangeArrowheads="1"/>
            </p:cNvSpPr>
            <p:nvPr/>
          </p:nvSpPr>
          <p:spPr bwMode="auto">
            <a:xfrm>
              <a:off x="7185248" y="3690925"/>
              <a:ext cx="381000" cy="304800"/>
            </a:xfrm>
            <a:prstGeom prst="rect">
              <a:avLst/>
            </a:prstGeom>
            <a:solidFill>
              <a:srgbClr val="0000FF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97" name="Rectangle 18"/>
            <p:cNvSpPr>
              <a:spLocks noChangeArrowheads="1"/>
            </p:cNvSpPr>
            <p:nvPr/>
          </p:nvSpPr>
          <p:spPr bwMode="auto">
            <a:xfrm>
              <a:off x="7566248" y="3690925"/>
              <a:ext cx="381000" cy="304800"/>
            </a:xfrm>
            <a:prstGeom prst="rect">
              <a:avLst/>
            </a:prstGeom>
            <a:solidFill>
              <a:srgbClr val="008000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98" name="Rectangle 19"/>
            <p:cNvSpPr>
              <a:spLocks noChangeArrowheads="1"/>
            </p:cNvSpPr>
            <p:nvPr/>
          </p:nvSpPr>
          <p:spPr bwMode="auto">
            <a:xfrm>
              <a:off x="7947248" y="3690925"/>
              <a:ext cx="381000" cy="3048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/>
              <a:r>
                <a:rPr lang="en-US" altLang="da-DK" sz="2400">
                  <a:solidFill>
                    <a:schemeClr val="tx1"/>
                  </a:solidFill>
                  <a:latin typeface="Times New Roman" pitchFamily="18" charset="0"/>
                </a:rPr>
                <a:t>...</a:t>
              </a:r>
            </a:p>
          </p:txBody>
        </p:sp>
        <p:sp>
          <p:nvSpPr>
            <p:cNvPr id="99" name="Rectangle 20"/>
            <p:cNvSpPr>
              <a:spLocks noChangeArrowheads="1"/>
            </p:cNvSpPr>
            <p:nvPr/>
          </p:nvSpPr>
          <p:spPr bwMode="auto">
            <a:xfrm>
              <a:off x="8328248" y="3690925"/>
              <a:ext cx="381000" cy="3048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</p:grpSp>
      <p:sp>
        <p:nvSpPr>
          <p:cNvPr id="100" name="Rectangle 15"/>
          <p:cNvSpPr txBox="1">
            <a:spLocks noChangeArrowheads="1"/>
          </p:cNvSpPr>
          <p:nvPr/>
        </p:nvSpPr>
        <p:spPr bwMode="auto">
          <a:xfrm>
            <a:off x="5208709" y="2395576"/>
            <a:ext cx="2519362" cy="374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a-DK" altLang="da-DK" sz="1800" kern="0" dirty="0">
                <a:solidFill>
                  <a:srgbClr val="000066"/>
                </a:solidFill>
                <a:ea typeface="ＭＳ Ｐゴシック" pitchFamily="34" charset="-128"/>
              </a:rPr>
              <a:t>Vinkel:</a:t>
            </a:r>
          </a:p>
        </p:txBody>
      </p:sp>
      <p:sp>
        <p:nvSpPr>
          <p:cNvPr id="101" name="Rectangle 15"/>
          <p:cNvSpPr txBox="1">
            <a:spLocks noChangeArrowheads="1"/>
          </p:cNvSpPr>
          <p:nvPr/>
        </p:nvSpPr>
        <p:spPr bwMode="auto">
          <a:xfrm>
            <a:off x="5156675" y="4339792"/>
            <a:ext cx="3528393" cy="464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a-DK" altLang="da-DK" sz="1800" kern="0" dirty="0">
                <a:solidFill>
                  <a:srgbClr val="000066"/>
                </a:solidFill>
                <a:ea typeface="ＭＳ Ｐゴシック" pitchFamily="34" charset="-128"/>
              </a:rPr>
              <a:t>Pen status: up/</a:t>
            </a:r>
            <a:r>
              <a:rPr lang="da-DK" altLang="da-DK" sz="1800" kern="0" dirty="0" err="1">
                <a:solidFill>
                  <a:srgbClr val="000066"/>
                </a:solidFill>
                <a:ea typeface="ＭＳ Ｐゴシック" pitchFamily="34" charset="-128"/>
              </a:rPr>
              <a:t>down</a:t>
            </a:r>
            <a:endParaRPr lang="da-DK" altLang="da-DK" sz="1800" kern="0" dirty="0">
              <a:solidFill>
                <a:srgbClr val="000066"/>
              </a:solidFill>
              <a:ea typeface="ＭＳ Ｐゴシック" pitchFamily="34" charset="-128"/>
            </a:endParaRPr>
          </a:p>
        </p:txBody>
      </p:sp>
      <p:sp>
        <p:nvSpPr>
          <p:cNvPr id="102" name="Rectangle 15"/>
          <p:cNvSpPr txBox="1">
            <a:spLocks noChangeArrowheads="1"/>
          </p:cNvSpPr>
          <p:nvPr/>
        </p:nvSpPr>
        <p:spPr bwMode="auto">
          <a:xfrm>
            <a:off x="5192939" y="2035536"/>
            <a:ext cx="2991880" cy="422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a-DK" altLang="da-DK" sz="1800" kern="0" dirty="0">
                <a:solidFill>
                  <a:srgbClr val="000066"/>
                </a:solidFill>
                <a:ea typeface="ＭＳ Ｐゴシック" pitchFamily="34" charset="-128"/>
              </a:rPr>
              <a:t>Position:  (x,</a:t>
            </a:r>
            <a:r>
              <a:rPr lang="da-DK" altLang="da-DK" sz="800" kern="0" dirty="0">
                <a:solidFill>
                  <a:srgbClr val="000066"/>
                </a:solidFill>
                <a:ea typeface="ＭＳ Ｐゴシック" pitchFamily="34" charset="-128"/>
              </a:rPr>
              <a:t> </a:t>
            </a:r>
            <a:r>
              <a:rPr lang="da-DK" altLang="da-DK" sz="1800" kern="0" dirty="0">
                <a:solidFill>
                  <a:srgbClr val="000066"/>
                </a:solidFill>
                <a:ea typeface="ＭＳ Ｐゴシック" pitchFamily="34" charset="-128"/>
              </a:rPr>
              <a:t>y)</a:t>
            </a:r>
          </a:p>
        </p:txBody>
      </p:sp>
      <p:grpSp>
        <p:nvGrpSpPr>
          <p:cNvPr id="57" name="Group 56"/>
          <p:cNvGrpSpPr/>
          <p:nvPr/>
        </p:nvGrpSpPr>
        <p:grpSpPr>
          <a:xfrm>
            <a:off x="986677" y="1568216"/>
            <a:ext cx="3593710" cy="3289007"/>
            <a:chOff x="1338616" y="3695363"/>
            <a:chExt cx="2995219" cy="2701727"/>
          </a:xfrm>
        </p:grpSpPr>
        <p:sp>
          <p:nvSpPr>
            <p:cNvPr id="58" name="Rectangle 4"/>
            <p:cNvSpPr>
              <a:spLocks noChangeArrowheads="1"/>
            </p:cNvSpPr>
            <p:nvPr/>
          </p:nvSpPr>
          <p:spPr bwMode="auto">
            <a:xfrm>
              <a:off x="1361883" y="3703384"/>
              <a:ext cx="2808257" cy="2643187"/>
            </a:xfrm>
            <a:prstGeom prst="rect">
              <a:avLst/>
            </a:prstGeom>
            <a:solidFill>
              <a:srgbClr val="FFFF99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59" name="Text Box 5"/>
            <p:cNvSpPr txBox="1">
              <a:spLocks noChangeArrowheads="1"/>
            </p:cNvSpPr>
            <p:nvPr/>
          </p:nvSpPr>
          <p:spPr bwMode="auto">
            <a:xfrm>
              <a:off x="1338616" y="3722927"/>
              <a:ext cx="64953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da-DK" sz="1200" b="1" dirty="0">
                  <a:solidFill>
                    <a:schemeClr val="tx1"/>
                  </a:solidFill>
                  <a:latin typeface="Courier New" pitchFamily="49" charset="0"/>
                </a:rPr>
                <a:t>(0,0)</a:t>
              </a:r>
            </a:p>
          </p:txBody>
        </p:sp>
        <p:sp>
          <p:nvSpPr>
            <p:cNvPr id="60" name="Text Box 35"/>
            <p:cNvSpPr txBox="1">
              <a:spLocks noChangeArrowheads="1"/>
            </p:cNvSpPr>
            <p:nvPr/>
          </p:nvSpPr>
          <p:spPr bwMode="auto">
            <a:xfrm>
              <a:off x="3312402" y="6120091"/>
              <a:ext cx="1021433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r>
                <a:rPr lang="en-US" altLang="da-DK" sz="1200" b="1" dirty="0">
                  <a:solidFill>
                    <a:schemeClr val="tx1"/>
                  </a:solidFill>
                  <a:latin typeface="Courier New" pitchFamily="49" charset="0"/>
                </a:rPr>
                <a:t>(600,600)</a:t>
              </a:r>
            </a:p>
          </p:txBody>
        </p:sp>
        <p:sp>
          <p:nvSpPr>
            <p:cNvPr id="61" name="TextBox 60"/>
            <p:cNvSpPr txBox="1">
              <a:spLocks noChangeArrowheads="1"/>
            </p:cNvSpPr>
            <p:nvPr/>
          </p:nvSpPr>
          <p:spPr bwMode="auto">
            <a:xfrm>
              <a:off x="2713746" y="5625664"/>
              <a:ext cx="1029507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da-DK" altLang="da-DK" sz="1200" b="1" dirty="0">
                  <a:solidFill>
                    <a:schemeClr val="tx1"/>
                  </a:solidFill>
                </a:rPr>
                <a:t>Skildpadde</a:t>
              </a:r>
            </a:p>
          </p:txBody>
        </p:sp>
        <p:grpSp>
          <p:nvGrpSpPr>
            <p:cNvPr id="62" name="Group 61"/>
            <p:cNvGrpSpPr/>
            <p:nvPr/>
          </p:nvGrpSpPr>
          <p:grpSpPr>
            <a:xfrm>
              <a:off x="1793728" y="4145213"/>
              <a:ext cx="1646069" cy="1409863"/>
              <a:chOff x="1115468" y="3890574"/>
              <a:chExt cx="1646069" cy="1409863"/>
            </a:xfrm>
          </p:grpSpPr>
          <p:sp>
            <p:nvSpPr>
              <p:cNvPr id="70" name="Line 22"/>
              <p:cNvSpPr>
                <a:spLocks noChangeShapeType="1"/>
              </p:cNvSpPr>
              <p:nvPr/>
            </p:nvSpPr>
            <p:spPr bwMode="auto">
              <a:xfrm>
                <a:off x="1351161" y="5300437"/>
                <a:ext cx="1065998" cy="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da-DK"/>
              </a:p>
            </p:txBody>
          </p:sp>
          <p:sp>
            <p:nvSpPr>
              <p:cNvPr id="71" name="Line 22"/>
              <p:cNvSpPr>
                <a:spLocks noChangeShapeType="1"/>
              </p:cNvSpPr>
              <p:nvPr/>
            </p:nvSpPr>
            <p:spPr bwMode="auto">
              <a:xfrm flipH="1">
                <a:off x="1351161" y="4410480"/>
                <a:ext cx="584905" cy="32108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da-DK"/>
              </a:p>
            </p:txBody>
          </p:sp>
          <p:sp>
            <p:nvSpPr>
              <p:cNvPr id="72" name="Line 22"/>
              <p:cNvSpPr>
                <a:spLocks noChangeShapeType="1"/>
              </p:cNvSpPr>
              <p:nvPr/>
            </p:nvSpPr>
            <p:spPr bwMode="auto">
              <a:xfrm flipH="1" flipV="1">
                <a:off x="1115468" y="3890574"/>
                <a:ext cx="1146909" cy="155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da-DK"/>
              </a:p>
            </p:txBody>
          </p:sp>
          <p:sp>
            <p:nvSpPr>
              <p:cNvPr id="73" name="Line 22"/>
              <p:cNvSpPr>
                <a:spLocks noChangeShapeType="1"/>
              </p:cNvSpPr>
              <p:nvPr/>
            </p:nvSpPr>
            <p:spPr bwMode="auto">
              <a:xfrm>
                <a:off x="2247861" y="3892018"/>
                <a:ext cx="507035" cy="516783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da-DK"/>
              </a:p>
            </p:txBody>
          </p:sp>
          <p:sp>
            <p:nvSpPr>
              <p:cNvPr id="74" name="Line 22"/>
              <p:cNvSpPr>
                <a:spLocks noChangeShapeType="1"/>
              </p:cNvSpPr>
              <p:nvPr/>
            </p:nvSpPr>
            <p:spPr bwMode="auto">
              <a:xfrm flipH="1" flipV="1">
                <a:off x="1975025" y="4410479"/>
                <a:ext cx="786512" cy="11625"/>
              </a:xfrm>
              <a:prstGeom prst="line">
                <a:avLst/>
              </a:prstGeom>
              <a:noFill/>
              <a:ln w="28575">
                <a:solidFill>
                  <a:schemeClr val="bg1">
                    <a:lumMod val="75000"/>
                  </a:schemeClr>
                </a:solidFill>
                <a:prstDash val="sysDot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da-DK"/>
              </a:p>
            </p:txBody>
          </p:sp>
        </p:grpSp>
        <p:pic>
          <p:nvPicPr>
            <p:cNvPr id="63" name="Picture 1" descr="Screen Shot 2012-09-05 at 22.57.14.png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290" t="19287" r="15143" b="19255"/>
            <a:stretch/>
          </p:blipFill>
          <p:spPr bwMode="auto">
            <a:xfrm>
              <a:off x="3095419" y="5469918"/>
              <a:ext cx="222658" cy="1890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7" name="Oval 66"/>
            <p:cNvSpPr/>
            <p:nvPr/>
          </p:nvSpPr>
          <p:spPr bwMode="auto">
            <a:xfrm>
              <a:off x="3154884" y="5544027"/>
              <a:ext cx="56329" cy="52524"/>
            </a:xfrm>
            <a:prstGeom prst="ellipse">
              <a:avLst/>
            </a:prstGeom>
            <a:solidFill>
              <a:srgbClr val="0000FF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68" name="Text Box 8"/>
            <p:cNvSpPr txBox="1">
              <a:spLocks noChangeArrowheads="1"/>
            </p:cNvSpPr>
            <p:nvPr/>
          </p:nvSpPr>
          <p:spPr bwMode="auto">
            <a:xfrm>
              <a:off x="3063595" y="3695363"/>
              <a:ext cx="106792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>
                <a:spcBef>
                  <a:spcPts val="600"/>
                </a:spcBef>
              </a:pPr>
              <a:r>
                <a:rPr lang="da-DK" altLang="da-DK" b="1" dirty="0"/>
                <a:t>Lærred</a:t>
              </a:r>
              <a:endParaRPr lang="da-DK" altLang="da-DK" sz="1600" dirty="0"/>
            </a:p>
          </p:txBody>
        </p:sp>
        <p:sp>
          <p:nvSpPr>
            <p:cNvPr id="69" name="Line 22"/>
            <p:cNvSpPr>
              <a:spLocks noChangeShapeType="1"/>
            </p:cNvSpPr>
            <p:nvPr/>
          </p:nvSpPr>
          <p:spPr bwMode="auto">
            <a:xfrm>
              <a:off x="2032629" y="4988226"/>
              <a:ext cx="1" cy="56887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da-DK"/>
            </a:p>
          </p:txBody>
        </p:sp>
      </p:grpSp>
    </p:spTree>
    <p:extLst>
      <p:ext uri="{BB962C8B-B14F-4D97-AF65-F5344CB8AC3E}">
        <p14:creationId xmlns:p14="http://schemas.microsoft.com/office/powerpoint/2010/main" val="10585985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3731" y="1178437"/>
            <a:ext cx="3772426" cy="531397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592" y="1181786"/>
            <a:ext cx="1333686" cy="5330647"/>
          </a:xfrm>
          <a:prstGeom prst="rect">
            <a:avLst/>
          </a:prstGeom>
        </p:spPr>
      </p:pic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260350"/>
            <a:ext cx="8820150" cy="682625"/>
          </a:xfrm>
        </p:spPr>
        <p:txBody>
          <a:bodyPr/>
          <a:lstStyle/>
          <a:p>
            <a:pPr eaLnBrk="1" hangingPunct="1"/>
            <a:r>
              <a:rPr lang="da-DK" altLang="da-DK" sz="2800" spc="-15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2800" spc="-150" dirty="0">
                <a:ea typeface="ＭＳ Ｐゴシック" pitchFamily="34" charset="-128"/>
                <a:cs typeface="Arial"/>
              </a:rPr>
              <a:t> </a:t>
            </a:r>
            <a:r>
              <a:rPr lang="da-DK" altLang="da-DK" sz="3000" dirty="0">
                <a:ea typeface="ＭＳ Ｐゴシック" pitchFamily="34" charset="-128"/>
              </a:rPr>
              <a:t>Brug af testserveren – uddrag af logfil</a:t>
            </a:r>
            <a:endParaRPr lang="da-DK" altLang="da-DK" sz="3000" spc="-150" noProof="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23</a:t>
            </a:fld>
            <a:endParaRPr lang="da-DK" altLang="da-DK" dirty="0"/>
          </a:p>
        </p:txBody>
      </p:sp>
      <p:grpSp>
        <p:nvGrpSpPr>
          <p:cNvPr id="14" name="Group 13"/>
          <p:cNvGrpSpPr/>
          <p:nvPr/>
        </p:nvGrpSpPr>
        <p:grpSpPr>
          <a:xfrm>
            <a:off x="867333" y="1486510"/>
            <a:ext cx="6216382" cy="4859062"/>
            <a:chOff x="867333" y="1486510"/>
            <a:chExt cx="6216382" cy="4859062"/>
          </a:xfrm>
        </p:grpSpPr>
        <p:sp>
          <p:nvSpPr>
            <p:cNvPr id="7" name="Rectangle 6"/>
            <p:cNvSpPr/>
            <p:nvPr/>
          </p:nvSpPr>
          <p:spPr bwMode="auto">
            <a:xfrm>
              <a:off x="869493" y="2074975"/>
              <a:ext cx="6192688" cy="840052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868380" y="1486510"/>
              <a:ext cx="6192713" cy="594087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868413" y="2912802"/>
              <a:ext cx="6192688" cy="1082343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867333" y="3991305"/>
              <a:ext cx="6193517" cy="579905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899592" y="5445224"/>
              <a:ext cx="6184123" cy="900348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185453" y="1549910"/>
            <a:ext cx="986426" cy="4544641"/>
            <a:chOff x="2185453" y="1549910"/>
            <a:chExt cx="986426" cy="4544641"/>
          </a:xfrm>
        </p:grpSpPr>
        <p:sp>
          <p:nvSpPr>
            <p:cNvPr id="16" name="Text Box 21"/>
            <p:cNvSpPr txBox="1">
              <a:spLocks noChangeArrowheads="1"/>
            </p:cNvSpPr>
            <p:nvPr/>
          </p:nvSpPr>
          <p:spPr bwMode="auto">
            <a:xfrm>
              <a:off x="2204228" y="1549910"/>
              <a:ext cx="93610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da-DK" altLang="da-DK" sz="1200" b="1" dirty="0">
                  <a:solidFill>
                    <a:srgbClr val="FF0000"/>
                  </a:solidFill>
                </a:rPr>
                <a:t>4 kørsler på 10 min</a:t>
              </a:r>
            </a:p>
          </p:txBody>
        </p:sp>
        <p:sp>
          <p:nvSpPr>
            <p:cNvPr id="17" name="Text Box 21"/>
            <p:cNvSpPr txBox="1">
              <a:spLocks noChangeArrowheads="1"/>
            </p:cNvSpPr>
            <p:nvPr/>
          </p:nvSpPr>
          <p:spPr bwMode="auto">
            <a:xfrm>
              <a:off x="2185453" y="2217749"/>
              <a:ext cx="93610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da-DK" altLang="da-DK" sz="1200" b="1" dirty="0">
                  <a:solidFill>
                    <a:srgbClr val="FF0000"/>
                  </a:solidFill>
                </a:rPr>
                <a:t>6 kørsler på 15 min</a:t>
              </a:r>
            </a:p>
          </p:txBody>
        </p:sp>
        <p:sp>
          <p:nvSpPr>
            <p:cNvPr id="18" name="Text Box 21"/>
            <p:cNvSpPr txBox="1">
              <a:spLocks noChangeArrowheads="1"/>
            </p:cNvSpPr>
            <p:nvPr/>
          </p:nvSpPr>
          <p:spPr bwMode="auto">
            <a:xfrm>
              <a:off x="2235776" y="3210216"/>
              <a:ext cx="93610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da-DK" altLang="da-DK" sz="1200" b="1" dirty="0">
                  <a:solidFill>
                    <a:srgbClr val="FF0000"/>
                  </a:solidFill>
                </a:rPr>
                <a:t>7 kørsler på 3 min</a:t>
              </a:r>
            </a:p>
          </p:txBody>
        </p:sp>
        <p:sp>
          <p:nvSpPr>
            <p:cNvPr id="19" name="Text Box 21"/>
            <p:cNvSpPr txBox="1">
              <a:spLocks noChangeArrowheads="1"/>
            </p:cNvSpPr>
            <p:nvPr/>
          </p:nvSpPr>
          <p:spPr bwMode="auto">
            <a:xfrm>
              <a:off x="2228595" y="4027687"/>
              <a:ext cx="93610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da-DK" altLang="da-DK" sz="1200" b="1" dirty="0">
                  <a:solidFill>
                    <a:srgbClr val="FF0000"/>
                  </a:solidFill>
                </a:rPr>
                <a:t>4 kørsler på 2 min</a:t>
              </a:r>
            </a:p>
          </p:txBody>
        </p:sp>
        <p:sp>
          <p:nvSpPr>
            <p:cNvPr id="20" name="Text Box 21"/>
            <p:cNvSpPr txBox="1">
              <a:spLocks noChangeArrowheads="1"/>
            </p:cNvSpPr>
            <p:nvPr/>
          </p:nvSpPr>
          <p:spPr bwMode="auto">
            <a:xfrm>
              <a:off x="2235775" y="5632886"/>
              <a:ext cx="93610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da-DK" altLang="da-DK" sz="1200" b="1" dirty="0">
                  <a:solidFill>
                    <a:srgbClr val="FF0000"/>
                  </a:solidFill>
                </a:rPr>
                <a:t>6 kørsler på 12 min</a:t>
              </a:r>
            </a:p>
          </p:txBody>
        </p:sp>
      </p:grpSp>
      <p:sp>
        <p:nvSpPr>
          <p:cNvPr id="21" name="Text Box 21"/>
          <p:cNvSpPr txBox="1">
            <a:spLocks noChangeArrowheads="1"/>
          </p:cNvSpPr>
          <p:nvPr/>
        </p:nvSpPr>
        <p:spPr bwMode="auto">
          <a:xfrm>
            <a:off x="7327996" y="3342570"/>
            <a:ext cx="122413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200" b="1" dirty="0">
                <a:solidFill>
                  <a:srgbClr val="FF0000"/>
                </a:solidFill>
              </a:rPr>
              <a:t>36 kørsler på 3 1/2 time</a:t>
            </a:r>
          </a:p>
        </p:txBody>
      </p:sp>
    </p:spTree>
    <p:extLst>
      <p:ext uri="{BB962C8B-B14F-4D97-AF65-F5344CB8AC3E}">
        <p14:creationId xmlns:p14="http://schemas.microsoft.com/office/powerpoint/2010/main" val="1360547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260350"/>
            <a:ext cx="8820150" cy="682625"/>
          </a:xfrm>
        </p:spPr>
        <p:txBody>
          <a:bodyPr/>
          <a:lstStyle/>
          <a:p>
            <a:pPr eaLnBrk="1" hangingPunct="1"/>
            <a:r>
              <a:rPr lang="da-DK" altLang="da-DK" sz="3000" dirty="0">
                <a:ea typeface="ＭＳ Ｐゴシック" pitchFamily="34" charset="-128"/>
              </a:rPr>
              <a:t>Brug af testserveren (fortsat)</a:t>
            </a:r>
            <a:endParaRPr lang="da-DK" altLang="da-DK" sz="3000" spc="-150" noProof="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24</a:t>
            </a:fld>
            <a:endParaRPr lang="da-DK" altLang="da-DK" dirty="0"/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611560" y="1052736"/>
            <a:ext cx="8181363" cy="5472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da-DK" sz="2000" dirty="0"/>
              <a:t>Det giver ikke mening at lave masser af testkørsler inden for ganske få minutter</a:t>
            </a:r>
          </a:p>
          <a:p>
            <a:pPr lvl="1">
              <a:spcBef>
                <a:spcPts val="600"/>
              </a:spcBef>
            </a:pPr>
            <a:r>
              <a:rPr lang="da-DK" sz="1800" dirty="0"/>
              <a:t>Man kan jo slet ikke nå at studere testrapporterne, før næste testkørsel sættes i gang</a:t>
            </a:r>
          </a:p>
          <a:p>
            <a:pPr lvl="1">
              <a:spcBef>
                <a:spcPts val="600"/>
              </a:spcBef>
            </a:pPr>
            <a:r>
              <a:rPr lang="da-DK" sz="1800" dirty="0"/>
              <a:t>Endsige tænke sig om og finde ud af, hvad der er galt, og hvad der bør rettes inden næste testkørsel</a:t>
            </a:r>
            <a:endParaRPr lang="da-DK" sz="1800" b="0" dirty="0"/>
          </a:p>
          <a:p>
            <a:pPr marL="342900" lvl="1" indent="-342900">
              <a:spcBef>
                <a:spcPts val="1800"/>
              </a:spcBef>
              <a:buChar char="•"/>
            </a:pP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Ved at arbejde på ovenstående måde opnår man kun</a:t>
            </a:r>
            <a:endParaRPr lang="da-DK" b="1" dirty="0"/>
          </a:p>
          <a:p>
            <a:pPr lvl="1">
              <a:spcBef>
                <a:spcPts val="600"/>
              </a:spcBef>
            </a:pPr>
            <a:r>
              <a:rPr lang="da-DK" sz="1800" dirty="0"/>
              <a:t>at spilde sin egen tid (ved at vente på masser af testrapporter)</a:t>
            </a:r>
          </a:p>
          <a:p>
            <a:pPr lvl="1">
              <a:spcBef>
                <a:spcPts val="600"/>
              </a:spcBef>
            </a:pPr>
            <a:r>
              <a:rPr lang="da-DK" sz="1800" dirty="0"/>
              <a:t>at genere sine medstuderende, idet testserveren belastes helt unødvendigt, hvilket (for de mere komplekse afleveringsopgaver) kan give nedbrud og forøget ventetid</a:t>
            </a:r>
          </a:p>
          <a:p>
            <a:pPr marL="342900" lvl="1" indent="-342900">
              <a:spcBef>
                <a:spcPts val="1800"/>
              </a:spcBef>
              <a:buChar char="•"/>
            </a:pP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Antal testkørsler</a:t>
            </a:r>
          </a:p>
          <a:p>
            <a:pPr lvl="1">
              <a:spcBef>
                <a:spcPts val="600"/>
              </a:spcBef>
            </a:pPr>
            <a:r>
              <a:rPr lang="da-DK" sz="1800" dirty="0"/>
              <a:t>Indtil nu er der (i løbet af de første to uger) lavet ca. 1.500 testkørsler, hvilket giver et gennemsnit på 10 per student (eller 20 per par)</a:t>
            </a:r>
          </a:p>
          <a:p>
            <a:pPr lvl="1">
              <a:spcBef>
                <a:spcPts val="600"/>
              </a:spcBef>
            </a:pPr>
            <a:r>
              <a:rPr lang="da-DK" sz="1800" dirty="0"/>
              <a:t>Men testkørslerne er meget ujævnt fordelt – nogle studerende har allerede mere end 50 testkørsler          </a:t>
            </a:r>
            <a:r>
              <a:rPr lang="da-DK" sz="1800" b="1" dirty="0">
                <a:hlinkClick r:id="rId3"/>
              </a:rPr>
              <a:t>Link</a:t>
            </a:r>
            <a:endParaRPr lang="da-DK" sz="1800" b="1" dirty="0"/>
          </a:p>
          <a:p>
            <a:pPr lvl="1">
              <a:spcBef>
                <a:spcPts val="600"/>
              </a:spcBef>
            </a:pPr>
            <a:endParaRPr lang="da-DK" sz="1800" dirty="0"/>
          </a:p>
        </p:txBody>
      </p:sp>
    </p:spTree>
    <p:extLst>
      <p:ext uri="{BB962C8B-B14F-4D97-AF65-F5344CB8AC3E}">
        <p14:creationId xmlns:p14="http://schemas.microsoft.com/office/powerpoint/2010/main" val="13736744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sz="320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3200" dirty="0">
                <a:ea typeface="ＭＳ Ｐゴシック" pitchFamily="34" charset="-128"/>
                <a:cs typeface="Arial"/>
              </a:rPr>
              <a:t> </a:t>
            </a:r>
            <a:r>
              <a:rPr lang="da-DK" altLang="da-DK" sz="3200" noProof="0" dirty="0">
                <a:ea typeface="ＭＳ Ｐゴシック" pitchFamily="34" charset="-128"/>
              </a:rPr>
              <a:t>Opsummering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468313" y="1124744"/>
            <a:ext cx="8208143" cy="3312368"/>
          </a:xfrm>
        </p:spPr>
        <p:txBody>
          <a:bodyPr/>
          <a:lstStyle/>
          <a:p>
            <a:pPr marL="342900" lvl="1" indent="-342900">
              <a:spcBef>
                <a:spcPts val="1800"/>
              </a:spcBef>
              <a:buFontTx/>
              <a:buChar char="•"/>
              <a:tabLst>
                <a:tab pos="808038" algn="l"/>
              </a:tabLst>
            </a:pP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7" charset="-128"/>
              </a:rPr>
              <a:t>ArrayList (eksempel på en Collection type)</a:t>
            </a:r>
          </a:p>
          <a:p>
            <a:pPr lvl="1"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Kan bruges til at realisere én-til-mange relationer</a:t>
            </a:r>
          </a:p>
          <a:p>
            <a:pPr lvl="1"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Har et variabelt (ubegrænset) antal elementer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da-DK" altLang="da-DK" b="1" dirty="0">
                <a:solidFill>
                  <a:srgbClr val="A50021"/>
                </a:solidFill>
              </a:rPr>
              <a:t>MusicOrganizer projektet</a:t>
            </a:r>
          </a:p>
          <a:p>
            <a:pPr marL="728663" lvl="1" indent="-271463">
              <a:spcBef>
                <a:spcPts val="600"/>
              </a:spcBef>
            </a:pPr>
            <a:r>
              <a:rPr lang="da-DK" altLang="da-DK" sz="1800" dirty="0"/>
              <a:t>Eksempel på brug af ArrayList</a:t>
            </a:r>
          </a:p>
          <a:p>
            <a:pPr marL="271463" indent="-271463">
              <a:spcBef>
                <a:spcPts val="1200"/>
              </a:spcBef>
            </a:pPr>
            <a:r>
              <a:rPr lang="da-DK" altLang="da-DK" sz="2000" dirty="0"/>
              <a:t>Javas for-</a:t>
            </a:r>
            <a:r>
              <a:rPr lang="da-DK" altLang="da-DK" sz="2000" dirty="0" err="1"/>
              <a:t>each</a:t>
            </a:r>
            <a:r>
              <a:rPr lang="da-DK" altLang="da-DK" sz="2000" dirty="0"/>
              <a:t> løkke</a:t>
            </a:r>
          </a:p>
          <a:p>
            <a:pPr marL="728663" lvl="1" indent="-271463">
              <a:spcBef>
                <a:spcPts val="600"/>
              </a:spcBef>
            </a:pPr>
            <a:r>
              <a:rPr lang="da-DK" altLang="da-DK" sz="1800" dirty="0"/>
              <a:t>Alternativ til for, while og do-while løkkerne</a:t>
            </a:r>
          </a:p>
          <a:p>
            <a:pPr marL="728663" lvl="1" indent="-271463">
              <a:spcBef>
                <a:spcPts val="600"/>
              </a:spcBef>
            </a:pPr>
            <a:r>
              <a:rPr lang="da-DK" altLang="da-DK" sz="1800" dirty="0"/>
              <a:t>Velgenet til gennemløb af arraylister (og andre collections)</a:t>
            </a:r>
          </a:p>
          <a:p>
            <a:pPr marL="271463" indent="-271463">
              <a:spcBef>
                <a:spcPts val="1200"/>
              </a:spcBef>
            </a:pPr>
            <a:endParaRPr lang="da-DK" altLang="da-DK" sz="1800" dirty="0"/>
          </a:p>
          <a:p>
            <a:pPr marL="271463" indent="-271463">
              <a:spcBef>
                <a:spcPts val="1800"/>
              </a:spcBef>
            </a:pPr>
            <a:r>
              <a:rPr lang="da-DK" altLang="da-DK" sz="2000" dirty="0"/>
              <a:t>Java API (grænsefladen til Javas klassebibliotek)</a:t>
            </a:r>
          </a:p>
          <a:p>
            <a:pPr marL="271463" indent="-271463">
              <a:spcBef>
                <a:spcPts val="1800"/>
              </a:spcBef>
            </a:pPr>
            <a:r>
              <a:rPr lang="da-DK" altLang="da-DK" sz="2000" dirty="0">
                <a:ea typeface="ＭＳ Ｐゴシック" pitchFamily="34" charset="-128"/>
              </a:rPr>
              <a:t>Afleveringsopgaver i uge 3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25</a:t>
            </a:fld>
            <a:endParaRPr lang="da-DK" altLang="da-DK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1296144" y="4238517"/>
            <a:ext cx="4860032" cy="342611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da-DK" altLang="da-DK" sz="1800" b="1" kern="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da-DK" alt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(Person </a:t>
            </a:r>
            <a:r>
              <a:rPr lang="da-DK" altLang="da-DK" sz="1800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  <a:r>
              <a:rPr lang="da-DK" altLang="da-DK" sz="1800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 persons) {...}</a:t>
            </a:r>
            <a:endParaRPr kumimoji="0" lang="da-DK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0015464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sz="3200" noProof="0" dirty="0">
                <a:ea typeface="ＭＳ Ｐゴシック" pitchFamily="34" charset="-128"/>
              </a:rPr>
              <a:t>Hvor kan du få hjælp?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468313" y="1124744"/>
            <a:ext cx="8208143" cy="4968552"/>
          </a:xfrm>
        </p:spPr>
        <p:txBody>
          <a:bodyPr/>
          <a:lstStyle/>
          <a:p>
            <a:pPr marL="342900" lvl="1" indent="-342900">
              <a:spcBef>
                <a:spcPts val="1800"/>
              </a:spcBef>
              <a:buFontTx/>
              <a:buChar char="•"/>
              <a:tabLst>
                <a:tab pos="808038" algn="l"/>
              </a:tabLst>
            </a:pP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7" charset="-128"/>
              </a:rPr>
              <a:t>På siden </a:t>
            </a:r>
            <a:r>
              <a:rPr lang="da-DK" altLang="da-DK" b="1" dirty="0">
                <a:solidFill>
                  <a:srgbClr val="008000"/>
                </a:solidFill>
                <a:ea typeface="ＭＳ Ｐゴシック" pitchFamily="34" charset="-128"/>
                <a:cs typeface="ＭＳ Ｐゴシック" pitchFamily="-107" charset="-128"/>
              </a:rPr>
              <a:t>https://studerende.au.dk/styrkditstudieliv/hjaelp/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7" charset="-128"/>
              </a:rPr>
              <a:t> finder du en oversigt over, hvor du som studerende har mulighed for at få støtte</a:t>
            </a:r>
          </a:p>
          <a:p>
            <a:pPr marL="728663" lvl="1" indent="-271463">
              <a:spcBef>
                <a:spcPts val="600"/>
              </a:spcBef>
              <a:buFontTx/>
              <a:buChar char="–"/>
              <a:tabLst>
                <a:tab pos="808038" algn="l"/>
              </a:tabLst>
            </a:pPr>
            <a:r>
              <a:rPr lang="da-DK" altLang="da-DK" sz="1800" dirty="0"/>
              <a:t>Linket kan også findes på kursets Brightspace side under</a:t>
            </a:r>
            <a:br>
              <a:rPr lang="da-DK" altLang="da-DK" sz="1800" dirty="0"/>
            </a:br>
            <a:r>
              <a:rPr lang="da-DK" altLang="da-DK" sz="1800" dirty="0"/>
              <a:t>”</a:t>
            </a:r>
            <a:r>
              <a:rPr lang="da-DK" sz="1800" dirty="0"/>
              <a:t>Info om kurset”</a:t>
            </a:r>
            <a:endParaRPr lang="da-DK" altLang="da-DK" sz="1800" dirty="0"/>
          </a:p>
          <a:p>
            <a:pPr marL="342900" lvl="1" indent="-342900">
              <a:spcBef>
                <a:spcPts val="1800"/>
              </a:spcBef>
              <a:buFontTx/>
              <a:buChar char="•"/>
              <a:tabLst>
                <a:tab pos="808038" algn="l"/>
              </a:tabLst>
            </a:pPr>
            <a:r>
              <a:rPr lang="da-DK" altLang="da-DK" b="1" dirty="0">
                <a:solidFill>
                  <a:srgbClr val="A50021"/>
                </a:solidFill>
              </a:rPr>
              <a:t>Eksempler på hvad du kan få hjælp til og hvornår</a:t>
            </a:r>
            <a:endParaRPr lang="da-DK" b="0" dirty="0"/>
          </a:p>
          <a:p>
            <a:pPr marL="728663" lvl="1" indent="-271463">
              <a:spcBef>
                <a:spcPts val="600"/>
              </a:spcBef>
              <a:tabLst>
                <a:tab pos="808038" algn="l"/>
              </a:tabLst>
            </a:pPr>
            <a:r>
              <a:rPr lang="da-DK" sz="1800" dirty="0"/>
              <a:t>Har du en psykisk lidelse, en opmærksomhedsforstyrrelse, et fysisk handicap eller læse-, skrive-, regnevanskeligheder, kan du få hjælp hos Specialpædagogisk Støtte. Skriv til sps@au.dk </a:t>
            </a:r>
          </a:p>
          <a:p>
            <a:pPr marL="728663" lvl="1" indent="-271463">
              <a:spcBef>
                <a:spcPts val="600"/>
              </a:spcBef>
              <a:tabLst>
                <a:tab pos="808038" algn="l"/>
              </a:tabLst>
            </a:pPr>
            <a:r>
              <a:rPr lang="da-DK" sz="1800" dirty="0"/>
              <a:t>Har du psykiske udfordringer, oplever du eksamensangst, ensomhed eller symptomer på stress, kan du få hjælp hos studenterrådgivningen. Ring på 70 26 75 00 alle hverdage mellem kl. 9 - 12 </a:t>
            </a:r>
            <a:endParaRPr lang="da-DK" b="0" dirty="0"/>
          </a:p>
          <a:p>
            <a:pPr marL="728663" lvl="1" indent="-271463">
              <a:spcBef>
                <a:spcPts val="600"/>
              </a:spcBef>
              <a:tabLst>
                <a:tab pos="808038" algn="l"/>
              </a:tabLst>
            </a:pPr>
            <a:r>
              <a:rPr lang="da-DK" sz="1800" dirty="0"/>
              <a:t>Har du brug for hjælp til at forbedre din generelle trivsel som studerende, kan du få hjælp hos studie-og trivselsvejlederne. Skriv til Studievejledning.nat-tech@au.dk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26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555618021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>
          <a:xfrm>
            <a:off x="468313" y="260350"/>
            <a:ext cx="8675687" cy="682625"/>
          </a:xfrm>
        </p:spPr>
        <p:txBody>
          <a:bodyPr/>
          <a:lstStyle/>
          <a:p>
            <a:r>
              <a:rPr lang="da-DK" altLang="da-DK" sz="3200" noProof="0" dirty="0">
                <a:ea typeface="ＭＳ Ｐゴシック" pitchFamily="34" charset="-128"/>
              </a:rPr>
              <a:t>Programmeringspar</a:t>
            </a: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611560" y="1052736"/>
            <a:ext cx="8064896" cy="5616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da-DK" sz="2000" dirty="0"/>
              <a:t>Deltag i arbejdet i dit programmeringspar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/>
              <a:t>Pas på med, at du ikke bare lader makkeren lave hovedparten af arbejdet i jeres programmeringspar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/>
              <a:t>Det er jo nemt og bekvemt, men det får du ingen programmeringsrutine af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/>
              <a:t>Så går det galt, når du i uge 5-7 skal til helt alene at løse køreprøvesættene</a:t>
            </a:r>
          </a:p>
          <a:p>
            <a:pPr marL="342900" lvl="1" indent="-342900">
              <a:lnSpc>
                <a:spcPct val="90000"/>
              </a:lnSpc>
              <a:spcBef>
                <a:spcPts val="1800"/>
              </a:spcBef>
              <a:buChar char="•"/>
            </a:pPr>
            <a:r>
              <a:rPr lang="da-DK" altLang="da-DK" b="1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Vi ser hvert år studerende stoppe her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/>
              <a:t>Jeg er overbevist om, at det for de fleste skyldes, at de har været ”</a:t>
            </a:r>
            <a:r>
              <a:rPr lang="da-DK" altLang="da-DK" sz="1800" kern="0" dirty="0" err="1"/>
              <a:t>sleeping</a:t>
            </a:r>
            <a:r>
              <a:rPr lang="da-DK" altLang="da-DK" sz="1800" kern="0" dirty="0"/>
              <a:t> partners” de første fire uger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/>
              <a:t>Så lad være med det</a:t>
            </a:r>
          </a:p>
          <a:p>
            <a:pPr marL="342900" lvl="1" indent="-342900">
              <a:lnSpc>
                <a:spcPct val="90000"/>
              </a:lnSpc>
              <a:spcBef>
                <a:spcPts val="1800"/>
              </a:spcBef>
              <a:buChar char="•"/>
            </a:pPr>
            <a:r>
              <a:rPr lang="da-DK" altLang="da-DK" b="1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Der er også nogle par, der deler afleveringsopgaverne imellem sig, således at de laver halvdelen hver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/>
              <a:t>Det er en rigtig dårlig idé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/>
              <a:t>Man sparer noget tid, men får kun den halve programmeringserfaring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/>
              <a:t>Det gør, at man får det svært, når man kommer til køreprøvesættene og de lidt mere komplicerede opgaver</a:t>
            </a:r>
            <a:endParaRPr lang="da-DK" altLang="da-DK" b="1" kern="0" dirty="0">
              <a:solidFill>
                <a:srgbClr val="A50021"/>
              </a:solidFill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27</a:t>
            </a:fld>
            <a:endParaRPr lang="da-DK" altLang="da-DK" sz="1800" b="1" dirty="0"/>
          </a:p>
        </p:txBody>
      </p:sp>
    </p:spTree>
    <p:extLst>
      <p:ext uri="{BB962C8B-B14F-4D97-AF65-F5344CB8AC3E}">
        <p14:creationId xmlns:p14="http://schemas.microsoft.com/office/powerpoint/2010/main" val="37816074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>
          <a:xfrm>
            <a:off x="468313" y="260350"/>
            <a:ext cx="8675687" cy="682625"/>
          </a:xfrm>
        </p:spPr>
        <p:txBody>
          <a:bodyPr/>
          <a:lstStyle/>
          <a:p>
            <a:r>
              <a:rPr lang="da-DK" altLang="da-DK" sz="3200" dirty="0">
                <a:ea typeface="ＭＳ Ｐゴシック" pitchFamily="34" charset="-128"/>
              </a:rPr>
              <a:t>Programmeringspar (fortsat)</a:t>
            </a:r>
            <a:endParaRPr lang="da-DK" altLang="da-DK" sz="3200" noProof="0" dirty="0">
              <a:ea typeface="ＭＳ Ｐゴシック" pitchFamily="34" charset="-128"/>
            </a:endParaRP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611560" y="1052736"/>
            <a:ext cx="8064896" cy="5616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da-DK" sz="2000" dirty="0"/>
              <a:t>Har du mistet din makker eller er din makker inaktiv?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/>
              <a:t>Hvis du mister din makker eller hvis makkeren bliver inaktiv, bør du hurtigst muligt snakke med din instruktor om problemet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/>
              <a:t>I nogle tilfælde kan instruktoren finde en anden makker til dig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/>
              <a:t>Ofte vil den bedste løsning dog være at forsætte alene i uge 3 og 4, hvor opgaverne stadig er forholdsvis små og overkommelige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/>
              <a:t>I uge 5 og 6 er afleveringerne individuelle (køreprøvesæt)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/>
              <a:t>Efter efterårsferien reviderer vi parrene – i den udstrækning, der er behov </a:t>
            </a:r>
            <a:r>
              <a:rPr lang="da-DK" altLang="da-DK" sz="1800" kern="0"/>
              <a:t>for det</a:t>
            </a:r>
            <a:endParaRPr lang="da-DK" altLang="da-DK" sz="1800" kern="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28</a:t>
            </a:fld>
            <a:endParaRPr lang="da-DK" altLang="da-DK" sz="1800" b="1" dirty="0"/>
          </a:p>
        </p:txBody>
      </p:sp>
    </p:spTree>
    <p:extLst>
      <p:ext uri="{BB962C8B-B14F-4D97-AF65-F5344CB8AC3E}">
        <p14:creationId xmlns:p14="http://schemas.microsoft.com/office/powerpoint/2010/main" val="34661027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>
                <a:ea typeface="ＭＳ Ｐゴシック" pitchFamily="34" charset="-128"/>
              </a:rPr>
              <a:t>Det var alt for nu…..              … spørgsmål</a:t>
            </a:r>
          </a:p>
        </p:txBody>
      </p:sp>
      <p:pic>
        <p:nvPicPr>
          <p:cNvPr id="16" name="Picture 2" descr="j0404263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916831"/>
            <a:ext cx="4213225" cy="3589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29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5205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sz="3200" dirty="0">
                <a:ea typeface="ＭＳ Ｐゴシック" pitchFamily="34" charset="-128"/>
              </a:rPr>
              <a:t>Klassediagram for adressebog</a:t>
            </a:r>
            <a:endParaRPr lang="da-DK" altLang="da-DK" sz="3200" noProof="0" dirty="0">
              <a:ea typeface="ＭＳ Ｐゴシック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313" y="1052514"/>
            <a:ext cx="4927628" cy="674227"/>
          </a:xfrm>
        </p:spPr>
        <p:txBody>
          <a:bodyPr/>
          <a:lstStyle/>
          <a:p>
            <a:r>
              <a:rPr lang="da-DK" altLang="da-DK" sz="2000" noProof="0" dirty="0">
                <a:ea typeface="ＭＳ Ｐゴシック" pitchFamily="34" charset="-128"/>
              </a:rPr>
              <a:t>Vi vil lave en adressebog, der kan indeholde et antal </a:t>
            </a:r>
            <a:r>
              <a:rPr lang="da-DK" altLang="da-DK" sz="2000" noProof="0" dirty="0">
                <a:solidFill>
                  <a:srgbClr val="008000"/>
                </a:solidFill>
                <a:ea typeface="ＭＳ Ｐゴシック" pitchFamily="34" charset="-128"/>
              </a:rPr>
              <a:t>Person</a:t>
            </a:r>
            <a:r>
              <a:rPr lang="da-DK" altLang="da-DK" sz="2000" noProof="0" dirty="0">
                <a:ea typeface="ＭＳ Ｐゴシック" pitchFamily="34" charset="-128"/>
              </a:rPr>
              <a:t> objekter</a:t>
            </a:r>
          </a:p>
        </p:txBody>
      </p:sp>
      <p:cxnSp>
        <p:nvCxnSpPr>
          <p:cNvPr id="6154" name="Straight Connector 12"/>
          <p:cNvCxnSpPr>
            <a:cxnSpLocks noChangeShapeType="1"/>
          </p:cNvCxnSpPr>
          <p:nvPr/>
        </p:nvCxnSpPr>
        <p:spPr bwMode="auto">
          <a:xfrm flipV="1">
            <a:off x="4193479" y="2724530"/>
            <a:ext cx="1528497" cy="2693"/>
          </a:xfrm>
          <a:prstGeom prst="line">
            <a:avLst/>
          </a:prstGeom>
          <a:noFill/>
          <a:ln w="19050">
            <a:solidFill>
              <a:srgbClr val="000066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53" name="TextBox 19"/>
          <p:cNvSpPr txBox="1">
            <a:spLocks noChangeArrowheads="1"/>
          </p:cNvSpPr>
          <p:nvPr/>
        </p:nvSpPr>
        <p:spPr bwMode="auto">
          <a:xfrm>
            <a:off x="5375832" y="2360658"/>
            <a:ext cx="314407" cy="4922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2600" b="0" dirty="0">
                <a:solidFill>
                  <a:srgbClr val="002060"/>
                </a:solidFill>
              </a:rPr>
              <a:t>*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</a:t>
            </a:fld>
            <a:endParaRPr lang="da-DK" altLang="da-DK" dirty="0"/>
          </a:p>
        </p:txBody>
      </p:sp>
      <p:sp>
        <p:nvSpPr>
          <p:cNvPr id="15" name="Oval 31"/>
          <p:cNvSpPr>
            <a:spLocks noChangeArrowheads="1"/>
          </p:cNvSpPr>
          <p:nvPr/>
        </p:nvSpPr>
        <p:spPr bwMode="auto">
          <a:xfrm>
            <a:off x="5407955" y="2384834"/>
            <a:ext cx="272773" cy="306175"/>
          </a:xfrm>
          <a:prstGeom prst="ellipse">
            <a:avLst/>
          </a:prstGeom>
          <a:noFill/>
          <a:ln w="12700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da-DK" sz="2000" b="0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 bwMode="auto">
          <a:xfrm>
            <a:off x="457058" y="3550767"/>
            <a:ext cx="8661775" cy="1390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 eaLnBrk="1" hangingPunct="1">
              <a:spcBef>
                <a:spcPts val="1200"/>
              </a:spcBef>
              <a:buFontTx/>
              <a:buChar char="•"/>
            </a:pPr>
            <a:r>
              <a:rPr lang="da-DK" altLang="da-DK" b="1" spc="-5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7" charset="-128"/>
              </a:rPr>
              <a:t>Hvordan realiseres den én-til-mange relationen, som stjernen angiver?</a:t>
            </a:r>
          </a:p>
          <a:p>
            <a:pPr lvl="1"/>
            <a:r>
              <a:rPr lang="da-DK" altLang="da-DK" sz="1800" kern="0" dirty="0">
                <a:ea typeface="ＭＳ Ｐゴシック" pitchFamily="34" charset="-128"/>
              </a:rPr>
              <a:t>Der skal kunne være et </a:t>
            </a:r>
            <a:r>
              <a:rPr lang="da-DK" altLang="da-DK" sz="1800" b="1" kern="0" dirty="0">
                <a:solidFill>
                  <a:srgbClr val="008000"/>
                </a:solidFill>
                <a:ea typeface="ＭＳ Ｐゴシック" pitchFamily="34" charset="-128"/>
              </a:rPr>
              <a:t>ubegrænset</a:t>
            </a:r>
            <a:r>
              <a:rPr lang="da-DK" altLang="da-DK" sz="1800" kern="0" dirty="0">
                <a:ea typeface="ＭＳ Ｐゴシック" pitchFamily="34" charset="-128"/>
              </a:rPr>
              <a:t> antal personer i adressebogen</a:t>
            </a:r>
          </a:p>
          <a:p>
            <a:pPr lvl="1"/>
            <a:r>
              <a:rPr lang="da-DK" altLang="da-DK" sz="1800" kern="0" dirty="0">
                <a:ea typeface="ＭＳ Ｐゴシック" pitchFamily="34" charset="-128"/>
              </a:rPr>
              <a:t>Vi ved ikke på forhånd, hvor mange, der bliver tilføjet</a:t>
            </a:r>
          </a:p>
          <a:p>
            <a:pPr lvl="1"/>
            <a:r>
              <a:rPr lang="da-DK" altLang="da-DK" sz="1800" kern="0" spc="-40" dirty="0">
                <a:ea typeface="ＭＳ Ｐゴシック" pitchFamily="34" charset="-128"/>
              </a:rPr>
              <a:t>Hvordan kan feltvariablen </a:t>
            </a:r>
            <a:r>
              <a:rPr lang="da-DK" altLang="da-DK" sz="1800" b="1" kern="0" spc="-40" dirty="0">
                <a:solidFill>
                  <a:srgbClr val="008000"/>
                </a:solidFill>
                <a:ea typeface="ＭＳ Ｐゴシック" pitchFamily="34" charset="-128"/>
              </a:rPr>
              <a:t>persons</a:t>
            </a:r>
            <a:r>
              <a:rPr lang="da-DK" altLang="da-DK" sz="1800" kern="0" spc="-40" dirty="0">
                <a:ea typeface="ＭＳ Ｐゴシック" pitchFamily="34" charset="-128"/>
              </a:rPr>
              <a:t> have referencer til alle </a:t>
            </a:r>
            <a:r>
              <a:rPr lang="da-DK" altLang="da-DK" sz="1800" b="1" kern="0" spc="-40" dirty="0">
                <a:solidFill>
                  <a:srgbClr val="008000"/>
                </a:solidFill>
                <a:ea typeface="ＭＳ Ｐゴシック" pitchFamily="34" charset="-128"/>
              </a:rPr>
              <a:t>Person</a:t>
            </a:r>
            <a:r>
              <a:rPr lang="da-DK" altLang="da-DK" sz="1800" kern="0" spc="-40" dirty="0">
                <a:ea typeface="ＭＳ Ｐゴシック" pitchFamily="34" charset="-128"/>
              </a:rPr>
              <a:t> objekterne?</a:t>
            </a: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487777" y="4970240"/>
            <a:ext cx="8285853" cy="1413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 eaLnBrk="1" hangingPunct="1">
              <a:spcBef>
                <a:spcPts val="1200"/>
              </a:spcBef>
              <a:buFontTx/>
              <a:buChar char="•"/>
            </a:pP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7" charset="-128"/>
              </a:rPr>
              <a:t>Det kan vi gøre ved hjælp af en </a:t>
            </a:r>
            <a:r>
              <a:rPr lang="da-DK" altLang="da-DK" b="1" dirty="0">
                <a:solidFill>
                  <a:srgbClr val="008000"/>
                </a:solidFill>
                <a:ea typeface="ＭＳ Ｐゴシック" pitchFamily="34" charset="-128"/>
                <a:cs typeface="ＭＳ Ｐゴシック" pitchFamily="-107" charset="-128"/>
              </a:rPr>
              <a:t>arrayliste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dirty="0">
                <a:ea typeface="ＭＳ Ｐゴシック" pitchFamily="34" charset="-128"/>
              </a:rPr>
              <a:t>Arraylister minder på mange måder om arrays, som nogle af jer kender fra andre programmeringssprog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dirty="0">
                <a:ea typeface="ＭＳ Ｐゴシック" pitchFamily="34" charset="-128"/>
              </a:rPr>
              <a:t>Syntaksen er anderledes</a:t>
            </a:r>
          </a:p>
          <a:p>
            <a:pPr lvl="1" eaLnBrk="1" hangingPunct="1"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spc="-50" dirty="0">
                <a:ea typeface="ＭＳ Ｐゴシック" pitchFamily="34" charset="-128"/>
              </a:rPr>
              <a:t>Man behøver ikke at tænke på, hvor mange elementer der skal være i listen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904488" y="1451749"/>
            <a:ext cx="6951088" cy="1977250"/>
            <a:chOff x="904488" y="1384117"/>
            <a:chExt cx="6951088" cy="1977250"/>
          </a:xfrm>
        </p:grpSpPr>
        <p:grpSp>
          <p:nvGrpSpPr>
            <p:cNvPr id="8" name="Group 7"/>
            <p:cNvGrpSpPr/>
            <p:nvPr/>
          </p:nvGrpSpPr>
          <p:grpSpPr>
            <a:xfrm>
              <a:off x="904488" y="1384117"/>
              <a:ext cx="6951088" cy="1977250"/>
              <a:chOff x="1314862" y="2132856"/>
              <a:chExt cx="6951088" cy="1977250"/>
            </a:xfrm>
          </p:grpSpPr>
          <p:grpSp>
            <p:nvGrpSpPr>
              <p:cNvPr id="2" name="Group 10"/>
              <p:cNvGrpSpPr>
                <a:grpSpLocks/>
              </p:cNvGrpSpPr>
              <p:nvPr/>
            </p:nvGrpSpPr>
            <p:grpSpPr bwMode="auto">
              <a:xfrm>
                <a:off x="1314862" y="2132856"/>
                <a:ext cx="6951088" cy="1977250"/>
                <a:chOff x="1526856" y="3772461"/>
                <a:chExt cx="6951088" cy="2519641"/>
              </a:xfrm>
            </p:grpSpPr>
            <p:grpSp>
              <p:nvGrpSpPr>
                <p:cNvPr id="6156" name="Group 6"/>
                <p:cNvGrpSpPr>
                  <a:grpSpLocks/>
                </p:cNvGrpSpPr>
                <p:nvPr/>
              </p:nvGrpSpPr>
              <p:grpSpPr bwMode="auto">
                <a:xfrm>
                  <a:off x="1526856" y="4451976"/>
                  <a:ext cx="3276602" cy="1821415"/>
                  <a:chOff x="1411842" y="4584376"/>
                  <a:chExt cx="2457451" cy="2124986"/>
                </a:xfrm>
              </p:grpSpPr>
              <p:sp>
                <p:nvSpPr>
                  <p:cNvPr id="6160" name="TextBox 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411843" y="4584376"/>
                    <a:ext cx="2457450" cy="448650"/>
                  </a:xfrm>
                  <a:prstGeom prst="rect">
                    <a:avLst/>
                  </a:prstGeom>
                  <a:solidFill>
                    <a:srgbClr val="CCFFCC"/>
                  </a:solidFill>
                  <a:ln w="12700">
                    <a:solidFill>
                      <a:srgbClr val="000066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400" b="1">
                        <a:solidFill>
                          <a:srgbClr val="A5002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rgbClr val="000066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da-DK" altLang="da-DK" sz="1400" dirty="0"/>
                      <a:t>AddressBook</a:t>
                    </a:r>
                  </a:p>
                </p:txBody>
              </p:sp>
              <p:sp>
                <p:nvSpPr>
                  <p:cNvPr id="6161" name="TextBox 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411842" y="5043500"/>
                    <a:ext cx="2457450" cy="1665862"/>
                  </a:xfrm>
                  <a:prstGeom prst="rect">
                    <a:avLst/>
                  </a:prstGeom>
                  <a:solidFill>
                    <a:srgbClr val="CCFFCC"/>
                  </a:solidFill>
                  <a:ln w="12700">
                    <a:solidFill>
                      <a:srgbClr val="000066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400" b="1">
                        <a:solidFill>
                          <a:srgbClr val="A5002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rgbClr val="000066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da-DK" altLang="da-DK" sz="1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????? persons</a:t>
                    </a:r>
                  </a:p>
                  <a:p>
                    <a:pPr eaLnBrk="1" hangingPunct="1">
                      <a:lnSpc>
                        <a:spcPct val="60000"/>
                      </a:lnSpc>
                      <a:spcBef>
                        <a:spcPct val="0"/>
                      </a:spcBef>
                      <a:buFontTx/>
                      <a:buNone/>
                    </a:pPr>
                    <a:endParaRPr lang="da-DK" altLang="da-DK" sz="1400" dirty="0">
                      <a:solidFill>
                        <a:schemeClr val="tx1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da-DK" altLang="da-DK" sz="1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void </a:t>
                    </a:r>
                    <a:r>
                      <a:rPr lang="da-DK" altLang="da-DK" sz="1400" dirty="0" err="1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addPerson</a:t>
                    </a:r>
                    <a:r>
                      <a:rPr lang="da-DK" altLang="da-DK" sz="1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(Person p)</a:t>
                    </a:r>
                  </a:p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da-DK" altLang="da-DK" sz="1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Person </a:t>
                    </a:r>
                    <a:r>
                      <a:rPr lang="da-DK" altLang="da-DK" sz="1400" dirty="0" err="1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removePerson</a:t>
                    </a:r>
                    <a:r>
                      <a:rPr lang="da-DK" altLang="da-DK" sz="1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(...)</a:t>
                    </a:r>
                  </a:p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da-DK" altLang="da-DK" sz="1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...</a:t>
                    </a:r>
                  </a:p>
                </p:txBody>
              </p:sp>
            </p:grpSp>
            <p:grpSp>
              <p:nvGrpSpPr>
                <p:cNvPr id="6157" name="Group 7"/>
                <p:cNvGrpSpPr>
                  <a:grpSpLocks/>
                </p:cNvGrpSpPr>
                <p:nvPr/>
              </p:nvGrpSpPr>
              <p:grpSpPr bwMode="auto">
                <a:xfrm>
                  <a:off x="6344344" y="3772461"/>
                  <a:ext cx="2133600" cy="2519641"/>
                  <a:chOff x="1087954" y="3791603"/>
                  <a:chExt cx="2286000" cy="2939580"/>
                </a:xfrm>
              </p:grpSpPr>
              <p:sp>
                <p:nvSpPr>
                  <p:cNvPr id="6158" name="TextBox 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087954" y="3791603"/>
                    <a:ext cx="2286000" cy="423531"/>
                  </a:xfrm>
                  <a:prstGeom prst="rect">
                    <a:avLst/>
                  </a:prstGeom>
                  <a:solidFill>
                    <a:srgbClr val="CCFFCC"/>
                  </a:solidFill>
                  <a:ln w="12700">
                    <a:solidFill>
                      <a:srgbClr val="000066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400" b="1">
                        <a:solidFill>
                          <a:srgbClr val="A5002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rgbClr val="000066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da-DK" altLang="da-DK" sz="1400" dirty="0"/>
                      <a:t>Person</a:t>
                    </a:r>
                  </a:p>
                </p:txBody>
              </p:sp>
              <p:sp>
                <p:nvSpPr>
                  <p:cNvPr id="6159" name="TextBox 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087954" y="4219822"/>
                    <a:ext cx="2286000" cy="2511361"/>
                  </a:xfrm>
                  <a:prstGeom prst="rect">
                    <a:avLst/>
                  </a:prstGeom>
                  <a:solidFill>
                    <a:srgbClr val="CCFFCC"/>
                  </a:solidFill>
                  <a:ln w="12700">
                    <a:solidFill>
                      <a:srgbClr val="000066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400" b="1">
                        <a:solidFill>
                          <a:srgbClr val="A5002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rgbClr val="000066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da-DK" altLang="da-DK" sz="1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String </a:t>
                    </a:r>
                    <a:r>
                      <a:rPr lang="da-DK" altLang="da-DK" sz="1400" dirty="0" err="1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name</a:t>
                    </a:r>
                    <a:endParaRPr lang="da-DK" altLang="da-DK" sz="1400" dirty="0">
                      <a:solidFill>
                        <a:schemeClr val="tx1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da-DK" altLang="da-DK" sz="1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String </a:t>
                    </a:r>
                    <a:r>
                      <a:rPr lang="da-DK" altLang="da-DK" sz="1400" dirty="0" err="1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number</a:t>
                    </a:r>
                    <a:endParaRPr lang="da-DK" altLang="da-DK" sz="1400" dirty="0">
                      <a:solidFill>
                        <a:schemeClr val="tx1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da-DK" altLang="da-DK" sz="1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int age</a:t>
                    </a:r>
                  </a:p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da-DK" altLang="da-DK" sz="1400" dirty="0">
                      <a:solidFill>
                        <a:schemeClr val="tx1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da-DK" altLang="da-DK" sz="1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String </a:t>
                    </a:r>
                    <a:r>
                      <a:rPr lang="da-DK" altLang="da-DK" sz="1400" dirty="0" err="1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getName</a:t>
                    </a:r>
                    <a:r>
                      <a:rPr lang="da-DK" altLang="da-DK" sz="1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()</a:t>
                    </a:r>
                  </a:p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da-DK" altLang="da-DK" sz="1400" dirty="0" err="1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String</a:t>
                    </a:r>
                    <a:r>
                      <a:rPr lang="da-DK" altLang="da-DK" sz="1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 </a:t>
                    </a:r>
                    <a:r>
                      <a:rPr lang="da-DK" altLang="da-DK" sz="1400" dirty="0" err="1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getNumber</a:t>
                    </a:r>
                    <a:r>
                      <a:rPr lang="da-DK" altLang="da-DK" sz="1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()</a:t>
                    </a:r>
                  </a:p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da-DK" altLang="da-DK" sz="1400" dirty="0" err="1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int</a:t>
                    </a:r>
                    <a:r>
                      <a:rPr lang="da-DK" altLang="da-DK" sz="1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 </a:t>
                    </a:r>
                    <a:r>
                      <a:rPr lang="da-DK" altLang="da-DK" sz="1400" dirty="0" err="1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getAge</a:t>
                    </a:r>
                    <a:r>
                      <a:rPr lang="da-DK" altLang="da-DK" sz="1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()</a:t>
                    </a:r>
                  </a:p>
                </p:txBody>
              </p:sp>
            </p:grpSp>
          </p:grpSp>
          <p:cxnSp>
            <p:nvCxnSpPr>
              <p:cNvPr id="6" name="Straight Connector 5"/>
              <p:cNvCxnSpPr/>
              <p:nvPr/>
            </p:nvCxnSpPr>
            <p:spPr bwMode="auto">
              <a:xfrm>
                <a:off x="6124600" y="3212976"/>
                <a:ext cx="2133600" cy="0"/>
              </a:xfrm>
              <a:prstGeom prst="line">
                <a:avLst/>
              </a:prstGeom>
              <a:ln w="1270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/>
            <p:cNvCxnSpPr/>
            <p:nvPr/>
          </p:nvCxnSpPr>
          <p:spPr bwMode="auto">
            <a:xfrm flipV="1">
              <a:off x="917122" y="2567031"/>
              <a:ext cx="3277373" cy="7661"/>
            </a:xfrm>
            <a:prstGeom prst="line">
              <a:avLst/>
            </a:prstGeom>
            <a:ln w="127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2" name="TextBox 5"/>
          <p:cNvSpPr txBox="1">
            <a:spLocks noChangeArrowheads="1"/>
          </p:cNvSpPr>
          <p:nvPr/>
        </p:nvSpPr>
        <p:spPr bwMode="auto">
          <a:xfrm>
            <a:off x="914379" y="2298584"/>
            <a:ext cx="2877445" cy="234232"/>
          </a:xfrm>
          <a:prstGeom prst="rect">
            <a:avLst/>
          </a:prstGeom>
          <a:solidFill>
            <a:srgbClr val="CCFFCC"/>
          </a:solidFill>
          <a:ln w="12700">
            <a:noFill/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ArrayList&lt;Person&gt; persons</a:t>
            </a:r>
          </a:p>
        </p:txBody>
      </p:sp>
    </p:spTree>
    <p:extLst>
      <p:ext uri="{BB962C8B-B14F-4D97-AF65-F5344CB8AC3E}">
        <p14:creationId xmlns:p14="http://schemas.microsoft.com/office/powerpoint/2010/main" val="3868644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>
                <a:ea typeface="ＭＳ Ｐゴシック" pitchFamily="34" charset="-128"/>
              </a:rPr>
              <a:t>Implementation af adressebogen</a:t>
            </a:r>
          </a:p>
        </p:txBody>
      </p:sp>
      <p:sp>
        <p:nvSpPr>
          <p:cNvPr id="8196" name="Text Box 3"/>
          <p:cNvSpPr txBox="1">
            <a:spLocks noChangeArrowheads="1"/>
          </p:cNvSpPr>
          <p:nvPr/>
        </p:nvSpPr>
        <p:spPr bwMode="auto">
          <a:xfrm>
            <a:off x="835917" y="1819406"/>
            <a:ext cx="7447798" cy="4170372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dirty="0">
                <a:solidFill>
                  <a:srgbClr val="FF0000"/>
                </a:solidFill>
                <a:latin typeface="Courier New" pitchFamily="49" charset="0"/>
              </a:rPr>
              <a:t>import</a:t>
            </a:r>
            <a:r>
              <a:rPr lang="da-DK" altLang="da-DK" sz="1800" dirty="0">
                <a:solidFill>
                  <a:srgbClr val="7030A0"/>
                </a:solidFill>
                <a:latin typeface="Courier New" pitchFamily="49" charset="0"/>
              </a:rPr>
              <a:t> </a:t>
            </a:r>
            <a:r>
              <a:rPr lang="da-DK" altLang="da-DK" sz="1800" dirty="0" err="1">
                <a:solidFill>
                  <a:schemeClr val="tx1"/>
                </a:solidFill>
                <a:latin typeface="Courier New" pitchFamily="49" charset="0"/>
              </a:rPr>
              <a:t>java.util.ArrayList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da-DK" altLang="da-DK" sz="1800" dirty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da-DK" altLang="da-DK" sz="1800" dirty="0" err="1">
                <a:solidFill>
                  <a:srgbClr val="FF0000"/>
                </a:solidFill>
                <a:latin typeface="Courier New" pitchFamily="49" charset="0"/>
              </a:rPr>
              <a:t>class</a:t>
            </a:r>
            <a:r>
              <a:rPr lang="da-DK" altLang="da-DK" sz="1800" dirty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AddressBook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dirty="0">
                <a:solidFill>
                  <a:srgbClr val="7030A0"/>
                </a:solidFill>
                <a:latin typeface="Courier New" pitchFamily="49" charset="0"/>
              </a:rPr>
              <a:t>  </a:t>
            </a:r>
            <a:r>
              <a:rPr lang="da-DK" altLang="da-DK" sz="1800" spc="-40" dirty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da-DK" altLang="da-DK" sz="1800" spc="-40" dirty="0">
                <a:solidFill>
                  <a:schemeClr val="tx1"/>
                </a:solidFill>
                <a:latin typeface="Courier New" pitchFamily="49" charset="0"/>
              </a:rPr>
              <a:t> ArrayList&lt;Person&gt; persons;</a:t>
            </a:r>
          </a:p>
          <a:p>
            <a:pPr eaLnBrk="1" hangingPunct="1"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  ...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800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 AddressBook(...)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    persons = </a:t>
            </a:r>
            <a:r>
              <a:rPr lang="da-DK" altLang="da-DK" sz="1800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 ArrayList</a:t>
            </a:r>
            <a:r>
              <a:rPr lang="da-DK" altLang="da-DK" sz="7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&lt;&gt;</a:t>
            </a:r>
            <a:r>
              <a:rPr lang="da-DK" altLang="da-DK" sz="7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pPr eaLnBrk="1" hangingPunct="1"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    ...</a:t>
            </a:r>
          </a:p>
          <a:p>
            <a:pPr eaLnBrk="1" hangingPunct="1"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  }</a:t>
            </a:r>
          </a:p>
          <a:p>
            <a:pPr eaLnBrk="1" hangingPunct="1">
              <a:spcBef>
                <a:spcPts val="1200"/>
              </a:spcBef>
              <a:buFontTx/>
              <a:buNone/>
            </a:pPr>
            <a:r>
              <a:rPr lang="da-DK" altLang="da-DK" sz="1800" dirty="0">
                <a:solidFill>
                  <a:srgbClr val="7030A0"/>
                </a:solidFill>
                <a:latin typeface="Courier New" pitchFamily="49" charset="0"/>
              </a:rPr>
              <a:t>  public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>
                <a:solidFill>
                  <a:srgbClr val="FF0000"/>
                </a:solidFill>
                <a:latin typeface="Courier New" pitchFamily="49" charset="0"/>
              </a:rPr>
              <a:t>void </a:t>
            </a:r>
            <a:r>
              <a:rPr lang="da-DK" altLang="da-DK" sz="1800" dirty="0" err="1">
                <a:solidFill>
                  <a:schemeClr val="tx1"/>
                </a:solidFill>
                <a:latin typeface="Courier New" pitchFamily="49" charset="0"/>
              </a:rPr>
              <a:t>addPerson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(Person p) {</a:t>
            </a: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sz="1800" dirty="0" err="1">
                <a:solidFill>
                  <a:schemeClr val="tx1"/>
                </a:solidFill>
                <a:latin typeface="Courier New" pitchFamily="49" charset="0"/>
              </a:rPr>
              <a:t>persons.add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(p);</a:t>
            </a:r>
            <a:endParaRPr lang="en-US" altLang="da-DK" sz="1800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  }</a:t>
            </a:r>
          </a:p>
          <a:p>
            <a:pPr eaLnBrk="1" hangingPunct="1">
              <a:lnSpc>
                <a:spcPct val="60000"/>
              </a:lnSpc>
              <a:spcBef>
                <a:spcPts val="3000"/>
              </a:spcBef>
              <a:buFontTx/>
              <a:buNone/>
            </a:pPr>
            <a:r>
              <a:rPr lang="da-DK" altLang="da-DK" sz="1800" dirty="0">
                <a:solidFill>
                  <a:srgbClr val="0000CC"/>
                </a:solidFill>
                <a:latin typeface="Courier New" pitchFamily="49" charset="0"/>
              </a:rPr>
              <a:t>  </a:t>
            </a:r>
            <a:r>
              <a:rPr lang="da-DK" altLang="da-DK" sz="1800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 Person </a:t>
            </a:r>
            <a:r>
              <a:rPr lang="da-DK" altLang="da-DK" sz="1800" dirty="0" err="1">
                <a:solidFill>
                  <a:schemeClr val="tx1"/>
                </a:solidFill>
                <a:latin typeface="Courier New" pitchFamily="49" charset="0"/>
              </a:rPr>
              <a:t>removePerson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(...) {</a:t>
            </a:r>
          </a:p>
          <a:p>
            <a:pPr eaLnBrk="1" hangingPunct="1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    ...</a:t>
            </a:r>
          </a:p>
          <a:p>
            <a:pPr eaLnBrk="1" hangingPunct="1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  }</a:t>
            </a:r>
          </a:p>
          <a:p>
            <a:pPr eaLnBrk="1" hangingPunct="1">
              <a:lnSpc>
                <a:spcPct val="70000"/>
              </a:lnSpc>
              <a:spcBef>
                <a:spcPts val="0"/>
              </a:spcBef>
              <a:buFontTx/>
              <a:buNone/>
            </a:pP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4</a:t>
            </a:fld>
            <a:endParaRPr lang="da-DK" altLang="da-DK" dirty="0"/>
          </a:p>
        </p:txBody>
      </p:sp>
      <p:grpSp>
        <p:nvGrpSpPr>
          <p:cNvPr id="2" name="Group 1"/>
          <p:cNvGrpSpPr/>
          <p:nvPr/>
        </p:nvGrpSpPr>
        <p:grpSpPr>
          <a:xfrm>
            <a:off x="4531058" y="2281959"/>
            <a:ext cx="2346119" cy="193687"/>
            <a:chOff x="3833374" y="1300843"/>
            <a:chExt cx="2018602" cy="204000"/>
          </a:xfrm>
        </p:grpSpPr>
        <p:sp>
          <p:nvSpPr>
            <p:cNvPr id="5" name="Line 22"/>
            <p:cNvSpPr>
              <a:spLocks noChangeShapeType="1"/>
            </p:cNvSpPr>
            <p:nvPr/>
          </p:nvSpPr>
          <p:spPr bwMode="auto">
            <a:xfrm flipH="1">
              <a:off x="3833374" y="1300843"/>
              <a:ext cx="241148" cy="20400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>
                <a:solidFill>
                  <a:srgbClr val="FF0000"/>
                </a:solidFill>
              </a:endParaRPr>
            </a:p>
          </p:txBody>
        </p:sp>
        <p:sp>
          <p:nvSpPr>
            <p:cNvPr id="11" name="Line 22"/>
            <p:cNvSpPr>
              <a:spLocks noChangeShapeType="1"/>
            </p:cNvSpPr>
            <p:nvPr/>
          </p:nvSpPr>
          <p:spPr bwMode="auto">
            <a:xfrm flipH="1">
              <a:off x="4067475" y="1305392"/>
              <a:ext cx="1784501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>
                <a:solidFill>
                  <a:srgbClr val="FF0000"/>
                </a:solidFill>
              </a:endParaRPr>
            </a:p>
          </p:txBody>
        </p:sp>
      </p:grpSp>
      <p:sp>
        <p:nvSpPr>
          <p:cNvPr id="6" name="Text Box 21"/>
          <p:cNvSpPr txBox="1">
            <a:spLocks noChangeArrowheads="1"/>
          </p:cNvSpPr>
          <p:nvPr/>
        </p:nvSpPr>
        <p:spPr bwMode="auto">
          <a:xfrm>
            <a:off x="5819679" y="2135488"/>
            <a:ext cx="3072801" cy="777136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a-DK" altLang="da-DK" sz="1400" b="1" dirty="0">
                <a:solidFill>
                  <a:srgbClr val="0000CC"/>
                </a:solidFill>
              </a:rPr>
              <a:t>ArrayList typen er </a:t>
            </a:r>
            <a:r>
              <a:rPr lang="da-DK" altLang="da-DK" sz="1400" b="1" dirty="0">
                <a:solidFill>
                  <a:srgbClr val="008000"/>
                </a:solidFill>
              </a:rPr>
              <a:t>parametriseret</a:t>
            </a:r>
          </a:p>
          <a:p>
            <a:pPr marL="179388" indent="-179388" eaLnBrk="1" hangingPunct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0000CC"/>
                </a:solidFill>
              </a:rPr>
              <a:t>Det er Person objekter, som vi vil have i arraylisten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2167507" y="2438401"/>
            <a:ext cx="2365415" cy="234960"/>
          </a:xfrm>
          <a:prstGeom prst="rect">
            <a:avLst/>
          </a:prstGeom>
          <a:noFill/>
          <a:ln w="28575" cap="flat" cmpd="sng" algn="ctr">
            <a:solidFill>
              <a:srgbClr val="0000CC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4641391" y="3141414"/>
            <a:ext cx="319460" cy="219923"/>
          </a:xfrm>
          <a:prstGeom prst="rect">
            <a:avLst/>
          </a:prstGeom>
          <a:noFill/>
          <a:ln w="28575" cap="flat" cmpd="sng" algn="ctr">
            <a:solidFill>
              <a:srgbClr val="0000CC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 flipV="1">
            <a:off x="4836653" y="3397268"/>
            <a:ext cx="1614659" cy="218392"/>
            <a:chOff x="3542733" y="1300843"/>
            <a:chExt cx="2650971" cy="198473"/>
          </a:xfrm>
        </p:grpSpPr>
        <p:sp>
          <p:nvSpPr>
            <p:cNvPr id="18" name="Line 22"/>
            <p:cNvSpPr>
              <a:spLocks noChangeShapeType="1"/>
            </p:cNvSpPr>
            <p:nvPr/>
          </p:nvSpPr>
          <p:spPr bwMode="auto">
            <a:xfrm flipH="1">
              <a:off x="3542733" y="1300843"/>
              <a:ext cx="531790" cy="198473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>
                <a:solidFill>
                  <a:srgbClr val="FF0000"/>
                </a:solidFill>
              </a:endParaRPr>
            </a:p>
          </p:txBody>
        </p:sp>
        <p:sp>
          <p:nvSpPr>
            <p:cNvPr id="19" name="Line 22"/>
            <p:cNvSpPr>
              <a:spLocks noChangeShapeType="1"/>
            </p:cNvSpPr>
            <p:nvPr/>
          </p:nvSpPr>
          <p:spPr bwMode="auto">
            <a:xfrm flipH="1" flipV="1">
              <a:off x="4074520" y="1309538"/>
              <a:ext cx="2119184" cy="7284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>
                <a:solidFill>
                  <a:srgbClr val="FF0000"/>
                </a:solidFill>
              </a:endParaRPr>
            </a:p>
          </p:txBody>
        </p:sp>
      </p:grpSp>
      <p:sp>
        <p:nvSpPr>
          <p:cNvPr id="20" name="Text Box 21"/>
          <p:cNvSpPr txBox="1">
            <a:spLocks noChangeArrowheads="1"/>
          </p:cNvSpPr>
          <p:nvPr/>
        </p:nvSpPr>
        <p:spPr bwMode="auto">
          <a:xfrm>
            <a:off x="5824842" y="3022672"/>
            <a:ext cx="3067638" cy="777136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a-DK" altLang="da-DK" sz="1400" b="1" spc="-50" dirty="0">
                <a:solidFill>
                  <a:srgbClr val="0000CC"/>
                </a:solidFill>
              </a:rPr>
              <a:t>Arraylisten skabes i konstruktøren</a:t>
            </a:r>
          </a:p>
          <a:p>
            <a:pPr marL="179388" indent="-179388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0000CC"/>
                </a:solidFill>
              </a:rPr>
              <a:t>Vi har allerede angivet typen af objekterne i arraylisten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4997897" y="3140901"/>
            <a:ext cx="265032" cy="2286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2551736" y="4249260"/>
            <a:ext cx="826165" cy="244929"/>
          </a:xfrm>
          <a:prstGeom prst="rect">
            <a:avLst/>
          </a:prstGeom>
          <a:noFill/>
          <a:ln w="28575" cap="flat" cmpd="sng" algn="ctr">
            <a:solidFill>
              <a:srgbClr val="0000CC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911364" y="1883509"/>
            <a:ext cx="3730974" cy="240124"/>
          </a:xfrm>
          <a:prstGeom prst="rect">
            <a:avLst/>
          </a:prstGeom>
          <a:noFill/>
          <a:ln w="28575" cap="flat" cmpd="sng" algn="ctr">
            <a:solidFill>
              <a:srgbClr val="0000CC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4641391" y="1466688"/>
            <a:ext cx="1809922" cy="433553"/>
            <a:chOff x="3664038" y="1054213"/>
            <a:chExt cx="2322973" cy="433553"/>
          </a:xfrm>
        </p:grpSpPr>
        <p:sp>
          <p:nvSpPr>
            <p:cNvPr id="33" name="Line 22"/>
            <p:cNvSpPr>
              <a:spLocks noChangeShapeType="1"/>
            </p:cNvSpPr>
            <p:nvPr/>
          </p:nvSpPr>
          <p:spPr bwMode="auto">
            <a:xfrm flipH="1">
              <a:off x="3664038" y="1054213"/>
              <a:ext cx="588094" cy="433553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>
                <a:solidFill>
                  <a:srgbClr val="FF0000"/>
                </a:solidFill>
              </a:endParaRPr>
            </a:p>
          </p:txBody>
        </p:sp>
        <p:sp>
          <p:nvSpPr>
            <p:cNvPr id="34" name="Line 22"/>
            <p:cNvSpPr>
              <a:spLocks noChangeShapeType="1"/>
            </p:cNvSpPr>
            <p:nvPr/>
          </p:nvSpPr>
          <p:spPr bwMode="auto">
            <a:xfrm flipH="1" flipV="1">
              <a:off x="4252132" y="1054213"/>
              <a:ext cx="1734879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>
                <a:solidFill>
                  <a:srgbClr val="FF0000"/>
                </a:solidFill>
              </a:endParaRPr>
            </a:p>
          </p:txBody>
        </p:sp>
      </p:grpSp>
      <p:sp>
        <p:nvSpPr>
          <p:cNvPr id="26" name="Text Box 21"/>
          <p:cNvSpPr txBox="1">
            <a:spLocks noChangeArrowheads="1"/>
          </p:cNvSpPr>
          <p:nvPr/>
        </p:nvSpPr>
        <p:spPr bwMode="auto">
          <a:xfrm>
            <a:off x="5825689" y="1213603"/>
            <a:ext cx="2770387" cy="523220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a-DK" altLang="da-DK" sz="1400" b="1" dirty="0">
                <a:solidFill>
                  <a:srgbClr val="0000CC"/>
                </a:solidFill>
              </a:rPr>
              <a:t>For at bruge ArrayList klassen skal den importeres</a:t>
            </a:r>
          </a:p>
        </p:txBody>
      </p:sp>
      <p:sp>
        <p:nvSpPr>
          <p:cNvPr id="27" name="Text Box 21"/>
          <p:cNvSpPr txBox="1">
            <a:spLocks noChangeArrowheads="1"/>
          </p:cNvSpPr>
          <p:nvPr/>
        </p:nvSpPr>
        <p:spPr bwMode="auto">
          <a:xfrm>
            <a:off x="4324251" y="4199547"/>
            <a:ext cx="3103855" cy="777136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a-DK" altLang="da-DK" sz="1400" b="1" dirty="0" err="1">
                <a:solidFill>
                  <a:srgbClr val="0000CC"/>
                </a:solidFill>
              </a:rPr>
              <a:t>add</a:t>
            </a:r>
            <a:r>
              <a:rPr lang="da-DK" altLang="da-DK" sz="1400" b="1" dirty="0">
                <a:solidFill>
                  <a:srgbClr val="0000CC"/>
                </a:solidFill>
              </a:rPr>
              <a:t> metoden i ArrayList klassen indsætter et element i arraylisten</a:t>
            </a:r>
          </a:p>
          <a:p>
            <a:pPr marL="177800" indent="-177800" eaLnBrk="1" hangingPunct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0000CC"/>
                </a:solidFill>
              </a:rPr>
              <a:t>Elementet placeres sidst i listen</a:t>
            </a:r>
          </a:p>
        </p:txBody>
      </p:sp>
      <p:grpSp>
        <p:nvGrpSpPr>
          <p:cNvPr id="31" name="Group 30"/>
          <p:cNvGrpSpPr/>
          <p:nvPr/>
        </p:nvGrpSpPr>
        <p:grpSpPr>
          <a:xfrm flipV="1">
            <a:off x="3388147" y="4480212"/>
            <a:ext cx="936104" cy="227016"/>
            <a:chOff x="2994108" y="1300843"/>
            <a:chExt cx="3199596" cy="206310"/>
          </a:xfrm>
        </p:grpSpPr>
        <p:sp>
          <p:nvSpPr>
            <p:cNvPr id="35" name="Line 22"/>
            <p:cNvSpPr>
              <a:spLocks noChangeShapeType="1"/>
            </p:cNvSpPr>
            <p:nvPr/>
          </p:nvSpPr>
          <p:spPr bwMode="auto">
            <a:xfrm flipH="1">
              <a:off x="2994108" y="1300843"/>
              <a:ext cx="1080414" cy="20631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>
                <a:solidFill>
                  <a:srgbClr val="FF0000"/>
                </a:solidFill>
              </a:endParaRPr>
            </a:p>
          </p:txBody>
        </p:sp>
        <p:sp>
          <p:nvSpPr>
            <p:cNvPr id="36" name="Line 22"/>
            <p:cNvSpPr>
              <a:spLocks noChangeShapeType="1"/>
            </p:cNvSpPr>
            <p:nvPr/>
          </p:nvSpPr>
          <p:spPr bwMode="auto">
            <a:xfrm flipH="1" flipV="1">
              <a:off x="4074522" y="1300843"/>
              <a:ext cx="2119182" cy="7284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endParaRPr lang="da-DK">
                <a:solidFill>
                  <a:srgbClr val="FF0000"/>
                </a:solidFill>
              </a:endParaRPr>
            </a:p>
          </p:txBody>
        </p:sp>
      </p:grpSp>
      <p:sp>
        <p:nvSpPr>
          <p:cNvPr id="28" name="Text Box 21"/>
          <p:cNvSpPr txBox="1">
            <a:spLocks noChangeArrowheads="1"/>
          </p:cNvSpPr>
          <p:nvPr/>
        </p:nvSpPr>
        <p:spPr bwMode="auto">
          <a:xfrm>
            <a:off x="156898" y="2432979"/>
            <a:ext cx="923501" cy="257369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</p:spPr>
        <p:txBody>
          <a:bodyPr wrap="square" lIns="36000" tIns="36000" rIns="36000" bIns="36000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a-DK" altLang="da-DK" sz="1200" b="1" dirty="0">
                <a:solidFill>
                  <a:srgbClr val="0000CC"/>
                </a:solidFill>
              </a:rPr>
              <a:t>Feltvariabel</a:t>
            </a:r>
          </a:p>
        </p:txBody>
      </p:sp>
      <p:sp>
        <p:nvSpPr>
          <p:cNvPr id="29" name="Text Box 21"/>
          <p:cNvSpPr txBox="1">
            <a:spLocks noChangeArrowheads="1"/>
          </p:cNvSpPr>
          <p:nvPr/>
        </p:nvSpPr>
        <p:spPr bwMode="auto">
          <a:xfrm>
            <a:off x="152349" y="2871982"/>
            <a:ext cx="923501" cy="257369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</p:spPr>
        <p:txBody>
          <a:bodyPr wrap="square" lIns="36000" tIns="36000" rIns="36000" bIns="36000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a-DK" altLang="da-DK" sz="1200" b="1" spc="-50" dirty="0">
                <a:solidFill>
                  <a:srgbClr val="0000CC"/>
                </a:solidFill>
              </a:rPr>
              <a:t>Konstruktør</a:t>
            </a:r>
          </a:p>
        </p:txBody>
      </p:sp>
      <p:sp>
        <p:nvSpPr>
          <p:cNvPr id="30" name="Text Box 21"/>
          <p:cNvSpPr txBox="1">
            <a:spLocks noChangeArrowheads="1"/>
          </p:cNvSpPr>
          <p:nvPr/>
        </p:nvSpPr>
        <p:spPr bwMode="auto">
          <a:xfrm>
            <a:off x="391185" y="3884534"/>
            <a:ext cx="622520" cy="257369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</p:spPr>
        <p:txBody>
          <a:bodyPr wrap="square" lIns="36000" tIns="36000" rIns="36000" bIns="36000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a-DK" altLang="da-DK" sz="1200" b="1" dirty="0">
                <a:solidFill>
                  <a:srgbClr val="0000CC"/>
                </a:solidFill>
              </a:rPr>
              <a:t>Metode</a:t>
            </a:r>
          </a:p>
        </p:txBody>
      </p:sp>
      <p:sp>
        <p:nvSpPr>
          <p:cNvPr id="38" name="Text Box 21"/>
          <p:cNvSpPr txBox="1">
            <a:spLocks noChangeArrowheads="1"/>
          </p:cNvSpPr>
          <p:nvPr/>
        </p:nvSpPr>
        <p:spPr bwMode="auto">
          <a:xfrm>
            <a:off x="368439" y="5076438"/>
            <a:ext cx="622520" cy="257369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</p:spPr>
        <p:txBody>
          <a:bodyPr wrap="square" lIns="36000" tIns="36000" rIns="36000" bIns="36000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a-DK" altLang="da-DK" sz="1200" b="1" dirty="0">
                <a:solidFill>
                  <a:srgbClr val="0000CC"/>
                </a:solidFill>
              </a:rPr>
              <a:t>Metode</a:t>
            </a:r>
          </a:p>
        </p:txBody>
      </p:sp>
      <p:sp>
        <p:nvSpPr>
          <p:cNvPr id="39" name="Text Box 21"/>
          <p:cNvSpPr txBox="1">
            <a:spLocks noChangeArrowheads="1"/>
          </p:cNvSpPr>
          <p:nvPr/>
        </p:nvSpPr>
        <p:spPr bwMode="auto">
          <a:xfrm>
            <a:off x="2319644" y="5504099"/>
            <a:ext cx="5104836" cy="1005403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76213" indent="-176213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0000CC"/>
                </a:solidFill>
              </a:rPr>
              <a:t>Vi implementerede </a:t>
            </a:r>
            <a:r>
              <a:rPr lang="da-DK" altLang="da-DK" sz="1400" b="1" dirty="0" err="1">
                <a:solidFill>
                  <a:srgbClr val="008000"/>
                </a:solidFill>
              </a:rPr>
              <a:t>addPerson</a:t>
            </a:r>
            <a:r>
              <a:rPr lang="da-DK" altLang="da-DK" sz="1400" b="1" dirty="0">
                <a:solidFill>
                  <a:srgbClr val="0000CC"/>
                </a:solidFill>
              </a:rPr>
              <a:t> metoden ved at bruge en metode fra ArrayList klassen</a:t>
            </a:r>
          </a:p>
          <a:p>
            <a:pPr marL="176213" indent="-176213" eaLnBrk="1" hangingPunct="1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0000CC"/>
                </a:solidFill>
              </a:rPr>
              <a:t>På tilsvarende vis kan vi implementere </a:t>
            </a:r>
            <a:r>
              <a:rPr lang="da-DK" altLang="da-DK" sz="1400" b="1" dirty="0" err="1">
                <a:solidFill>
                  <a:srgbClr val="008000"/>
                </a:solidFill>
              </a:rPr>
              <a:t>removePerson</a:t>
            </a:r>
            <a:r>
              <a:rPr lang="da-DK" altLang="da-DK" sz="1400" b="1" dirty="0">
                <a:solidFill>
                  <a:srgbClr val="0000CC"/>
                </a:solidFill>
              </a:rPr>
              <a:t> metoden ved at bruge en metode fra ArrayList klassen</a:t>
            </a:r>
          </a:p>
        </p:txBody>
      </p:sp>
    </p:spTree>
    <p:extLst>
      <p:ext uri="{BB962C8B-B14F-4D97-AF65-F5344CB8AC3E}">
        <p14:creationId xmlns:p14="http://schemas.microsoft.com/office/powerpoint/2010/main" val="3596124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0" grpId="0" animBg="1"/>
      <p:bldP spid="15" grpId="0" animBg="1"/>
      <p:bldP spid="25" grpId="0" animBg="1"/>
      <p:bldP spid="27" grpId="0" animBg="1"/>
      <p:bldP spid="29" grpId="0" animBg="1"/>
      <p:bldP spid="30" grpId="0" animBg="1"/>
      <p:bldP spid="38" grpId="0" animBg="1"/>
      <p:bldP spid="3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>
                <a:ea typeface="ＭＳ Ｐゴシック" pitchFamily="34" charset="-128"/>
              </a:rPr>
              <a:t>TestDriver klasse</a:t>
            </a:r>
          </a:p>
        </p:txBody>
      </p:sp>
      <p:sp>
        <p:nvSpPr>
          <p:cNvPr id="8196" name="Text Box 3"/>
          <p:cNvSpPr txBox="1">
            <a:spLocks noChangeArrowheads="1"/>
          </p:cNvSpPr>
          <p:nvPr/>
        </p:nvSpPr>
        <p:spPr bwMode="auto">
          <a:xfrm>
            <a:off x="1068337" y="1268760"/>
            <a:ext cx="7176071" cy="3779496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da-DK" altLang="da-DK" sz="1800" dirty="0">
                <a:solidFill>
                  <a:srgbClr val="FF0000"/>
                </a:solidFill>
                <a:latin typeface="Courier New" pitchFamily="49" charset="0"/>
              </a:rPr>
              <a:t>import</a:t>
            </a:r>
            <a:r>
              <a:rPr lang="da-DK" altLang="da-DK" sz="1800" dirty="0">
                <a:solidFill>
                  <a:srgbClr val="7030A0"/>
                </a:solidFill>
                <a:latin typeface="Courier New" pitchFamily="49" charset="0"/>
              </a:rPr>
              <a:t> </a:t>
            </a:r>
            <a:r>
              <a:rPr lang="da-DK" altLang="da-DK" sz="1800" dirty="0" err="1">
                <a:solidFill>
                  <a:schemeClr val="tx1"/>
                </a:solidFill>
                <a:latin typeface="Courier New" pitchFamily="49" charset="0"/>
              </a:rPr>
              <a:t>java.util.ArrayList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da-DK" altLang="da-DK" sz="1800" dirty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da-DK" altLang="da-DK" sz="1800" dirty="0" err="1">
                <a:solidFill>
                  <a:srgbClr val="FF0000"/>
                </a:solidFill>
                <a:latin typeface="Courier New" pitchFamily="49" charset="0"/>
              </a:rPr>
              <a:t>class</a:t>
            </a:r>
            <a:r>
              <a:rPr lang="da-DK" altLang="da-DK" sz="1800" dirty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TestDriver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dirty="0">
                <a:solidFill>
                  <a:srgbClr val="7030A0"/>
                </a:solidFill>
                <a:latin typeface="Courier New" pitchFamily="49" charset="0"/>
              </a:rPr>
              <a:t>  public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>
                <a:solidFill>
                  <a:srgbClr val="7030A0"/>
                </a:solidFill>
                <a:latin typeface="Courier New" pitchFamily="49" charset="0"/>
              </a:rPr>
              <a:t>static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 err="1">
                <a:solidFill>
                  <a:schemeClr val="tx1"/>
                </a:solidFill>
                <a:latin typeface="Courier New" pitchFamily="49" charset="0"/>
              </a:rPr>
              <a:t>runTest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() {</a:t>
            </a: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sz="1800" dirty="0" err="1">
                <a:solidFill>
                  <a:schemeClr val="tx1"/>
                </a:solidFill>
                <a:latin typeface="Courier New" pitchFamily="49" charset="0"/>
              </a:rPr>
              <a:t>AddressBook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 err="1">
                <a:solidFill>
                  <a:schemeClr val="tx1"/>
                </a:solidFill>
                <a:latin typeface="Courier New" pitchFamily="49" charset="0"/>
              </a:rPr>
              <a:t>addressBook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 = </a:t>
            </a:r>
            <a:r>
              <a:rPr lang="da-DK" altLang="da-DK" sz="1800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dirty="0" err="1">
                <a:solidFill>
                  <a:schemeClr val="tx1"/>
                </a:solidFill>
                <a:latin typeface="Courier New" pitchFamily="49" charset="0"/>
              </a:rPr>
              <a:t>AddressBook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(...);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    Person person; </a:t>
            </a: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    person = </a:t>
            </a:r>
            <a:r>
              <a:rPr lang="da-DK" altLang="da-DK" sz="1800" spc="-30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da-DK" altLang="da-DK" sz="1800" spc="-30" dirty="0">
                <a:solidFill>
                  <a:schemeClr val="tx1"/>
                </a:solidFill>
                <a:latin typeface="Courier New" pitchFamily="49" charset="0"/>
              </a:rPr>
              <a:t> Person(</a:t>
            </a:r>
            <a:r>
              <a:rPr lang="da-DK" altLang="da-DK" sz="1800" spc="-30" dirty="0">
                <a:solidFill>
                  <a:srgbClr val="008000"/>
                </a:solidFill>
                <a:latin typeface="Courier New" pitchFamily="49" charset="0"/>
              </a:rPr>
              <a:t>"Jeppe"</a:t>
            </a:r>
            <a:r>
              <a:rPr lang="da-DK" altLang="da-DK" sz="1800" spc="-30" dirty="0">
                <a:solidFill>
                  <a:schemeClr val="tx1"/>
                </a:solidFill>
                <a:latin typeface="Courier New" pitchFamily="49" charset="0"/>
              </a:rPr>
              <a:t>,</a:t>
            </a:r>
            <a:r>
              <a:rPr lang="da-DK" altLang="da-DK" sz="900" spc="-3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spc="-30" dirty="0">
                <a:solidFill>
                  <a:srgbClr val="008000"/>
                </a:solidFill>
                <a:latin typeface="Courier New" pitchFamily="49" charset="0"/>
              </a:rPr>
              <a:t>"89425665"</a:t>
            </a:r>
            <a:r>
              <a:rPr lang="da-DK" altLang="da-DK" sz="1800" spc="-30" dirty="0">
                <a:solidFill>
                  <a:schemeClr val="tx1"/>
                </a:solidFill>
                <a:latin typeface="Courier New" pitchFamily="49" charset="0"/>
              </a:rPr>
              <a:t>,</a:t>
            </a:r>
            <a:r>
              <a:rPr lang="da-DK" altLang="da-DK" sz="900" spc="-3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spc="-30" dirty="0">
                <a:solidFill>
                  <a:schemeClr val="tx1"/>
                </a:solidFill>
                <a:latin typeface="Courier New" pitchFamily="49" charset="0"/>
              </a:rPr>
              <a:t>33);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da-DK" altLang="da-DK" sz="1800" spc="-30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sz="1800" spc="-30" dirty="0" err="1">
                <a:solidFill>
                  <a:schemeClr val="tx1"/>
                </a:solidFill>
                <a:latin typeface="Courier New" pitchFamily="49" charset="0"/>
              </a:rPr>
              <a:t>addressBook</a:t>
            </a:r>
            <a:r>
              <a:rPr lang="da-DK" altLang="da-DK" sz="1800" spc="-30" dirty="0">
                <a:solidFill>
                  <a:schemeClr val="tx1"/>
                </a:solidFill>
                <a:latin typeface="Courier New" pitchFamily="49" charset="0"/>
              </a:rPr>
              <a:t>.</a:t>
            </a:r>
            <a:r>
              <a:rPr lang="da-DK" altLang="da-DK" sz="800" spc="-3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spc="-30" dirty="0" err="1">
                <a:solidFill>
                  <a:schemeClr val="tx1"/>
                </a:solidFill>
                <a:latin typeface="Courier New" pitchFamily="49" charset="0"/>
              </a:rPr>
              <a:t>addPerson</a:t>
            </a:r>
            <a:r>
              <a:rPr lang="da-DK" altLang="da-DK" sz="1800" spc="-30" dirty="0">
                <a:solidFill>
                  <a:schemeClr val="tx1"/>
                </a:solidFill>
                <a:latin typeface="Courier New" pitchFamily="49" charset="0"/>
              </a:rPr>
              <a:t>(person);</a:t>
            </a: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da-DK" altLang="da-DK" sz="1800" spc="-30" dirty="0">
                <a:solidFill>
                  <a:schemeClr val="tx1"/>
                </a:solidFill>
                <a:latin typeface="Courier New" pitchFamily="49" charset="0"/>
              </a:rPr>
              <a:t>    person = </a:t>
            </a:r>
            <a:r>
              <a:rPr lang="da-DK" altLang="da-DK" sz="1800" spc="-30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da-DK" altLang="da-DK" sz="1800" spc="-30" dirty="0">
                <a:solidFill>
                  <a:schemeClr val="tx1"/>
                </a:solidFill>
                <a:latin typeface="Courier New" pitchFamily="49" charset="0"/>
              </a:rPr>
              <a:t> Person(</a:t>
            </a:r>
            <a:r>
              <a:rPr lang="da-DK" altLang="da-DK" sz="1800" spc="-30" dirty="0">
                <a:solidFill>
                  <a:srgbClr val="008000"/>
                </a:solidFill>
                <a:latin typeface="Courier New" pitchFamily="49" charset="0"/>
              </a:rPr>
              <a:t>"Ole"</a:t>
            </a:r>
            <a:r>
              <a:rPr lang="da-DK" altLang="da-DK" sz="1800" spc="-30" dirty="0">
                <a:solidFill>
                  <a:schemeClr val="tx1"/>
                </a:solidFill>
                <a:latin typeface="Courier New" pitchFamily="49" charset="0"/>
              </a:rPr>
              <a:t>,</a:t>
            </a:r>
            <a:r>
              <a:rPr lang="da-DK" altLang="da-DK" sz="900" spc="-3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spc="-30" dirty="0">
                <a:solidFill>
                  <a:srgbClr val="008000"/>
                </a:solidFill>
                <a:latin typeface="Courier New" pitchFamily="49" charset="0"/>
              </a:rPr>
              <a:t>"32789878"</a:t>
            </a:r>
            <a:r>
              <a:rPr lang="da-DK" altLang="da-DK" sz="1800" spc="-30" dirty="0">
                <a:solidFill>
                  <a:schemeClr val="tx1"/>
                </a:solidFill>
                <a:latin typeface="Courier New" pitchFamily="49" charset="0"/>
              </a:rPr>
              <a:t>,</a:t>
            </a:r>
            <a:r>
              <a:rPr lang="da-DK" altLang="da-DK" sz="900" spc="-3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spc="-30" dirty="0">
                <a:solidFill>
                  <a:schemeClr val="tx1"/>
                </a:solidFill>
                <a:latin typeface="Courier New" pitchFamily="49" charset="0"/>
              </a:rPr>
              <a:t>28);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da-DK" altLang="da-DK" sz="1800" spc="-30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sz="1800" spc="-30" dirty="0" err="1">
                <a:solidFill>
                  <a:schemeClr val="tx1"/>
                </a:solidFill>
                <a:latin typeface="Courier New" pitchFamily="49" charset="0"/>
              </a:rPr>
              <a:t>addressBook</a:t>
            </a:r>
            <a:r>
              <a:rPr lang="da-DK" altLang="da-DK" sz="1800" spc="-30" dirty="0">
                <a:solidFill>
                  <a:schemeClr val="tx1"/>
                </a:solidFill>
                <a:latin typeface="Courier New" pitchFamily="49" charset="0"/>
              </a:rPr>
              <a:t>.</a:t>
            </a:r>
            <a:r>
              <a:rPr lang="da-DK" altLang="da-DK" sz="800" spc="-3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spc="-30" dirty="0" err="1">
                <a:solidFill>
                  <a:schemeClr val="tx1"/>
                </a:solidFill>
                <a:latin typeface="Courier New" pitchFamily="49" charset="0"/>
              </a:rPr>
              <a:t>addPerson</a:t>
            </a:r>
            <a:r>
              <a:rPr lang="da-DK" altLang="da-DK" sz="1800" spc="-30" dirty="0">
                <a:solidFill>
                  <a:schemeClr val="tx1"/>
                </a:solidFill>
                <a:latin typeface="Courier New" pitchFamily="49" charset="0"/>
              </a:rPr>
              <a:t>(person); </a:t>
            </a: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da-DK" altLang="da-DK" sz="1800" spc="-30" dirty="0">
                <a:solidFill>
                  <a:schemeClr val="tx1"/>
                </a:solidFill>
                <a:latin typeface="Courier New" pitchFamily="49" charset="0"/>
              </a:rPr>
              <a:t>    person = </a:t>
            </a:r>
            <a:r>
              <a:rPr lang="da-DK" altLang="da-DK" sz="1800" spc="-30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da-DK" altLang="da-DK" sz="1800" spc="-30" dirty="0">
                <a:solidFill>
                  <a:schemeClr val="tx1"/>
                </a:solidFill>
                <a:latin typeface="Courier New" pitchFamily="49" charset="0"/>
              </a:rPr>
              <a:t> Person(</a:t>
            </a:r>
            <a:r>
              <a:rPr lang="da-DK" altLang="da-DK" sz="1800" spc="-30" dirty="0">
                <a:solidFill>
                  <a:srgbClr val="008000"/>
                </a:solidFill>
                <a:latin typeface="Courier New" pitchFamily="49" charset="0"/>
              </a:rPr>
              <a:t>"Linda"</a:t>
            </a:r>
            <a:r>
              <a:rPr lang="da-DK" altLang="da-DK" sz="1800" spc="-30" dirty="0">
                <a:solidFill>
                  <a:schemeClr val="tx1"/>
                </a:solidFill>
                <a:latin typeface="Courier New" pitchFamily="49" charset="0"/>
              </a:rPr>
              <a:t>,</a:t>
            </a:r>
            <a:r>
              <a:rPr lang="da-DK" altLang="da-DK" sz="900" spc="-3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spc="-30" dirty="0">
                <a:solidFill>
                  <a:srgbClr val="008000"/>
                </a:solidFill>
                <a:latin typeface="Courier New" pitchFamily="49" charset="0"/>
              </a:rPr>
              <a:t>"90023234"</a:t>
            </a:r>
            <a:r>
              <a:rPr lang="da-DK" altLang="da-DK" sz="1800" spc="-30" dirty="0">
                <a:solidFill>
                  <a:schemeClr val="tx1"/>
                </a:solidFill>
                <a:latin typeface="Courier New" pitchFamily="49" charset="0"/>
              </a:rPr>
              <a:t>,</a:t>
            </a:r>
            <a:r>
              <a:rPr lang="da-DK" altLang="da-DK" sz="900" spc="-3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800" spc="-30" dirty="0">
                <a:solidFill>
                  <a:schemeClr val="tx1"/>
                </a:solidFill>
                <a:latin typeface="Courier New" pitchFamily="49" charset="0"/>
              </a:rPr>
              <a:t>21);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da-DK" altLang="da-DK" sz="1800" spc="-30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sz="1800" spc="-30" dirty="0" err="1">
                <a:solidFill>
                  <a:schemeClr val="tx1"/>
                </a:solidFill>
                <a:latin typeface="Courier New" pitchFamily="49" charset="0"/>
              </a:rPr>
              <a:t>addressBook</a:t>
            </a:r>
            <a:r>
              <a:rPr lang="da-DK" altLang="da-DK" sz="1800" spc="-30" dirty="0">
                <a:solidFill>
                  <a:schemeClr val="tx1"/>
                </a:solidFill>
                <a:latin typeface="Courier New" pitchFamily="49" charset="0"/>
              </a:rPr>
              <a:t>.</a:t>
            </a:r>
            <a:r>
              <a:rPr lang="da-DK" altLang="da-DK" sz="800" spc="-3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spc="-30" dirty="0" err="1">
                <a:solidFill>
                  <a:schemeClr val="tx1"/>
                </a:solidFill>
                <a:latin typeface="Courier New" pitchFamily="49" charset="0"/>
              </a:rPr>
              <a:t>addPerson</a:t>
            </a:r>
            <a:r>
              <a:rPr lang="da-DK" altLang="da-DK" sz="1800" spc="-30" dirty="0">
                <a:solidFill>
                  <a:schemeClr val="tx1"/>
                </a:solidFill>
                <a:latin typeface="Courier New" pitchFamily="49" charset="0"/>
              </a:rPr>
              <a:t>(person);</a:t>
            </a:r>
          </a:p>
          <a:p>
            <a:pPr eaLnBrk="1" hangingPunct="1"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da-DK" altLang="da-DK" sz="1800" dirty="0">
                <a:solidFill>
                  <a:srgbClr val="0000CC"/>
                </a:solidFill>
                <a:latin typeface="Courier New" pitchFamily="49" charset="0"/>
              </a:rPr>
              <a:t>  </a:t>
            </a: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da-DK" altLang="da-DK" sz="1800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5</a:t>
            </a:fld>
            <a:endParaRPr lang="da-DK" altLang="da-DK" dirty="0"/>
          </a:p>
        </p:txBody>
      </p:sp>
      <p:sp>
        <p:nvSpPr>
          <p:cNvPr id="21" name="Rectangle 20"/>
          <p:cNvSpPr/>
          <p:nvPr/>
        </p:nvSpPr>
        <p:spPr bwMode="auto">
          <a:xfrm>
            <a:off x="3314496" y="4368303"/>
            <a:ext cx="2281809" cy="262302"/>
          </a:xfrm>
          <a:prstGeom prst="rect">
            <a:avLst/>
          </a:prstGeom>
          <a:noFill/>
          <a:ln w="28575" cap="flat" cmpd="sng" algn="ctr">
            <a:solidFill>
              <a:srgbClr val="0000CC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28" name="Line 22"/>
          <p:cNvSpPr>
            <a:spLocks noChangeShapeType="1"/>
          </p:cNvSpPr>
          <p:nvPr/>
        </p:nvSpPr>
        <p:spPr bwMode="auto">
          <a:xfrm flipV="1">
            <a:off x="3985576" y="4625130"/>
            <a:ext cx="11591" cy="832795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FF0000"/>
              </a:solidFill>
            </a:endParaRPr>
          </a:p>
        </p:txBody>
      </p:sp>
      <p:sp>
        <p:nvSpPr>
          <p:cNvPr id="27" name="Text Box 21"/>
          <p:cNvSpPr txBox="1">
            <a:spLocks noChangeArrowheads="1"/>
          </p:cNvSpPr>
          <p:nvPr/>
        </p:nvSpPr>
        <p:spPr bwMode="auto">
          <a:xfrm>
            <a:off x="3587848" y="5279503"/>
            <a:ext cx="3744416" cy="561692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a-DK" altLang="da-DK" sz="1400" b="1" dirty="0">
                <a:solidFill>
                  <a:srgbClr val="0000CC"/>
                </a:solidFill>
              </a:rPr>
              <a:t>Metode i </a:t>
            </a:r>
            <a:r>
              <a:rPr lang="da-DK" altLang="da-DK" sz="1400" b="1" dirty="0" err="1">
                <a:solidFill>
                  <a:srgbClr val="0000CC"/>
                </a:solidFill>
              </a:rPr>
              <a:t>AddressBook</a:t>
            </a:r>
            <a:r>
              <a:rPr lang="da-DK" altLang="da-DK" sz="1400" b="1" dirty="0">
                <a:solidFill>
                  <a:srgbClr val="0000CC"/>
                </a:solidFill>
              </a:rPr>
              <a:t> klassen</a:t>
            </a:r>
          </a:p>
          <a:p>
            <a:pPr marL="177800" indent="-177800" eaLnBrk="1" hangingPunct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0000CC"/>
                </a:solidFill>
              </a:rPr>
              <a:t>Kalder </a:t>
            </a:r>
            <a:r>
              <a:rPr lang="da-DK" altLang="da-DK" sz="1400" b="1" dirty="0" err="1">
                <a:solidFill>
                  <a:srgbClr val="008000"/>
                </a:solidFill>
              </a:rPr>
              <a:t>add</a:t>
            </a:r>
            <a:r>
              <a:rPr lang="da-DK" altLang="da-DK" sz="1400" b="1" dirty="0">
                <a:solidFill>
                  <a:srgbClr val="0000CC"/>
                </a:solidFill>
              </a:rPr>
              <a:t> metoden i ArrayList klassen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3305962" y="3123500"/>
            <a:ext cx="2281809" cy="262302"/>
          </a:xfrm>
          <a:prstGeom prst="rect">
            <a:avLst/>
          </a:prstGeom>
          <a:noFill/>
          <a:ln w="28575" cap="flat" cmpd="sng" algn="ctr">
            <a:solidFill>
              <a:srgbClr val="0000CC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3304742" y="3736757"/>
            <a:ext cx="2281809" cy="262302"/>
          </a:xfrm>
          <a:prstGeom prst="rect">
            <a:avLst/>
          </a:prstGeom>
          <a:noFill/>
          <a:ln w="28575" cap="flat" cmpd="sng" algn="ctr">
            <a:solidFill>
              <a:srgbClr val="0000CC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2331822" y="1886012"/>
            <a:ext cx="920506" cy="262302"/>
          </a:xfrm>
          <a:prstGeom prst="rect">
            <a:avLst/>
          </a:prstGeom>
          <a:noFill/>
          <a:ln w="28575" cap="flat" cmpd="sng" algn="ctr">
            <a:solidFill>
              <a:srgbClr val="0000CC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11" name="Text Box 21"/>
          <p:cNvSpPr txBox="1">
            <a:spLocks noChangeArrowheads="1"/>
          </p:cNvSpPr>
          <p:nvPr/>
        </p:nvSpPr>
        <p:spPr bwMode="auto">
          <a:xfrm>
            <a:off x="827584" y="2276872"/>
            <a:ext cx="705893" cy="442035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</p:spPr>
        <p:txBody>
          <a:bodyPr wrap="square" lIns="36000" tIns="36000" rIns="36000" bIns="36000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a-DK" altLang="da-DK" sz="1200" b="1" spc="-50" dirty="0">
                <a:solidFill>
                  <a:srgbClr val="0000CC"/>
                </a:solidFill>
              </a:rPr>
              <a:t>Lokale variabler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1" name="AutoShape 63"/>
          <p:cNvSpPr>
            <a:spLocks noChangeArrowheads="1"/>
          </p:cNvSpPr>
          <p:nvPr/>
        </p:nvSpPr>
        <p:spPr bwMode="auto">
          <a:xfrm>
            <a:off x="4055368" y="1124744"/>
            <a:ext cx="2892896" cy="1430653"/>
          </a:xfrm>
          <a:prstGeom prst="roundRect">
            <a:avLst>
              <a:gd name="adj" fmla="val 16667"/>
            </a:avLst>
          </a:prstGeom>
          <a:solidFill>
            <a:srgbClr val="CD2626"/>
          </a:solidFill>
          <a:ln w="12700">
            <a:solidFill>
              <a:srgbClr val="000066"/>
            </a:solidFill>
            <a:round/>
            <a:headEnd/>
            <a:tailEnd/>
          </a:ln>
        </p:spPr>
        <p:txBody>
          <a:bodyPr wrap="none" lIns="90000" tIns="46800" rIns="90000" bIns="46800" anchor="ctr"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da-DK" sz="2000" b="0"/>
          </a:p>
        </p:txBody>
      </p:sp>
      <p:sp>
        <p:nvSpPr>
          <p:cNvPr id="921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>
                <a:ea typeface="ＭＳ Ｐゴシック" pitchFamily="34" charset="-128"/>
              </a:rPr>
              <a:t>Objektdiagram for </a:t>
            </a:r>
            <a:r>
              <a:rPr lang="da-DK" altLang="da-DK" sz="3200" dirty="0">
                <a:ea typeface="ＭＳ Ｐゴシック" pitchFamily="34" charset="-128"/>
              </a:rPr>
              <a:t>adressebogen</a:t>
            </a:r>
            <a:endParaRPr lang="da-DK" altLang="da-DK" sz="3200" noProof="0" dirty="0">
              <a:ea typeface="ＭＳ Ｐゴシック" pitchFamily="34" charset="-128"/>
            </a:endParaRPr>
          </a:p>
        </p:txBody>
      </p:sp>
      <p:sp>
        <p:nvSpPr>
          <p:cNvPr id="9220" name="Text Box 17"/>
          <p:cNvSpPr txBox="1">
            <a:spLocks noChangeArrowheads="1"/>
          </p:cNvSpPr>
          <p:nvPr/>
        </p:nvSpPr>
        <p:spPr bwMode="auto">
          <a:xfrm>
            <a:off x="837185" y="1065908"/>
            <a:ext cx="3187132" cy="52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a-DK" altLang="da-DK" sz="1400" dirty="0">
                <a:solidFill>
                  <a:srgbClr val="0000FF"/>
                </a:solidFill>
              </a:rPr>
              <a:t>Feltvariabel i AddressBook klassen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a-DK" altLang="da-DK" sz="1400" dirty="0" err="1">
                <a:solidFill>
                  <a:schemeClr val="tx1"/>
                </a:solidFill>
              </a:rPr>
              <a:t>persons:ArrayList</a:t>
            </a:r>
            <a:r>
              <a:rPr lang="da-DK" altLang="da-DK" sz="1400" dirty="0">
                <a:solidFill>
                  <a:schemeClr val="tx1"/>
                </a:solidFill>
              </a:rPr>
              <a:t>&lt;Person&gt;</a:t>
            </a:r>
          </a:p>
        </p:txBody>
      </p:sp>
      <p:sp>
        <p:nvSpPr>
          <p:cNvPr id="9236" name="Oval 56"/>
          <p:cNvSpPr>
            <a:spLocks noChangeArrowheads="1"/>
          </p:cNvSpPr>
          <p:nvPr/>
        </p:nvSpPr>
        <p:spPr bwMode="auto">
          <a:xfrm>
            <a:off x="2681184" y="6288207"/>
            <a:ext cx="234631" cy="224438"/>
          </a:xfrm>
          <a:prstGeom prst="ellipse">
            <a:avLst/>
          </a:prstGeom>
          <a:noFill/>
          <a:ln w="12700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da-DK" sz="2000" b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495928" y="6400800"/>
            <a:ext cx="648072" cy="457200"/>
          </a:xfr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6</a:t>
            </a:fld>
            <a:endParaRPr lang="da-DK" altLang="da-DK" dirty="0"/>
          </a:p>
        </p:txBody>
      </p:sp>
      <p:grpSp>
        <p:nvGrpSpPr>
          <p:cNvPr id="7" name="Group 6"/>
          <p:cNvGrpSpPr/>
          <p:nvPr/>
        </p:nvGrpSpPr>
        <p:grpSpPr>
          <a:xfrm>
            <a:off x="4318794" y="1639401"/>
            <a:ext cx="360363" cy="761066"/>
            <a:chOff x="3310682" y="1639401"/>
            <a:chExt cx="360363" cy="761066"/>
          </a:xfrm>
        </p:grpSpPr>
        <p:sp>
          <p:nvSpPr>
            <p:cNvPr id="9221" name="Rectangle 18"/>
            <p:cNvSpPr>
              <a:spLocks noChangeArrowheads="1"/>
            </p:cNvSpPr>
            <p:nvPr/>
          </p:nvSpPr>
          <p:spPr bwMode="auto">
            <a:xfrm>
              <a:off x="3310682" y="2041692"/>
              <a:ext cx="360363" cy="3587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0066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  <p:sp>
          <p:nvSpPr>
            <p:cNvPr id="9224" name="Text Box 23"/>
            <p:cNvSpPr txBox="1">
              <a:spLocks noChangeArrowheads="1"/>
            </p:cNvSpPr>
            <p:nvPr/>
          </p:nvSpPr>
          <p:spPr bwMode="auto">
            <a:xfrm>
              <a:off x="3346619" y="1639401"/>
              <a:ext cx="324426" cy="402291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da-DK" altLang="da-DK" sz="2000" b="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9225" name="Oval 25"/>
            <p:cNvSpPr>
              <a:spLocks noChangeArrowheads="1"/>
            </p:cNvSpPr>
            <p:nvPr/>
          </p:nvSpPr>
          <p:spPr bwMode="auto">
            <a:xfrm>
              <a:off x="3382120" y="2113129"/>
              <a:ext cx="215900" cy="215900"/>
            </a:xfrm>
            <a:prstGeom prst="ellipse">
              <a:avLst/>
            </a:prstGeom>
            <a:noFill/>
            <a:ln w="12700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  <p:sp>
          <p:nvSpPr>
            <p:cNvPr id="76" name="Oval 8"/>
            <p:cNvSpPr>
              <a:spLocks noChangeArrowheads="1"/>
            </p:cNvSpPr>
            <p:nvPr/>
          </p:nvSpPr>
          <p:spPr bwMode="auto">
            <a:xfrm>
              <a:off x="3461596" y="2192439"/>
              <a:ext cx="75565" cy="75565"/>
            </a:xfrm>
            <a:prstGeom prst="ellipse">
              <a:avLst/>
            </a:prstGeom>
            <a:solidFill>
              <a:srgbClr val="002060"/>
            </a:solidFill>
            <a:ln w="12700">
              <a:noFill/>
              <a:round/>
              <a:headEnd/>
              <a:tailEnd/>
            </a:ln>
          </p:spPr>
          <p:txBody>
            <a:bodyPr wrap="squar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160180" y="1593837"/>
            <a:ext cx="873360" cy="215900"/>
            <a:chOff x="1835696" y="1844948"/>
            <a:chExt cx="873360" cy="215900"/>
          </a:xfrm>
        </p:grpSpPr>
        <p:sp>
          <p:nvSpPr>
            <p:cNvPr id="75" name="Oval 25"/>
            <p:cNvSpPr>
              <a:spLocks noChangeArrowheads="1"/>
            </p:cNvSpPr>
            <p:nvPr/>
          </p:nvSpPr>
          <p:spPr bwMode="auto">
            <a:xfrm>
              <a:off x="1835696" y="1844948"/>
              <a:ext cx="215900" cy="215900"/>
            </a:xfrm>
            <a:prstGeom prst="ellipse">
              <a:avLst/>
            </a:prstGeom>
            <a:noFill/>
            <a:ln w="12700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  <p:sp>
          <p:nvSpPr>
            <p:cNvPr id="83" name="Oval 8"/>
            <p:cNvSpPr>
              <a:spLocks noChangeArrowheads="1"/>
            </p:cNvSpPr>
            <p:nvPr/>
          </p:nvSpPr>
          <p:spPr bwMode="auto">
            <a:xfrm>
              <a:off x="1915172" y="1924258"/>
              <a:ext cx="75565" cy="75565"/>
            </a:xfrm>
            <a:prstGeom prst="ellipse">
              <a:avLst/>
            </a:prstGeom>
            <a:solidFill>
              <a:srgbClr val="002060"/>
            </a:solidFill>
            <a:ln w="12700">
              <a:noFill/>
              <a:round/>
              <a:headEnd/>
              <a:tailEnd/>
            </a:ln>
          </p:spPr>
          <p:txBody>
            <a:bodyPr wrap="squar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  <p:cxnSp>
          <p:nvCxnSpPr>
            <p:cNvPr id="5" name="Straight Arrow Connector 4"/>
            <p:cNvCxnSpPr/>
            <p:nvPr/>
          </p:nvCxnSpPr>
          <p:spPr bwMode="auto">
            <a:xfrm>
              <a:off x="1985156" y="1967365"/>
              <a:ext cx="723900" cy="0"/>
            </a:xfrm>
            <a:prstGeom prst="straightConnector1">
              <a:avLst/>
            </a:prstGeom>
            <a:noFill/>
            <a:ln w="12700" cap="flat" cmpd="sng" algn="ctr">
              <a:solidFill>
                <a:srgbClr val="000066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</p:cxnSp>
      </p:grpSp>
      <p:sp>
        <p:nvSpPr>
          <p:cNvPr id="84" name="Text Box 17"/>
          <p:cNvSpPr txBox="1">
            <a:spLocks noChangeArrowheads="1"/>
          </p:cNvSpPr>
          <p:nvPr/>
        </p:nvSpPr>
        <p:spPr bwMode="auto">
          <a:xfrm>
            <a:off x="4250652" y="1205529"/>
            <a:ext cx="2323371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a-DK" altLang="da-DK" sz="1800" u="sng" dirty="0" err="1">
                <a:solidFill>
                  <a:schemeClr val="bg1"/>
                </a:solidFill>
              </a:rPr>
              <a:t>ArrayList</a:t>
            </a:r>
            <a:r>
              <a:rPr lang="da-DK" altLang="da-DK" sz="1800" u="sng" dirty="0">
                <a:solidFill>
                  <a:schemeClr val="bg1"/>
                </a:solidFill>
              </a:rPr>
              <a:t>&lt;Person&gt;</a:t>
            </a:r>
          </a:p>
        </p:txBody>
      </p:sp>
      <p:sp>
        <p:nvSpPr>
          <p:cNvPr id="88" name="Oval 8"/>
          <p:cNvSpPr>
            <a:spLocks noChangeArrowheads="1"/>
          </p:cNvSpPr>
          <p:nvPr/>
        </p:nvSpPr>
        <p:spPr bwMode="auto">
          <a:xfrm>
            <a:off x="2769353" y="6353922"/>
            <a:ext cx="75565" cy="75565"/>
          </a:xfrm>
          <a:prstGeom prst="ellipse">
            <a:avLst/>
          </a:prstGeom>
          <a:solidFill>
            <a:srgbClr val="002060"/>
          </a:solidFill>
          <a:ln w="12700">
            <a:noFill/>
            <a:round/>
            <a:headEnd/>
            <a:tailEnd/>
          </a:ln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da-DK" sz="2000" b="0"/>
          </a:p>
        </p:txBody>
      </p:sp>
      <p:grpSp>
        <p:nvGrpSpPr>
          <p:cNvPr id="8" name="Group 7"/>
          <p:cNvGrpSpPr/>
          <p:nvPr/>
        </p:nvGrpSpPr>
        <p:grpSpPr>
          <a:xfrm>
            <a:off x="4678186" y="1637813"/>
            <a:ext cx="360363" cy="762189"/>
            <a:chOff x="3670074" y="1637813"/>
            <a:chExt cx="360363" cy="762189"/>
          </a:xfrm>
        </p:grpSpPr>
        <p:sp>
          <p:nvSpPr>
            <p:cNvPr id="106" name="Rectangle 18"/>
            <p:cNvSpPr>
              <a:spLocks noChangeArrowheads="1"/>
            </p:cNvSpPr>
            <p:nvPr/>
          </p:nvSpPr>
          <p:spPr bwMode="auto">
            <a:xfrm>
              <a:off x="3670074" y="2041227"/>
              <a:ext cx="360363" cy="3587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0066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  <p:sp>
          <p:nvSpPr>
            <p:cNvPr id="9226" name="Oval 26"/>
            <p:cNvSpPr>
              <a:spLocks noChangeArrowheads="1"/>
            </p:cNvSpPr>
            <p:nvPr/>
          </p:nvSpPr>
          <p:spPr bwMode="auto">
            <a:xfrm>
              <a:off x="3742482" y="2113129"/>
              <a:ext cx="215900" cy="215900"/>
            </a:xfrm>
            <a:prstGeom prst="ellipse">
              <a:avLst/>
            </a:prstGeom>
            <a:noFill/>
            <a:ln w="12700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  <p:sp>
          <p:nvSpPr>
            <p:cNvPr id="77" name="Oval 8"/>
            <p:cNvSpPr>
              <a:spLocks noChangeArrowheads="1"/>
            </p:cNvSpPr>
            <p:nvPr/>
          </p:nvSpPr>
          <p:spPr bwMode="auto">
            <a:xfrm>
              <a:off x="3818783" y="2187676"/>
              <a:ext cx="75565" cy="75565"/>
            </a:xfrm>
            <a:prstGeom prst="ellipse">
              <a:avLst/>
            </a:prstGeom>
            <a:solidFill>
              <a:srgbClr val="002060"/>
            </a:solidFill>
            <a:ln w="12700">
              <a:noFill/>
              <a:round/>
              <a:headEnd/>
              <a:tailEnd/>
            </a:ln>
          </p:spPr>
          <p:txBody>
            <a:bodyPr wrap="squar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  <p:sp>
          <p:nvSpPr>
            <p:cNvPr id="91" name="Text Box 23"/>
            <p:cNvSpPr txBox="1">
              <a:spLocks noChangeArrowheads="1"/>
            </p:cNvSpPr>
            <p:nvPr/>
          </p:nvSpPr>
          <p:spPr bwMode="auto">
            <a:xfrm>
              <a:off x="3688219" y="1637813"/>
              <a:ext cx="324426" cy="402291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da-DK" altLang="da-DK" sz="2000" b="0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044775" y="1639401"/>
            <a:ext cx="360363" cy="760102"/>
            <a:chOff x="4036663" y="1639401"/>
            <a:chExt cx="360363" cy="760102"/>
          </a:xfrm>
        </p:grpSpPr>
        <p:sp>
          <p:nvSpPr>
            <p:cNvPr id="107" name="Rectangle 18"/>
            <p:cNvSpPr>
              <a:spLocks noChangeArrowheads="1"/>
            </p:cNvSpPr>
            <p:nvPr/>
          </p:nvSpPr>
          <p:spPr bwMode="auto">
            <a:xfrm>
              <a:off x="4036663" y="2040728"/>
              <a:ext cx="360363" cy="3587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0066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  <p:sp>
          <p:nvSpPr>
            <p:cNvPr id="9227" name="Oval 27"/>
            <p:cNvSpPr>
              <a:spLocks noChangeArrowheads="1"/>
            </p:cNvSpPr>
            <p:nvPr/>
          </p:nvSpPr>
          <p:spPr bwMode="auto">
            <a:xfrm>
              <a:off x="4102845" y="2113129"/>
              <a:ext cx="215900" cy="215900"/>
            </a:xfrm>
            <a:prstGeom prst="ellipse">
              <a:avLst/>
            </a:prstGeom>
            <a:noFill/>
            <a:ln w="12700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  <p:sp>
          <p:nvSpPr>
            <p:cNvPr id="78" name="Oval 8"/>
            <p:cNvSpPr>
              <a:spLocks noChangeArrowheads="1"/>
            </p:cNvSpPr>
            <p:nvPr/>
          </p:nvSpPr>
          <p:spPr bwMode="auto">
            <a:xfrm>
              <a:off x="4180733" y="2192439"/>
              <a:ext cx="75565" cy="75565"/>
            </a:xfrm>
            <a:prstGeom prst="ellipse">
              <a:avLst/>
            </a:prstGeom>
            <a:solidFill>
              <a:srgbClr val="002060"/>
            </a:solidFill>
            <a:ln w="12700">
              <a:noFill/>
              <a:round/>
              <a:headEnd/>
              <a:tailEnd/>
            </a:ln>
          </p:spPr>
          <p:txBody>
            <a:bodyPr wrap="squar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  <p:sp>
          <p:nvSpPr>
            <p:cNvPr id="92" name="Text Box 23"/>
            <p:cNvSpPr txBox="1">
              <a:spLocks noChangeArrowheads="1"/>
            </p:cNvSpPr>
            <p:nvPr/>
          </p:nvSpPr>
          <p:spPr bwMode="auto">
            <a:xfrm>
              <a:off x="4056302" y="1639401"/>
              <a:ext cx="324426" cy="402291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da-DK" altLang="da-DK" sz="2000" b="0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sp>
        <p:nvSpPr>
          <p:cNvPr id="93" name="Text Box 23"/>
          <p:cNvSpPr txBox="1">
            <a:spLocks noChangeArrowheads="1"/>
          </p:cNvSpPr>
          <p:nvPr/>
        </p:nvSpPr>
        <p:spPr bwMode="auto">
          <a:xfrm>
            <a:off x="5625465" y="1629882"/>
            <a:ext cx="1241343" cy="402291"/>
          </a:xfrm>
          <a:prstGeom prst="rect">
            <a:avLst/>
          </a:prstGeom>
          <a:noFill/>
          <a:ln>
            <a:noFill/>
          </a:ln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2000" b="0" dirty="0" err="1">
                <a:solidFill>
                  <a:schemeClr val="bg1"/>
                </a:solidFill>
              </a:rPr>
              <a:t>size</a:t>
            </a:r>
            <a:r>
              <a:rPr lang="da-DK" altLang="da-DK" sz="2000" b="0" dirty="0">
                <a:solidFill>
                  <a:schemeClr val="bg1"/>
                </a:solidFill>
              </a:rPr>
              <a:t>() = 0</a:t>
            </a:r>
          </a:p>
        </p:txBody>
      </p:sp>
      <p:sp>
        <p:nvSpPr>
          <p:cNvPr id="95" name="Text Box 23"/>
          <p:cNvSpPr txBox="1">
            <a:spLocks noChangeArrowheads="1"/>
          </p:cNvSpPr>
          <p:nvPr/>
        </p:nvSpPr>
        <p:spPr bwMode="auto">
          <a:xfrm>
            <a:off x="6534928" y="1646979"/>
            <a:ext cx="324426" cy="402291"/>
          </a:xfrm>
          <a:prstGeom prst="rect">
            <a:avLst/>
          </a:prstGeom>
          <a:solidFill>
            <a:srgbClr val="CD2626"/>
          </a:solidFill>
          <a:ln>
            <a:noFill/>
          </a:ln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2000" b="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04" name="Text Box 23"/>
          <p:cNvSpPr txBox="1">
            <a:spLocks noChangeArrowheads="1"/>
          </p:cNvSpPr>
          <p:nvPr/>
        </p:nvSpPr>
        <p:spPr bwMode="auto">
          <a:xfrm>
            <a:off x="6555826" y="1643612"/>
            <a:ext cx="324426" cy="402291"/>
          </a:xfrm>
          <a:prstGeom prst="rect">
            <a:avLst/>
          </a:prstGeom>
          <a:solidFill>
            <a:srgbClr val="CD2626"/>
          </a:solidFill>
          <a:ln>
            <a:noFill/>
          </a:ln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2000" b="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05" name="Text Box 23"/>
          <p:cNvSpPr txBox="1">
            <a:spLocks noChangeArrowheads="1"/>
          </p:cNvSpPr>
          <p:nvPr/>
        </p:nvSpPr>
        <p:spPr bwMode="auto">
          <a:xfrm>
            <a:off x="6581358" y="1647948"/>
            <a:ext cx="324426" cy="402291"/>
          </a:xfrm>
          <a:prstGeom prst="rect">
            <a:avLst/>
          </a:prstGeom>
          <a:solidFill>
            <a:srgbClr val="CD2626"/>
          </a:solidFill>
          <a:ln>
            <a:noFill/>
          </a:ln>
        </p:spPr>
        <p:txBody>
          <a:bodyPr wrap="non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2000" b="0" dirty="0">
                <a:solidFill>
                  <a:schemeClr val="bg1"/>
                </a:solidFill>
              </a:rPr>
              <a:t>3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539552" y="2314758"/>
            <a:ext cx="3177480" cy="1564374"/>
            <a:chOff x="539552" y="2627405"/>
            <a:chExt cx="3177480" cy="1564374"/>
          </a:xfrm>
        </p:grpSpPr>
        <p:grpSp>
          <p:nvGrpSpPr>
            <p:cNvPr id="42" name="Group 41"/>
            <p:cNvGrpSpPr/>
            <p:nvPr/>
          </p:nvGrpSpPr>
          <p:grpSpPr>
            <a:xfrm>
              <a:off x="539552" y="2627405"/>
              <a:ext cx="1953344" cy="1564374"/>
              <a:chOff x="539552" y="2627405"/>
              <a:chExt cx="1953344" cy="1564374"/>
            </a:xfrm>
          </p:grpSpPr>
          <p:grpSp>
            <p:nvGrpSpPr>
              <p:cNvPr id="20" name="Group 19"/>
              <p:cNvGrpSpPr/>
              <p:nvPr/>
            </p:nvGrpSpPr>
            <p:grpSpPr>
              <a:xfrm>
                <a:off x="539552" y="2627405"/>
                <a:ext cx="1953344" cy="1564374"/>
                <a:chOff x="611560" y="2895187"/>
                <a:chExt cx="1953344" cy="1564374"/>
              </a:xfrm>
            </p:grpSpPr>
            <p:grpSp>
              <p:nvGrpSpPr>
                <p:cNvPr id="9233" name="Group 74"/>
                <p:cNvGrpSpPr>
                  <a:grpSpLocks/>
                </p:cNvGrpSpPr>
                <p:nvPr/>
              </p:nvGrpSpPr>
              <p:grpSpPr bwMode="auto">
                <a:xfrm>
                  <a:off x="611560" y="2895187"/>
                  <a:ext cx="1684784" cy="1564374"/>
                  <a:chOff x="5554216" y="3985650"/>
                  <a:chExt cx="1684784" cy="1564374"/>
                </a:xfrm>
              </p:grpSpPr>
              <p:sp>
                <p:nvSpPr>
                  <p:cNvPr id="9254" name="AutoShape 64"/>
                  <p:cNvSpPr>
                    <a:spLocks noChangeArrowheads="1"/>
                  </p:cNvSpPr>
                  <p:nvPr/>
                </p:nvSpPr>
                <p:spPr bwMode="auto">
                  <a:xfrm>
                    <a:off x="5554216" y="3985650"/>
                    <a:ext cx="1684784" cy="1564374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CD2626"/>
                  </a:solidFill>
                  <a:ln w="12700">
                    <a:solidFill>
                      <a:srgbClr val="000066"/>
                    </a:solidFill>
                    <a:round/>
                    <a:headEnd/>
                    <a:tailEnd/>
                  </a:ln>
                </p:spPr>
                <p:txBody>
                  <a:bodyPr wrap="none" lIns="90000" tIns="46800" rIns="90000" bIns="46800" anchor="ctr"/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400" b="1">
                        <a:solidFill>
                          <a:srgbClr val="A5002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rgbClr val="000066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da-DK" sz="2000" b="0"/>
                  </a:p>
                </p:txBody>
              </p:sp>
              <p:sp>
                <p:nvSpPr>
                  <p:cNvPr id="9252" name="Text Box 5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638800" y="4364038"/>
                    <a:ext cx="1143000" cy="101784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90000" tIns="46800" rIns="90000" bIns="46800"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400" b="1">
                        <a:solidFill>
                          <a:srgbClr val="A5002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rgbClr val="000066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da-DK" altLang="da-DK" sz="2000" b="0" dirty="0" err="1">
                        <a:solidFill>
                          <a:schemeClr val="bg1"/>
                        </a:solidFill>
                      </a:rPr>
                      <a:t>name</a:t>
                    </a:r>
                    <a:endParaRPr lang="da-DK" altLang="da-DK" sz="2000" b="0" dirty="0">
                      <a:solidFill>
                        <a:schemeClr val="bg1"/>
                      </a:solidFill>
                    </a:endParaRPr>
                  </a:p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da-DK" altLang="da-DK" sz="2000" b="0" dirty="0" err="1">
                        <a:solidFill>
                          <a:schemeClr val="bg1"/>
                        </a:solidFill>
                      </a:rPr>
                      <a:t>number</a:t>
                    </a:r>
                    <a:endParaRPr lang="da-DK" altLang="da-DK" sz="2000" b="0" dirty="0">
                      <a:solidFill>
                        <a:schemeClr val="bg1"/>
                      </a:solidFill>
                    </a:endParaRPr>
                  </a:p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da-DK" altLang="da-DK" sz="2000" b="0" dirty="0">
                        <a:solidFill>
                          <a:schemeClr val="bg1"/>
                        </a:solidFill>
                      </a:rPr>
                      <a:t>age</a:t>
                    </a:r>
                  </a:p>
                </p:txBody>
              </p:sp>
              <p:grpSp>
                <p:nvGrpSpPr>
                  <p:cNvPr id="9253" name="Group 76"/>
                  <p:cNvGrpSpPr>
                    <a:grpSpLocks/>
                  </p:cNvGrpSpPr>
                  <p:nvPr/>
                </p:nvGrpSpPr>
                <p:grpSpPr bwMode="auto">
                  <a:xfrm>
                    <a:off x="6629400" y="5029200"/>
                    <a:ext cx="467042" cy="402291"/>
                    <a:chOff x="7391400" y="6019800"/>
                    <a:chExt cx="467042" cy="402291"/>
                  </a:xfrm>
                </p:grpSpPr>
                <p:sp>
                  <p:nvSpPr>
                    <p:cNvPr id="9263" name="Rectangle 5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404100" y="6049963"/>
                      <a:ext cx="431800" cy="360362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000066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lIns="90000" tIns="46800" rIns="90000" bIns="46800" anchor="ctr"/>
                    <a:lstStyle>
                      <a:lvl1pPr eaLnBrk="0" hangingPunct="0">
                        <a:spcBef>
                          <a:spcPct val="20000"/>
                        </a:spcBef>
                        <a:buChar char="•"/>
                        <a:defRPr sz="2400" b="1">
                          <a:solidFill>
                            <a:srgbClr val="A5002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har char="–"/>
                        <a:defRPr sz="2000">
                          <a:solidFill>
                            <a:srgbClr val="000066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har char="•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har char="–"/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har char="»"/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34" charset="-128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endParaRPr lang="en-US" altLang="da-DK" sz="2000" b="0"/>
                    </a:p>
                  </p:txBody>
                </p:sp>
                <p:sp>
                  <p:nvSpPr>
                    <p:cNvPr id="9264" name="Text Box 60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7391400" y="6019800"/>
                      <a:ext cx="467042" cy="402291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1270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lIns="90000" tIns="46800" rIns="90000" bIns="46800">
                      <a:spAutoFit/>
                    </a:bodyPr>
                    <a:lstStyle>
                      <a:lvl1pPr eaLnBrk="0" hangingPunct="0">
                        <a:spcBef>
                          <a:spcPct val="20000"/>
                        </a:spcBef>
                        <a:buChar char="•"/>
                        <a:defRPr sz="2400" b="1">
                          <a:solidFill>
                            <a:srgbClr val="A5002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har char="–"/>
                        <a:defRPr sz="2000">
                          <a:solidFill>
                            <a:srgbClr val="000066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har char="•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har char="–"/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har char="»"/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34" charset="-128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da-DK" altLang="da-DK" sz="200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p:txBody>
                </p:sp>
              </p:grpSp>
              <p:sp>
                <p:nvSpPr>
                  <p:cNvPr id="9260" name="Oval 56"/>
                  <p:cNvSpPr>
                    <a:spLocks noChangeArrowheads="1"/>
                  </p:cNvSpPr>
                  <p:nvPr/>
                </p:nvSpPr>
                <p:spPr bwMode="auto">
                  <a:xfrm>
                    <a:off x="6781800" y="4445000"/>
                    <a:ext cx="215900" cy="215900"/>
                  </a:xfrm>
                  <a:prstGeom prst="ellipse">
                    <a:avLst/>
                  </a:prstGeom>
                  <a:solidFill>
                    <a:srgbClr val="FFFFFF"/>
                  </a:solidFill>
                  <a:ln w="12700">
                    <a:solidFill>
                      <a:srgbClr val="000066"/>
                    </a:solidFill>
                    <a:round/>
                    <a:headEnd/>
                    <a:tailEnd/>
                  </a:ln>
                </p:spPr>
                <p:txBody>
                  <a:bodyPr wrap="none" lIns="90000" tIns="46800" rIns="90000" bIns="46800" anchor="ctr"/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400" b="1">
                        <a:solidFill>
                          <a:srgbClr val="A5002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rgbClr val="000066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da-DK" sz="2000" b="0"/>
                  </a:p>
                </p:txBody>
              </p:sp>
              <p:sp>
                <p:nvSpPr>
                  <p:cNvPr id="9257" name="Oval 56"/>
                  <p:cNvSpPr>
                    <a:spLocks noChangeArrowheads="1"/>
                  </p:cNvSpPr>
                  <p:nvPr/>
                </p:nvSpPr>
                <p:spPr bwMode="auto">
                  <a:xfrm>
                    <a:off x="6781800" y="4749800"/>
                    <a:ext cx="215900" cy="215900"/>
                  </a:xfrm>
                  <a:prstGeom prst="ellipse">
                    <a:avLst/>
                  </a:prstGeom>
                  <a:solidFill>
                    <a:srgbClr val="FFFFFF"/>
                  </a:solidFill>
                  <a:ln w="12700">
                    <a:solidFill>
                      <a:srgbClr val="000066"/>
                    </a:solidFill>
                    <a:round/>
                    <a:headEnd/>
                    <a:tailEnd/>
                  </a:ln>
                </p:spPr>
                <p:txBody>
                  <a:bodyPr wrap="none" lIns="90000" tIns="46800" rIns="90000" bIns="46800" anchor="ctr"/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400" b="1">
                        <a:solidFill>
                          <a:srgbClr val="A5002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rgbClr val="000066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da-DK" sz="2000" b="0"/>
                  </a:p>
                </p:txBody>
              </p:sp>
            </p:grpSp>
            <p:cxnSp>
              <p:nvCxnSpPr>
                <p:cNvPr id="15" name="Straight Arrow Connector 14"/>
                <p:cNvCxnSpPr/>
                <p:nvPr/>
              </p:nvCxnSpPr>
              <p:spPr bwMode="auto">
                <a:xfrm flipV="1">
                  <a:off x="1953598" y="3461405"/>
                  <a:ext cx="611306" cy="11199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rgbClr val="000066"/>
                  </a:solidFill>
                  <a:prstDash val="solid"/>
                  <a:round/>
                  <a:headEnd type="none" w="med" len="med"/>
                  <a:tailEnd type="triangle" w="lg" len="lg"/>
                </a:ln>
                <a:effectLst/>
              </p:spPr>
            </p:cxnSp>
            <p:sp>
              <p:nvSpPr>
                <p:cNvPr id="62" name="Oval 8"/>
                <p:cNvSpPr>
                  <a:spLocks noChangeArrowheads="1"/>
                </p:cNvSpPr>
                <p:nvPr/>
              </p:nvSpPr>
              <p:spPr bwMode="auto">
                <a:xfrm>
                  <a:off x="1900066" y="3434822"/>
                  <a:ext cx="75565" cy="75565"/>
                </a:xfrm>
                <a:prstGeom prst="ellipse">
                  <a:avLst/>
                </a:prstGeom>
                <a:solidFill>
                  <a:srgbClr val="002060"/>
                </a:solidFill>
                <a:ln w="12700">
                  <a:noFill/>
                  <a:round/>
                  <a:headEnd/>
                  <a:tailEnd/>
                </a:ln>
              </p:spPr>
              <p:txBody>
                <a:bodyPr wrap="square" anchor="ctr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2400" b="1">
                      <a:solidFill>
                        <a:srgbClr val="A5002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rgbClr val="000066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16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da-DK" sz="2000" b="0"/>
                </a:p>
              </p:txBody>
            </p:sp>
            <p:sp>
              <p:nvSpPr>
                <p:cNvPr id="73" name="Oval 8"/>
                <p:cNvSpPr>
                  <a:spLocks noChangeArrowheads="1"/>
                </p:cNvSpPr>
                <p:nvPr/>
              </p:nvSpPr>
              <p:spPr bwMode="auto">
                <a:xfrm>
                  <a:off x="1909591" y="3734859"/>
                  <a:ext cx="75565" cy="75565"/>
                </a:xfrm>
                <a:prstGeom prst="ellipse">
                  <a:avLst/>
                </a:prstGeom>
                <a:solidFill>
                  <a:srgbClr val="002060"/>
                </a:solidFill>
                <a:ln w="12700">
                  <a:noFill/>
                  <a:round/>
                  <a:headEnd/>
                  <a:tailEnd/>
                </a:ln>
              </p:spPr>
              <p:txBody>
                <a:bodyPr wrap="square" anchor="ctr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2400" b="1">
                      <a:solidFill>
                        <a:srgbClr val="A5002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rgbClr val="000066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16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da-DK" sz="2000" b="0"/>
                </a:p>
              </p:txBody>
            </p:sp>
            <p:cxnSp>
              <p:nvCxnSpPr>
                <p:cNvPr id="96" name="Straight Arrow Connector 95"/>
                <p:cNvCxnSpPr/>
                <p:nvPr/>
              </p:nvCxnSpPr>
              <p:spPr bwMode="auto">
                <a:xfrm flipV="1">
                  <a:off x="1953598" y="3766205"/>
                  <a:ext cx="611306" cy="1823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rgbClr val="000066"/>
                  </a:solidFill>
                  <a:prstDash val="solid"/>
                  <a:round/>
                  <a:headEnd type="none" w="med" len="med"/>
                  <a:tailEnd type="triangle" w="lg" len="lg"/>
                </a:ln>
                <a:effectLst/>
              </p:spPr>
            </p:cxnSp>
          </p:grpSp>
          <p:sp>
            <p:nvSpPr>
              <p:cNvPr id="85" name="Text Box 17"/>
              <p:cNvSpPr txBox="1">
                <a:spLocks noChangeArrowheads="1"/>
              </p:cNvSpPr>
              <p:nvPr/>
            </p:nvSpPr>
            <p:spPr bwMode="auto">
              <a:xfrm>
                <a:off x="890131" y="2645689"/>
                <a:ext cx="964023" cy="3715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da-DK" altLang="da-DK" sz="1800" u="sng" dirty="0">
                    <a:solidFill>
                      <a:schemeClr val="bg1"/>
                    </a:solidFill>
                  </a:rPr>
                  <a:t>Person</a:t>
                </a:r>
              </a:p>
            </p:txBody>
          </p:sp>
        </p:grpSp>
        <p:grpSp>
          <p:nvGrpSpPr>
            <p:cNvPr id="113" name="Group 112"/>
            <p:cNvGrpSpPr/>
            <p:nvPr/>
          </p:nvGrpSpPr>
          <p:grpSpPr>
            <a:xfrm>
              <a:off x="2492896" y="2761751"/>
              <a:ext cx="1224136" cy="510902"/>
              <a:chOff x="6660330" y="3431071"/>
              <a:chExt cx="1800200" cy="1039285"/>
            </a:xfrm>
          </p:grpSpPr>
          <p:sp>
            <p:nvSpPr>
              <p:cNvPr id="114" name="AutoShape 5"/>
              <p:cNvSpPr>
                <a:spLocks noChangeArrowheads="1"/>
              </p:cNvSpPr>
              <p:nvPr/>
            </p:nvSpPr>
            <p:spPr bwMode="auto">
              <a:xfrm>
                <a:off x="6660330" y="3452447"/>
                <a:ext cx="1800200" cy="1017909"/>
              </a:xfrm>
              <a:prstGeom prst="roundRect">
                <a:avLst>
                  <a:gd name="adj" fmla="val 16667"/>
                </a:avLst>
              </a:prstGeom>
              <a:solidFill>
                <a:srgbClr val="CD2626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/>
                <a:endParaRPr lang="en-US" altLang="da-DK"/>
              </a:p>
            </p:txBody>
          </p:sp>
          <p:sp>
            <p:nvSpPr>
              <p:cNvPr id="116" name="Text Box 7"/>
              <p:cNvSpPr txBox="1">
                <a:spLocks noChangeArrowheads="1"/>
              </p:cNvSpPr>
              <p:nvPr/>
            </p:nvSpPr>
            <p:spPr bwMode="auto">
              <a:xfrm>
                <a:off x="6872118" y="3431071"/>
                <a:ext cx="1296193" cy="397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487" tIns="44450" rIns="90487" bIns="44450">
                <a:spAutoFit/>
              </a:bodyPr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ctr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6" charset="2"/>
                  <a:buNone/>
                </a:pPr>
                <a:r>
                  <a:rPr lang="en-AU" altLang="da-DK" sz="1400" u="sng" dirty="0">
                    <a:solidFill>
                      <a:schemeClr val="bg1"/>
                    </a:solidFill>
                    <a:latin typeface="Trebuchet MS" pitchFamily="34" charset="0"/>
                  </a:rPr>
                  <a:t>String</a:t>
                </a:r>
              </a:p>
            </p:txBody>
          </p:sp>
          <p:sp>
            <p:nvSpPr>
              <p:cNvPr id="117" name="Rectangle 48"/>
              <p:cNvSpPr>
                <a:spLocks noChangeArrowheads="1"/>
              </p:cNvSpPr>
              <p:nvPr/>
            </p:nvSpPr>
            <p:spPr bwMode="auto">
              <a:xfrm>
                <a:off x="7020345" y="4003516"/>
                <a:ext cx="1112876" cy="350269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/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ctr" eaLnBrk="1" hangingPunct="1"/>
                <a:r>
                  <a:rPr lang="en-US" altLang="da-DK" sz="1400" b="1" dirty="0">
                    <a:solidFill>
                      <a:srgbClr val="008000"/>
                    </a:solidFill>
                  </a:rPr>
                  <a:t>"Jeppe"</a:t>
                </a:r>
              </a:p>
            </p:txBody>
          </p:sp>
        </p:grpSp>
        <p:grpSp>
          <p:nvGrpSpPr>
            <p:cNvPr id="118" name="Group 117"/>
            <p:cNvGrpSpPr/>
            <p:nvPr/>
          </p:nvGrpSpPr>
          <p:grpSpPr>
            <a:xfrm>
              <a:off x="2492896" y="3383759"/>
              <a:ext cx="1224136" cy="510902"/>
              <a:chOff x="6660330" y="3431071"/>
              <a:chExt cx="1800200" cy="1039285"/>
            </a:xfrm>
          </p:grpSpPr>
          <p:sp>
            <p:nvSpPr>
              <p:cNvPr id="119" name="AutoShape 5"/>
              <p:cNvSpPr>
                <a:spLocks noChangeArrowheads="1"/>
              </p:cNvSpPr>
              <p:nvPr/>
            </p:nvSpPr>
            <p:spPr bwMode="auto">
              <a:xfrm>
                <a:off x="6660330" y="3452447"/>
                <a:ext cx="1800200" cy="1017909"/>
              </a:xfrm>
              <a:prstGeom prst="roundRect">
                <a:avLst>
                  <a:gd name="adj" fmla="val 16667"/>
                </a:avLst>
              </a:prstGeom>
              <a:solidFill>
                <a:srgbClr val="CD2626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/>
                <a:endParaRPr lang="en-US" altLang="da-DK"/>
              </a:p>
            </p:txBody>
          </p:sp>
          <p:sp>
            <p:nvSpPr>
              <p:cNvPr id="120" name="Text Box 7"/>
              <p:cNvSpPr txBox="1">
                <a:spLocks noChangeArrowheads="1"/>
              </p:cNvSpPr>
              <p:nvPr/>
            </p:nvSpPr>
            <p:spPr bwMode="auto">
              <a:xfrm>
                <a:off x="6872118" y="3431071"/>
                <a:ext cx="1296193" cy="397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487" tIns="44450" rIns="90487" bIns="44450">
                <a:spAutoFit/>
              </a:bodyPr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ctr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6" charset="2"/>
                  <a:buNone/>
                </a:pPr>
                <a:r>
                  <a:rPr lang="en-AU" altLang="da-DK" sz="1400" u="sng" dirty="0">
                    <a:solidFill>
                      <a:schemeClr val="bg1"/>
                    </a:solidFill>
                    <a:latin typeface="Trebuchet MS" pitchFamily="34" charset="0"/>
                  </a:rPr>
                  <a:t>String</a:t>
                </a:r>
              </a:p>
            </p:txBody>
          </p:sp>
          <p:sp>
            <p:nvSpPr>
              <p:cNvPr id="121" name="Rectangle 48"/>
              <p:cNvSpPr>
                <a:spLocks noChangeArrowheads="1"/>
              </p:cNvSpPr>
              <p:nvPr/>
            </p:nvSpPr>
            <p:spPr bwMode="auto">
              <a:xfrm>
                <a:off x="6888430" y="3984060"/>
                <a:ext cx="1482518" cy="369727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/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ctr" eaLnBrk="1" hangingPunct="1"/>
                <a:r>
                  <a:rPr lang="en-US" altLang="da-DK" sz="1400" b="1" dirty="0">
                    <a:solidFill>
                      <a:srgbClr val="008000"/>
                    </a:solidFill>
                  </a:rPr>
                  <a:t>"89425665"</a:t>
                </a:r>
              </a:p>
            </p:txBody>
          </p:sp>
        </p:grpSp>
      </p:grpSp>
      <p:grpSp>
        <p:nvGrpSpPr>
          <p:cNvPr id="3" name="Group 2"/>
          <p:cNvGrpSpPr/>
          <p:nvPr/>
        </p:nvGrpSpPr>
        <p:grpSpPr>
          <a:xfrm>
            <a:off x="3589586" y="3701118"/>
            <a:ext cx="3142654" cy="1629491"/>
            <a:chOff x="3310682" y="3701118"/>
            <a:chExt cx="3142654" cy="1629491"/>
          </a:xfrm>
        </p:grpSpPr>
        <p:grpSp>
          <p:nvGrpSpPr>
            <p:cNvPr id="43" name="Group 42"/>
            <p:cNvGrpSpPr/>
            <p:nvPr/>
          </p:nvGrpSpPr>
          <p:grpSpPr>
            <a:xfrm>
              <a:off x="3310682" y="3701118"/>
              <a:ext cx="1918518" cy="1629491"/>
              <a:chOff x="3310682" y="3701118"/>
              <a:chExt cx="1918518" cy="1629491"/>
            </a:xfrm>
          </p:grpSpPr>
          <p:grpSp>
            <p:nvGrpSpPr>
              <p:cNvPr id="21" name="Group 20"/>
              <p:cNvGrpSpPr/>
              <p:nvPr/>
            </p:nvGrpSpPr>
            <p:grpSpPr>
              <a:xfrm>
                <a:off x="3310682" y="3701118"/>
                <a:ext cx="1918518" cy="1629491"/>
                <a:chOff x="3382690" y="3752876"/>
                <a:chExt cx="1918518" cy="1629491"/>
              </a:xfrm>
            </p:grpSpPr>
            <p:grpSp>
              <p:nvGrpSpPr>
                <p:cNvPr id="9234" name="Group 88"/>
                <p:cNvGrpSpPr>
                  <a:grpSpLocks/>
                </p:cNvGrpSpPr>
                <p:nvPr/>
              </p:nvGrpSpPr>
              <p:grpSpPr bwMode="auto">
                <a:xfrm>
                  <a:off x="3382690" y="3752876"/>
                  <a:ext cx="1682750" cy="1629491"/>
                  <a:chOff x="5556250" y="3928939"/>
                  <a:chExt cx="1682750" cy="1629491"/>
                </a:xfrm>
              </p:grpSpPr>
              <p:sp>
                <p:nvSpPr>
                  <p:cNvPr id="9241" name="AutoShape 64"/>
                  <p:cNvSpPr>
                    <a:spLocks noChangeArrowheads="1"/>
                  </p:cNvSpPr>
                  <p:nvPr/>
                </p:nvSpPr>
                <p:spPr bwMode="auto">
                  <a:xfrm>
                    <a:off x="5556250" y="3928939"/>
                    <a:ext cx="1682750" cy="1629491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CD2626"/>
                  </a:solidFill>
                  <a:ln w="12700">
                    <a:solidFill>
                      <a:srgbClr val="000066"/>
                    </a:solidFill>
                    <a:round/>
                    <a:headEnd/>
                    <a:tailEnd/>
                  </a:ln>
                </p:spPr>
                <p:txBody>
                  <a:bodyPr wrap="none" lIns="90000" tIns="46800" rIns="90000" bIns="46800" anchor="ctr"/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400" b="1">
                        <a:solidFill>
                          <a:srgbClr val="A5002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rgbClr val="000066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da-DK" sz="2000" b="0"/>
                  </a:p>
                </p:txBody>
              </p:sp>
              <p:sp>
                <p:nvSpPr>
                  <p:cNvPr id="9239" name="Text Box 5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638800" y="4364038"/>
                    <a:ext cx="1143000" cy="101784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lIns="90000" tIns="46800" rIns="90000" bIns="46800"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400" b="1">
                        <a:solidFill>
                          <a:srgbClr val="A5002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rgbClr val="000066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da-DK" altLang="da-DK" sz="2000" b="0" dirty="0" err="1">
                        <a:solidFill>
                          <a:schemeClr val="bg1"/>
                        </a:solidFill>
                      </a:rPr>
                      <a:t>name</a:t>
                    </a:r>
                    <a:endParaRPr lang="da-DK" altLang="da-DK" sz="2000" b="0" dirty="0">
                      <a:solidFill>
                        <a:schemeClr val="bg1"/>
                      </a:solidFill>
                    </a:endParaRPr>
                  </a:p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da-DK" altLang="da-DK" sz="2000" b="0" dirty="0" err="1">
                        <a:solidFill>
                          <a:schemeClr val="bg1"/>
                        </a:solidFill>
                      </a:rPr>
                      <a:t>number</a:t>
                    </a:r>
                    <a:endParaRPr lang="da-DK" altLang="da-DK" sz="2000" b="0" dirty="0">
                      <a:solidFill>
                        <a:schemeClr val="bg1"/>
                      </a:solidFill>
                    </a:endParaRPr>
                  </a:p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da-DK" altLang="da-DK" sz="2000" b="0" dirty="0">
                        <a:solidFill>
                          <a:schemeClr val="bg1"/>
                        </a:solidFill>
                      </a:rPr>
                      <a:t>age</a:t>
                    </a:r>
                  </a:p>
                </p:txBody>
              </p:sp>
              <p:grpSp>
                <p:nvGrpSpPr>
                  <p:cNvPr id="9240" name="Group 90"/>
                  <p:cNvGrpSpPr>
                    <a:grpSpLocks/>
                  </p:cNvGrpSpPr>
                  <p:nvPr/>
                </p:nvGrpSpPr>
                <p:grpSpPr bwMode="auto">
                  <a:xfrm>
                    <a:off x="6629400" y="5029200"/>
                    <a:ext cx="467042" cy="402291"/>
                    <a:chOff x="7391400" y="6019800"/>
                    <a:chExt cx="467042" cy="402291"/>
                  </a:xfrm>
                </p:grpSpPr>
                <p:sp>
                  <p:nvSpPr>
                    <p:cNvPr id="9250" name="Rectangle 5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404100" y="6049963"/>
                      <a:ext cx="431800" cy="360362"/>
                    </a:xfrm>
                    <a:prstGeom prst="rect">
                      <a:avLst/>
                    </a:prstGeom>
                    <a:noFill/>
                    <a:ln w="12700">
                      <a:solidFill>
                        <a:srgbClr val="000066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lIns="90000" tIns="46800" rIns="90000" bIns="46800" anchor="ctr"/>
                    <a:lstStyle>
                      <a:lvl1pPr eaLnBrk="0" hangingPunct="0">
                        <a:spcBef>
                          <a:spcPct val="20000"/>
                        </a:spcBef>
                        <a:buChar char="•"/>
                        <a:defRPr sz="2400" b="1">
                          <a:solidFill>
                            <a:srgbClr val="A5002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har char="–"/>
                        <a:defRPr sz="2000">
                          <a:solidFill>
                            <a:srgbClr val="000066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har char="•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har char="–"/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har char="»"/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34" charset="-128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endParaRPr lang="en-US" altLang="da-DK" sz="2000" b="0"/>
                    </a:p>
                  </p:txBody>
                </p:sp>
                <p:sp>
                  <p:nvSpPr>
                    <p:cNvPr id="9251" name="Text Box 60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7391400" y="6019800"/>
                      <a:ext cx="467042" cy="402291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12700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lIns="90000" tIns="46800" rIns="90000" bIns="46800">
                      <a:spAutoFit/>
                    </a:bodyPr>
                    <a:lstStyle>
                      <a:lvl1pPr eaLnBrk="0" hangingPunct="0">
                        <a:spcBef>
                          <a:spcPct val="20000"/>
                        </a:spcBef>
                        <a:buChar char="•"/>
                        <a:defRPr sz="2400" b="1">
                          <a:solidFill>
                            <a:srgbClr val="A5002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har char="–"/>
                        <a:defRPr sz="2000">
                          <a:solidFill>
                            <a:srgbClr val="000066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har char="•"/>
                        <a:defRPr sz="1600">
                          <a:solidFill>
                            <a:schemeClr val="tx1"/>
                          </a:solidFill>
                          <a:latin typeface="Arial" pitchFamily="34" charset="0"/>
                          <a:ea typeface="ＭＳ Ｐゴシック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har char="–"/>
                        <a:defRPr sz="16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har char="»"/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200">
                          <a:solidFill>
                            <a:schemeClr val="tx1"/>
                          </a:solidFill>
                          <a:latin typeface="Times New Roman" pitchFamily="18" charset="0"/>
                          <a:ea typeface="ＭＳ Ｐゴシック" pitchFamily="34" charset="-128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da-DK" altLang="da-DK" sz="2000">
                          <a:solidFill>
                            <a:schemeClr val="tx1"/>
                          </a:solidFill>
                        </a:rPr>
                        <a:t>28</a:t>
                      </a:r>
                    </a:p>
                  </p:txBody>
                </p:sp>
              </p:grpSp>
              <p:sp>
                <p:nvSpPr>
                  <p:cNvPr id="9247" name="Oval 56"/>
                  <p:cNvSpPr>
                    <a:spLocks noChangeArrowheads="1"/>
                  </p:cNvSpPr>
                  <p:nvPr/>
                </p:nvSpPr>
                <p:spPr bwMode="auto">
                  <a:xfrm>
                    <a:off x="6781800" y="4445000"/>
                    <a:ext cx="215900" cy="215900"/>
                  </a:xfrm>
                  <a:prstGeom prst="ellipse">
                    <a:avLst/>
                  </a:prstGeom>
                  <a:solidFill>
                    <a:srgbClr val="FFFFFF"/>
                  </a:solidFill>
                  <a:ln w="12700">
                    <a:solidFill>
                      <a:srgbClr val="000066"/>
                    </a:solidFill>
                    <a:round/>
                    <a:headEnd/>
                    <a:tailEnd/>
                  </a:ln>
                </p:spPr>
                <p:txBody>
                  <a:bodyPr wrap="none" lIns="90000" tIns="46800" rIns="90000" bIns="46800" anchor="ctr"/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400" b="1">
                        <a:solidFill>
                          <a:srgbClr val="A5002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rgbClr val="000066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da-DK" sz="2000" b="0"/>
                  </a:p>
                </p:txBody>
              </p:sp>
              <p:sp>
                <p:nvSpPr>
                  <p:cNvPr id="9244" name="Oval 56"/>
                  <p:cNvSpPr>
                    <a:spLocks noChangeArrowheads="1"/>
                  </p:cNvSpPr>
                  <p:nvPr/>
                </p:nvSpPr>
                <p:spPr bwMode="auto">
                  <a:xfrm>
                    <a:off x="6781800" y="4749800"/>
                    <a:ext cx="215900" cy="215900"/>
                  </a:xfrm>
                  <a:prstGeom prst="ellipse">
                    <a:avLst/>
                  </a:prstGeom>
                  <a:solidFill>
                    <a:srgbClr val="FFFFFF"/>
                  </a:solidFill>
                  <a:ln w="12700">
                    <a:solidFill>
                      <a:srgbClr val="000066"/>
                    </a:solidFill>
                    <a:round/>
                    <a:headEnd/>
                    <a:tailEnd/>
                  </a:ln>
                </p:spPr>
                <p:txBody>
                  <a:bodyPr wrap="none" lIns="90000" tIns="46800" rIns="90000" bIns="46800" anchor="ctr"/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400" b="1">
                        <a:solidFill>
                          <a:srgbClr val="A5002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rgbClr val="000066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da-DK" sz="2000" b="0"/>
                  </a:p>
                </p:txBody>
              </p:sp>
            </p:grpSp>
            <p:sp>
              <p:nvSpPr>
                <p:cNvPr id="80" name="Oval 8"/>
                <p:cNvSpPr>
                  <a:spLocks noChangeArrowheads="1"/>
                </p:cNvSpPr>
                <p:nvPr/>
              </p:nvSpPr>
              <p:spPr bwMode="auto">
                <a:xfrm>
                  <a:off x="4683953" y="4341769"/>
                  <a:ext cx="75565" cy="75565"/>
                </a:xfrm>
                <a:prstGeom prst="ellipse">
                  <a:avLst/>
                </a:prstGeom>
                <a:solidFill>
                  <a:srgbClr val="002060"/>
                </a:solidFill>
                <a:ln w="12700">
                  <a:noFill/>
                  <a:round/>
                  <a:headEnd/>
                  <a:tailEnd/>
                </a:ln>
              </p:spPr>
              <p:txBody>
                <a:bodyPr wrap="square" anchor="ctr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2400" b="1">
                      <a:solidFill>
                        <a:srgbClr val="A5002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rgbClr val="000066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16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da-DK" sz="2000" b="0"/>
                </a:p>
              </p:txBody>
            </p:sp>
            <p:sp>
              <p:nvSpPr>
                <p:cNvPr id="81" name="Oval 8"/>
                <p:cNvSpPr>
                  <a:spLocks noChangeArrowheads="1"/>
                </p:cNvSpPr>
                <p:nvPr/>
              </p:nvSpPr>
              <p:spPr bwMode="auto">
                <a:xfrm>
                  <a:off x="4676603" y="4649259"/>
                  <a:ext cx="75565" cy="75565"/>
                </a:xfrm>
                <a:prstGeom prst="ellipse">
                  <a:avLst/>
                </a:prstGeom>
                <a:solidFill>
                  <a:srgbClr val="002060"/>
                </a:solidFill>
                <a:ln w="12700">
                  <a:noFill/>
                  <a:round/>
                  <a:headEnd/>
                  <a:tailEnd/>
                </a:ln>
              </p:spPr>
              <p:txBody>
                <a:bodyPr wrap="square" anchor="ctr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2400" b="1">
                      <a:solidFill>
                        <a:srgbClr val="A5002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rgbClr val="000066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16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da-DK" sz="2000" b="0"/>
                </a:p>
              </p:txBody>
            </p:sp>
            <p:cxnSp>
              <p:nvCxnSpPr>
                <p:cNvPr id="99" name="Straight Arrow Connector 98"/>
                <p:cNvCxnSpPr/>
                <p:nvPr/>
              </p:nvCxnSpPr>
              <p:spPr bwMode="auto">
                <a:xfrm flipV="1">
                  <a:off x="4708324" y="4680605"/>
                  <a:ext cx="592884" cy="6436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rgbClr val="000066"/>
                  </a:solidFill>
                  <a:prstDash val="solid"/>
                  <a:round/>
                  <a:headEnd type="none" w="med" len="med"/>
                  <a:tailEnd type="triangle" w="lg" len="lg"/>
                </a:ln>
                <a:effectLst/>
              </p:spPr>
            </p:cxnSp>
            <p:cxnSp>
              <p:nvCxnSpPr>
                <p:cNvPr id="100" name="Straight Arrow Connector 99"/>
                <p:cNvCxnSpPr/>
                <p:nvPr/>
              </p:nvCxnSpPr>
              <p:spPr bwMode="auto">
                <a:xfrm flipV="1">
                  <a:off x="4693866" y="4375805"/>
                  <a:ext cx="607342" cy="6297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rgbClr val="000066"/>
                  </a:solidFill>
                  <a:prstDash val="solid"/>
                  <a:round/>
                  <a:headEnd type="none" w="med" len="med"/>
                  <a:tailEnd type="triangle" w="lg" len="lg"/>
                </a:ln>
                <a:effectLst/>
              </p:spPr>
            </p:cxnSp>
          </p:grpSp>
          <p:sp>
            <p:nvSpPr>
              <p:cNvPr id="108" name="Text Box 17"/>
              <p:cNvSpPr txBox="1">
                <a:spLocks noChangeArrowheads="1"/>
              </p:cNvSpPr>
              <p:nvPr/>
            </p:nvSpPr>
            <p:spPr bwMode="auto">
              <a:xfrm>
                <a:off x="3674368" y="3725809"/>
                <a:ext cx="964023" cy="3715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da-DK" altLang="da-DK" sz="1800" u="sng" dirty="0">
                    <a:solidFill>
                      <a:schemeClr val="bg1"/>
                    </a:solidFill>
                  </a:rPr>
                  <a:t>Person</a:t>
                </a:r>
              </a:p>
            </p:txBody>
          </p:sp>
        </p:grpSp>
        <p:grpSp>
          <p:nvGrpSpPr>
            <p:cNvPr id="125" name="Group 124"/>
            <p:cNvGrpSpPr/>
            <p:nvPr/>
          </p:nvGrpSpPr>
          <p:grpSpPr>
            <a:xfrm>
              <a:off x="5229200" y="3872550"/>
              <a:ext cx="1224136" cy="510902"/>
              <a:chOff x="6660330" y="3431071"/>
              <a:chExt cx="1800200" cy="1039285"/>
            </a:xfrm>
          </p:grpSpPr>
          <p:sp>
            <p:nvSpPr>
              <p:cNvPr id="126" name="AutoShape 5"/>
              <p:cNvSpPr>
                <a:spLocks noChangeArrowheads="1"/>
              </p:cNvSpPr>
              <p:nvPr/>
            </p:nvSpPr>
            <p:spPr bwMode="auto">
              <a:xfrm>
                <a:off x="6660330" y="3452447"/>
                <a:ext cx="1800200" cy="1017909"/>
              </a:xfrm>
              <a:prstGeom prst="roundRect">
                <a:avLst>
                  <a:gd name="adj" fmla="val 16667"/>
                </a:avLst>
              </a:prstGeom>
              <a:solidFill>
                <a:srgbClr val="CD2626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/>
                <a:endParaRPr lang="en-US" altLang="da-DK"/>
              </a:p>
            </p:txBody>
          </p:sp>
          <p:sp>
            <p:nvSpPr>
              <p:cNvPr id="127" name="Text Box 7"/>
              <p:cNvSpPr txBox="1">
                <a:spLocks noChangeArrowheads="1"/>
              </p:cNvSpPr>
              <p:nvPr/>
            </p:nvSpPr>
            <p:spPr bwMode="auto">
              <a:xfrm>
                <a:off x="6872118" y="3431071"/>
                <a:ext cx="1296193" cy="397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487" tIns="44450" rIns="90487" bIns="44450">
                <a:spAutoFit/>
              </a:bodyPr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ctr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6" charset="2"/>
                  <a:buNone/>
                </a:pPr>
                <a:r>
                  <a:rPr lang="en-AU" altLang="da-DK" sz="1400" u="sng" dirty="0">
                    <a:solidFill>
                      <a:schemeClr val="bg1"/>
                    </a:solidFill>
                    <a:latin typeface="Trebuchet MS" pitchFamily="34" charset="0"/>
                  </a:rPr>
                  <a:t>String</a:t>
                </a:r>
              </a:p>
            </p:txBody>
          </p:sp>
          <p:sp>
            <p:nvSpPr>
              <p:cNvPr id="128" name="Rectangle 48"/>
              <p:cNvSpPr>
                <a:spLocks noChangeArrowheads="1"/>
              </p:cNvSpPr>
              <p:nvPr/>
            </p:nvSpPr>
            <p:spPr bwMode="auto">
              <a:xfrm>
                <a:off x="7020345" y="4003516"/>
                <a:ext cx="1112876" cy="350269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/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ctr" eaLnBrk="1" hangingPunct="1"/>
                <a:r>
                  <a:rPr lang="en-US" altLang="da-DK" sz="1400" b="1" dirty="0">
                    <a:solidFill>
                      <a:srgbClr val="008000"/>
                    </a:solidFill>
                  </a:rPr>
                  <a:t>"Ole"</a:t>
                </a:r>
              </a:p>
            </p:txBody>
          </p:sp>
        </p:grpSp>
        <p:grpSp>
          <p:nvGrpSpPr>
            <p:cNvPr id="129" name="Group 128"/>
            <p:cNvGrpSpPr/>
            <p:nvPr/>
          </p:nvGrpSpPr>
          <p:grpSpPr>
            <a:xfrm>
              <a:off x="5229200" y="4494558"/>
              <a:ext cx="1224136" cy="510902"/>
              <a:chOff x="6660330" y="3431071"/>
              <a:chExt cx="1800200" cy="1039285"/>
            </a:xfrm>
          </p:grpSpPr>
          <p:sp>
            <p:nvSpPr>
              <p:cNvPr id="130" name="AutoShape 5"/>
              <p:cNvSpPr>
                <a:spLocks noChangeArrowheads="1"/>
              </p:cNvSpPr>
              <p:nvPr/>
            </p:nvSpPr>
            <p:spPr bwMode="auto">
              <a:xfrm>
                <a:off x="6660330" y="3452447"/>
                <a:ext cx="1800200" cy="1017909"/>
              </a:xfrm>
              <a:prstGeom prst="roundRect">
                <a:avLst>
                  <a:gd name="adj" fmla="val 16667"/>
                </a:avLst>
              </a:prstGeom>
              <a:solidFill>
                <a:srgbClr val="CD2626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/>
                <a:endParaRPr lang="en-US" altLang="da-DK"/>
              </a:p>
            </p:txBody>
          </p:sp>
          <p:sp>
            <p:nvSpPr>
              <p:cNvPr id="131" name="Text Box 7"/>
              <p:cNvSpPr txBox="1">
                <a:spLocks noChangeArrowheads="1"/>
              </p:cNvSpPr>
              <p:nvPr/>
            </p:nvSpPr>
            <p:spPr bwMode="auto">
              <a:xfrm>
                <a:off x="6872118" y="3431071"/>
                <a:ext cx="1296193" cy="397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487" tIns="44450" rIns="90487" bIns="44450">
                <a:spAutoFit/>
              </a:bodyPr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ctr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6" charset="2"/>
                  <a:buNone/>
                </a:pPr>
                <a:r>
                  <a:rPr lang="en-AU" altLang="da-DK" sz="1400" u="sng" dirty="0">
                    <a:solidFill>
                      <a:schemeClr val="bg1"/>
                    </a:solidFill>
                    <a:latin typeface="Trebuchet MS" pitchFamily="34" charset="0"/>
                  </a:rPr>
                  <a:t>String</a:t>
                </a:r>
              </a:p>
            </p:txBody>
          </p:sp>
          <p:sp>
            <p:nvSpPr>
              <p:cNvPr id="132" name="Rectangle 48"/>
              <p:cNvSpPr>
                <a:spLocks noChangeArrowheads="1"/>
              </p:cNvSpPr>
              <p:nvPr/>
            </p:nvSpPr>
            <p:spPr bwMode="auto">
              <a:xfrm>
                <a:off x="6888430" y="3984060"/>
                <a:ext cx="1482518" cy="369727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/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ctr" eaLnBrk="1" hangingPunct="1"/>
                <a:r>
                  <a:rPr lang="en-US" altLang="da-DK" sz="1400" b="1" dirty="0">
                    <a:solidFill>
                      <a:srgbClr val="008000"/>
                    </a:solidFill>
                  </a:rPr>
                  <a:t>"32789878"</a:t>
                </a:r>
              </a:p>
            </p:txBody>
          </p:sp>
        </p:grpSp>
      </p:grpSp>
      <p:grpSp>
        <p:nvGrpSpPr>
          <p:cNvPr id="12" name="Group 11"/>
          <p:cNvGrpSpPr/>
          <p:nvPr/>
        </p:nvGrpSpPr>
        <p:grpSpPr>
          <a:xfrm>
            <a:off x="5784948" y="5085184"/>
            <a:ext cx="3251548" cy="1656184"/>
            <a:chOff x="5724128" y="5033426"/>
            <a:chExt cx="3251548" cy="1656184"/>
          </a:xfrm>
        </p:grpSpPr>
        <p:grpSp>
          <p:nvGrpSpPr>
            <p:cNvPr id="44" name="Group 43"/>
            <p:cNvGrpSpPr/>
            <p:nvPr/>
          </p:nvGrpSpPr>
          <p:grpSpPr>
            <a:xfrm>
              <a:off x="5724128" y="5033426"/>
              <a:ext cx="2009654" cy="1656184"/>
              <a:chOff x="5761782" y="5033426"/>
              <a:chExt cx="2009654" cy="1656184"/>
            </a:xfrm>
          </p:grpSpPr>
          <p:grpSp>
            <p:nvGrpSpPr>
              <p:cNvPr id="22" name="Group 21"/>
              <p:cNvGrpSpPr/>
              <p:nvPr/>
            </p:nvGrpSpPr>
            <p:grpSpPr>
              <a:xfrm>
                <a:off x="5761782" y="5033426"/>
                <a:ext cx="2009654" cy="1656184"/>
                <a:chOff x="5833790" y="5085184"/>
                <a:chExt cx="2009654" cy="1656184"/>
              </a:xfrm>
            </p:grpSpPr>
            <p:grpSp>
              <p:nvGrpSpPr>
                <p:cNvPr id="9232" name="Group 73"/>
                <p:cNvGrpSpPr>
                  <a:grpSpLocks/>
                </p:cNvGrpSpPr>
                <p:nvPr/>
              </p:nvGrpSpPr>
              <p:grpSpPr bwMode="auto">
                <a:xfrm>
                  <a:off x="5833790" y="5085184"/>
                  <a:ext cx="1746994" cy="1656184"/>
                  <a:chOff x="5492006" y="4266455"/>
                  <a:chExt cx="1746994" cy="1656184"/>
                </a:xfrm>
              </p:grpSpPr>
              <p:sp>
                <p:nvSpPr>
                  <p:cNvPr id="9267" name="AutoShape 64"/>
                  <p:cNvSpPr>
                    <a:spLocks noChangeArrowheads="1"/>
                  </p:cNvSpPr>
                  <p:nvPr/>
                </p:nvSpPr>
                <p:spPr bwMode="auto">
                  <a:xfrm>
                    <a:off x="5492006" y="4266455"/>
                    <a:ext cx="1746994" cy="1656184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CD2626"/>
                  </a:solidFill>
                  <a:ln w="12700">
                    <a:solidFill>
                      <a:srgbClr val="000066"/>
                    </a:solidFill>
                    <a:round/>
                    <a:headEnd/>
                    <a:tailEnd/>
                  </a:ln>
                </p:spPr>
                <p:txBody>
                  <a:bodyPr wrap="none" lIns="90000" tIns="46800" rIns="90000" bIns="46800" anchor="ctr"/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400" b="1">
                        <a:solidFill>
                          <a:srgbClr val="A5002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rgbClr val="000066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da-DK" sz="2000" b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9265" name="Text Box 5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638800" y="4711170"/>
                    <a:ext cx="1143000" cy="101784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90000" tIns="46800" rIns="90000" bIns="46800"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400" b="1">
                        <a:solidFill>
                          <a:srgbClr val="A5002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rgbClr val="000066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da-DK" altLang="da-DK" sz="2000" b="0" dirty="0" err="1">
                        <a:solidFill>
                          <a:schemeClr val="bg1"/>
                        </a:solidFill>
                      </a:rPr>
                      <a:t>name</a:t>
                    </a:r>
                    <a:endParaRPr lang="da-DK" altLang="da-DK" sz="2000" b="0" dirty="0">
                      <a:solidFill>
                        <a:schemeClr val="bg1"/>
                      </a:solidFill>
                    </a:endParaRPr>
                  </a:p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da-DK" altLang="da-DK" sz="2000" b="0" dirty="0" err="1">
                        <a:solidFill>
                          <a:schemeClr val="bg1"/>
                        </a:solidFill>
                      </a:rPr>
                      <a:t>number</a:t>
                    </a:r>
                    <a:endParaRPr lang="da-DK" altLang="da-DK" sz="2000" b="0" dirty="0">
                      <a:solidFill>
                        <a:schemeClr val="bg1"/>
                      </a:solidFill>
                    </a:endParaRPr>
                  </a:p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da-DK" altLang="da-DK" sz="2000" b="0" dirty="0">
                        <a:solidFill>
                          <a:schemeClr val="bg1"/>
                        </a:solidFill>
                      </a:rPr>
                      <a:t>age</a:t>
                    </a:r>
                  </a:p>
                </p:txBody>
              </p:sp>
              <p:sp>
                <p:nvSpPr>
                  <p:cNvPr id="9277" name="Text Box 6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629400" y="5376332"/>
                    <a:ext cx="467042" cy="402291"/>
                  </a:xfrm>
                  <a:prstGeom prst="rect">
                    <a:avLst/>
                  </a:prstGeom>
                  <a:solidFill>
                    <a:srgbClr val="FFFFFF"/>
                  </a:solidFill>
                  <a:ln w="127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wrap="none" lIns="90000" tIns="46800" rIns="90000" bIns="46800"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400" b="1">
                        <a:solidFill>
                          <a:srgbClr val="A5002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rgbClr val="000066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da-DK" altLang="da-DK" sz="2000">
                        <a:solidFill>
                          <a:schemeClr val="tx1"/>
                        </a:solidFill>
                      </a:rPr>
                      <a:t>21</a:t>
                    </a:r>
                  </a:p>
                </p:txBody>
              </p:sp>
              <p:sp>
                <p:nvSpPr>
                  <p:cNvPr id="9273" name="Oval 56"/>
                  <p:cNvSpPr>
                    <a:spLocks noChangeArrowheads="1"/>
                  </p:cNvSpPr>
                  <p:nvPr/>
                </p:nvSpPr>
                <p:spPr bwMode="auto">
                  <a:xfrm>
                    <a:off x="6781800" y="4792132"/>
                    <a:ext cx="215900" cy="215900"/>
                  </a:xfrm>
                  <a:prstGeom prst="ellipse">
                    <a:avLst/>
                  </a:prstGeom>
                  <a:solidFill>
                    <a:srgbClr val="FFFFFF"/>
                  </a:solidFill>
                  <a:ln w="12700">
                    <a:solidFill>
                      <a:srgbClr val="000066"/>
                    </a:solidFill>
                    <a:round/>
                    <a:headEnd/>
                    <a:tailEnd/>
                  </a:ln>
                </p:spPr>
                <p:txBody>
                  <a:bodyPr wrap="none" lIns="90000" tIns="46800" rIns="90000" bIns="46800" anchor="ctr"/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400" b="1">
                        <a:solidFill>
                          <a:srgbClr val="A5002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rgbClr val="000066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da-DK" sz="2000" b="0"/>
                  </a:p>
                </p:txBody>
              </p:sp>
              <p:sp>
                <p:nvSpPr>
                  <p:cNvPr id="9270" name="Oval 56"/>
                  <p:cNvSpPr>
                    <a:spLocks noChangeArrowheads="1"/>
                  </p:cNvSpPr>
                  <p:nvPr/>
                </p:nvSpPr>
                <p:spPr bwMode="auto">
                  <a:xfrm>
                    <a:off x="6781800" y="5096932"/>
                    <a:ext cx="215900" cy="215900"/>
                  </a:xfrm>
                  <a:prstGeom prst="ellipse">
                    <a:avLst/>
                  </a:prstGeom>
                  <a:solidFill>
                    <a:srgbClr val="FFFFFF"/>
                  </a:solidFill>
                  <a:ln w="12700">
                    <a:solidFill>
                      <a:srgbClr val="000066"/>
                    </a:solidFill>
                    <a:round/>
                    <a:headEnd/>
                    <a:tailEnd/>
                  </a:ln>
                </p:spPr>
                <p:txBody>
                  <a:bodyPr wrap="none" lIns="90000" tIns="46800" rIns="90000" bIns="46800" anchor="ctr"/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400" b="1">
                        <a:solidFill>
                          <a:srgbClr val="A5002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rgbClr val="000066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pitchFamily="34" charset="0"/>
                        <a:ea typeface="ＭＳ Ｐゴシック" pitchFamily="34" charset="-128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da-DK" sz="2000" b="0"/>
                  </a:p>
                </p:txBody>
              </p:sp>
            </p:grpSp>
            <p:sp>
              <p:nvSpPr>
                <p:cNvPr id="79" name="Oval 8"/>
                <p:cNvSpPr>
                  <a:spLocks noChangeArrowheads="1"/>
                </p:cNvSpPr>
                <p:nvPr/>
              </p:nvSpPr>
              <p:spPr bwMode="auto">
                <a:xfrm>
                  <a:off x="7195966" y="5689824"/>
                  <a:ext cx="75565" cy="75565"/>
                </a:xfrm>
                <a:prstGeom prst="ellipse">
                  <a:avLst/>
                </a:prstGeom>
                <a:solidFill>
                  <a:srgbClr val="002060"/>
                </a:solidFill>
                <a:ln w="12700">
                  <a:noFill/>
                  <a:round/>
                  <a:headEnd/>
                  <a:tailEnd/>
                </a:ln>
              </p:spPr>
              <p:txBody>
                <a:bodyPr wrap="square" anchor="ctr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2400" b="1">
                      <a:solidFill>
                        <a:srgbClr val="A5002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rgbClr val="000066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16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da-DK" sz="2000" b="0"/>
                </a:p>
              </p:txBody>
            </p:sp>
            <p:sp>
              <p:nvSpPr>
                <p:cNvPr id="82" name="Oval 8"/>
                <p:cNvSpPr>
                  <a:spLocks noChangeArrowheads="1"/>
                </p:cNvSpPr>
                <p:nvPr/>
              </p:nvSpPr>
              <p:spPr bwMode="auto">
                <a:xfrm>
                  <a:off x="7200728" y="5985098"/>
                  <a:ext cx="75565" cy="75565"/>
                </a:xfrm>
                <a:prstGeom prst="ellipse">
                  <a:avLst/>
                </a:prstGeom>
                <a:solidFill>
                  <a:srgbClr val="002060"/>
                </a:solidFill>
                <a:ln w="12700">
                  <a:noFill/>
                  <a:round/>
                  <a:headEnd/>
                  <a:tailEnd/>
                </a:ln>
              </p:spPr>
              <p:txBody>
                <a:bodyPr wrap="square" anchor="ctr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2400" b="1">
                      <a:solidFill>
                        <a:srgbClr val="A5002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rgbClr val="000066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16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da-DK" sz="2000" b="0"/>
                </a:p>
              </p:txBody>
            </p:sp>
            <p:cxnSp>
              <p:nvCxnSpPr>
                <p:cNvPr id="97" name="Straight Arrow Connector 96"/>
                <p:cNvCxnSpPr/>
                <p:nvPr/>
              </p:nvCxnSpPr>
              <p:spPr bwMode="auto">
                <a:xfrm flipV="1">
                  <a:off x="7226661" y="6011921"/>
                  <a:ext cx="616783" cy="5705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rgbClr val="000066"/>
                  </a:solidFill>
                  <a:prstDash val="solid"/>
                  <a:round/>
                  <a:headEnd type="none" w="med" len="med"/>
                  <a:tailEnd type="triangle" w="lg" len="lg"/>
                </a:ln>
                <a:effectLst/>
              </p:spPr>
            </p:cxnSp>
            <p:cxnSp>
              <p:nvCxnSpPr>
                <p:cNvPr id="98" name="Straight Arrow Connector 97"/>
                <p:cNvCxnSpPr/>
                <p:nvPr/>
              </p:nvCxnSpPr>
              <p:spPr bwMode="auto">
                <a:xfrm flipV="1">
                  <a:off x="7241131" y="5709491"/>
                  <a:ext cx="596832" cy="1177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rgbClr val="000066"/>
                  </a:solidFill>
                  <a:prstDash val="solid"/>
                  <a:round/>
                  <a:headEnd type="none" w="med" len="med"/>
                  <a:tailEnd type="triangle" w="lg" len="lg"/>
                </a:ln>
                <a:effectLst/>
              </p:spPr>
            </p:cxnSp>
          </p:grpSp>
          <p:sp>
            <p:nvSpPr>
              <p:cNvPr id="115" name="Text Box 17"/>
              <p:cNvSpPr txBox="1">
                <a:spLocks noChangeArrowheads="1"/>
              </p:cNvSpPr>
              <p:nvPr/>
            </p:nvSpPr>
            <p:spPr bwMode="auto">
              <a:xfrm>
                <a:off x="6125280" y="5034757"/>
                <a:ext cx="964023" cy="3715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2400" b="1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000">
                    <a:solidFill>
                      <a:srgbClr val="000066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16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itchFamily="18" charset="0"/>
                    <a:ea typeface="ＭＳ Ｐゴシック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da-DK" altLang="da-DK" sz="1800" u="sng" dirty="0">
                    <a:solidFill>
                      <a:schemeClr val="bg1"/>
                    </a:solidFill>
                  </a:rPr>
                  <a:t>Person</a:t>
                </a:r>
              </a:p>
            </p:txBody>
          </p:sp>
        </p:grpSp>
        <p:grpSp>
          <p:nvGrpSpPr>
            <p:cNvPr id="133" name="Group 132"/>
            <p:cNvGrpSpPr/>
            <p:nvPr/>
          </p:nvGrpSpPr>
          <p:grpSpPr>
            <a:xfrm>
              <a:off x="7751540" y="5239510"/>
              <a:ext cx="1224136" cy="510902"/>
              <a:chOff x="6660330" y="3431071"/>
              <a:chExt cx="1800200" cy="1039285"/>
            </a:xfrm>
          </p:grpSpPr>
          <p:sp>
            <p:nvSpPr>
              <p:cNvPr id="134" name="AutoShape 5"/>
              <p:cNvSpPr>
                <a:spLocks noChangeArrowheads="1"/>
              </p:cNvSpPr>
              <p:nvPr/>
            </p:nvSpPr>
            <p:spPr bwMode="auto">
              <a:xfrm>
                <a:off x="6660330" y="3452447"/>
                <a:ext cx="1800200" cy="1017909"/>
              </a:xfrm>
              <a:prstGeom prst="roundRect">
                <a:avLst>
                  <a:gd name="adj" fmla="val 16667"/>
                </a:avLst>
              </a:prstGeom>
              <a:solidFill>
                <a:srgbClr val="CD2626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/>
                <a:endParaRPr lang="en-US" altLang="da-DK"/>
              </a:p>
            </p:txBody>
          </p:sp>
          <p:sp>
            <p:nvSpPr>
              <p:cNvPr id="135" name="Text Box 7"/>
              <p:cNvSpPr txBox="1">
                <a:spLocks noChangeArrowheads="1"/>
              </p:cNvSpPr>
              <p:nvPr/>
            </p:nvSpPr>
            <p:spPr bwMode="auto">
              <a:xfrm>
                <a:off x="6872118" y="3431071"/>
                <a:ext cx="1296193" cy="397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487" tIns="44450" rIns="90487" bIns="44450">
                <a:spAutoFit/>
              </a:bodyPr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ctr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6" charset="2"/>
                  <a:buNone/>
                </a:pPr>
                <a:r>
                  <a:rPr lang="en-AU" altLang="da-DK" sz="1400" u="sng" dirty="0">
                    <a:solidFill>
                      <a:schemeClr val="bg1"/>
                    </a:solidFill>
                    <a:latin typeface="Trebuchet MS" pitchFamily="34" charset="0"/>
                  </a:rPr>
                  <a:t>String</a:t>
                </a:r>
              </a:p>
            </p:txBody>
          </p:sp>
          <p:sp>
            <p:nvSpPr>
              <p:cNvPr id="136" name="Rectangle 48"/>
              <p:cNvSpPr>
                <a:spLocks noChangeArrowheads="1"/>
              </p:cNvSpPr>
              <p:nvPr/>
            </p:nvSpPr>
            <p:spPr bwMode="auto">
              <a:xfrm>
                <a:off x="7020345" y="4003516"/>
                <a:ext cx="1112876" cy="350269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/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ctr" eaLnBrk="1" hangingPunct="1"/>
                <a:r>
                  <a:rPr lang="en-US" altLang="da-DK" sz="1400" b="1" dirty="0">
                    <a:solidFill>
                      <a:srgbClr val="008000"/>
                    </a:solidFill>
                  </a:rPr>
                  <a:t>"Linda"</a:t>
                </a:r>
              </a:p>
            </p:txBody>
          </p:sp>
        </p:grpSp>
        <p:grpSp>
          <p:nvGrpSpPr>
            <p:cNvPr id="137" name="Group 136"/>
            <p:cNvGrpSpPr/>
            <p:nvPr/>
          </p:nvGrpSpPr>
          <p:grpSpPr>
            <a:xfrm>
              <a:off x="7751540" y="5861518"/>
              <a:ext cx="1224136" cy="510902"/>
              <a:chOff x="6660330" y="3431071"/>
              <a:chExt cx="1800200" cy="1039285"/>
            </a:xfrm>
          </p:grpSpPr>
          <p:sp>
            <p:nvSpPr>
              <p:cNvPr id="138" name="AutoShape 5"/>
              <p:cNvSpPr>
                <a:spLocks noChangeArrowheads="1"/>
              </p:cNvSpPr>
              <p:nvPr/>
            </p:nvSpPr>
            <p:spPr bwMode="auto">
              <a:xfrm>
                <a:off x="6660330" y="3452447"/>
                <a:ext cx="1800200" cy="1017909"/>
              </a:xfrm>
              <a:prstGeom prst="roundRect">
                <a:avLst>
                  <a:gd name="adj" fmla="val 16667"/>
                </a:avLst>
              </a:prstGeom>
              <a:solidFill>
                <a:srgbClr val="CD2626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/>
                <a:endParaRPr lang="en-US" altLang="da-DK"/>
              </a:p>
            </p:txBody>
          </p:sp>
          <p:sp>
            <p:nvSpPr>
              <p:cNvPr id="139" name="Text Box 7"/>
              <p:cNvSpPr txBox="1">
                <a:spLocks noChangeArrowheads="1"/>
              </p:cNvSpPr>
              <p:nvPr/>
            </p:nvSpPr>
            <p:spPr bwMode="auto">
              <a:xfrm>
                <a:off x="6872118" y="3431071"/>
                <a:ext cx="1296193" cy="397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487" tIns="44450" rIns="90487" bIns="44450">
                <a:spAutoFit/>
              </a:bodyPr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ctr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pitchFamily="6" charset="2"/>
                  <a:buNone/>
                </a:pPr>
                <a:r>
                  <a:rPr lang="en-AU" altLang="da-DK" sz="1400" u="sng" dirty="0">
                    <a:solidFill>
                      <a:schemeClr val="bg1"/>
                    </a:solidFill>
                    <a:latin typeface="Trebuchet MS" pitchFamily="34" charset="0"/>
                  </a:rPr>
                  <a:t>String</a:t>
                </a:r>
              </a:p>
            </p:txBody>
          </p:sp>
          <p:sp>
            <p:nvSpPr>
              <p:cNvPr id="140" name="Rectangle 48"/>
              <p:cNvSpPr>
                <a:spLocks noChangeArrowheads="1"/>
              </p:cNvSpPr>
              <p:nvPr/>
            </p:nvSpPr>
            <p:spPr bwMode="auto">
              <a:xfrm>
                <a:off x="6888430" y="3984060"/>
                <a:ext cx="1482518" cy="369727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/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ctr" eaLnBrk="1" hangingPunct="1"/>
                <a:r>
                  <a:rPr lang="en-US" altLang="da-DK" sz="1400" b="1" dirty="0">
                    <a:solidFill>
                      <a:srgbClr val="008000"/>
                    </a:solidFill>
                  </a:rPr>
                  <a:t>"90023234</a:t>
                </a:r>
                <a:r>
                  <a:rPr lang="en-US" altLang="da-DK" sz="1400" b="1" dirty="0">
                    <a:solidFill>
                      <a:srgbClr val="00B050"/>
                    </a:solidFill>
                  </a:rPr>
                  <a:t>"</a:t>
                </a:r>
              </a:p>
            </p:txBody>
          </p:sp>
        </p:grpSp>
      </p:grpSp>
      <p:cxnSp>
        <p:nvCxnSpPr>
          <p:cNvPr id="9228" name="AutoShape 52"/>
          <p:cNvCxnSpPr>
            <a:cxnSpLocks noChangeShapeType="1"/>
            <a:stCxn id="76" idx="4"/>
            <a:endCxn id="9254" idx="0"/>
          </p:cNvCxnSpPr>
          <p:nvPr/>
        </p:nvCxnSpPr>
        <p:spPr bwMode="auto">
          <a:xfrm rot="5400000">
            <a:off x="2921341" y="728608"/>
            <a:ext cx="46754" cy="3125547"/>
          </a:xfrm>
          <a:prstGeom prst="curvedConnector3">
            <a:avLst>
              <a:gd name="adj1" fmla="val -672402"/>
            </a:avLst>
          </a:prstGeom>
          <a:noFill/>
          <a:ln w="12700">
            <a:solidFill>
              <a:srgbClr val="000066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0" name="AutoShape 58"/>
          <p:cNvCxnSpPr>
            <a:cxnSpLocks noChangeShapeType="1"/>
            <a:stCxn id="111" idx="4"/>
          </p:cNvCxnSpPr>
          <p:nvPr/>
        </p:nvCxnSpPr>
        <p:spPr bwMode="auto">
          <a:xfrm rot="5400000" flipH="1">
            <a:off x="1161501" y="4774606"/>
            <a:ext cx="2519762" cy="781981"/>
          </a:xfrm>
          <a:prstGeom prst="curvedConnector3">
            <a:avLst>
              <a:gd name="adj1" fmla="val 57529"/>
            </a:avLst>
          </a:prstGeom>
          <a:noFill/>
          <a:ln w="12700">
            <a:solidFill>
              <a:srgbClr val="000066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6" name="AutoShape 58"/>
          <p:cNvCxnSpPr>
            <a:cxnSpLocks noChangeShapeType="1"/>
          </p:cNvCxnSpPr>
          <p:nvPr/>
        </p:nvCxnSpPr>
        <p:spPr bwMode="auto">
          <a:xfrm flipV="1">
            <a:off x="2807229" y="5342347"/>
            <a:ext cx="1868207" cy="1054414"/>
          </a:xfrm>
          <a:prstGeom prst="curvedConnector3">
            <a:avLst>
              <a:gd name="adj1" fmla="val 99676"/>
            </a:avLst>
          </a:prstGeom>
          <a:noFill/>
          <a:ln w="12700">
            <a:solidFill>
              <a:srgbClr val="000066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29" name="AutoShape 53"/>
          <p:cNvCxnSpPr>
            <a:cxnSpLocks noChangeShapeType="1"/>
            <a:stCxn id="77" idx="4"/>
            <a:endCxn id="9241" idx="0"/>
          </p:cNvCxnSpPr>
          <p:nvPr/>
        </p:nvCxnSpPr>
        <p:spPr bwMode="auto">
          <a:xfrm rot="5400000">
            <a:off x="3928882" y="2765321"/>
            <a:ext cx="1437877" cy="433717"/>
          </a:xfrm>
          <a:prstGeom prst="curvedConnector3">
            <a:avLst>
              <a:gd name="adj1" fmla="val 50000"/>
            </a:avLst>
          </a:prstGeom>
          <a:noFill/>
          <a:ln w="12700">
            <a:solidFill>
              <a:srgbClr val="000066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30" name="AutoShape 61"/>
          <p:cNvCxnSpPr>
            <a:cxnSpLocks noChangeShapeType="1"/>
            <a:stCxn id="78" idx="4"/>
          </p:cNvCxnSpPr>
          <p:nvPr/>
        </p:nvCxnSpPr>
        <p:spPr bwMode="auto">
          <a:xfrm rot="16200000" flipH="1">
            <a:off x="4801329" y="2693302"/>
            <a:ext cx="2816259" cy="1965661"/>
          </a:xfrm>
          <a:prstGeom prst="curvedConnector3">
            <a:avLst>
              <a:gd name="adj1" fmla="val 46618"/>
            </a:avLst>
          </a:prstGeom>
          <a:noFill/>
          <a:ln w="12700">
            <a:solidFill>
              <a:srgbClr val="000066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Rectangle 9"/>
          <p:cNvSpPr/>
          <p:nvPr/>
        </p:nvSpPr>
        <p:spPr bwMode="auto">
          <a:xfrm>
            <a:off x="1581275" y="3905714"/>
            <a:ext cx="1679369" cy="239000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09" name="Rectangle 108"/>
          <p:cNvSpPr/>
          <p:nvPr/>
        </p:nvSpPr>
        <p:spPr bwMode="auto">
          <a:xfrm>
            <a:off x="2928938" y="5346357"/>
            <a:ext cx="1818880" cy="108732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2000" b="0" i="0" u="none" strike="noStrike" cap="none" normalizeH="0" baseline="0" dirty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rPr>
              <a:t>  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2686420" y="6284197"/>
            <a:ext cx="234631" cy="224438"/>
            <a:chOff x="2833584" y="6440607"/>
            <a:chExt cx="234631" cy="224438"/>
          </a:xfrm>
        </p:grpSpPr>
        <p:sp>
          <p:nvSpPr>
            <p:cNvPr id="110" name="Oval 56"/>
            <p:cNvSpPr>
              <a:spLocks noChangeArrowheads="1"/>
            </p:cNvSpPr>
            <p:nvPr/>
          </p:nvSpPr>
          <p:spPr bwMode="auto">
            <a:xfrm>
              <a:off x="2833584" y="6440607"/>
              <a:ext cx="234631" cy="224438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rgbClr val="000066"/>
              </a:solidFill>
              <a:round/>
              <a:headEnd/>
              <a:tailEnd/>
            </a:ln>
          </p:spPr>
          <p:txBody>
            <a:bodyPr wrap="none" lIns="90000" tIns="46800" rIns="90000" bIns="46800" anchor="ctr"/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  <p:sp>
          <p:nvSpPr>
            <p:cNvPr id="111" name="Oval 8"/>
            <p:cNvSpPr>
              <a:spLocks noChangeArrowheads="1"/>
            </p:cNvSpPr>
            <p:nvPr/>
          </p:nvSpPr>
          <p:spPr bwMode="auto">
            <a:xfrm>
              <a:off x="2921753" y="6506322"/>
              <a:ext cx="75565" cy="75565"/>
            </a:xfrm>
            <a:prstGeom prst="ellipse">
              <a:avLst/>
            </a:prstGeom>
            <a:solidFill>
              <a:srgbClr val="002060"/>
            </a:solidFill>
            <a:ln w="12700">
              <a:noFill/>
              <a:round/>
              <a:headEnd/>
              <a:tailEnd/>
            </a:ln>
          </p:spPr>
          <p:txBody>
            <a:bodyPr wrap="squar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</p:grpSp>
      <p:cxnSp>
        <p:nvCxnSpPr>
          <p:cNvPr id="9237" name="AutoShape 58"/>
          <p:cNvCxnSpPr>
            <a:cxnSpLocks noChangeShapeType="1"/>
            <a:stCxn id="88" idx="6"/>
            <a:endCxn id="9267" idx="1"/>
          </p:cNvCxnSpPr>
          <p:nvPr/>
        </p:nvCxnSpPr>
        <p:spPr bwMode="auto">
          <a:xfrm flipV="1">
            <a:off x="2844918" y="5913276"/>
            <a:ext cx="2940030" cy="478429"/>
          </a:xfrm>
          <a:prstGeom prst="curvedConnector3">
            <a:avLst>
              <a:gd name="adj1" fmla="val 50000"/>
            </a:avLst>
          </a:prstGeom>
          <a:noFill/>
          <a:ln w="12700">
            <a:solidFill>
              <a:srgbClr val="000066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2" name="Rectangle 111"/>
          <p:cNvSpPr/>
          <p:nvPr/>
        </p:nvSpPr>
        <p:spPr>
          <a:xfrm rot="21165640">
            <a:off x="7171731" y="4218010"/>
            <a:ext cx="1623165" cy="646331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3600" b="1" dirty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Quiz</a:t>
            </a:r>
          </a:p>
        </p:txBody>
      </p:sp>
      <p:sp>
        <p:nvSpPr>
          <p:cNvPr id="122" name="Text Box 21"/>
          <p:cNvSpPr txBox="1">
            <a:spLocks noChangeArrowheads="1"/>
          </p:cNvSpPr>
          <p:nvPr/>
        </p:nvSpPr>
        <p:spPr bwMode="auto">
          <a:xfrm>
            <a:off x="6416862" y="2084934"/>
            <a:ext cx="2605931" cy="523220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>
                <a:solidFill>
                  <a:srgbClr val="0000CC"/>
                </a:solidFill>
              </a:rPr>
              <a:t>Bemærk at </a:t>
            </a:r>
            <a:r>
              <a:rPr lang="da-DK" altLang="da-DK" sz="1400" b="1" dirty="0" err="1">
                <a:solidFill>
                  <a:srgbClr val="0000CC"/>
                </a:solidFill>
              </a:rPr>
              <a:t>index'erne</a:t>
            </a:r>
            <a:r>
              <a:rPr lang="da-DK" altLang="da-DK" sz="1400" b="1" dirty="0">
                <a:solidFill>
                  <a:srgbClr val="0000CC"/>
                </a:solidFill>
              </a:rPr>
              <a:t> nummereres fra 0 til </a:t>
            </a:r>
            <a:r>
              <a:rPr lang="da-DK" altLang="da-DK" sz="1400" b="1" dirty="0" err="1">
                <a:solidFill>
                  <a:srgbClr val="0000CC"/>
                </a:solidFill>
              </a:rPr>
              <a:t>size</a:t>
            </a:r>
            <a:r>
              <a:rPr lang="da-DK" altLang="da-DK" sz="1400" b="1" dirty="0">
                <a:solidFill>
                  <a:srgbClr val="0000CC"/>
                </a:solidFill>
              </a:rPr>
              <a:t>()-1</a:t>
            </a:r>
          </a:p>
        </p:txBody>
      </p:sp>
      <p:sp>
        <p:nvSpPr>
          <p:cNvPr id="124" name="Text Box 3"/>
          <p:cNvSpPr txBox="1">
            <a:spLocks noChangeArrowheads="1"/>
          </p:cNvSpPr>
          <p:nvPr/>
        </p:nvSpPr>
        <p:spPr bwMode="auto">
          <a:xfrm>
            <a:off x="539552" y="5538718"/>
            <a:ext cx="3629840" cy="338554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600" spc="-60" dirty="0" err="1">
                <a:solidFill>
                  <a:schemeClr val="tx1"/>
                </a:solidFill>
                <a:latin typeface="Courier New" pitchFamily="49" charset="0"/>
              </a:rPr>
              <a:t>addressBook.addPerson</a:t>
            </a:r>
            <a:r>
              <a:rPr lang="da-DK" altLang="da-DK" sz="1600" spc="-60" dirty="0">
                <a:solidFill>
                  <a:schemeClr val="tx1"/>
                </a:solidFill>
                <a:latin typeface="Courier New" pitchFamily="49" charset="0"/>
              </a:rPr>
              <a:t>(person);</a:t>
            </a:r>
          </a:p>
        </p:txBody>
      </p:sp>
      <p:sp>
        <p:nvSpPr>
          <p:cNvPr id="89" name="TextBox 1"/>
          <p:cNvSpPr txBox="1">
            <a:spLocks noChangeArrowheads="1"/>
          </p:cNvSpPr>
          <p:nvPr/>
        </p:nvSpPr>
        <p:spPr bwMode="auto">
          <a:xfrm>
            <a:off x="837185" y="6006209"/>
            <a:ext cx="1969183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da-DK" sz="1400" dirty="0" err="1">
                <a:solidFill>
                  <a:srgbClr val="0000FF"/>
                </a:solidFill>
              </a:rPr>
              <a:t>Lokal</a:t>
            </a:r>
            <a:r>
              <a:rPr lang="en-US" altLang="da-DK" sz="1400" dirty="0">
                <a:solidFill>
                  <a:srgbClr val="0000FF"/>
                </a:solidFill>
              </a:rPr>
              <a:t> </a:t>
            </a:r>
            <a:r>
              <a:rPr lang="en-US" altLang="da-DK" sz="1400" dirty="0" err="1">
                <a:solidFill>
                  <a:srgbClr val="0000FF"/>
                </a:solidFill>
              </a:rPr>
              <a:t>variabel</a:t>
            </a:r>
            <a:r>
              <a:rPr lang="en-US" altLang="da-DK" sz="1400" dirty="0">
                <a:solidFill>
                  <a:srgbClr val="0000FF"/>
                </a:solidFill>
              </a:rPr>
              <a:t> i TestDriver </a:t>
            </a:r>
            <a:r>
              <a:rPr lang="en-US" altLang="da-DK" sz="1400" dirty="0" err="1">
                <a:solidFill>
                  <a:srgbClr val="0000FF"/>
                </a:solidFill>
              </a:rPr>
              <a:t>klassen</a:t>
            </a:r>
            <a:endParaRPr lang="en-US" altLang="da-DK" sz="1400" dirty="0">
              <a:solidFill>
                <a:srgbClr val="0000FF"/>
              </a:solidFill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da-DK" sz="1400" dirty="0" err="1">
                <a:solidFill>
                  <a:schemeClr val="tx1"/>
                </a:solidFill>
              </a:rPr>
              <a:t>person:Person</a:t>
            </a:r>
            <a:endParaRPr lang="en-US" altLang="da-DK" sz="1400" dirty="0">
              <a:solidFill>
                <a:schemeClr val="tx1"/>
              </a:solidFill>
            </a:endParaRPr>
          </a:p>
        </p:txBody>
      </p:sp>
      <p:sp>
        <p:nvSpPr>
          <p:cNvPr id="123" name="Text Box 3"/>
          <p:cNvSpPr txBox="1">
            <a:spLocks noChangeArrowheads="1"/>
          </p:cNvSpPr>
          <p:nvPr/>
        </p:nvSpPr>
        <p:spPr bwMode="auto">
          <a:xfrm>
            <a:off x="546909" y="5084280"/>
            <a:ext cx="2627888" cy="338554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600" dirty="0" err="1">
                <a:solidFill>
                  <a:schemeClr val="tx1"/>
                </a:solidFill>
                <a:latin typeface="Courier New" pitchFamily="49" charset="0"/>
              </a:rPr>
              <a:t>persons.add</a:t>
            </a: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(person);</a:t>
            </a:r>
          </a:p>
        </p:txBody>
      </p:sp>
      <p:sp>
        <p:nvSpPr>
          <p:cNvPr id="2" name="Bent Arrow 1"/>
          <p:cNvSpPr/>
          <p:nvPr/>
        </p:nvSpPr>
        <p:spPr bwMode="auto">
          <a:xfrm flipH="1">
            <a:off x="3253781" y="5167182"/>
            <a:ext cx="279577" cy="311684"/>
          </a:xfrm>
          <a:prstGeom prst="bentArrow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41" name="Text Box 21"/>
          <p:cNvSpPr txBox="1">
            <a:spLocks noChangeArrowheads="1"/>
          </p:cNvSpPr>
          <p:nvPr/>
        </p:nvSpPr>
        <p:spPr bwMode="auto">
          <a:xfrm>
            <a:off x="5941128" y="2693004"/>
            <a:ext cx="3090164" cy="738664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>
                <a:solidFill>
                  <a:srgbClr val="0000CC"/>
                </a:solidFill>
              </a:rPr>
              <a:t>Når man har lagt nogle elementer ind i en arrayliste, kan man få fat i dem ved hjælp af </a:t>
            </a:r>
            <a:r>
              <a:rPr lang="da-DK" altLang="da-DK" sz="1400" b="1" dirty="0" err="1">
                <a:solidFill>
                  <a:srgbClr val="0000CC"/>
                </a:solidFill>
              </a:rPr>
              <a:t>get</a:t>
            </a:r>
            <a:r>
              <a:rPr lang="da-DK" altLang="da-DK" sz="1400" b="1" dirty="0">
                <a:solidFill>
                  <a:srgbClr val="0000CC"/>
                </a:solidFill>
              </a:rPr>
              <a:t> metoden</a:t>
            </a:r>
          </a:p>
        </p:txBody>
      </p:sp>
      <p:sp>
        <p:nvSpPr>
          <p:cNvPr id="142" name="Text Box 3"/>
          <p:cNvSpPr txBox="1">
            <a:spLocks noChangeArrowheads="1"/>
          </p:cNvSpPr>
          <p:nvPr/>
        </p:nvSpPr>
        <p:spPr bwMode="auto">
          <a:xfrm>
            <a:off x="6977394" y="3533996"/>
            <a:ext cx="2053898" cy="338554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1600" dirty="0" err="1">
                <a:solidFill>
                  <a:schemeClr val="tx1"/>
                </a:solidFill>
                <a:latin typeface="Courier New" pitchFamily="49" charset="0"/>
              </a:rPr>
              <a:t>persons.get</a:t>
            </a:r>
            <a:r>
              <a:rPr lang="da-DK" altLang="da-DK" sz="1600" dirty="0">
                <a:solidFill>
                  <a:schemeClr val="tx1"/>
                </a:solidFill>
                <a:latin typeface="Courier New" pitchFamily="49" charset="0"/>
              </a:rPr>
              <a:t>(i);</a:t>
            </a:r>
          </a:p>
        </p:txBody>
      </p:sp>
      <p:sp>
        <p:nvSpPr>
          <p:cNvPr id="144" name="Text Box 21"/>
          <p:cNvSpPr txBox="1">
            <a:spLocks noChangeArrowheads="1"/>
          </p:cNvSpPr>
          <p:nvPr/>
        </p:nvSpPr>
        <p:spPr bwMode="auto">
          <a:xfrm>
            <a:off x="157326" y="4121637"/>
            <a:ext cx="2539854" cy="7771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>
                <a:solidFill>
                  <a:srgbClr val="FF0000"/>
                </a:solidFill>
              </a:rPr>
              <a:t>Metode i ArrayList klassen</a:t>
            </a:r>
          </a:p>
          <a:p>
            <a:pPr marL="177800" indent="-1778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FF0000"/>
                </a:solidFill>
              </a:rPr>
              <a:t>Tilføjer det angivne element sidst i arraylisten</a:t>
            </a:r>
          </a:p>
        </p:txBody>
      </p:sp>
      <p:sp>
        <p:nvSpPr>
          <p:cNvPr id="143" name="Line 22"/>
          <p:cNvSpPr>
            <a:spLocks noChangeShapeType="1"/>
          </p:cNvSpPr>
          <p:nvPr/>
        </p:nvSpPr>
        <p:spPr bwMode="auto">
          <a:xfrm>
            <a:off x="1423277" y="4898773"/>
            <a:ext cx="343859" cy="26457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45" name="Line 22"/>
          <p:cNvSpPr>
            <a:spLocks noChangeShapeType="1"/>
          </p:cNvSpPr>
          <p:nvPr/>
        </p:nvSpPr>
        <p:spPr bwMode="auto">
          <a:xfrm flipH="1" flipV="1">
            <a:off x="2872225" y="5868388"/>
            <a:ext cx="344974" cy="24723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46" name="Text Box 21"/>
          <p:cNvSpPr txBox="1">
            <a:spLocks noChangeArrowheads="1"/>
          </p:cNvSpPr>
          <p:nvPr/>
        </p:nvSpPr>
        <p:spPr bwMode="auto">
          <a:xfrm>
            <a:off x="3159117" y="6083603"/>
            <a:ext cx="1348039" cy="73866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>
                <a:solidFill>
                  <a:srgbClr val="FF0000"/>
                </a:solidFill>
              </a:rPr>
              <a:t>Metode i </a:t>
            </a:r>
            <a:r>
              <a:rPr lang="da-DK" altLang="da-DK" sz="1400" b="1" dirty="0" err="1">
                <a:solidFill>
                  <a:srgbClr val="FF0000"/>
                </a:solidFill>
              </a:rPr>
              <a:t>AddressBook</a:t>
            </a:r>
            <a:r>
              <a:rPr lang="da-DK" altLang="da-DK" sz="1400" b="1" dirty="0">
                <a:solidFill>
                  <a:srgbClr val="FF0000"/>
                </a:solidFill>
              </a:rPr>
              <a:t> klassen</a:t>
            </a:r>
          </a:p>
        </p:txBody>
      </p:sp>
      <p:sp>
        <p:nvSpPr>
          <p:cNvPr id="147" name="Line 22"/>
          <p:cNvSpPr>
            <a:spLocks noChangeShapeType="1"/>
          </p:cNvSpPr>
          <p:nvPr/>
        </p:nvSpPr>
        <p:spPr bwMode="auto">
          <a:xfrm flipH="1">
            <a:off x="6931314" y="1544260"/>
            <a:ext cx="402206" cy="21344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48" name="Text Box 21"/>
          <p:cNvSpPr txBox="1">
            <a:spLocks noChangeArrowheads="1"/>
          </p:cNvSpPr>
          <p:nvPr/>
        </p:nvSpPr>
        <p:spPr bwMode="auto">
          <a:xfrm>
            <a:off x="7322578" y="1000159"/>
            <a:ext cx="1348039" cy="95410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>
                <a:solidFill>
                  <a:srgbClr val="0000FF"/>
                </a:solidFill>
              </a:rPr>
              <a:t>Metode der returnerer antallet af elementer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 animBg="1"/>
      <p:bldP spid="104" grpId="0" animBg="1"/>
      <p:bldP spid="105" grpId="0" animBg="1"/>
      <p:bldP spid="10" grpId="0" animBg="1"/>
      <p:bldP spid="109" grpId="0" animBg="1"/>
      <p:bldP spid="122" grpId="0" animBg="1"/>
      <p:bldP spid="124" grpId="0" animBg="1"/>
      <p:bldP spid="123" grpId="0" animBg="1"/>
      <p:bldP spid="2" grpId="0" animBg="1"/>
      <p:bldP spid="141" grpId="0" animBg="1"/>
      <p:bldP spid="142" grpId="0" animBg="1"/>
      <p:bldP spid="144" grpId="0" animBg="1"/>
      <p:bldP spid="143" grpId="0" animBg="1"/>
      <p:bldP spid="145" grpId="0" animBg="1"/>
      <p:bldP spid="14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468313" y="260350"/>
            <a:ext cx="8496175" cy="682625"/>
          </a:xfrm>
        </p:spPr>
        <p:txBody>
          <a:bodyPr/>
          <a:lstStyle/>
          <a:p>
            <a:r>
              <a:rPr lang="da-DK" altLang="da-DK" sz="3200" noProof="0" dirty="0">
                <a:ea typeface="ＭＳ Ｐゴシック" pitchFamily="34" charset="-128"/>
              </a:rPr>
              <a:t>Realisering af </a:t>
            </a:r>
            <a:r>
              <a:rPr lang="da-DK" altLang="da-DK" sz="3200" i="1" noProof="0" dirty="0">
                <a:ea typeface="ＭＳ Ｐゴシック" pitchFamily="34" charset="-128"/>
              </a:rPr>
              <a:t>en-til-mange </a:t>
            </a:r>
            <a:r>
              <a:rPr lang="da-DK" altLang="da-DK" sz="3200" noProof="0" dirty="0">
                <a:ea typeface="ＭＳ Ｐゴシック" pitchFamily="34" charset="-128"/>
              </a:rPr>
              <a:t>relation</a:t>
            </a:r>
            <a:r>
              <a:rPr lang="da-DK" altLang="da-DK" sz="3200" i="1" noProof="0" dirty="0">
                <a:ea typeface="ＭＳ Ｐゴシック" pitchFamily="34" charset="-128"/>
              </a:rPr>
              <a:t> </a:t>
            </a:r>
            <a:r>
              <a:rPr lang="da-DK" altLang="da-DK" sz="3200" noProof="0" dirty="0">
                <a:ea typeface="ＭＳ Ｐゴシック" pitchFamily="34" charset="-128"/>
              </a:rPr>
              <a:t>– 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052736"/>
            <a:ext cx="7488063" cy="875407"/>
          </a:xfrm>
        </p:spPr>
        <p:txBody>
          <a:bodyPr/>
          <a:lstStyle/>
          <a:p>
            <a:r>
              <a:rPr lang="da-DK" altLang="da-DK" sz="2000" noProof="0" dirty="0">
                <a:ea typeface="ＭＳ Ｐゴシック" pitchFamily="34" charset="-128"/>
              </a:rPr>
              <a:t>For at realisere en </a:t>
            </a:r>
            <a:r>
              <a:rPr lang="da-DK" altLang="da-DK" sz="2000" i="1" noProof="0" dirty="0">
                <a:solidFill>
                  <a:srgbClr val="008000"/>
                </a:solidFill>
                <a:ea typeface="ＭＳ Ｐゴシック" pitchFamily="34" charset="-128"/>
              </a:rPr>
              <a:t>en-til-mange</a:t>
            </a:r>
            <a:r>
              <a:rPr lang="da-DK" altLang="da-DK" sz="2000" noProof="0" dirty="0">
                <a:ea typeface="ＭＳ Ｐゴシック" pitchFamily="34" charset="-128"/>
              </a:rPr>
              <a:t> relation i koden skal man gøre 3 ting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7</a:t>
            </a:fld>
            <a:endParaRPr lang="da-DK" altLang="da-DK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1403648" y="1805767"/>
            <a:ext cx="6408712" cy="504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85725" lvl="1" indent="0">
              <a:spcBef>
                <a:spcPts val="1800"/>
              </a:spcBef>
              <a:buNone/>
            </a:pPr>
            <a:r>
              <a:rPr lang="da-DK" altLang="da-DK" sz="1800" b="1" kern="0" dirty="0">
                <a:ea typeface="ＭＳ Ｐゴシック" pitchFamily="34" charset="-128"/>
              </a:rPr>
              <a:t>1.  Importere </a:t>
            </a:r>
            <a:r>
              <a:rPr lang="da-DK" altLang="da-DK" sz="1800" kern="0" dirty="0" err="1">
                <a:ea typeface="ＭＳ Ｐゴシック" pitchFamily="34" charset="-128"/>
              </a:rPr>
              <a:t>ArrayList</a:t>
            </a:r>
            <a:r>
              <a:rPr lang="da-DK" altLang="da-DK" sz="1800" kern="0" dirty="0">
                <a:ea typeface="ＭＳ Ｐゴシック" pitchFamily="34" charset="-128"/>
              </a:rPr>
              <a:t> klassen (fra </a:t>
            </a:r>
            <a:r>
              <a:rPr lang="da-DK" altLang="da-DK" sz="1800" kern="0" dirty="0" err="1">
                <a:ea typeface="ＭＳ Ｐゴシック" pitchFamily="34" charset="-128"/>
              </a:rPr>
              <a:t>java.util</a:t>
            </a:r>
            <a:r>
              <a:rPr lang="da-DK" altLang="da-DK" sz="1800" kern="0" dirty="0">
                <a:ea typeface="ＭＳ Ｐゴシック" pitchFamily="34" charset="-128"/>
              </a:rPr>
              <a:t> pakken)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1907704" y="2217375"/>
            <a:ext cx="4320480" cy="396044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da-DK" altLang="da-DK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da-DK" altLang="da-DK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altLang="da-DK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java.util.ArrayList</a:t>
            </a:r>
            <a:r>
              <a:rPr lang="da-DK" altLang="da-DK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kumimoji="0" lang="da-DK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907704" y="3320988"/>
            <a:ext cx="5400600" cy="396044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da-DK" altLang="da-DK" b="1" kern="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da-DK" altLang="da-DK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altLang="da-DK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da-DK" altLang="da-DK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&lt;Person&gt; persons;</a:t>
            </a:r>
            <a:endParaRPr kumimoji="0" lang="da-DK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1907704" y="4451107"/>
            <a:ext cx="4752528" cy="916680"/>
          </a:xfrm>
          <a:prstGeom prst="rect">
            <a:avLst/>
          </a:prstGeom>
          <a:solidFill>
            <a:srgbClr val="FFFFCC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da-DK" b="1" kern="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altLang="da-DK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AddressBook</a:t>
            </a:r>
            <a:r>
              <a:rPr lang="en-US" altLang="da-DK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altLang="da-DK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persons = </a:t>
            </a:r>
            <a:r>
              <a:rPr lang="en-US" altLang="da-DK" b="1" kern="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altLang="da-DK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b="1" kern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altLang="da-DK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&lt;&gt;();</a:t>
            </a:r>
          </a:p>
          <a:p>
            <a:pPr>
              <a:lnSpc>
                <a:spcPct val="60000"/>
              </a:lnSpc>
            </a:pPr>
            <a:r>
              <a:rPr lang="en-US" altLang="da-DK" b="1" kern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3" name="Content Placeholder 2"/>
          <p:cNvSpPr txBox="1">
            <a:spLocks/>
          </p:cNvSpPr>
          <p:nvPr/>
        </p:nvSpPr>
        <p:spPr bwMode="auto">
          <a:xfrm>
            <a:off x="1403648" y="4043970"/>
            <a:ext cx="7272808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85725" lvl="1" indent="0">
              <a:buNone/>
            </a:pPr>
            <a:r>
              <a:rPr lang="da-DK" altLang="da-DK" sz="1800" b="1" kern="0" dirty="0">
                <a:ea typeface="ＭＳ Ｐゴシック" pitchFamily="34" charset="-128"/>
              </a:rPr>
              <a:t>3.  </a:t>
            </a:r>
            <a:r>
              <a:rPr lang="da-DK" altLang="da-DK" sz="1800" kern="0" dirty="0">
                <a:ea typeface="ＭＳ Ｐゴシック" pitchFamily="34" charset="-128"/>
              </a:rPr>
              <a:t>Initialisere feltvariablen (gøres normalt </a:t>
            </a:r>
            <a:r>
              <a:rPr lang="da-DK" altLang="ja-JP" sz="1800" kern="0" dirty="0">
                <a:ea typeface="ＭＳ Ｐゴシック" pitchFamily="34" charset="-128"/>
              </a:rPr>
              <a:t>i </a:t>
            </a:r>
            <a:r>
              <a:rPr lang="da-DK" altLang="ja-JP" sz="1800" b="1" kern="0" dirty="0">
                <a:ea typeface="ＭＳ Ｐゴシック" pitchFamily="34" charset="-128"/>
              </a:rPr>
              <a:t>konstruktøren</a:t>
            </a:r>
            <a:r>
              <a:rPr lang="da-DK" altLang="ja-JP" sz="1800" kern="0" dirty="0">
                <a:ea typeface="ＭＳ Ｐゴシック" pitchFamily="34" charset="-128"/>
              </a:rPr>
              <a:t>)</a:t>
            </a:r>
            <a:endParaRPr lang="da-DK" altLang="da-DK" sz="1800" b="1" kern="0" dirty="0">
              <a:latin typeface="Courier New" panose="020703090202050204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 bwMode="auto">
          <a:xfrm>
            <a:off x="1403648" y="2880986"/>
            <a:ext cx="6408712" cy="527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85725" lvl="1" indent="0">
              <a:buNone/>
            </a:pPr>
            <a:r>
              <a:rPr lang="da-DK" altLang="da-DK" sz="1800" b="1" kern="0" dirty="0">
                <a:ea typeface="ＭＳ Ｐゴシック" pitchFamily="34" charset="-128"/>
              </a:rPr>
              <a:t>2.  Erklære</a:t>
            </a:r>
            <a:r>
              <a:rPr lang="da-DK" altLang="da-DK" sz="1800" kern="0" dirty="0">
                <a:ea typeface="ＭＳ Ｐゴシック" pitchFamily="34" charset="-128"/>
              </a:rPr>
              <a:t> en feltvariabel af typen ArrayList&lt;…&gt;</a:t>
            </a:r>
            <a:endParaRPr lang="da-DK" altLang="da-DK" sz="1800" b="1" kern="0" dirty="0">
              <a:latin typeface="Courier New" panose="020703090202050204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pPr marL="857250" lvl="2" indent="0">
              <a:buNone/>
            </a:pPr>
            <a:endParaRPr lang="da-DK" altLang="da-DK" sz="1400" kern="0" dirty="0">
              <a:ea typeface="ＭＳ Ｐゴシック" pitchFamily="34" charset="-128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802417" y="1833987"/>
            <a:ext cx="544498" cy="396044"/>
          </a:xfrm>
          <a:prstGeom prst="rect">
            <a:avLst/>
          </a:prstGeom>
          <a:solidFill>
            <a:srgbClr val="CCECFF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da-DK" altLang="da-DK" b="1" kern="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</a:t>
            </a:r>
            <a:endParaRPr kumimoji="0" lang="da-DK" sz="2000" b="0" i="0" u="none" strike="noStrike" cap="none" normalizeH="0" baseline="0" dirty="0">
              <a:ln>
                <a:noFill/>
              </a:ln>
              <a:solidFill>
                <a:srgbClr val="0000CC"/>
              </a:solidFill>
              <a:effectLst/>
              <a:latin typeface="Arial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797194" y="2870426"/>
            <a:ext cx="544498" cy="396044"/>
          </a:xfrm>
          <a:prstGeom prst="rect">
            <a:avLst/>
          </a:prstGeom>
          <a:solidFill>
            <a:srgbClr val="CCECFF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da-DK" altLang="da-DK" b="1" kern="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</a:t>
            </a:r>
            <a:endParaRPr kumimoji="0" lang="da-DK" sz="2000" b="0" i="0" u="none" strike="noStrike" cap="none" normalizeH="0" baseline="0" dirty="0">
              <a:ln>
                <a:noFill/>
              </a:ln>
              <a:solidFill>
                <a:srgbClr val="0000CC"/>
              </a:solidFill>
              <a:effectLst/>
              <a:latin typeface="Arial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793075" y="4007966"/>
            <a:ext cx="544498" cy="396044"/>
          </a:xfrm>
          <a:prstGeom prst="rect">
            <a:avLst/>
          </a:prstGeom>
          <a:solidFill>
            <a:srgbClr val="CCECFF"/>
          </a:solidFill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da-DK" altLang="da-DK" b="1" kern="0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</a:t>
            </a:r>
            <a:endParaRPr kumimoji="0" lang="da-DK" sz="2000" b="0" i="0" u="none" strike="noStrike" cap="none" normalizeH="0" baseline="0" dirty="0">
              <a:ln>
                <a:noFill/>
              </a:ln>
              <a:solidFill>
                <a:srgbClr val="0000CC"/>
              </a:solidFill>
              <a:effectLst/>
              <a:latin typeface="Arial" charset="0"/>
            </a:endParaRPr>
          </a:p>
        </p:txBody>
      </p:sp>
      <p:sp>
        <p:nvSpPr>
          <p:cNvPr id="18" name="Line 22"/>
          <p:cNvSpPr>
            <a:spLocks noChangeShapeType="1"/>
          </p:cNvSpPr>
          <p:nvPr/>
        </p:nvSpPr>
        <p:spPr bwMode="auto">
          <a:xfrm flipH="1" flipV="1">
            <a:off x="6256129" y="5143352"/>
            <a:ext cx="9526" cy="520798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FF0000"/>
              </a:solidFill>
            </a:endParaRPr>
          </a:p>
        </p:txBody>
      </p:sp>
      <p:sp>
        <p:nvSpPr>
          <p:cNvPr id="20" name="Oval 19"/>
          <p:cNvSpPr>
            <a:spLocks noChangeArrowheads="1"/>
          </p:cNvSpPr>
          <p:nvPr/>
        </p:nvSpPr>
        <p:spPr bwMode="auto">
          <a:xfrm>
            <a:off x="6117374" y="4822493"/>
            <a:ext cx="296562" cy="288032"/>
          </a:xfrm>
          <a:prstGeom prst="ellipse">
            <a:avLst/>
          </a:prstGeom>
          <a:noFill/>
          <a:ln w="1905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a-DK" altLang="da-DK" sz="2000" b="0">
              <a:solidFill>
                <a:srgbClr val="FF0000"/>
              </a:solidFill>
            </a:endParaRPr>
          </a:p>
        </p:txBody>
      </p:sp>
      <p:sp>
        <p:nvSpPr>
          <p:cNvPr id="21" name="Oval 20"/>
          <p:cNvSpPr>
            <a:spLocks noChangeArrowheads="1"/>
          </p:cNvSpPr>
          <p:nvPr/>
        </p:nvSpPr>
        <p:spPr bwMode="auto">
          <a:xfrm>
            <a:off x="5796809" y="4822493"/>
            <a:ext cx="296562" cy="288032"/>
          </a:xfrm>
          <a:prstGeom prst="ellipse">
            <a:avLst/>
          </a:prstGeom>
          <a:noFill/>
          <a:ln w="1905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da-DK" altLang="da-DK" sz="2000" b="0">
              <a:solidFill>
                <a:srgbClr val="FF0000"/>
              </a:solidFill>
            </a:endParaRPr>
          </a:p>
        </p:txBody>
      </p:sp>
      <p:sp>
        <p:nvSpPr>
          <p:cNvPr id="19" name="Text Box 21"/>
          <p:cNvSpPr txBox="1">
            <a:spLocks noChangeArrowheads="1"/>
          </p:cNvSpPr>
          <p:nvPr/>
        </p:nvSpPr>
        <p:spPr bwMode="auto">
          <a:xfrm>
            <a:off x="6156056" y="5592142"/>
            <a:ext cx="2736424" cy="83099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>
                <a:solidFill>
                  <a:srgbClr val="0000CC"/>
                </a:solidFill>
              </a:rPr>
              <a:t>Husk de runde parenteser</a:t>
            </a:r>
          </a:p>
          <a:p>
            <a:pPr marL="180975" indent="-180975" eaLnBrk="1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a-DK" altLang="da-DK" sz="1600" b="1" dirty="0">
                <a:solidFill>
                  <a:srgbClr val="0000CC"/>
                </a:solidFill>
              </a:rPr>
              <a:t>Kald af konstruktør</a:t>
            </a:r>
          </a:p>
          <a:p>
            <a:pPr marL="180975" indent="-180975" eaLnBrk="1" hangingPunct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a-DK" altLang="da-DK" sz="1600" b="1" dirty="0">
                <a:solidFill>
                  <a:srgbClr val="0000CC"/>
                </a:solidFill>
              </a:rPr>
              <a:t>Ellers syntaksfejl</a:t>
            </a:r>
          </a:p>
        </p:txBody>
      </p:sp>
      <p:sp>
        <p:nvSpPr>
          <p:cNvPr id="23" name="Line 22"/>
          <p:cNvSpPr>
            <a:spLocks noChangeShapeType="1"/>
          </p:cNvSpPr>
          <p:nvPr/>
        </p:nvSpPr>
        <p:spPr bwMode="auto">
          <a:xfrm flipV="1">
            <a:off x="5940152" y="5143352"/>
            <a:ext cx="0" cy="485184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FF0000"/>
              </a:solidFill>
            </a:endParaRPr>
          </a:p>
        </p:txBody>
      </p:sp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2930769" y="5599738"/>
            <a:ext cx="3101393" cy="584775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ts val="0"/>
              </a:spcBef>
              <a:buFontTx/>
              <a:buNone/>
            </a:pPr>
            <a:r>
              <a:rPr lang="da-DK" altLang="da-DK" sz="1600" b="1" dirty="0">
                <a:solidFill>
                  <a:srgbClr val="0000CC"/>
                </a:solidFill>
              </a:rPr>
              <a:t>Vi behøver ikke at gentage type parameteren til ArrayList</a:t>
            </a:r>
          </a:p>
        </p:txBody>
      </p:sp>
      <p:pic>
        <p:nvPicPr>
          <p:cNvPr id="1026" name="Picture 2" descr="Image result for imerco logo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48" t="32097" r="11529" b="32215"/>
          <a:stretch/>
        </p:blipFill>
        <p:spPr bwMode="auto">
          <a:xfrm>
            <a:off x="107504" y="5628186"/>
            <a:ext cx="2372379" cy="569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10" grpId="0" animBg="1"/>
      <p:bldP spid="11" grpId="0" animBg="1"/>
      <p:bldP spid="13" grpId="0"/>
      <p:bldP spid="14" grpId="0"/>
      <p:bldP spid="12" grpId="0" animBg="1"/>
      <p:bldP spid="15" grpId="0" animBg="1"/>
      <p:bldP spid="16" grpId="0" animBg="1"/>
      <p:bldP spid="18" grpId="0" animBg="1"/>
      <p:bldP spid="20" grpId="0" animBg="1"/>
      <p:bldP spid="21" grpId="0" animBg="1"/>
      <p:bldP spid="19" grpId="0" animBg="1"/>
      <p:bldP spid="23" grpId="0" animBg="1"/>
      <p:bldP spid="2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7920111" cy="682625"/>
          </a:xfrm>
        </p:spPr>
        <p:txBody>
          <a:bodyPr/>
          <a:lstStyle/>
          <a:p>
            <a:pPr eaLnBrk="1" hangingPunct="1"/>
            <a:r>
              <a:rPr lang="da-DK" altLang="da-DK" sz="3200" dirty="0">
                <a:ea typeface="ＭＳ Ｐゴシック" pitchFamily="34" charset="-128"/>
              </a:rPr>
              <a:t>ArrayList er en </a:t>
            </a:r>
            <a:r>
              <a:rPr lang="da-DK" altLang="da-DK" sz="3200" dirty="0" err="1">
                <a:ea typeface="ＭＳ Ｐゴシック" pitchFamily="34" charset="-128"/>
              </a:rPr>
              <a:t>parametriseret</a:t>
            </a:r>
            <a:r>
              <a:rPr lang="da-DK" altLang="da-DK" sz="3200" dirty="0">
                <a:ea typeface="ＭＳ Ｐゴシック" pitchFamily="34" charset="-128"/>
              </a:rPr>
              <a:t> type</a:t>
            </a:r>
            <a:endParaRPr lang="da-DK" altLang="da-DK" sz="3200" noProof="0" dirty="0">
              <a:ea typeface="ＭＳ Ｐゴシック" pitchFamily="34" charset="-128"/>
            </a:endParaRPr>
          </a:p>
        </p:txBody>
      </p:sp>
      <p:sp>
        <p:nvSpPr>
          <p:cNvPr id="12293" name="Text Box 6"/>
          <p:cNvSpPr txBox="1">
            <a:spLocks noChangeArrowheads="1"/>
          </p:cNvSpPr>
          <p:nvPr/>
        </p:nvSpPr>
        <p:spPr bwMode="auto">
          <a:xfrm>
            <a:off x="986357" y="2368660"/>
            <a:ext cx="6265862" cy="3862596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2000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da-DK" altLang="da-DK" sz="20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2000" dirty="0" err="1">
                <a:solidFill>
                  <a:srgbClr val="FF0000"/>
                </a:solidFill>
                <a:latin typeface="Courier New" pitchFamily="49" charset="0"/>
              </a:rPr>
              <a:t>class</a:t>
            </a:r>
            <a:r>
              <a:rPr lang="da-DK" altLang="da-DK" sz="200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2000" dirty="0">
                <a:solidFill>
                  <a:schemeClr val="tx1"/>
                </a:solidFill>
                <a:latin typeface="Courier New" pitchFamily="49" charset="0"/>
              </a:rPr>
              <a:t>ArrayList</a:t>
            </a:r>
            <a:r>
              <a:rPr lang="da-DK" altLang="da-DK" sz="14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2000" dirty="0">
                <a:solidFill>
                  <a:schemeClr val="tx1"/>
                </a:solidFill>
                <a:latin typeface="Courier New" pitchFamily="49" charset="0"/>
              </a:rPr>
              <a:t>&lt;</a:t>
            </a:r>
            <a:r>
              <a:rPr lang="da-DK" altLang="da-DK" sz="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2000" dirty="0">
                <a:solidFill>
                  <a:schemeClr val="tx1"/>
                </a:solidFill>
                <a:latin typeface="Courier New" pitchFamily="49" charset="0"/>
              </a:rPr>
              <a:t>E</a:t>
            </a:r>
            <a:r>
              <a:rPr lang="da-DK" altLang="da-DK" sz="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2000" dirty="0">
                <a:solidFill>
                  <a:schemeClr val="tx1"/>
                </a:solidFill>
                <a:latin typeface="Courier New" pitchFamily="49" charset="0"/>
              </a:rPr>
              <a:t>&gt; {</a:t>
            </a: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da-DK" altLang="da-DK" sz="200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2000" dirty="0" err="1">
                <a:solidFill>
                  <a:srgbClr val="FF0000"/>
                </a:solidFill>
                <a:latin typeface="Courier New" pitchFamily="49" charset="0"/>
              </a:rPr>
              <a:t>boolean</a:t>
            </a:r>
            <a:r>
              <a:rPr lang="da-DK" altLang="da-DK" sz="200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2000" dirty="0" err="1">
                <a:solidFill>
                  <a:schemeClr val="tx1"/>
                </a:solidFill>
                <a:latin typeface="Courier New" pitchFamily="49" charset="0"/>
              </a:rPr>
              <a:t>add</a:t>
            </a:r>
            <a:r>
              <a:rPr lang="da-DK" altLang="da-DK" sz="2000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12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2000" dirty="0">
                <a:solidFill>
                  <a:schemeClr val="tx1"/>
                </a:solidFill>
                <a:latin typeface="Courier New" pitchFamily="49" charset="0"/>
              </a:rPr>
              <a:t>E e){…}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2000" dirty="0">
                <a:solidFill>
                  <a:schemeClr val="tx1"/>
                </a:solidFill>
                <a:latin typeface="Courier New" pitchFamily="49" charset="0"/>
              </a:rPr>
              <a:t>  E </a:t>
            </a:r>
            <a:r>
              <a:rPr lang="da-DK" altLang="da-DK" sz="2000" dirty="0" err="1">
                <a:solidFill>
                  <a:schemeClr val="tx1"/>
                </a:solidFill>
                <a:latin typeface="Courier New" pitchFamily="49" charset="0"/>
              </a:rPr>
              <a:t>get</a:t>
            </a:r>
            <a:r>
              <a:rPr lang="da-DK" altLang="da-DK" sz="2000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2000" dirty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da-DK" altLang="da-DK" sz="20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2000" dirty="0" err="1">
                <a:solidFill>
                  <a:schemeClr val="tx1"/>
                </a:solidFill>
                <a:latin typeface="Courier New" pitchFamily="49" charset="0"/>
              </a:rPr>
              <a:t>index</a:t>
            </a:r>
            <a:r>
              <a:rPr lang="da-DK" altLang="da-DK" sz="2000" dirty="0">
                <a:solidFill>
                  <a:schemeClr val="tx1"/>
                </a:solidFill>
                <a:latin typeface="Courier New" pitchFamily="49" charset="0"/>
              </a:rPr>
              <a:t>){…}</a:t>
            </a:r>
            <a:endParaRPr lang="da-DK" altLang="da-DK" sz="2000" dirty="0">
              <a:solidFill>
                <a:srgbClr val="FF0000"/>
              </a:solidFill>
              <a:latin typeface="Courier New" pitchFamily="49" charset="0"/>
            </a:endParaRP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da-DK" altLang="da-DK" sz="2000" dirty="0">
                <a:solidFill>
                  <a:srgbClr val="FF0000"/>
                </a:solidFill>
                <a:latin typeface="Courier New" pitchFamily="49" charset="0"/>
              </a:rPr>
              <a:t>  int </a:t>
            </a:r>
            <a:r>
              <a:rPr lang="da-DK" altLang="da-DK" sz="2000" dirty="0" err="1">
                <a:solidFill>
                  <a:schemeClr val="tx1"/>
                </a:solidFill>
                <a:latin typeface="Courier New" pitchFamily="49" charset="0"/>
              </a:rPr>
              <a:t>size</a:t>
            </a:r>
            <a:r>
              <a:rPr lang="da-DK" altLang="da-DK" sz="2000" dirty="0">
                <a:solidFill>
                  <a:schemeClr val="tx1"/>
                </a:solidFill>
                <a:latin typeface="Courier New" pitchFamily="49" charset="0"/>
              </a:rPr>
              <a:t>(){…} 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da-DK" altLang="da-DK" sz="200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2000" dirty="0">
                <a:solidFill>
                  <a:srgbClr val="FF0000"/>
                </a:solidFill>
                <a:latin typeface="Courier New" pitchFamily="49" charset="0"/>
              </a:rPr>
              <a:t>boolean </a:t>
            </a:r>
            <a:r>
              <a:rPr lang="da-DK" altLang="da-DK" sz="2000" dirty="0" err="1">
                <a:solidFill>
                  <a:schemeClr val="tx1"/>
                </a:solidFill>
                <a:latin typeface="Courier New" pitchFamily="49" charset="0"/>
              </a:rPr>
              <a:t>isEmpty</a:t>
            </a:r>
            <a:r>
              <a:rPr lang="da-DK" altLang="da-DK" sz="2000" dirty="0">
                <a:solidFill>
                  <a:schemeClr val="tx1"/>
                </a:solidFill>
                <a:latin typeface="Courier New" pitchFamily="49" charset="0"/>
              </a:rPr>
              <a:t>(){…} </a:t>
            </a: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da-DK" altLang="da-DK" sz="200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2000" dirty="0">
                <a:solidFill>
                  <a:srgbClr val="FF0000"/>
                </a:solidFill>
                <a:latin typeface="Courier New" pitchFamily="49" charset="0"/>
              </a:rPr>
              <a:t>boolean </a:t>
            </a:r>
            <a:r>
              <a:rPr lang="da-DK" altLang="da-DK" sz="2000" dirty="0" err="1">
                <a:solidFill>
                  <a:schemeClr val="tx1"/>
                </a:solidFill>
                <a:latin typeface="Courier New" pitchFamily="49" charset="0"/>
              </a:rPr>
              <a:t>contains</a:t>
            </a:r>
            <a:r>
              <a:rPr lang="da-DK" altLang="da-DK" sz="2000" dirty="0">
                <a:solidFill>
                  <a:schemeClr val="tx1"/>
                </a:solidFill>
                <a:latin typeface="Courier New" pitchFamily="49" charset="0"/>
              </a:rPr>
              <a:t>(Object o){…} 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da-DK" altLang="da-DK" sz="200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2000" dirty="0">
                <a:solidFill>
                  <a:srgbClr val="FF0000"/>
                </a:solidFill>
                <a:latin typeface="Courier New" pitchFamily="49" charset="0"/>
              </a:rPr>
              <a:t>boolean</a:t>
            </a:r>
            <a:r>
              <a:rPr lang="da-DK" altLang="da-DK" sz="20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2000" dirty="0" err="1">
                <a:solidFill>
                  <a:schemeClr val="tx1"/>
                </a:solidFill>
                <a:latin typeface="Courier New" pitchFamily="49" charset="0"/>
              </a:rPr>
              <a:t>remove</a:t>
            </a:r>
            <a:r>
              <a:rPr lang="da-DK" altLang="da-DK" sz="2000" dirty="0">
                <a:solidFill>
                  <a:schemeClr val="tx1"/>
                </a:solidFill>
                <a:latin typeface="Courier New" pitchFamily="49" charset="0"/>
              </a:rPr>
              <a:t>(Object o){…} </a:t>
            </a: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da-DK" altLang="da-DK" sz="200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2000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da-DK" altLang="da-DK" sz="20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2000" dirty="0" err="1">
                <a:solidFill>
                  <a:schemeClr val="tx1"/>
                </a:solidFill>
                <a:latin typeface="Courier New" pitchFamily="49" charset="0"/>
              </a:rPr>
              <a:t>add</a:t>
            </a:r>
            <a:r>
              <a:rPr lang="da-DK" altLang="da-DK" sz="2000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2000" dirty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da-DK" altLang="da-DK" sz="20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2000" dirty="0" err="1">
                <a:solidFill>
                  <a:schemeClr val="tx1"/>
                </a:solidFill>
                <a:latin typeface="Courier New" pitchFamily="49" charset="0"/>
              </a:rPr>
              <a:t>index</a:t>
            </a:r>
            <a:r>
              <a:rPr lang="da-DK" altLang="da-DK" sz="2000" dirty="0">
                <a:solidFill>
                  <a:schemeClr val="tx1"/>
                </a:solidFill>
                <a:latin typeface="Courier New" pitchFamily="49" charset="0"/>
              </a:rPr>
              <a:t>,</a:t>
            </a:r>
            <a:r>
              <a:rPr lang="da-DK" altLang="da-DK" sz="8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2000" dirty="0">
                <a:solidFill>
                  <a:schemeClr val="tx1"/>
                </a:solidFill>
                <a:latin typeface="Courier New" pitchFamily="49" charset="0"/>
              </a:rPr>
              <a:t>E e){…}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2000" dirty="0">
                <a:solidFill>
                  <a:schemeClr val="tx1"/>
                </a:solidFill>
                <a:latin typeface="Courier New" pitchFamily="49" charset="0"/>
              </a:rPr>
              <a:t>  E </a:t>
            </a:r>
            <a:r>
              <a:rPr lang="da-DK" altLang="da-DK" sz="2000" dirty="0" err="1">
                <a:solidFill>
                  <a:schemeClr val="tx1"/>
                </a:solidFill>
                <a:latin typeface="Courier New" pitchFamily="49" charset="0"/>
              </a:rPr>
              <a:t>remove</a:t>
            </a:r>
            <a:r>
              <a:rPr lang="da-DK" altLang="da-DK" sz="2000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2000" dirty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da-DK" altLang="da-DK" sz="200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2000" dirty="0" err="1">
                <a:solidFill>
                  <a:schemeClr val="tx1"/>
                </a:solidFill>
                <a:latin typeface="Courier New" pitchFamily="49" charset="0"/>
              </a:rPr>
              <a:t>index</a:t>
            </a:r>
            <a:r>
              <a:rPr lang="da-DK" altLang="da-DK" sz="2000" dirty="0">
                <a:solidFill>
                  <a:schemeClr val="tx1"/>
                </a:solidFill>
                <a:latin typeface="Courier New" pitchFamily="49" charset="0"/>
              </a:rPr>
              <a:t>){…}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2000" dirty="0">
                <a:solidFill>
                  <a:schemeClr val="tx1"/>
                </a:solidFill>
                <a:latin typeface="Courier New" pitchFamily="49" charset="0"/>
              </a:rPr>
              <a:t>  ...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2000" dirty="0">
                <a:solidFill>
                  <a:schemeClr val="tx1"/>
                </a:solidFill>
                <a:latin typeface="Courier New" pitchFamily="49" charset="0"/>
              </a:rPr>
              <a:t>} </a:t>
            </a:r>
          </a:p>
        </p:txBody>
      </p:sp>
      <p:sp>
        <p:nvSpPr>
          <p:cNvPr id="12294" name="Text Box 8"/>
          <p:cNvSpPr txBox="1">
            <a:spLocks noChangeArrowheads="1"/>
          </p:cNvSpPr>
          <p:nvPr/>
        </p:nvSpPr>
        <p:spPr bwMode="auto">
          <a:xfrm>
            <a:off x="946842" y="6318095"/>
            <a:ext cx="7614032" cy="402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2000" dirty="0"/>
              <a:t>Flere detaljer: se JavaDoc... </a:t>
            </a:r>
            <a:r>
              <a:rPr lang="da-DK" altLang="da-DK" sz="2000" dirty="0">
                <a:solidFill>
                  <a:srgbClr val="000066"/>
                </a:solidFill>
                <a:hlinkClick r:id="rId3"/>
              </a:rPr>
              <a:t>Link</a:t>
            </a:r>
            <a:endParaRPr lang="da-DK" altLang="da-DK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8</a:t>
            </a:fld>
            <a:endParaRPr lang="da-DK" altLang="da-DK" dirty="0"/>
          </a:p>
        </p:txBody>
      </p:sp>
      <p:sp>
        <p:nvSpPr>
          <p:cNvPr id="8" name="Rectangle 7"/>
          <p:cNvSpPr/>
          <p:nvPr/>
        </p:nvSpPr>
        <p:spPr bwMode="auto">
          <a:xfrm>
            <a:off x="4715933" y="2431871"/>
            <a:ext cx="220134" cy="273883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9" name="Line 22"/>
          <p:cNvSpPr>
            <a:spLocks noChangeShapeType="1"/>
          </p:cNvSpPr>
          <p:nvPr/>
        </p:nvSpPr>
        <p:spPr bwMode="auto">
          <a:xfrm flipH="1">
            <a:off x="4855127" y="2163367"/>
            <a:ext cx="4905" cy="252028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10" name="Text Box 21"/>
          <p:cNvSpPr txBox="1">
            <a:spLocks noChangeArrowheads="1"/>
          </p:cNvSpPr>
          <p:nvPr/>
        </p:nvSpPr>
        <p:spPr bwMode="auto">
          <a:xfrm>
            <a:off x="4480089" y="1844824"/>
            <a:ext cx="182010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>
                <a:solidFill>
                  <a:srgbClr val="0000FF"/>
                </a:solidFill>
              </a:rPr>
              <a:t>Type parameter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2978808" y="2435990"/>
            <a:ext cx="1474347" cy="27388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12" name="Line 22"/>
          <p:cNvSpPr>
            <a:spLocks noChangeShapeType="1"/>
          </p:cNvSpPr>
          <p:nvPr/>
        </p:nvSpPr>
        <p:spPr bwMode="auto">
          <a:xfrm flipH="1">
            <a:off x="3711076" y="2155450"/>
            <a:ext cx="4905" cy="25202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13" name="Text Box 21"/>
          <p:cNvSpPr txBox="1">
            <a:spLocks noChangeArrowheads="1"/>
          </p:cNvSpPr>
          <p:nvPr/>
        </p:nvSpPr>
        <p:spPr bwMode="auto">
          <a:xfrm>
            <a:off x="2890813" y="1859175"/>
            <a:ext cx="153717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>
                <a:solidFill>
                  <a:srgbClr val="FF0000"/>
                </a:solidFill>
              </a:rPr>
              <a:t>Klassenavn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3242796" y="2832676"/>
            <a:ext cx="264365" cy="261858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468314" y="1113433"/>
            <a:ext cx="7848102" cy="515367"/>
          </a:xfrm>
        </p:spPr>
        <p:txBody>
          <a:bodyPr/>
          <a:lstStyle/>
          <a:p>
            <a:r>
              <a:rPr lang="da-DK" altLang="da-DK" sz="2000" noProof="0" dirty="0">
                <a:ea typeface="ＭＳ Ｐゴシック" pitchFamily="34" charset="-128"/>
              </a:rPr>
              <a:t>Dokumentationen for ArrayList klassen fortæller, at der bl.a. </a:t>
            </a:r>
            <a:r>
              <a:rPr lang="da-DK" altLang="da-DK" sz="2000" dirty="0">
                <a:ea typeface="ＭＳ Ｐゴシック" pitchFamily="34" charset="-128"/>
              </a:rPr>
              <a:t>er nedenstående metoder</a:t>
            </a:r>
            <a:endParaRPr lang="da-DK" altLang="da-DK" sz="2000" noProof="0" dirty="0">
              <a:ea typeface="ＭＳ Ｐゴシック" pitchFamily="34" charset="-128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1324559" y="3127752"/>
            <a:ext cx="264365" cy="273883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1302538" y="4482624"/>
            <a:ext cx="1208318" cy="273883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1330823" y="2810533"/>
            <a:ext cx="1179902" cy="273883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19" name="Text Box 21"/>
          <p:cNvSpPr txBox="1">
            <a:spLocks noChangeArrowheads="1"/>
          </p:cNvSpPr>
          <p:nvPr/>
        </p:nvSpPr>
        <p:spPr bwMode="auto">
          <a:xfrm>
            <a:off x="6222500" y="3889551"/>
            <a:ext cx="2633975" cy="83099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>
                <a:solidFill>
                  <a:srgbClr val="0000CC"/>
                </a:solidFill>
              </a:rPr>
              <a:t>Returværdien for remove og add fortæller om arraylisten blev ændret</a:t>
            </a:r>
          </a:p>
        </p:txBody>
      </p:sp>
      <p:sp>
        <p:nvSpPr>
          <p:cNvPr id="20" name="Text Box 21"/>
          <p:cNvSpPr txBox="1">
            <a:spLocks noChangeArrowheads="1"/>
          </p:cNvSpPr>
          <p:nvPr/>
        </p:nvSpPr>
        <p:spPr bwMode="auto">
          <a:xfrm>
            <a:off x="6222500" y="2466032"/>
            <a:ext cx="2633975" cy="1323439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>
                <a:solidFill>
                  <a:srgbClr val="0000CC"/>
                </a:solidFill>
              </a:rPr>
              <a:t>Det element som vi tilføjer (via </a:t>
            </a:r>
            <a:r>
              <a:rPr lang="da-DK" altLang="da-DK" sz="1600" b="1" dirty="0" err="1">
                <a:solidFill>
                  <a:srgbClr val="0000CC"/>
                </a:solidFill>
              </a:rPr>
              <a:t>add</a:t>
            </a:r>
            <a:r>
              <a:rPr lang="da-DK" altLang="da-DK" sz="1600" b="1" dirty="0">
                <a:solidFill>
                  <a:srgbClr val="0000CC"/>
                </a:solidFill>
              </a:rPr>
              <a:t>) eller slår op (via </a:t>
            </a:r>
            <a:r>
              <a:rPr lang="da-DK" altLang="da-DK" sz="1600" b="1" dirty="0" err="1">
                <a:solidFill>
                  <a:srgbClr val="0000CC"/>
                </a:solidFill>
              </a:rPr>
              <a:t>get</a:t>
            </a:r>
            <a:r>
              <a:rPr lang="da-DK" altLang="da-DK" sz="1600" b="1" dirty="0">
                <a:solidFill>
                  <a:srgbClr val="0000CC"/>
                </a:solidFill>
              </a:rPr>
              <a:t>) skal være af den type som arraylisten indeholder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1324559" y="5180500"/>
            <a:ext cx="264365" cy="261858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6222500" y="4820628"/>
            <a:ext cx="2633975" cy="83099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>
                <a:solidFill>
                  <a:srgbClr val="0000CC"/>
                </a:solidFill>
              </a:rPr>
              <a:t>To andre metoder til indsættelse og fjernelse af et element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4295660" y="4863116"/>
            <a:ext cx="264365" cy="261858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4" grpId="0"/>
      <p:bldP spid="15" grpId="0" animBg="1"/>
      <p:bldP spid="18" grpId="0" animBg="1"/>
      <p:bldP spid="19" grpId="0" animBg="1"/>
      <p:bldP spid="21" grpId="0" animBg="1"/>
      <p:bldP spid="22" grpId="0" animBg="1"/>
      <p:bldP spid="2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>
                <a:ea typeface="ＭＳ Ｐゴシック" pitchFamily="34" charset="-128"/>
              </a:rPr>
              <a:t>Arrayliste med heltal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4" y="1052513"/>
            <a:ext cx="8496174" cy="3468687"/>
          </a:xfrm>
        </p:spPr>
        <p:txBody>
          <a:bodyPr/>
          <a:lstStyle/>
          <a:p>
            <a:pPr eaLnBrk="1" hangingPunct="1"/>
            <a:r>
              <a:rPr lang="da-DK" altLang="da-DK" sz="2000" dirty="0">
                <a:ea typeface="ＭＳ Ｐゴシック" pitchFamily="34" charset="-128"/>
              </a:rPr>
              <a:t>Parameteren til ArrayList skal være en </a:t>
            </a:r>
            <a:r>
              <a:rPr lang="da-DK" altLang="da-DK" sz="2000" dirty="0">
                <a:solidFill>
                  <a:srgbClr val="008000"/>
                </a:solidFill>
                <a:ea typeface="ＭＳ Ｐゴシック" pitchFamily="34" charset="-128"/>
              </a:rPr>
              <a:t>objekt type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Det betyder, at man </a:t>
            </a:r>
            <a:r>
              <a:rPr lang="da-DK" altLang="da-DK" sz="1800" u="sng" dirty="0">
                <a:ea typeface="ＭＳ Ｐゴシック" pitchFamily="34" charset="-128"/>
              </a:rPr>
              <a:t>ikke</a:t>
            </a:r>
            <a:r>
              <a:rPr lang="da-DK" altLang="da-DK" sz="1800" dirty="0">
                <a:ea typeface="ＭＳ Ｐゴシック" pitchFamily="34" charset="-128"/>
              </a:rPr>
              <a:t> kan skrive </a:t>
            </a:r>
            <a:r>
              <a:rPr lang="da-DK" altLang="da-DK" sz="1800" dirty="0" err="1">
                <a:ea typeface="ＭＳ Ｐゴシック" pitchFamily="34" charset="-128"/>
              </a:rPr>
              <a:t>ArrayList</a:t>
            </a:r>
            <a:r>
              <a:rPr lang="da-DK" altLang="da-DK" sz="1800" dirty="0">
                <a:ea typeface="ＭＳ Ｐゴシック" pitchFamily="34" charset="-128"/>
              </a:rPr>
              <a:t>&lt;</a:t>
            </a:r>
            <a:r>
              <a:rPr lang="da-DK" altLang="da-DK" sz="1800" dirty="0" err="1">
                <a:ea typeface="ＭＳ Ｐゴシック" pitchFamily="34" charset="-128"/>
              </a:rPr>
              <a:t>int</a:t>
            </a:r>
            <a:r>
              <a:rPr lang="da-DK" altLang="da-DK" sz="1800" dirty="0">
                <a:ea typeface="ＭＳ Ｐゴシック" pitchFamily="34" charset="-128"/>
              </a:rPr>
              <a:t>&gt;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I stedet skal man skrive </a:t>
            </a:r>
            <a:r>
              <a:rPr lang="da-DK" altLang="da-DK" sz="1800" dirty="0" err="1">
                <a:ea typeface="ＭＳ Ｐゴシック" pitchFamily="34" charset="-128"/>
              </a:rPr>
              <a:t>ArrayList</a:t>
            </a:r>
            <a:r>
              <a:rPr lang="da-DK" altLang="da-DK" sz="1800" dirty="0">
                <a:ea typeface="ＭＳ Ｐゴシック" pitchFamily="34" charset="-128"/>
              </a:rPr>
              <a:t>&lt;</a:t>
            </a:r>
            <a:r>
              <a:rPr lang="da-DK" altLang="da-DK" sz="1800" dirty="0" err="1">
                <a:ea typeface="ＭＳ Ｐゴシック" pitchFamily="34" charset="-128"/>
              </a:rPr>
              <a:t>Integer</a:t>
            </a:r>
            <a:r>
              <a:rPr lang="da-DK" altLang="da-DK" sz="1800" dirty="0">
                <a:ea typeface="ＭＳ Ｐゴシック" pitchFamily="34" charset="-128"/>
              </a:rPr>
              <a:t>&gt;</a:t>
            </a:r>
          </a:p>
          <a:p>
            <a:pPr marL="342900" lvl="1" indent="-342900" eaLnBrk="1" hangingPunct="1">
              <a:spcBef>
                <a:spcPts val="1800"/>
              </a:spcBef>
              <a:buChar char="•"/>
            </a:pP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7" charset="-128"/>
              </a:rPr>
              <a:t>Integer er en objekt type med de "samme værdier" som den primitive type int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Integer er en </a:t>
            </a:r>
            <a:r>
              <a:rPr lang="da-DK" altLang="da-DK" sz="1800" b="1" dirty="0">
                <a:solidFill>
                  <a:srgbClr val="008000"/>
                </a:solidFill>
                <a:ea typeface="ＭＳ Ｐゴシック" pitchFamily="34" charset="-128"/>
              </a:rPr>
              <a:t>wrapper klasse</a:t>
            </a:r>
            <a:r>
              <a:rPr lang="da-DK" altLang="da-DK" sz="1800" dirty="0">
                <a:ea typeface="ＭＳ Ｐゴシック" pitchFamily="34" charset="-128"/>
              </a:rPr>
              <a:t> for int (wrapper = indpakning)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Integer værdier konverteres automatisk til int værdier (og omvendt), når der er behov for det</a:t>
            </a:r>
          </a:p>
          <a:p>
            <a:pPr marL="342900" lvl="1" indent="-342900" eaLnBrk="1" hangingPunct="1">
              <a:spcBef>
                <a:spcPts val="1800"/>
              </a:spcBef>
              <a:buChar char="•"/>
            </a:pP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7" charset="-128"/>
              </a:rPr>
              <a:t>Eksempel</a:t>
            </a:r>
            <a:endParaRPr lang="da-DK" altLang="da-DK" sz="1800" dirty="0">
              <a:ea typeface="ＭＳ Ｐゴシック" pitchFamily="34" charset="-128"/>
            </a:endParaRPr>
          </a:p>
          <a:p>
            <a:pPr lvl="1" eaLnBrk="1" hangingPunct="1"/>
            <a:endParaRPr lang="da-DK" altLang="da-DK" sz="18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9</a:t>
            </a:fld>
            <a:endParaRPr lang="da-DK" altLang="da-DK" dirty="0"/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899592" y="4595058"/>
            <a:ext cx="5616624" cy="1631216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</p:spPr>
        <p:txBody>
          <a:bodyPr wrap="square">
            <a:spAutoFit/>
          </a:bodyPr>
          <a:lstStyle>
            <a:defPPr>
              <a:defRPr lang="da-DK"/>
            </a:defPPr>
            <a:lvl1pPr eaLnBrk="1" hangingPunct="1">
              <a:buFontTx/>
              <a:buNone/>
              <a:defRPr b="1">
                <a:solidFill>
                  <a:srgbClr val="7030A0"/>
                </a:solidFill>
                <a:latin typeface="Courier New" pitchFamily="49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>
                <a:solidFill>
                  <a:srgbClr val="000066"/>
                </a:solidFill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da-DK" altLang="da-DK" dirty="0"/>
              <a:t>private </a:t>
            </a:r>
            <a:r>
              <a:rPr lang="da-DK" altLang="da-DK" dirty="0">
                <a:solidFill>
                  <a:srgbClr val="FF0000"/>
                </a:solidFill>
              </a:rPr>
              <a:t>int</a:t>
            </a:r>
            <a:r>
              <a:rPr lang="da-DK" altLang="da-DK" dirty="0">
                <a:solidFill>
                  <a:schemeClr val="tx1"/>
                </a:solidFill>
              </a:rPr>
              <a:t> i;</a:t>
            </a:r>
          </a:p>
          <a:p>
            <a:r>
              <a:rPr lang="da-DK" altLang="da-DK" dirty="0"/>
              <a:t>private </a:t>
            </a:r>
            <a:r>
              <a:rPr lang="da-DK" altLang="da-DK" dirty="0">
                <a:solidFill>
                  <a:schemeClr val="tx1"/>
                </a:solidFill>
              </a:rPr>
              <a:t>ArrayList&lt;Integer&gt; list;</a:t>
            </a:r>
          </a:p>
          <a:p>
            <a:r>
              <a:rPr lang="da-DK" altLang="da-DK" dirty="0">
                <a:solidFill>
                  <a:schemeClr val="tx1"/>
                </a:solidFill>
              </a:rPr>
              <a:t>...</a:t>
            </a:r>
          </a:p>
          <a:p>
            <a:r>
              <a:rPr lang="da-DK" altLang="da-DK" dirty="0" err="1">
                <a:solidFill>
                  <a:schemeClr val="tx1"/>
                </a:solidFill>
              </a:rPr>
              <a:t>list.add</a:t>
            </a:r>
            <a:r>
              <a:rPr lang="da-DK" altLang="da-DK" dirty="0">
                <a:solidFill>
                  <a:schemeClr val="tx1"/>
                </a:solidFill>
              </a:rPr>
              <a:t>(i);     </a:t>
            </a:r>
            <a:r>
              <a:rPr lang="da-DK" altLang="da-DK" dirty="0">
                <a:solidFill>
                  <a:srgbClr val="0000CC"/>
                </a:solidFill>
              </a:rPr>
              <a:t>// int </a:t>
            </a:r>
            <a:r>
              <a:rPr lang="da-DK" altLang="da-DK" dirty="0">
                <a:solidFill>
                  <a:srgbClr val="0000CC"/>
                </a:solidFill>
                <a:sym typeface="Wingdings" panose="05000000000000000000" pitchFamily="2" charset="2"/>
              </a:rPr>
              <a:t> Integer</a:t>
            </a:r>
            <a:endParaRPr lang="da-DK" altLang="da-DK" dirty="0">
              <a:solidFill>
                <a:srgbClr val="0000CC"/>
              </a:solidFill>
            </a:endParaRPr>
          </a:p>
          <a:p>
            <a:r>
              <a:rPr lang="da-DK" altLang="da-DK" dirty="0">
                <a:solidFill>
                  <a:schemeClr val="tx1"/>
                </a:solidFill>
              </a:rPr>
              <a:t>i = </a:t>
            </a:r>
            <a:r>
              <a:rPr lang="da-DK" altLang="da-DK" dirty="0" err="1">
                <a:solidFill>
                  <a:schemeClr val="tx1"/>
                </a:solidFill>
              </a:rPr>
              <a:t>list.get</a:t>
            </a:r>
            <a:r>
              <a:rPr lang="da-DK" altLang="da-DK" dirty="0">
                <a:solidFill>
                  <a:schemeClr val="tx1"/>
                </a:solidFill>
              </a:rPr>
              <a:t>(3); </a:t>
            </a:r>
            <a:r>
              <a:rPr lang="da-DK" altLang="da-DK" dirty="0">
                <a:solidFill>
                  <a:srgbClr val="0000CC"/>
                </a:solidFill>
              </a:rPr>
              <a:t>// Integer </a:t>
            </a:r>
            <a:r>
              <a:rPr lang="da-DK" altLang="da-DK" dirty="0">
                <a:solidFill>
                  <a:srgbClr val="0000CC"/>
                </a:solidFill>
                <a:sym typeface="Wingdings" panose="05000000000000000000" pitchFamily="2" charset="2"/>
              </a:rPr>
              <a:t> int</a:t>
            </a:r>
            <a:endParaRPr lang="da-DK" altLang="da-DK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2278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Standarddesign">
  <a:themeElements>
    <a:clrScheme name="Standard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000066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000" b="0" i="0" u="none" strike="noStrike" cap="none" normalizeH="0" baseline="0">
            <a:ln>
              <a:noFill/>
            </a:ln>
            <a:solidFill>
              <a:srgbClr val="A5002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000066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000" b="0" i="0" u="none" strike="noStrike" cap="none" normalizeH="0" baseline="0">
            <a:ln>
              <a:noFill/>
            </a:ln>
            <a:solidFill>
              <a:srgbClr val="A5002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56836BC33D1E5846BD77C269C61838DB" ma:contentTypeVersion="16" ma:contentTypeDescription="Opret et nyt dokument." ma:contentTypeScope="" ma:versionID="ef3cc48880d2d4424b772cc9d47831bb">
  <xsd:schema xmlns:xsd="http://www.w3.org/2001/XMLSchema" xmlns:xs="http://www.w3.org/2001/XMLSchema" xmlns:p="http://schemas.microsoft.com/office/2006/metadata/properties" xmlns:ns3="f659a008-7c21-4ee3-a745-e38581e13101" xmlns:ns4="e064323b-8959-406a-a3e9-bb6e93638192" targetNamespace="http://schemas.microsoft.com/office/2006/metadata/properties" ma:root="true" ma:fieldsID="f385e854457ff68500d83ba1a633310b" ns3:_="" ns4:_="">
    <xsd:import namespace="f659a008-7c21-4ee3-a745-e38581e13101"/>
    <xsd:import namespace="e064323b-8959-406a-a3e9-bb6e9363819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LengthInSecond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_activity" minOccurs="0"/>
                <xsd:element ref="ns3:MediaServiceObjectDetectorVersions" minOccurs="0"/>
                <xsd:element ref="ns3:MediaServiceGenerationTime" minOccurs="0"/>
                <xsd:element ref="ns3:MediaServiceEventHashCode" minOccurs="0"/>
                <xsd:element ref="ns3:MediaServiceSystemTags" minOccurs="0"/>
                <xsd:element ref="ns3:MediaServiceLocation" minOccurs="0"/>
                <xsd:element ref="ns3:MediaServiceOCR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659a008-7c21-4ee3-a745-e38581e1310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_activity" ma:index="16" nillable="true" ma:displayName="_activity" ma:hidden="true" ma:internalName="_activity">
      <xsd:simpleType>
        <xsd:restriction base="dms:Note"/>
      </xsd:simpleType>
    </xsd:element>
    <xsd:element name="MediaServiceObjectDetectorVersions" ma:index="17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SystemTags" ma:index="20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Location" ma:index="21" nillable="true" ma:displayName="Location" ma:indexed="true" ma:internalName="MediaServiceLocation" ma:readOnly="true">
      <xsd:simpleType>
        <xsd:restriction base="dms:Text"/>
      </xsd:simple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SearchProperties" ma:index="23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64323b-8959-406a-a3e9-bb6e93638192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Delt med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Delt med detaljer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Hashværdi for deling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dhol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f659a008-7c21-4ee3-a745-e38581e13101" xsi:nil="true"/>
  </documentManagement>
</p:properties>
</file>

<file path=customXml/itemProps1.xml><?xml version="1.0" encoding="utf-8"?>
<ds:datastoreItem xmlns:ds="http://schemas.openxmlformats.org/officeDocument/2006/customXml" ds:itemID="{FE24A005-F65F-48C1-AD47-7A7DE8CB8B3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F148F0E-CE59-45E4-B1D6-DC0F178FDFA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659a008-7c21-4ee3-a745-e38581e13101"/>
    <ds:schemaRef ds:uri="e064323b-8959-406a-a3e9-bb6e9363819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50FF96A-A035-407A-B35F-3CD3779C2A9B}">
  <ds:schemaRefs>
    <ds:schemaRef ds:uri="http://www.w3.org/XML/1998/namespace"/>
    <ds:schemaRef ds:uri="http://purl.org/dc/terms/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schemas.microsoft.com/office/2006/metadata/properties"/>
    <ds:schemaRef ds:uri="http://purl.org/dc/elements/1.1/"/>
    <ds:schemaRef ds:uri="http://schemas.microsoft.com/office/infopath/2007/PartnerControls"/>
    <ds:schemaRef ds:uri="e064323b-8959-406a-a3e9-bb6e93638192"/>
    <ds:schemaRef ds:uri="f659a008-7c21-4ee3-a745-e38581e13101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9753</TotalTime>
  <Words>3568</Words>
  <Application>Microsoft Office PowerPoint</Application>
  <PresentationFormat>On-screen Show (4:3)</PresentationFormat>
  <Paragraphs>535</Paragraphs>
  <Slides>29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8" baseType="lpstr">
      <vt:lpstr>ＭＳ Ｐゴシック</vt:lpstr>
      <vt:lpstr>Arial</vt:lpstr>
      <vt:lpstr>Courier</vt:lpstr>
      <vt:lpstr>Courier New</vt:lpstr>
      <vt:lpstr>Monotype Sorts</vt:lpstr>
      <vt:lpstr>Times New Roman</vt:lpstr>
      <vt:lpstr>Trebuchet MS</vt:lpstr>
      <vt:lpstr>Wingdings</vt:lpstr>
      <vt:lpstr>Standarddesign</vt:lpstr>
      <vt:lpstr>PowerPoint Presentation</vt:lpstr>
      <vt:lpstr>● Collections – Samlinger af objekter</vt:lpstr>
      <vt:lpstr>Klassediagram for adressebog</vt:lpstr>
      <vt:lpstr>Implementation af adressebogen</vt:lpstr>
      <vt:lpstr>TestDriver klasse</vt:lpstr>
      <vt:lpstr>Objektdiagram for adressebogen</vt:lpstr>
      <vt:lpstr>Realisering af en-til-mange relation – Java</vt:lpstr>
      <vt:lpstr>ArrayList er en parametriseret type</vt:lpstr>
      <vt:lpstr>Arrayliste med heltal</vt:lpstr>
      <vt:lpstr>Runtime exceptions</vt:lpstr>
      <vt:lpstr>● MusicOrganizer – brug af ArrayList</vt:lpstr>
      <vt:lpstr>Oprettelse af arrayliste</vt:lpstr>
      <vt:lpstr>Tilføjelse og fjernelse af musiknumre</vt:lpstr>
      <vt:lpstr>Antal numre og udskrivning</vt:lpstr>
      <vt:lpstr>● Javas for-each løkke (udvidet for løkke)</vt:lpstr>
      <vt:lpstr>Find gennemsnitsalder i adressebog</vt:lpstr>
      <vt:lpstr>Udskrift af arrayliste</vt:lpstr>
      <vt:lpstr>Pænere udskrift af arrayliste</vt:lpstr>
      <vt:lpstr>● Java API (Java's klassebibliotek)</vt:lpstr>
      <vt:lpstr>● Afleveringsopgave: Raflebæger 3 (DieCup 3)</vt:lpstr>
      <vt:lpstr>Raflebæger 3 (DieCup 3) – fortsat</vt:lpstr>
      <vt:lpstr>● Afleveringsopgave: Skildpadde 1 (Turtle 1)</vt:lpstr>
      <vt:lpstr>● Brug af testserveren – uddrag af logfil</vt:lpstr>
      <vt:lpstr>Brug af testserveren (fortsat)</vt:lpstr>
      <vt:lpstr>● Opsummering</vt:lpstr>
      <vt:lpstr>Hvor kan du få hjælp?</vt:lpstr>
      <vt:lpstr>Programmeringspar</vt:lpstr>
      <vt:lpstr>Programmeringspar (fortsat)</vt:lpstr>
      <vt:lpstr>Det var alt for nu…..              … spørgsmål</vt:lpstr>
    </vt:vector>
  </TitlesOfParts>
  <Company>DAIMI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Programmering  – fra instruktion til modellering</dc:title>
  <dc:creator>Michael E. Caspersen</dc:creator>
  <cp:lastModifiedBy>Kurt Jensen</cp:lastModifiedBy>
  <cp:revision>687</cp:revision>
  <cp:lastPrinted>2018-09-07T11:53:33Z</cp:lastPrinted>
  <dcterms:created xsi:type="dcterms:W3CDTF">2011-09-05T07:28:16Z</dcterms:created>
  <dcterms:modified xsi:type="dcterms:W3CDTF">2025-09-03T06:39:23Z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0x01010056836BC33D1E5846BD77C269C61838DB</vt:lpwstr>
  </property>
</Properties>
</file>