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75" r:id="rId2"/>
    <p:sldId id="456" r:id="rId3"/>
    <p:sldId id="411" r:id="rId4"/>
    <p:sldId id="417" r:id="rId5"/>
    <p:sldId id="421" r:id="rId6"/>
    <p:sldId id="427" r:id="rId7"/>
    <p:sldId id="420" r:id="rId8"/>
    <p:sldId id="428" r:id="rId9"/>
    <p:sldId id="429" r:id="rId10"/>
    <p:sldId id="430" r:id="rId11"/>
    <p:sldId id="438" r:id="rId12"/>
    <p:sldId id="413" r:id="rId13"/>
    <p:sldId id="431" r:id="rId14"/>
    <p:sldId id="432" r:id="rId15"/>
    <p:sldId id="434" r:id="rId16"/>
    <p:sldId id="437" r:id="rId17"/>
    <p:sldId id="435" r:id="rId18"/>
    <p:sldId id="436" r:id="rId19"/>
    <p:sldId id="439" r:id="rId20"/>
    <p:sldId id="443" r:id="rId21"/>
    <p:sldId id="444" r:id="rId22"/>
    <p:sldId id="433" r:id="rId23"/>
    <p:sldId id="440" r:id="rId24"/>
    <p:sldId id="424" r:id="rId25"/>
    <p:sldId id="425" r:id="rId26"/>
    <p:sldId id="426" r:id="rId27"/>
    <p:sldId id="441" r:id="rId28"/>
    <p:sldId id="442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45" r:id="rId39"/>
    <p:sldId id="455" r:id="rId4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56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45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21" d="100"/>
          <a:sy n="121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92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2318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3572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6632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0459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3863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19251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75761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32930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27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006" y="1593583"/>
            <a:ext cx="3744416" cy="2769493"/>
            <a:chOff x="737385" y="1138779"/>
            <a:chExt cx="3744416" cy="30464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402" y="1138779"/>
              <a:ext cx="3456384" cy="290242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737385" y="1138779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2807" y="1196901"/>
              <a:ext cx="953009" cy="482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867" y="1628948"/>
              <a:ext cx="578994" cy="292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4709" y="444717"/>
            <a:ext cx="8529426" cy="9144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 and </a:t>
            </a:r>
            <a:r>
              <a:rPr lang="en-GB" altLang="da-DK" sz="2800" dirty="0" smtClean="0"/>
              <a:t>make an </a:t>
            </a:r>
            <a:r>
              <a:rPr lang="en-GB" altLang="da-DK" sz="2800" dirty="0" smtClean="0"/>
              <a:t>oral presentation of it?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0129" y="4560605"/>
            <a:ext cx="8280151" cy="124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6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dirty="0"/>
              <a:t>If there is a conflict between the </a:t>
            </a:r>
            <a:r>
              <a:rPr lang="en-GB" altLang="da-DK" sz="1400" b="1" dirty="0">
                <a:solidFill>
                  <a:srgbClr val="008000"/>
                </a:solidFill>
              </a:rPr>
              <a:t>general</a:t>
            </a:r>
            <a:r>
              <a:rPr lang="en-GB" altLang="da-DK" sz="1400" dirty="0"/>
              <a:t> advise and directions in this talk, and the more </a:t>
            </a:r>
            <a:r>
              <a:rPr lang="en-GB" altLang="da-DK" sz="1400" b="1" dirty="0">
                <a:solidFill>
                  <a:srgbClr val="008000"/>
                </a:solidFill>
              </a:rPr>
              <a:t>specific</a:t>
            </a:r>
            <a:r>
              <a:rPr lang="en-GB" altLang="da-DK" sz="1400" dirty="0"/>
              <a:t> advise and directions given by your advisor, you should always do as your advisor tells </a:t>
            </a:r>
            <a:r>
              <a:rPr lang="en-GB" altLang="da-DK" sz="1400" dirty="0" smtClean="0"/>
              <a:t>you</a:t>
            </a:r>
            <a:endParaRPr lang="en-GB" altLang="da-DK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5805264"/>
            <a:ext cx="82801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6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spc="-30" dirty="0" smtClean="0"/>
              <a:t>Some of the material </a:t>
            </a:r>
            <a:r>
              <a:rPr lang="en-GB" altLang="da-DK" sz="1400" spc="-30" dirty="0" smtClean="0"/>
              <a:t>in Part 1 of this talk is </a:t>
            </a:r>
            <a:r>
              <a:rPr lang="en-GB" altLang="da-DK" sz="1400" spc="-30" dirty="0" smtClean="0"/>
              <a:t>inspired by a similar presentation by Henrik Korsgaard and by a note on bachelor projects in physics written by Peter Balling and Hans Kjeldsen</a:t>
            </a:r>
            <a:endParaRPr lang="en-GB" altLang="da-DK" sz="1400" spc="-30" dirty="0"/>
          </a:p>
        </p:txBody>
      </p:sp>
      <p:grpSp>
        <p:nvGrpSpPr>
          <p:cNvPr id="7" name="Group 6"/>
          <p:cNvGrpSpPr/>
          <p:nvPr/>
        </p:nvGrpSpPr>
        <p:grpSpPr>
          <a:xfrm>
            <a:off x="4716016" y="1595611"/>
            <a:ext cx="3744416" cy="2769493"/>
            <a:chOff x="4718395" y="1140807"/>
            <a:chExt cx="3744416" cy="304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1264299"/>
              <a:ext cx="3317126" cy="279945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 bwMode="auto">
            <a:xfrm>
              <a:off x="4718395" y="1140807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whether 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819" y="1052736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</a:t>
            </a:r>
            <a:r>
              <a:rPr lang="en-GB" altLang="da-DK" sz="1800" b="1" dirty="0">
                <a:solidFill>
                  <a:srgbClr val="A50021"/>
                </a:solidFill>
              </a:rPr>
              <a:t>is a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difficult craft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LaTeX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whether you want to use the template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040" y="188640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/>
              <a:t>Part </a:t>
            </a:r>
            <a:r>
              <a:rPr lang="da-DK" altLang="da-DK" sz="2800" dirty="0" smtClean="0"/>
              <a:t>1: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</a:t>
            </a:r>
            <a:r>
              <a:rPr lang="en-GB" altLang="da-DK" sz="2800" dirty="0" smtClean="0"/>
              <a:t>paper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2593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one round, </a:t>
            </a:r>
            <a:r>
              <a:rPr lang="en-GB" altLang="da-DK" sz="1600" dirty="0"/>
              <a:t>you focus primarily on </a:t>
            </a:r>
            <a:r>
              <a:rPr lang="en-GB" altLang="da-DK" sz="1600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And so on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search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Many of the guidelines given for the written report also apply to oral presentations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As an example it is very important </a:t>
            </a:r>
            <a:r>
              <a:rPr lang="en-US" sz="1600" dirty="0"/>
              <a:t>be </a:t>
            </a:r>
            <a:r>
              <a:rPr lang="en-US" sz="1600" b="1" dirty="0">
                <a:solidFill>
                  <a:srgbClr val="008000"/>
                </a:solidFill>
              </a:rPr>
              <a:t>crystal clear</a:t>
            </a:r>
            <a:r>
              <a:rPr lang="en-US" sz="1600" dirty="0"/>
              <a:t> whether this is the work of other researchers or your own </a:t>
            </a:r>
            <a:r>
              <a:rPr lang="en-US" sz="1600" dirty="0" smtClean="0"/>
              <a:t>work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Provide arguments</a:t>
            </a:r>
            <a:r>
              <a:rPr lang="en-GB" altLang="da-DK" sz="1600" dirty="0">
                <a:latin typeface="+mn-lt"/>
                <a:ea typeface="+mn-ea"/>
              </a:rPr>
              <a:t> – not postulates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Try to be as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precise</a:t>
            </a:r>
            <a:r>
              <a:rPr lang="en-GB" altLang="da-DK" sz="1600" dirty="0">
                <a:latin typeface="+mn-lt"/>
                <a:ea typeface="+mn-ea"/>
              </a:rPr>
              <a:t> and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consistent</a:t>
            </a:r>
            <a:r>
              <a:rPr lang="en-GB" altLang="da-DK" sz="1600" dirty="0">
                <a:latin typeface="+mn-lt"/>
                <a:ea typeface="+mn-ea"/>
              </a:rPr>
              <a:t> as possible without unnecessary repetitions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Use the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correct terminology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Do </a:t>
            </a:r>
            <a:r>
              <a:rPr lang="en-US" altLang="da-DK" sz="1800" b="1" dirty="0">
                <a:solidFill>
                  <a:srgbClr val="A50021"/>
                </a:solidFill>
              </a:rPr>
              <a:t>not put things on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your </a:t>
            </a:r>
            <a:r>
              <a:rPr lang="en-US" altLang="da-DK" sz="1800" b="1" dirty="0">
                <a:solidFill>
                  <a:srgbClr val="A50021"/>
                </a:solidFill>
              </a:rPr>
              <a:t>slides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that </a:t>
            </a:r>
            <a:r>
              <a:rPr lang="en-US" altLang="da-DK" sz="1800" b="1" dirty="0">
                <a:solidFill>
                  <a:srgbClr val="A50021"/>
                </a:solidFill>
              </a:rPr>
              <a:t>you are not prepared to explain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 smtClean="0"/>
              <a:t>Part </a:t>
            </a:r>
            <a:r>
              <a:rPr lang="da-DK" altLang="da-DK" sz="2800" dirty="0"/>
              <a:t>2: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</a:t>
            </a:r>
            <a:r>
              <a:rPr lang="en-GB" altLang="da-DK" sz="2800" dirty="0" smtClean="0"/>
              <a:t>an </a:t>
            </a:r>
            <a:r>
              <a:rPr lang="en-GB" altLang="da-DK" sz="2800" dirty="0" smtClean="0"/>
              <a:t>oral presentation?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108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June 9 at 13.00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 – use the same language for both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Using the same language as your report has some obvious advantages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3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give an overview of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13833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105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7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320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smtClean="0">
                <a:ea typeface="ＭＳ Ｐゴシック" pitchFamily="34" charset="-128"/>
              </a:rPr>
              <a:t>ractise </a:t>
            </a:r>
            <a:r>
              <a:rPr lang="en-GB" altLang="da-DK" sz="1600" kern="0" dirty="0" smtClean="0">
                <a:ea typeface="ＭＳ Ｐゴシック" pitchFamily="34" charset="-128"/>
              </a:rPr>
              <a:t>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01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a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53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00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your</a:t>
            </a:r>
            <a:r>
              <a:rPr lang="en-GB" altLang="da-DK" sz="1600" kern="0" spc="-30" dirty="0">
                <a:ea typeface="ＭＳ Ｐゴシック" pitchFamily="34" charset="-128"/>
              </a:rPr>
              <a:t>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00"/>
          <a:stretch/>
        </p:blipFill>
        <p:spPr>
          <a:xfrm>
            <a:off x="251520" y="2140527"/>
            <a:ext cx="6336704" cy="450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version (with </a:t>
            </a:r>
            <a:r>
              <a:rPr lang="da-DK" sz="1600" dirty="0" err="1"/>
              <a:t>slightly</a:t>
            </a:r>
            <a:r>
              <a:rPr lang="da-DK" sz="1600" dirty="0"/>
              <a:t> </a:t>
            </a:r>
            <a:r>
              <a:rPr lang="da-DK" sz="1600" dirty="0" err="1"/>
              <a:t>different</a:t>
            </a:r>
            <a:r>
              <a:rPr lang="da-DK" sz="1600" dirty="0"/>
              <a:t> </a:t>
            </a:r>
            <a:r>
              <a:rPr lang="da-DK" sz="1600" dirty="0" err="1"/>
              <a:t>contents</a:t>
            </a:r>
            <a:r>
              <a:rPr lang="da-DK" sz="16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60232" y="2924944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91869" y="4221089"/>
            <a:ext cx="2369216" cy="504056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There is also a set of advice to cope with nervousness</a:t>
            </a: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2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skip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10017</TotalTime>
  <Words>5834</Words>
  <Application>Microsoft Office PowerPoint</Application>
  <PresentationFormat>On-screen Show (4:3)</PresentationFormat>
  <Paragraphs>659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934</cp:revision>
  <cp:lastPrinted>2017-08-15T08:16:54Z</cp:lastPrinted>
  <dcterms:created xsi:type="dcterms:W3CDTF">2000-02-22T02:31:40Z</dcterms:created>
  <dcterms:modified xsi:type="dcterms:W3CDTF">2025-01-29T19:47:47Z</dcterms:modified>
</cp:coreProperties>
</file>