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33" d="100"/>
          <a:sy n="133" d="100"/>
        </p:scale>
        <p:origin x="64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 smtClean="0"/>
              <a:t>Welcome to the information meeting for bachelor projects in the spring of 2025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Lectures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Brightspace pages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Formation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Program </a:t>
            </a:r>
            <a:r>
              <a:rPr lang="en-GB" altLang="da-DK" sz="1800" b="1" dirty="0">
                <a:solidFill>
                  <a:srgbClr val="A50021"/>
                </a:solidFill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</a:t>
            </a:r>
            <a:r>
              <a:rPr lang="en-GB" altLang="da-DK" sz="1600" dirty="0" smtClean="0"/>
              <a:t>(20 </a:t>
            </a:r>
            <a:r>
              <a:rPr lang="en-GB" altLang="da-DK" sz="1600" dirty="0"/>
              <a:t>minutes</a:t>
            </a:r>
            <a:r>
              <a:rPr lang="en-GB" altLang="da-DK" sz="1600" dirty="0" smtClean="0"/>
              <a:t>)</a:t>
            </a:r>
            <a:br>
              <a:rPr lang="en-GB" altLang="da-DK" sz="1600" dirty="0" smtClean="0"/>
            </a:br>
            <a:r>
              <a:rPr lang="en-GB" altLang="da-DK" sz="1600" dirty="0" smtClean="0">
                <a:solidFill>
                  <a:srgbClr val="FF0000"/>
                </a:solidFill>
              </a:rPr>
              <a:t>Questions are very welcome during my talk</a:t>
            </a:r>
            <a:endParaRPr lang="en-GB" altLang="da-DK" sz="1600" dirty="0">
              <a:solidFill>
                <a:srgbClr val="FF0000"/>
              </a:solidFill>
            </a:endParaRP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 smtClean="0"/>
              <a:t>Each </a:t>
            </a:r>
            <a:r>
              <a:rPr lang="en-GB" altLang="da-DK" sz="1600" dirty="0"/>
              <a:t>of the </a:t>
            </a:r>
            <a:r>
              <a:rPr lang="en-GB" altLang="da-DK" sz="1600" dirty="0" smtClean="0"/>
              <a:t>research </a:t>
            </a:r>
            <a:r>
              <a:rPr lang="en-GB" altLang="da-DK" sz="1600" dirty="0"/>
              <a:t>groups will give </a:t>
            </a:r>
            <a:r>
              <a:rPr lang="en-GB" altLang="da-DK" sz="1600" dirty="0" smtClean="0"/>
              <a:t>an 8 minutes' </a:t>
            </a:r>
            <a:r>
              <a:rPr lang="en-GB" altLang="da-DK" sz="1600" dirty="0"/>
              <a:t>presentation of the group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 smtClean="0"/>
              <a:t>Meet advisors from the different research groups (outside auditorium)</a:t>
            </a:r>
            <a:endParaRPr lang="en-GB" altLang="da-DK" sz="1600" spc="-3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</a:t>
            </a:r>
            <a:r>
              <a:rPr lang="en-GB" altLang="da-DK" sz="1600" spc="-50" dirty="0" smtClean="0"/>
              <a:t>Brightspace page </a:t>
            </a:r>
            <a:r>
              <a:rPr lang="en-US" altLang="da-DK" sz="1600" b="1" spc="-50" dirty="0" smtClean="0">
                <a:solidFill>
                  <a:srgbClr val="008000"/>
                </a:solidFill>
              </a:rPr>
              <a:t>Information meeting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group makes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</a:t>
            </a:r>
            <a:r>
              <a:rPr lang="en-GB" altLang="da-DK" sz="1600" dirty="0" smtClean="0"/>
              <a:t>ake an informed judgement of how much you will be able to do within your project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Having 4½ months 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seem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"infinite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</a:t>
            </a:r>
            <a:r>
              <a:rPr lang="en-GB" altLang="da-DK" sz="1600" dirty="0" smtClean="0"/>
              <a:t>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 smtClean="0"/>
            </a:br>
            <a:r>
              <a:rPr lang="en-GB" altLang="da-DK" sz="1600" dirty="0" smtClean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0" dirty="0" smtClean="0">
                <a:solidFill>
                  <a:srgbClr val="A50021"/>
                </a:solidFill>
                <a:cs typeface="ＭＳ Ｐゴシック" charset="0"/>
              </a:rPr>
              <a:t>It is a good idea to update the contract with regular intervals during your project</a:t>
            </a:r>
            <a:endParaRPr lang="en-GB" altLang="da-DK" sz="1800" b="1" spc="-10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67568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5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/>
              <a:t>How </a:t>
            </a:r>
            <a:r>
              <a:rPr lang="en-GB" altLang="da-DK" sz="1600" b="1" dirty="0"/>
              <a:t>to make a useful </a:t>
            </a:r>
            <a:r>
              <a:rPr lang="en-GB" altLang="da-DK" sz="1600" b="1" dirty="0" smtClean="0"/>
              <a:t>bachelor project contract</a:t>
            </a:r>
            <a:r>
              <a:rPr lang="en-GB" altLang="da-DK" sz="1600" dirty="0" smtClean="0"/>
              <a:t>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Followed by a </a:t>
            </a:r>
            <a:r>
              <a:rPr lang="en-GB" altLang="da-DK" sz="1600" dirty="0"/>
              <a:t>meeting with </a:t>
            </a:r>
            <a:r>
              <a:rPr lang="en-GB" altLang="da-DK" sz="1600" dirty="0" smtClean="0"/>
              <a:t>the advisors from your </a:t>
            </a:r>
            <a:r>
              <a:rPr lang="en-GB" altLang="da-DK" sz="1600" dirty="0"/>
              <a:t>research </a:t>
            </a:r>
            <a:r>
              <a:rPr lang="en-GB" altLang="da-DK" sz="1600" dirty="0" smtClean="0"/>
              <a:t>group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7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spc="-30" dirty="0" smtClean="0"/>
              <a:t>How </a:t>
            </a:r>
            <a:r>
              <a:rPr lang="en-US" altLang="da-DK" sz="1600" b="1" spc="-30" dirty="0"/>
              <a:t>to write an academic </a:t>
            </a:r>
            <a:r>
              <a:rPr lang="en-US" altLang="da-DK" sz="1600" b="1" spc="-30" dirty="0" smtClean="0"/>
              <a:t>paper and make an oral presentation of it</a:t>
            </a:r>
            <a:r>
              <a:rPr lang="en-US" altLang="da-DK" sz="1600" spc="-30" dirty="0" smtClean="0"/>
              <a:t> </a:t>
            </a:r>
            <a:r>
              <a:rPr lang="en-US" altLang="da-DK" sz="1600" spc="-50" dirty="0"/>
              <a:t>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9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 smtClean="0"/>
              <a:t>Publication </a:t>
            </a:r>
            <a:r>
              <a:rPr lang="en-US" altLang="da-DK" sz="1600" b="1" dirty="0"/>
              <a:t>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11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/>
              <a:t>Generative AI in bachelor projects (rules and possibilities)</a:t>
            </a:r>
            <a:r>
              <a:rPr lang="en-US" altLang="da-DK" sz="1600" dirty="0" smtClean="0"/>
              <a:t> </a:t>
            </a:r>
            <a:r>
              <a:rPr lang="en-US" altLang="da-DK" sz="1600" dirty="0"/>
              <a:t>(by </a:t>
            </a:r>
            <a:r>
              <a:rPr lang="en-US" altLang="da-DK" sz="1600" dirty="0" smtClean="0"/>
              <a:t>Niels Olof Bouvin)</a:t>
            </a: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13</a:t>
            </a:r>
            <a:endParaRPr lang="en-US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 smtClean="0"/>
              <a:t>How </a:t>
            </a:r>
            <a:r>
              <a:rPr lang="en-US" altLang="da-DK" sz="1600" b="1" dirty="0"/>
              <a:t>to make proper charts and graphs</a:t>
            </a:r>
            <a:r>
              <a:rPr lang="en-US" altLang="da-DK" sz="1600" dirty="0"/>
              <a:t> (by Hans-Jörg Schulz)</a:t>
            </a:r>
            <a:endParaRPr lang="en-US" altLang="da-DK" sz="1600" dirty="0" smtClean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you have proposals for additional lectures (or other common activities), please send me a mail or make a posting on the </a:t>
            </a:r>
            <a:r>
              <a:rPr lang="en-US" altLang="da-DK" sz="1800" b="1" spc="-20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 smtClean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on “</a:t>
            </a:r>
            <a:r>
              <a:rPr lang="en-GB" altLang="da-DK" sz="1600" noProof="1" smtClean="0"/>
              <a:t>Vigtige meddelelser</a:t>
            </a:r>
            <a:r>
              <a:rPr lang="en-GB" altLang="da-DK" sz="1600" dirty="0" smtClean="0"/>
              <a:t>” (announcements) </a:t>
            </a:r>
            <a:r>
              <a:rPr lang="en-GB" altLang="da-DK" sz="1600" dirty="0"/>
              <a:t>which contain important information </a:t>
            </a:r>
            <a:r>
              <a:rPr lang="en-GB" altLang="da-DK" sz="1600" dirty="0" smtClean="0"/>
              <a:t>from me about </a:t>
            </a:r>
            <a:r>
              <a:rPr lang="en-GB" altLang="da-DK" sz="1600" dirty="0"/>
              <a:t>things you must remember to do </a:t>
            </a:r>
            <a:r>
              <a:rPr lang="en-GB" altLang="da-DK" sz="1600" dirty="0" smtClean="0"/>
              <a:t>(or avoid)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Postings on the “Discussion forum”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</a:t>
            </a:r>
            <a:r>
              <a:rPr lang="en-GB" altLang="da-DK" sz="1600" dirty="0" smtClean="0"/>
              <a:t>Brightspace (to </a:t>
            </a:r>
            <a:r>
              <a:rPr lang="en-GB" altLang="da-DK" sz="1600" dirty="0"/>
              <a:t>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</a:t>
            </a:r>
            <a:r>
              <a:rPr lang="en-GB" altLang="da-DK" sz="1600" dirty="0"/>
              <a:t>you miss some of this information for a longer period of </a:t>
            </a:r>
            <a:r>
              <a:rPr lang="en-GB" altLang="da-DK" sz="1600" dirty="0" smtClean="0"/>
              <a:t>time, you may </a:t>
            </a:r>
            <a:r>
              <a:rPr lang="en-GB" altLang="da-DK" sz="1600" dirty="0"/>
              <a:t>get into serious </a:t>
            </a:r>
            <a:r>
              <a:rPr lang="en-GB" altLang="da-DK" sz="1600" dirty="0" smtClean="0"/>
              <a:t>problems (or loose valuable efforts/time) </a:t>
            </a:r>
            <a:endParaRPr lang="en-GB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research group has a separate Brightspace subpage where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can find different kinds of material from the research </a:t>
            </a:r>
            <a:r>
              <a:rPr lang="en-US" altLang="da-DK" sz="1800" b="1" dirty="0" smtClean="0">
                <a:solidFill>
                  <a:srgbClr val="A50021"/>
                </a:solidFill>
                <a:cs typeface="ＭＳ Ｐゴシック" charset="0"/>
              </a:rPr>
              <a:t>group</a:t>
            </a: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</a:t>
            </a:r>
            <a:r>
              <a:rPr lang="en-GB" altLang="da-DK" sz="1600" dirty="0"/>
              <a:t>will find these pages under </a:t>
            </a:r>
            <a:r>
              <a:rPr lang="en-GB" altLang="da-DK" sz="1600" dirty="0" smtClean="0"/>
              <a:t>"</a:t>
            </a:r>
            <a:r>
              <a:rPr lang="en-GB" altLang="da-DK" sz="1600" b="1" dirty="0" smtClean="0"/>
              <a:t>Material from the individual research groups</a:t>
            </a:r>
            <a:r>
              <a:rPr lang="en-GB" altLang="da-DK" sz="1600" dirty="0" smtClean="0"/>
              <a:t>“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Most of these pages are empty, but 2-3 research groups use them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 smtClean="0"/>
              <a:t>Number of students and workload</a:t>
            </a:r>
            <a:endParaRPr lang="en-GB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There will be a total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119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students doing their cs / it bachelor project in the Spring of 2025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Officially, there are three different bachelor project courses (one for </a:t>
            </a:r>
            <a:r>
              <a:rPr lang="en-GB" altLang="da-DK" sz="1600" dirty="0" err="1" smtClean="0"/>
              <a:t>cs</a:t>
            </a:r>
            <a:r>
              <a:rPr lang="en-GB" altLang="da-DK" sz="1600" dirty="0" smtClean="0"/>
              <a:t>, one for it and one for 10 ECTS projects), but in practice, they are organised as a single course with one Brightspace page and common lectures</a:t>
            </a:r>
            <a:endParaRPr lang="en-GB" altLang="da-DK" sz="1600" dirty="0" smtClean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of the bachelor project is </a:t>
            </a:r>
            <a:r>
              <a:rPr lang="en-GB" altLang="da-DK" sz="1800" b="1" dirty="0">
                <a:solidFill>
                  <a:srgbClr val="A50021"/>
                </a:solidFill>
              </a:rPr>
              <a:t>15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ECTS (with a few exceptions)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</a:t>
            </a:r>
            <a:r>
              <a:rPr lang="en-GB" altLang="da-DK" sz="1600" dirty="0"/>
              <a:t>15 hours per </a:t>
            </a:r>
            <a:r>
              <a:rPr lang="en-GB" altLang="da-DK" sz="1600" dirty="0" smtClean="0"/>
              <a:t>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</a:t>
            </a:r>
            <a:r>
              <a:rPr lang="en-GB" altLang="da-DK" sz="1600" dirty="0" smtClean="0"/>
              <a:t>second </a:t>
            </a:r>
            <a:r>
              <a:rPr lang="en-GB" altLang="da-DK" sz="1600" dirty="0"/>
              <a:t>half of the </a:t>
            </a:r>
            <a:r>
              <a:rPr lang="en-GB" altLang="da-DK" sz="1600" dirty="0" smtClean="0"/>
              <a:t>semester, </a:t>
            </a:r>
            <a:r>
              <a:rPr lang="en-GB" altLang="da-DK" sz="1600" dirty="0"/>
              <a:t>you are expected to </a:t>
            </a:r>
            <a:r>
              <a:rPr lang="en-GB" altLang="da-DK" sz="1600" dirty="0" smtClean="0"/>
              <a:t>spend 30 </a:t>
            </a:r>
            <a:r>
              <a:rPr lang="en-GB" altLang="da-DK" sz="1600" dirty="0"/>
              <a:t>hours per </a:t>
            </a:r>
            <a:r>
              <a:rPr lang="en-GB" altLang="da-DK" sz="1600" dirty="0" smtClean="0"/>
              <a:t>week</a:t>
            </a:r>
            <a:endParaRPr lang="en-GB" altLang="da-DK" sz="16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It will be possible to make the bachelor projects within the following </a:t>
            </a:r>
            <a:r>
              <a:rPr lang="en-GB" altLang="da-DK" sz="1800" noProof="0" dirty="0" smtClean="0"/>
              <a:t>seven research </a:t>
            </a:r>
            <a:r>
              <a:rPr lang="en-GB" altLang="da-DK" sz="1800" noProof="0" dirty="0" smtClean="0"/>
              <a:t>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Machine Learning (Chris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Rene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Schwiegelshohn)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Collaboration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and Computer-Human Interaction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(Eve Hoggan)</a:t>
            </a:r>
            <a:endParaRPr lang="en-US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Computational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Complexity and Game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Theory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(Kristoffer Arnsfelt Hansen) 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Cryptography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Security (Ivan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Bjerre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Damgård)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Data-Intensive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Systems (</a:t>
            </a:r>
            <a:r>
              <a:rPr lang="en-US" sz="1600" kern="1200" dirty="0" err="1" smtClean="0">
                <a:latin typeface="Arial" pitchFamily="34" charset="0"/>
                <a:ea typeface="ＭＳ Ｐゴシック" pitchFamily="34" charset="-128"/>
                <a:cs typeface="+mn-cs"/>
              </a:rPr>
              <a:t>Akhil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 Arora)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Logic and Semantics &amp; Programming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Languages (Andreas </a:t>
            </a:r>
            <a:r>
              <a:rPr lang="en-US" sz="1600" kern="1200" spc="-70" dirty="0">
                <a:latin typeface="Arial" pitchFamily="34" charset="0"/>
                <a:ea typeface="ＭＳ Ｐゴシック" pitchFamily="34" charset="-128"/>
                <a:cs typeface="+mn-cs"/>
              </a:rPr>
              <a:t>Pavlogiannis &amp; Jaco van de </a:t>
            </a:r>
            <a:r>
              <a:rPr lang="en-US" sz="1600" kern="1200" spc="-70" dirty="0" smtClean="0">
                <a:latin typeface="Arial" pitchFamily="34" charset="0"/>
                <a:ea typeface="ＭＳ Ｐゴシック" pitchFamily="34" charset="-128"/>
                <a:cs typeface="+mn-cs"/>
              </a:rPr>
              <a:t>Pol)</a:t>
            </a:r>
            <a:endParaRPr lang="en-US" sz="1600" kern="1200" spc="-7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Ubiquitous Computing and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Interaction (Hans-Jörg Schulz)</a:t>
            </a:r>
          </a:p>
          <a:p>
            <a:pPr marL="728663" lvl="1" indent="-271463">
              <a:spcBef>
                <a:spcPts val="300"/>
              </a:spcBef>
            </a:pP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It is no longer possible to make bachelor projects within 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  <a:cs typeface="+mn-cs"/>
              </a:rPr>
              <a:t>Bioinformatics</a:t>
            </a:r>
            <a:endParaRPr lang="en-US" sz="1600" kern="120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person(s) in parenthesis is the point of contact for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 smtClean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research group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June 8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 (or the next working day at 13.00 if June 8 is a Saturday or a Sunday</a:t>
            </a:r>
            <a:r>
              <a:rPr lang="en-US" sz="1600" kern="1200" dirty="0" smtClean="0">
                <a:latin typeface="Arial" pitchFamily="34" charset="0"/>
                <a:ea typeface="ＭＳ Ｐゴシック" pitchFamily="34" charset="-128"/>
              </a:rPr>
              <a:t>) – </a:t>
            </a:r>
            <a:r>
              <a:rPr lang="en-US" sz="1600" b="1" kern="1200" dirty="0" smtClean="0">
                <a:latin typeface="Arial" pitchFamily="34" charset="0"/>
                <a:ea typeface="ＭＳ Ｐゴシック" pitchFamily="34" charset="-128"/>
              </a:rPr>
              <a:t>2025: June 9 at 13.00</a:t>
            </a:r>
            <a:endParaRPr lang="en-GB" sz="1600" b="1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size of the report i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maximum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Oral exam in June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report is the basis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for an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  <a:endParaRPr lang="en-GB" sz="1600" kern="1200" spc="-60" dirty="0">
              <a:latin typeface="Arial" pitchFamily="34" charset="0"/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 smtClean="0"/>
              <a:t>On the Brightspace page of the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research group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another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advisor in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bachelor groups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</a:t>
            </a: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project</a:t>
            </a:r>
            <a:endParaRPr lang="en-GB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If you do this, you must contact the research group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You can also contact a research group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1-3 </a:t>
            </a:r>
            <a:r>
              <a:rPr lang="en-GB" altLang="da-DK" sz="1800" b="1" dirty="0">
                <a:solidFill>
                  <a:srgbClr val="A50021"/>
                </a:solidFill>
              </a:rPr>
              <a:t>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dirty="0" smtClean="0"/>
              <a:t>more difficult </a:t>
            </a:r>
            <a:r>
              <a:rPr lang="en-GB" altLang="da-DK" sz="1600" dirty="0" smtClean="0"/>
              <a:t>to mix 10ECTS and 15 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 smtClean="0"/>
              <a:t>We strongly recommend groups with 2-3 persons</a:t>
            </a:r>
            <a:endParaRPr lang="en-GB" altLang="da-DK" sz="2800" spc="-50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04055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Groups </a:t>
            </a:r>
            <a:r>
              <a:rPr lang="en-GB" altLang="da-DK" sz="1800" b="1" dirty="0">
                <a:solidFill>
                  <a:srgbClr val="A50021"/>
                </a:solidFill>
              </a:rPr>
              <a:t>are much more stable and solid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</a:t>
            </a:r>
            <a:r>
              <a:rPr lang="en-GB" altLang="da-DK" sz="1600" dirty="0" smtClean="0"/>
              <a:t>group </a:t>
            </a:r>
            <a:r>
              <a:rPr lang="en-GB" altLang="da-DK" sz="1600" dirty="0"/>
              <a:t>member has a "bad day", gets </a:t>
            </a:r>
            <a:r>
              <a:rPr lang="en-GB" altLang="da-DK" sz="1600" dirty="0" smtClean="0"/>
              <a:t>depressed, </a:t>
            </a:r>
            <a:r>
              <a:rPr lang="en-GB" altLang="da-DK" sz="1600" dirty="0"/>
              <a:t>or makes a significant misjudgement, the other group members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likely to get </a:t>
            </a:r>
            <a:r>
              <a:rPr lang="en-GB" altLang="da-DK" sz="1600" dirty="0" smtClean="0"/>
              <a:t>her/him "back </a:t>
            </a:r>
            <a:r>
              <a:rPr lang="en-GB" altLang="da-DK" sz="1600" dirty="0"/>
              <a:t>on </a:t>
            </a:r>
            <a:r>
              <a:rPr lang="en-GB" altLang="da-DK" sz="1600" dirty="0" smtClean="0"/>
              <a:t>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The chances of a group "getting stuck" is </a:t>
            </a:r>
            <a:r>
              <a:rPr lang="en-GB" altLang="da-DK" sz="1600" b="1" spc="-40" dirty="0" smtClean="0"/>
              <a:t>much smaller</a:t>
            </a:r>
            <a:r>
              <a:rPr lang="en-GB" altLang="da-DK" sz="1600" spc="-40" dirty="0" smtClean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results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work alone you need to contact the intended advisor to obtain approval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 should agree upon the </a:t>
            </a: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level of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Your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time schedules </a:t>
            </a: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The discussion forum (on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Brightspace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page)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has a topic, where you can advertise for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students who may want to join you for a particular 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project</a:t>
            </a:r>
            <a:endParaRPr lang="en-GB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much more </a:t>
            </a:r>
            <a:r>
              <a:rPr lang="en-GB" altLang="da-DK" sz="1800" b="1" dirty="0">
                <a:solidFill>
                  <a:srgbClr val="A50021"/>
                </a:solidFill>
              </a:rPr>
              <a:t>important to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choose </a:t>
            </a:r>
            <a:r>
              <a:rPr lang="en-GB" altLang="da-DK" sz="1800" b="1" dirty="0">
                <a:solidFill>
                  <a:srgbClr val="A50021"/>
                </a:solidFill>
              </a:rPr>
              <a:t>good partners than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to choose a</a:t>
            </a:r>
            <a:br>
              <a:rPr lang="en-GB" altLang="da-DK" sz="1800" b="1" dirty="0" smtClean="0">
                <a:solidFill>
                  <a:srgbClr val="A50021"/>
                </a:solidFill>
              </a:rPr>
            </a:br>
            <a:r>
              <a:rPr lang="en-GB" altLang="da-DK" sz="1800" b="1" dirty="0" smtClean="0">
                <a:solidFill>
                  <a:srgbClr val="A50021"/>
                </a:solidFill>
              </a:rPr>
              <a:t>particular </a:t>
            </a:r>
            <a:r>
              <a:rPr lang="en-GB" altLang="da-DK" sz="1800" b="1" dirty="0">
                <a:solidFill>
                  <a:srgbClr val="A50021"/>
                </a:solidFill>
              </a:rPr>
              <a:t>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 smtClean="0">
                <a:latin typeface="Arial" pitchFamily="34" charset="0"/>
                <a:ea typeface="ＭＳ Ｐゴシック" pitchFamily="34" charset="-128"/>
              </a:rPr>
              <a:t>The choice of a research group may be vital, but the choice of the actual project within that group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 smtClean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When </a:t>
            </a:r>
            <a:r>
              <a:rPr lang="en-GB" sz="1800" b="1" dirty="0">
                <a:solidFill>
                  <a:srgbClr val="A50021"/>
                </a:solidFill>
              </a:rPr>
              <a:t>you </a:t>
            </a:r>
            <a:r>
              <a:rPr lang="en-GB" sz="1800" b="1" dirty="0" smtClean="0">
                <a:solidFill>
                  <a:srgbClr val="A50021"/>
                </a:solidFill>
              </a:rPr>
              <a:t>have formed a group and chosen the research group in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Registration will be open on </a:t>
            </a:r>
            <a:r>
              <a:rPr lang="en-GB" sz="1600" b="1" dirty="0" smtClean="0">
                <a:solidFill>
                  <a:srgbClr val="008000"/>
                </a:solidFill>
              </a:rPr>
              <a:t>Monday December 2 </a:t>
            </a:r>
            <a:r>
              <a:rPr lang="en-GB" sz="1600" dirty="0"/>
              <a:t>and the registration must be done before</a:t>
            </a:r>
            <a:r>
              <a:rPr lang="en-GB" sz="1600" b="1" dirty="0" smtClean="0">
                <a:solidFill>
                  <a:srgbClr val="008000"/>
                </a:solidFill>
              </a:rPr>
              <a:t> Sunday January 12.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For </a:t>
            </a:r>
            <a:r>
              <a:rPr lang="en-GB" sz="1600" dirty="0"/>
              <a:t>more details see the Brightspace page </a:t>
            </a:r>
            <a:r>
              <a:rPr lang="en-GB" sz="1600" b="1" dirty="0">
                <a:solidFill>
                  <a:srgbClr val="008000"/>
                </a:solidFill>
              </a:rPr>
              <a:t>Registration of bachelor project groups</a:t>
            </a:r>
            <a:r>
              <a:rPr lang="en-GB" sz="1600" dirty="0"/>
              <a:t> </a:t>
            </a:r>
            <a:r>
              <a:rPr lang="en-GB" sz="1600" dirty="0" smtClean="0"/>
              <a:t>which </a:t>
            </a:r>
            <a:r>
              <a:rPr lang="en-GB" sz="1600" dirty="0"/>
              <a:t>will become </a:t>
            </a:r>
            <a:r>
              <a:rPr lang="en-GB" sz="1600" dirty="0" smtClean="0"/>
              <a:t>available </a:t>
            </a:r>
            <a:r>
              <a:rPr lang="en-GB" sz="1600" dirty="0"/>
              <a:t>on Monday December </a:t>
            </a:r>
            <a:r>
              <a:rPr lang="en-GB" sz="1600" dirty="0" smtClean="0"/>
              <a:t>2</a:t>
            </a:r>
            <a:endParaRPr lang="en-GB" sz="1600" dirty="0"/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To register you do </a:t>
            </a:r>
            <a:r>
              <a:rPr lang="en-GB" sz="1600" b="1" dirty="0">
                <a:solidFill>
                  <a:srgbClr val="008000"/>
                </a:solidFill>
              </a:rPr>
              <a:t>not</a:t>
            </a:r>
            <a:r>
              <a:rPr lang="en-GB" sz="1600" dirty="0"/>
              <a:t> need to have chosen a concrete bachelor project, but you need to have formed a group of 1-3 persons and decided which </a:t>
            </a:r>
            <a:r>
              <a:rPr lang="en-GB" sz="1600" b="1" dirty="0">
                <a:solidFill>
                  <a:srgbClr val="008000"/>
                </a:solidFill>
              </a:rPr>
              <a:t>research group</a:t>
            </a:r>
            <a:r>
              <a:rPr lang="en-GB" sz="1600" dirty="0"/>
              <a:t> you want to work </a:t>
            </a:r>
            <a:r>
              <a:rPr lang="en-GB" sz="1600" dirty="0" smtClean="0"/>
              <a:t>with</a:t>
            </a:r>
            <a:endParaRPr lang="en-GB" sz="1600" b="1" dirty="0" smtClean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 smtClean="0">
                <a:solidFill>
                  <a:srgbClr val="A50021"/>
                </a:solidFill>
              </a:rPr>
              <a:t>Each </a:t>
            </a:r>
            <a:r>
              <a:rPr lang="en-GB" sz="1800" b="1" dirty="0">
                <a:solidFill>
                  <a:srgbClr val="A50021"/>
                </a:solidFill>
              </a:rPr>
              <a:t>research group </a:t>
            </a:r>
            <a:r>
              <a:rPr lang="en-GB" sz="1800" b="1" dirty="0" smtClean="0">
                <a:solidFill>
                  <a:srgbClr val="A50021"/>
                </a:solidFill>
              </a:rPr>
              <a:t>has </a:t>
            </a:r>
            <a:r>
              <a:rPr lang="en-GB" sz="1800" b="1" dirty="0">
                <a:solidFill>
                  <a:srgbClr val="A50021"/>
                </a:solidFill>
              </a:rPr>
              <a:t>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Groups are </a:t>
            </a:r>
            <a:r>
              <a:rPr lang="en-GB" sz="1600" dirty="0"/>
              <a:t>accepted on a first come first served </a:t>
            </a:r>
            <a:r>
              <a:rPr lang="en-GB" sz="1600" dirty="0" smtClean="0"/>
              <a:t>basis, and hence </a:t>
            </a:r>
            <a:r>
              <a:rPr lang="en-GB" sz="1600" dirty="0"/>
              <a:t>it </a:t>
            </a:r>
            <a:r>
              <a:rPr lang="en-GB" sz="1600" dirty="0" smtClean="0"/>
              <a:t>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</a:t>
            </a:r>
            <a:r>
              <a:rPr lang="en-GB" sz="1600" b="1" dirty="0" smtClean="0">
                <a:solidFill>
                  <a:srgbClr val="008000"/>
                </a:solidFill>
              </a:rPr>
              <a:t>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research group </a:t>
            </a:r>
            <a:r>
              <a:rPr lang="en-GB" sz="1600" dirty="0" smtClean="0"/>
              <a:t>is 12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8973</TotalTime>
  <Words>1928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714</cp:revision>
  <cp:lastPrinted>2017-08-15T08:16:54Z</cp:lastPrinted>
  <dcterms:created xsi:type="dcterms:W3CDTF">2000-02-22T02:31:40Z</dcterms:created>
  <dcterms:modified xsi:type="dcterms:W3CDTF">2024-11-19T03:22:27Z</dcterms:modified>
</cp:coreProperties>
</file>