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75" r:id="rId2"/>
    <p:sldId id="413" r:id="rId3"/>
    <p:sldId id="314" r:id="rId4"/>
    <p:sldId id="402" r:id="rId5"/>
    <p:sldId id="403" r:id="rId6"/>
    <p:sldId id="404" r:id="rId7"/>
    <p:sldId id="407" r:id="rId8"/>
    <p:sldId id="408" r:id="rId9"/>
    <p:sldId id="405" r:id="rId10"/>
    <p:sldId id="410" r:id="rId11"/>
    <p:sldId id="414" r:id="rId12"/>
    <p:sldId id="409" r:id="rId13"/>
    <p:sldId id="334" r:id="rId1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3"/>
            <p14:sldId id="314"/>
            <p14:sldId id="402"/>
            <p14:sldId id="403"/>
            <p14:sldId id="404"/>
            <p14:sldId id="407"/>
            <p14:sldId id="408"/>
            <p14:sldId id="405"/>
            <p14:sldId id="410"/>
            <p14:sldId id="414"/>
            <p14:sldId id="409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C0B5B-3CA8-4923-967D-A7F68D807474}" v="10" dt="2025-10-14T08:29:16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91" d="100"/>
          <a:sy n="91" d="100"/>
        </p:scale>
        <p:origin x="84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E17C5AF6-11E3-421A-B6F2-416B0C981305}"/>
    <pc:docChg chg="undo custSel modSld">
      <pc:chgData name="Kurt Jensen" userId="536d7847-4321-45c6-997a-4b9f60543789" providerId="ADAL" clId="{E17C5AF6-11E3-421A-B6F2-416B0C981305}" dt="2025-10-14T08:39:38.778" v="300" actId="20577"/>
      <pc:docMkLst>
        <pc:docMk/>
      </pc:docMkLst>
      <pc:sldChg chg="modSp mod">
        <pc:chgData name="Kurt Jensen" userId="536d7847-4321-45c6-997a-4b9f60543789" providerId="ADAL" clId="{E17C5AF6-11E3-421A-B6F2-416B0C981305}" dt="2025-10-14T08:29:52.301" v="144" actId="5793"/>
        <pc:sldMkLst>
          <pc:docMk/>
          <pc:sldMk cId="0" sldId="314"/>
        </pc:sldMkLst>
        <pc:spChg chg="mod">
          <ac:chgData name="Kurt Jensen" userId="536d7847-4321-45c6-997a-4b9f60543789" providerId="ADAL" clId="{E17C5AF6-11E3-421A-B6F2-416B0C981305}" dt="2025-10-14T08:29:52.301" v="144" actId="5793"/>
          <ac:spMkLst>
            <pc:docMk/>
            <pc:sldMk cId="0" sldId="314"/>
            <ac:spMk id="10244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14T08:25:13.751" v="39" actId="313"/>
        <pc:sldMkLst>
          <pc:docMk/>
          <pc:sldMk cId="3828024737" sldId="375"/>
        </pc:sldMkLst>
        <pc:spChg chg="mod">
          <ac:chgData name="Kurt Jensen" userId="536d7847-4321-45c6-997a-4b9f60543789" providerId="ADAL" clId="{E17C5AF6-11E3-421A-B6F2-416B0C981305}" dt="2025-10-14T08:25:13.751" v="39" actId="313"/>
          <ac:spMkLst>
            <pc:docMk/>
            <pc:sldMk cId="3828024737" sldId="375"/>
            <ac:spMk id="4" creationId="{00000000-0000-0000-0000-000000000000}"/>
          </ac:spMkLst>
        </pc:spChg>
        <pc:spChg chg="mod">
          <ac:chgData name="Kurt Jensen" userId="536d7847-4321-45c6-997a-4b9f60543789" providerId="ADAL" clId="{E17C5AF6-11E3-421A-B6F2-416B0C981305}" dt="2025-10-14T08:23:52.795" v="35" actId="20577"/>
          <ac:spMkLst>
            <pc:docMk/>
            <pc:sldMk cId="3828024737" sldId="375"/>
            <ac:spMk id="8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14T08:25:03.132" v="38" actId="20577"/>
        <pc:sldMkLst>
          <pc:docMk/>
          <pc:sldMk cId="2366877051" sldId="403"/>
        </pc:sldMkLst>
        <pc:spChg chg="mod">
          <ac:chgData name="Kurt Jensen" userId="536d7847-4321-45c6-997a-4b9f60543789" providerId="ADAL" clId="{E17C5AF6-11E3-421A-B6F2-416B0C981305}" dt="2025-10-14T08:25:03.132" v="38" actId="20577"/>
          <ac:spMkLst>
            <pc:docMk/>
            <pc:sldMk cId="2366877051" sldId="403"/>
            <ac:spMk id="10244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14T08:22:54.862" v="8" actId="313"/>
        <pc:sldMkLst>
          <pc:docMk/>
          <pc:sldMk cId="1768001902" sldId="404"/>
        </pc:sldMkLst>
        <pc:spChg chg="mod">
          <ac:chgData name="Kurt Jensen" userId="536d7847-4321-45c6-997a-4b9f60543789" providerId="ADAL" clId="{E17C5AF6-11E3-421A-B6F2-416B0C981305}" dt="2025-10-14T08:22:54.862" v="8" actId="313"/>
          <ac:spMkLst>
            <pc:docMk/>
            <pc:sldMk cId="1768001902" sldId="404"/>
            <ac:spMk id="10244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14T08:35:02.147" v="221" actId="20577"/>
        <pc:sldMkLst>
          <pc:docMk/>
          <pc:sldMk cId="3803037258" sldId="405"/>
        </pc:sldMkLst>
        <pc:spChg chg="mod">
          <ac:chgData name="Kurt Jensen" userId="536d7847-4321-45c6-997a-4b9f60543789" providerId="ADAL" clId="{E17C5AF6-11E3-421A-B6F2-416B0C981305}" dt="2025-10-14T08:35:02.147" v="221" actId="20577"/>
          <ac:spMkLst>
            <pc:docMk/>
            <pc:sldMk cId="3803037258" sldId="405"/>
            <ac:spMk id="10244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14T08:33:15.987" v="161" actId="20577"/>
        <pc:sldMkLst>
          <pc:docMk/>
          <pc:sldMk cId="3172758156" sldId="408"/>
        </pc:sldMkLst>
        <pc:spChg chg="mod">
          <ac:chgData name="Kurt Jensen" userId="536d7847-4321-45c6-997a-4b9f60543789" providerId="ADAL" clId="{E17C5AF6-11E3-421A-B6F2-416B0C981305}" dt="2025-10-14T08:33:15.987" v="161" actId="20577"/>
          <ac:spMkLst>
            <pc:docMk/>
            <pc:sldMk cId="3172758156" sldId="408"/>
            <ac:spMk id="10244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14T08:39:38.778" v="300" actId="20577"/>
        <pc:sldMkLst>
          <pc:docMk/>
          <pc:sldMk cId="2489968259" sldId="409"/>
        </pc:sldMkLst>
        <pc:spChg chg="mod">
          <ac:chgData name="Kurt Jensen" userId="536d7847-4321-45c6-997a-4b9f60543789" providerId="ADAL" clId="{E17C5AF6-11E3-421A-B6F2-416B0C981305}" dt="2025-10-14T08:39:38.778" v="300" actId="20577"/>
          <ac:spMkLst>
            <pc:docMk/>
            <pc:sldMk cId="2489968259" sldId="409"/>
            <ac:spMk id="10244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14T08:25:30.084" v="42" actId="20577"/>
        <pc:sldMkLst>
          <pc:docMk/>
          <pc:sldMk cId="320053938" sldId="413"/>
        </pc:sldMkLst>
        <pc:spChg chg="mod">
          <ac:chgData name="Kurt Jensen" userId="536d7847-4321-45c6-997a-4b9f60543789" providerId="ADAL" clId="{E17C5AF6-11E3-421A-B6F2-416B0C981305}" dt="2025-10-14T08:25:30.084" v="42" actId="20577"/>
          <ac:spMkLst>
            <pc:docMk/>
            <pc:sldMk cId="320053938" sldId="413"/>
            <ac:spMk id="8" creationId="{00000000-0000-0000-0000-000000000000}"/>
          </ac:spMkLst>
        </pc:spChg>
      </pc:sldChg>
      <pc:sldChg chg="modSp mod">
        <pc:chgData name="Kurt Jensen" userId="536d7847-4321-45c6-997a-4b9f60543789" providerId="ADAL" clId="{E17C5AF6-11E3-421A-B6F2-416B0C981305}" dt="2025-10-14T08:36:03.637" v="253" actId="20577"/>
        <pc:sldMkLst>
          <pc:docMk/>
          <pc:sldMk cId="4189121652" sldId="414"/>
        </pc:sldMkLst>
        <pc:spChg chg="mod">
          <ac:chgData name="Kurt Jensen" userId="536d7847-4321-45c6-997a-4b9f60543789" providerId="ADAL" clId="{E17C5AF6-11E3-421A-B6F2-416B0C981305}" dt="2025-10-14T08:36:03.637" v="253" actId="20577"/>
          <ac:spMkLst>
            <pc:docMk/>
            <pc:sldMk cId="4189121652" sldId="414"/>
            <ac:spMk id="1024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72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 dirty="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476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22300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47942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408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03980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194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89157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394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7544" y="188640"/>
            <a:ext cx="8361247" cy="1152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358775"/>
            <a:r>
              <a:rPr lang="en-GB" altLang="da-DK" sz="2800" dirty="0"/>
              <a:t>Welcome to the information meeting for bachelor projects in the spring of 2026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899592" y="1412776"/>
            <a:ext cx="8136904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/>
              <a:t>Kurt Jensen – responsible for the bachelor project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Brightspace pages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Formation of groups,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Program for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dirty="0"/>
              <a:t>I will give a brief presentation of the rules for bachelor projects and the organisation of the bachelor project course (20 minutes)</a:t>
            </a:r>
            <a:br>
              <a:rPr lang="en-GB" altLang="da-DK" sz="1600" dirty="0"/>
            </a:br>
            <a:r>
              <a:rPr lang="en-GB" altLang="da-DK" sz="1600" dirty="0">
                <a:solidFill>
                  <a:srgbClr val="FF0000"/>
                </a:solidFill>
              </a:rPr>
              <a:t>Questions are very welcome during my talk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dirty="0"/>
              <a:t>Each of the four sections will give a 15 minutes' presentation of the section and the bachelor projects they offer</a:t>
            </a:r>
          </a:p>
          <a:p>
            <a:pPr marL="728663" lvl="1" indent="-271463">
              <a:spcBef>
                <a:spcPts val="900"/>
              </a:spcBef>
              <a:buFont typeface="+mj-lt"/>
              <a:buChar char="–"/>
            </a:pPr>
            <a:r>
              <a:rPr lang="en-GB" altLang="da-DK" sz="1600" spc="-30" dirty="0"/>
              <a:t>Meet advisors from the different sections (outside auditorium)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Slides from this information meeting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r>
              <a:rPr lang="en-GB" altLang="da-DK" sz="1600" spc="-50" dirty="0"/>
              <a:t>All slides can be found on the Brightspace page </a:t>
            </a:r>
            <a:r>
              <a:rPr lang="en-US" altLang="da-DK" sz="1600" b="1" spc="-50" dirty="0">
                <a:solidFill>
                  <a:srgbClr val="008000"/>
                </a:solidFill>
              </a:rPr>
              <a:t>Information meeting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rest of this talk will be conducted in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Students enrolled for bachelor courses must be able to speak Danish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Slides will be in English (to help advisors who do not speak Danish)</a:t>
            </a:r>
          </a:p>
          <a:p>
            <a:pPr marL="728663" lvl="1" indent="-271463">
              <a:spcBef>
                <a:spcPts val="600"/>
              </a:spcBef>
              <a:buFont typeface="+mj-lt"/>
              <a:buChar char="–"/>
            </a:pPr>
            <a:endParaRPr lang="da-DK" altLang="da-DK" sz="2000" spc="-50" dirty="0"/>
          </a:p>
          <a:p>
            <a:pPr>
              <a:buFontTx/>
              <a:buNone/>
            </a:pPr>
            <a:endParaRPr lang="da-DK" altLang="da-DK" sz="20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Bachelor project "contract"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the first week of the semester each group makes a bachelor project contract, which is a 1-3 page document containing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(10-20 lines, which may be a slightly modified version of the project proposal)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time plan describing when the different work tasks should be finished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helps you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achieve 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adjust expectations between individual group members,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make an informed judgement of how much you will be able to do within your 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100" dirty="0">
                <a:solidFill>
                  <a:srgbClr val="A50021"/>
                </a:solidFill>
                <a:cs typeface="ＭＳ Ｐゴシック" charset="0"/>
              </a:rPr>
              <a:t>It is a good idea to update the contract with regular intervals during your project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Lectures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675688" cy="518457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Week 5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/>
              <a:t>How to make a useful bachelor project contract</a:t>
            </a:r>
            <a:r>
              <a:rPr lang="en-GB" altLang="da-DK" sz="1600" dirty="0"/>
              <a:t>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Followed by a meeting with the advisors from your section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Week 7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spc="-30" dirty="0"/>
              <a:t>How to write an academic paper and make an oral presentation of it</a:t>
            </a:r>
            <a:r>
              <a:rPr lang="en-US" altLang="da-DK" sz="1600" spc="-30" dirty="0"/>
              <a:t> </a:t>
            </a:r>
            <a:r>
              <a:rPr lang="en-US" altLang="da-DK" sz="1600" spc="-50" dirty="0"/>
              <a:t>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Week 9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dirty="0"/>
              <a:t>Publication traditions and literature search</a:t>
            </a:r>
            <a:r>
              <a:rPr lang="en-US" altLang="da-DK" sz="1600" dirty="0"/>
              <a:t> (by Kurt Jensen)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Week 11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dirty="0"/>
              <a:t>Generative AI in bachelor projects (rules and possibilities)</a:t>
            </a:r>
            <a:br>
              <a:rPr lang="en-US" altLang="da-DK" sz="1600" dirty="0"/>
            </a:br>
            <a:r>
              <a:rPr lang="en-US" altLang="da-DK" sz="1600" dirty="0"/>
              <a:t>(by Clemens Nylandsted Klokmose)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Week 13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b="1" dirty="0"/>
              <a:t>How to make proper charts and graphs</a:t>
            </a:r>
            <a:r>
              <a:rPr lang="en-US" altLang="da-DK" sz="1600" dirty="0"/>
              <a:t> (by Hans-Jörg Schulz)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en-GB" altLang="da-DK" sz="1800" b="1" spc="-20" dirty="0">
                <a:solidFill>
                  <a:srgbClr val="A50021"/>
                </a:solidFill>
                <a:cs typeface="ＭＳ Ｐゴシック" charset="0"/>
              </a:rPr>
              <a:t>If you have proposals for additional lectures (or other common activities), please send me a mail or make a posting on the </a:t>
            </a:r>
            <a:r>
              <a:rPr lang="en-US" altLang="da-DK" sz="1800" b="1" spc="-20" dirty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US" altLang="da-DK" sz="1600" spc="-20" dirty="0"/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8912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37444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on a daily basis read (and react to)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</a:t>
            </a:r>
            <a:r>
              <a:rPr lang="en-GB" altLang="da-DK" sz="1600" b="1" i="1" dirty="0"/>
              <a:t>Announcements</a:t>
            </a:r>
            <a:r>
              <a:rPr lang="en-GB" altLang="da-DK" sz="1600" dirty="0"/>
              <a:t> which contain important information from me about things you must remember to do (or avoid)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i="1" dirty="0"/>
              <a:t>Discussions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Mails which I send to you via Brightspace (to your AU mail account)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miss some of this information for a longer period of time, you may get into serious problems (or loose valuable efforts/time) 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section has a separate Brightspace subpage where </a:t>
            </a:r>
            <a:r>
              <a:rPr lang="en-US" altLang="da-DK" sz="1800" b="1" dirty="0">
                <a:solidFill>
                  <a:srgbClr val="A50021"/>
                </a:solidFill>
                <a:cs typeface="ＭＳ Ｐゴシック" charset="0"/>
              </a:rPr>
              <a:t>you can find different kinds of material from the section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will find these pages under "</a:t>
            </a:r>
            <a:r>
              <a:rPr lang="en-GB" altLang="da-DK" sz="1600" b="1" dirty="0"/>
              <a:t>Material from the individual sections</a:t>
            </a:r>
            <a:r>
              <a:rPr lang="en-GB" altLang="da-DK" sz="1600" dirty="0"/>
              <a:t>“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Not all sections use </a:t>
            </a:r>
            <a:r>
              <a:rPr lang="en-GB" altLang="da-DK" sz="1600"/>
              <a:t>these subpages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>
                <a:ea typeface="ＭＳ Ｐゴシック" pitchFamily="34" charset="-128"/>
              </a:rPr>
              <a:t>That's</a:t>
            </a:r>
            <a:r>
              <a:rPr lang="en-GB" altLang="da-DK" sz="3200" noProof="0" dirty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43325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en-GB" altLang="da-DK" sz="2800" dirty="0"/>
              <a:t>Number of students and workload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9225" y="1052736"/>
            <a:ext cx="836124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There will be a total of ??? students doing their cs / it bachelor project in the Spring of 2026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Officially, there are three different bachelor project courses (one for </a:t>
            </a:r>
            <a:r>
              <a:rPr lang="en-GB" altLang="da-DK" sz="1600" dirty="0" err="1"/>
              <a:t>cs</a:t>
            </a:r>
            <a:r>
              <a:rPr lang="en-GB" altLang="da-DK" sz="1600" dirty="0"/>
              <a:t>, one for it and one for 10 ECTS projects), but in practice, they are organised as a single course with one Brightspace page and common lectures</a:t>
            </a:r>
            <a:endParaRPr lang="en-GB" altLang="da-DK" sz="1600" dirty="0">
              <a:solidFill>
                <a:srgbClr val="00B050"/>
              </a:solidFill>
            </a:endParaRP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workload of the bachelor project is 15 ECTS (with a few exceptions)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first half of the semester, you are expected to spend 15 hours per week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In the second half of the semester, you are expected to spend 30 hours per week</a:t>
            </a:r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2005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Advisors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712968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/>
              <a:t>It will be possible to make the bachelor projects within the following four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Algorithms, Data Structures and Artificial Intelligence (ADA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Cryptography and Cybersecurity (CC).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Human-Centered Computing (HCC).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dirty="0">
                <a:latin typeface="Arial" pitchFamily="34" charset="0"/>
                <a:ea typeface="ＭＳ Ｐゴシック" pitchFamily="34" charset="-128"/>
                <a:cs typeface="+mn-cs"/>
              </a:rPr>
              <a:t>Programming Languages, Logic, and Software Security (PLS).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defRPr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The four sections have the following contact persons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>
                <a:latin typeface="Arial" pitchFamily="34" charset="0"/>
                <a:ea typeface="ＭＳ Ｐゴシック" pitchFamily="34" charset="-128"/>
                <a:cs typeface="+mn-cs"/>
              </a:rPr>
              <a:t>ADA section: Chris Schwiegelshohn, Kristoffer Arnsfelt Hansen &amp; Akhil Arora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>
                <a:latin typeface="Arial" pitchFamily="34" charset="0"/>
                <a:ea typeface="ＭＳ Ｐゴシック" pitchFamily="34" charset="-128"/>
                <a:cs typeface="+mn-cs"/>
              </a:rPr>
              <a:t>CC section: Ivan Bjerre Damgård.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>
                <a:latin typeface="Arial" pitchFamily="34" charset="0"/>
                <a:ea typeface="ＭＳ Ｐゴシック" pitchFamily="34" charset="-128"/>
                <a:cs typeface="+mn-cs"/>
              </a:rPr>
              <a:t>HCC section: Eve Hoggan.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kern="1200" spc="-40" dirty="0">
                <a:latin typeface="Arial" pitchFamily="34" charset="0"/>
                <a:ea typeface="ＭＳ Ｐゴシック" pitchFamily="34" charset="-128"/>
                <a:cs typeface="+mn-cs"/>
              </a:rPr>
              <a:t>PLS section: Andreas Pavlogiannis &amp; Jaco van de Pol.</a:t>
            </a:r>
          </a:p>
          <a:p>
            <a:pPr marL="728663" lvl="1" indent="-271463">
              <a:spcBef>
                <a:spcPts val="300"/>
              </a:spcBef>
            </a:pPr>
            <a:endParaRPr lang="en-US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600" kern="1200" spc="-40" dirty="0">
                <a:latin typeface="Arial" pitchFamily="34" charset="0"/>
                <a:ea typeface="ＭＳ Ｐゴシック" pitchFamily="34" charset="-128"/>
                <a:cs typeface="+mn-cs"/>
              </a:rPr>
              <a:t>The actual advisor for a given project may be another person from the section</a:t>
            </a:r>
            <a:endParaRPr lang="da-DK" sz="1600" kern="1200" spc="-40" dirty="0"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eaLnBrk="1" hangingPunct="1">
              <a:defRPr/>
            </a:pPr>
            <a:endParaRPr lang="en-GB" altLang="da-DK" sz="2000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Learning goals (from official course descriptions)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463" y="1039018"/>
            <a:ext cx="8496944" cy="555833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/>
              <a:t>Qualifications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After the course you will have obtained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detailed knowledge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and practical experience with a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specific area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within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course will train you in independently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seeking information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,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planning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conducting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a project, and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communicating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the results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will obtain experience in reading and understanding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scientific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After the course you will be able to: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methods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to an academic problem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relevant literature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b="1" kern="1200" dirty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kern="1200" dirty="0">
                <a:latin typeface="Arial" pitchFamily="34" charset="0"/>
                <a:ea typeface="ＭＳ Ｐゴシック" pitchFamily="34" charset="-128"/>
              </a:rPr>
              <a:t> a cs/it academic problem</a:t>
            </a:r>
            <a:endParaRPr lang="en-GB" sz="1200" kern="1200" dirty="0">
              <a:latin typeface="Arial" pitchFamily="34" charset="0"/>
              <a:ea typeface="ＭＳ Ｐゴシック" pitchFamily="34" charset="-128"/>
            </a:endParaRPr>
          </a:p>
          <a:p>
            <a:pPr marL="342900" lvl="2" indent="-342900" eaLnBrk="1" hangingPunct="1">
              <a:spcBef>
                <a:spcPts val="800"/>
              </a:spcBef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Contents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course will give an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introduction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to key texts and results within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several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emerging areas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of cs / it product development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are required to obtain further overview through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independently seeking additional literature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within a chosen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Under supervision you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plan a project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investigating a problem with theoretical and/or experimental methods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Finally, you report the results of your investigations in a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written report</a:t>
            </a:r>
            <a:endParaRPr lang="en-GB" altLang="da-DK" sz="1600" b="1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2839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Report and oral exam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145557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/>
              <a:t>Bachelor project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bachelor project report must be handed in no later than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June 8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sz="1600" kern="1200" dirty="0">
                <a:latin typeface="Arial" pitchFamily="34" charset="0"/>
                <a:ea typeface="ＭＳ Ｐゴシック" pitchFamily="34" charset="-128"/>
              </a:rPr>
              <a:t> (or the next working day at 13.00 if June 8 is a Saturday or a Sunday) – </a:t>
            </a:r>
            <a:r>
              <a:rPr lang="en-US" sz="1600" b="1" kern="1200" dirty="0">
                <a:latin typeface="Arial" pitchFamily="34" charset="0"/>
                <a:ea typeface="ＭＳ Ｐゴシック" pitchFamily="34" charset="-128"/>
              </a:rPr>
              <a:t>2026: June 8 at 13.00</a:t>
            </a:r>
            <a:endParaRPr lang="en-GB" sz="1600" b="1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size of the report is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bibliography)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Oral exam in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 the findings of the bachelor project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A common grade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spc="-60" dirty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4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 later than August 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687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Proposals for bachelor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699" y="1052736"/>
            <a:ext cx="8403781" cy="5348064"/>
          </a:xfrm>
          <a:noFill/>
        </p:spPr>
        <p:txBody>
          <a:bodyPr/>
          <a:lstStyle/>
          <a:p>
            <a:pPr eaLnBrk="1" hangingPunct="1">
              <a:defRPr/>
            </a:pPr>
            <a:r>
              <a:rPr lang="en-GB" altLang="da-DK" sz="1800" noProof="0" dirty="0"/>
              <a:t>On the Brightspace page of the bachelor project course you can find a number of proposals for bachelor projects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are encouraged to speak with the contact person for the corresponding section in order to obtain additional 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may be redirected to another advisor in the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Several bachelor groups can do the same project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You are also allowed to formulate your own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If you do this, you must contact the section to obtain approval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You can also contact a section and ask, whether they are willing to formulate a project proposal within a particular area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bachelor projects are performed in groups of 1-3 persons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possible to have mixed groups with both cs and it 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more difficult to mix 10ECTS and 15 ECTS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Groups with 4 or more persons are not allowed (by the formal rules)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Each group can expect to get 20 hours of supervision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This includes the time to read report drafts, the final report and make the examination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60" dirty="0"/>
              <a:t>To improve quality and efficiency, your advisor may organise joint activities across groups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6800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spc="-50" dirty="0"/>
              <a:t>We strongly recommend groups with 2-3 persons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5"/>
            <a:ext cx="8496175" cy="504055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learn a lot from working in a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an important job competence to be able to work efficiently with other people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are much more stable and solid than individuals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one group member has a "bad day", gets depressed, or makes a significant misjudgement, the other group members are likely to get her/him "back on track"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The chances of a group "getting stuck" is </a:t>
            </a:r>
            <a:r>
              <a:rPr lang="en-GB" altLang="da-DK" sz="1600" b="1" spc="-40" dirty="0"/>
              <a:t>much smaller</a:t>
            </a:r>
            <a:r>
              <a:rPr lang="en-GB" altLang="da-DK" sz="1600" spc="-40" dirty="0"/>
              <a:t> than for a person working alone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Groups produce better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/>
              <a:t>Groups will always have larger and more diverse competences than a single person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70" dirty="0"/>
              <a:t>Group members will have a much more detailed knowledge of your work than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will often be much faster to consult other group members than to set up a meeting with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discussions in a group improve the outcome and the result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Groups get higher grades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Statistics from spring 2019:   3-persons: 9,9,   2-persons: 9,4,   1-person: 7,8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To work alone you need to contact the intended advisor to obtain approval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714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Choice of partners and projects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502766" cy="496502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It is important to have good partners (group members)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You should agree upon the level of ambition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Your time schedules should allow you to meet and work together many hours each week (this is not trivial, so it should be checked/planned)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It is fruitful that group members span different backgrounds and knowledge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The discussion forum (on the Brightspace page) has a topic, where you can advertise for students who may want to join you for a particular project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It is much more important to choose good partners than to choose a</a:t>
            </a:r>
            <a:br>
              <a:rPr lang="en-GB" altLang="da-DK" sz="1800" b="1" dirty="0">
                <a:solidFill>
                  <a:srgbClr val="A50021"/>
                </a:solidFill>
              </a:rPr>
            </a:br>
            <a:r>
              <a:rPr lang="en-GB" altLang="da-DK" sz="1800" b="1" dirty="0">
                <a:solidFill>
                  <a:srgbClr val="A50021"/>
                </a:solidFill>
              </a:rPr>
              <a:t>particular project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Many projects within a research area (or even neighbouring areas) require and train the same skills and competences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kern="1200" dirty="0">
                <a:latin typeface="Arial" pitchFamily="34" charset="0"/>
                <a:ea typeface="ＭＳ Ｐゴシック" pitchFamily="34" charset="-128"/>
              </a:rPr>
              <a:t>The choice of section may be important, but the choice of the actual project within that section is often of much less importance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kern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7275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Registration of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722" y="1128267"/>
            <a:ext cx="8358750" cy="527253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>
                <a:solidFill>
                  <a:srgbClr val="A50021"/>
                </a:solidFill>
              </a:rPr>
              <a:t>When you have formed a group and chosen the section with which you want to do your bachelor project, you must register your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Registration will be open on </a:t>
            </a:r>
            <a:r>
              <a:rPr lang="en-GB" sz="1600" b="1" dirty="0">
                <a:solidFill>
                  <a:srgbClr val="008000"/>
                </a:solidFill>
              </a:rPr>
              <a:t>Monday December 8 </a:t>
            </a:r>
            <a:r>
              <a:rPr lang="en-GB" sz="1600" dirty="0"/>
              <a:t>and the registration must be done before</a:t>
            </a:r>
            <a:r>
              <a:rPr lang="en-GB" sz="1600" b="1" dirty="0">
                <a:solidFill>
                  <a:srgbClr val="008000"/>
                </a:solidFill>
              </a:rPr>
              <a:t> Sunday January 11.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For more details see the Brightspace page </a:t>
            </a:r>
            <a:r>
              <a:rPr lang="en-GB" sz="1600" b="1" dirty="0">
                <a:solidFill>
                  <a:srgbClr val="008000"/>
                </a:solidFill>
              </a:rPr>
              <a:t>Registration of bachelor project groups</a:t>
            </a:r>
            <a:r>
              <a:rPr lang="en-GB" sz="1600" dirty="0"/>
              <a:t> which will become available on Monday December 8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To register you do </a:t>
            </a:r>
            <a:r>
              <a:rPr lang="en-GB" sz="1600" b="1" dirty="0">
                <a:solidFill>
                  <a:srgbClr val="008000"/>
                </a:solidFill>
              </a:rPr>
              <a:t>not</a:t>
            </a:r>
            <a:r>
              <a:rPr lang="en-GB" sz="1600" dirty="0"/>
              <a:t> need to have chosen a concrete bachelor project, but you need to have formed a group of 1-3 persons and decided which </a:t>
            </a:r>
            <a:r>
              <a:rPr lang="en-GB" sz="1600" b="1" dirty="0">
                <a:solidFill>
                  <a:srgbClr val="008000"/>
                </a:solidFill>
              </a:rPr>
              <a:t>section</a:t>
            </a:r>
            <a:r>
              <a:rPr lang="en-GB" sz="1600" dirty="0"/>
              <a:t> you want to work with</a:t>
            </a:r>
            <a:endParaRPr lang="en-GB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sz="1800" b="1" dirty="0">
                <a:solidFill>
                  <a:srgbClr val="A50021"/>
                </a:solidFill>
              </a:rPr>
              <a:t>Each section has a limited number of groups that they will be able to supervise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Groups are accepted on a first come first served basis, and hence it is strongly </a:t>
            </a:r>
            <a:r>
              <a:rPr lang="en-GB" sz="1600" b="1" dirty="0">
                <a:solidFill>
                  <a:srgbClr val="008000"/>
                </a:solidFill>
              </a:rPr>
              <a:t>recommended to register as early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The </a:t>
            </a:r>
            <a:r>
              <a:rPr lang="en-GB" sz="1600" b="1" dirty="0">
                <a:solidFill>
                  <a:srgbClr val="008000"/>
                </a:solidFill>
              </a:rPr>
              <a:t>maximal number</a:t>
            </a:r>
            <a:r>
              <a:rPr lang="en-GB" sz="1600" dirty="0"/>
              <a:t> of groups for each section is 20, except for the CC section where it is 12</a:t>
            </a:r>
            <a:endParaRPr lang="en-GB" sz="1600" b="1" dirty="0">
              <a:solidFill>
                <a:srgbClr val="008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03725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8991</TotalTime>
  <Words>1910</Words>
  <Application>Microsoft Office PowerPoint</Application>
  <PresentationFormat>On-screen Show 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Advisors</vt:lpstr>
      <vt:lpstr>Learning goals (from official course descriptions)</vt:lpstr>
      <vt:lpstr>Report and oral exam</vt:lpstr>
      <vt:lpstr>Proposals for bachelor projects</vt:lpstr>
      <vt:lpstr>We strongly recommend groups with 2-3 persons</vt:lpstr>
      <vt:lpstr>Choice of partners and projects</vt:lpstr>
      <vt:lpstr>Registration of groups</vt:lpstr>
      <vt:lpstr>Bachelor project "contract"</vt:lpstr>
      <vt:lpstr>Lectures</vt:lpstr>
      <vt:lpstr>Brightspace page for the course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714</cp:revision>
  <cp:lastPrinted>2017-08-15T08:16:54Z</cp:lastPrinted>
  <dcterms:created xsi:type="dcterms:W3CDTF">2000-02-22T02:31:40Z</dcterms:created>
  <dcterms:modified xsi:type="dcterms:W3CDTF">2025-10-14T08:39:45Z</dcterms:modified>
</cp:coreProperties>
</file>