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A997B-C296-44AC-88A8-328086361DE9}" v="1" dt="2025-10-20T09:53:3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8" d="100"/>
          <a:sy n="98" d="100"/>
        </p:scale>
        <p:origin x="84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E17C5AF6-11E3-421A-B6F2-416B0C981305}"/>
    <pc:docChg chg="modSld">
      <pc:chgData name="Kurt Jensen" userId="536d7847-4321-45c6-997a-4b9f60543789" providerId="ADAL" clId="{E17C5AF6-11E3-421A-B6F2-416B0C981305}" dt="2025-10-20T10:23:27.862" v="195" actId="1076"/>
      <pc:docMkLst>
        <pc:docMk/>
      </pc:docMkLst>
      <pc:sldChg chg="modSp mod">
        <pc:chgData name="Kurt Jensen" userId="536d7847-4321-45c6-997a-4b9f60543789" providerId="ADAL" clId="{E17C5AF6-11E3-421A-B6F2-416B0C981305}" dt="2025-10-20T09:17:39.210" v="4" actId="20577"/>
        <pc:sldMkLst>
          <pc:docMk/>
          <pc:sldMk cId="888698020" sldId="343"/>
        </pc:sldMkLst>
        <pc:spChg chg="mod">
          <ac:chgData name="Kurt Jensen" userId="536d7847-4321-45c6-997a-4b9f60543789" providerId="ADAL" clId="{E17C5AF6-11E3-421A-B6F2-416B0C981305}" dt="2025-10-20T09:17:39.210" v="4" actId="20577"/>
          <ac:spMkLst>
            <pc:docMk/>
            <pc:sldMk cId="888698020" sldId="343"/>
            <ac:spMk id="8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20T10:23:27.862" v="195" actId="1076"/>
        <pc:sldMkLst>
          <pc:docMk/>
          <pc:sldMk cId="2837724713" sldId="627"/>
        </pc:sldMkLst>
        <pc:spChg chg="mod">
          <ac:chgData name="Kurt Jensen" userId="536d7847-4321-45c6-997a-4b9f60543789" providerId="ADAL" clId="{E17C5AF6-11E3-421A-B6F2-416B0C981305}" dt="2025-10-20T10:23:27.862" v="195" actId="1076"/>
          <ac:spMkLst>
            <pc:docMk/>
            <pc:sldMk cId="2837724713" sldId="627"/>
            <ac:spMk id="6" creationId="{00000000-0000-0000-0000-000000000000}"/>
          </ac:spMkLst>
        </pc:spChg>
        <pc:spChg chg="mod">
          <ac:chgData name="Kurt Jensen" userId="536d7847-4321-45c6-997a-4b9f60543789" providerId="ADAL" clId="{E17C5AF6-11E3-421A-B6F2-416B0C981305}" dt="2025-10-20T10:21:59.113" v="194" actId="1076"/>
          <ac:spMkLst>
            <pc:docMk/>
            <pc:sldMk cId="2837724713" sldId="627"/>
            <ac:spMk id="7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20T09:47:03.866" v="5" actId="20577"/>
        <pc:sldMkLst>
          <pc:docMk/>
          <pc:sldMk cId="2553382553" sldId="647"/>
        </pc:sldMkLst>
        <pc:spChg chg="mod">
          <ac:chgData name="Kurt Jensen" userId="536d7847-4321-45c6-997a-4b9f60543789" providerId="ADAL" clId="{E17C5AF6-11E3-421A-B6F2-416B0C981305}" dt="2025-10-20T09:47:03.866" v="5" actId="20577"/>
          <ac:spMkLst>
            <pc:docMk/>
            <pc:sldMk cId="2553382553" sldId="647"/>
            <ac:spMk id="5" creationId="{00000000-0000-0000-0000-000000000000}"/>
          </ac:spMkLst>
        </pc:spChg>
      </pc:sldChg>
      <pc:sldChg chg="modSp">
        <pc:chgData name="Kurt Jensen" userId="536d7847-4321-45c6-997a-4b9f60543789" providerId="ADAL" clId="{E17C5AF6-11E3-421A-B6F2-416B0C981305}" dt="2025-10-20T09:53:38.572" v="6" actId="207"/>
        <pc:sldMkLst>
          <pc:docMk/>
          <pc:sldMk cId="1703538632" sldId="689"/>
        </pc:sldMkLst>
        <pc:spChg chg="mod">
          <ac:chgData name="Kurt Jensen" userId="536d7847-4321-45c6-997a-4b9f60543789" providerId="ADAL" clId="{E17C5AF6-11E3-421A-B6F2-416B0C981305}" dt="2025-10-20T09:53:38.572" v="6" actId="207"/>
          <ac:spMkLst>
            <pc:docMk/>
            <pc:sldMk cId="1703538632" sldId="689"/>
            <ac:spMk id="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Forelæsning Uge </a:t>
            </a:r>
            <a:r>
              <a:rPr lang="da-DK" altLang="da-DK" sz="3200" dirty="0">
                <a:ea typeface="ＭＳ Ｐゴシック" pitchFamily="34" charset="-128"/>
              </a:rPr>
              <a:t>10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Afleveringsopgave: Raflebæger 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4984" y="5301208"/>
            <a:ext cx="4491936" cy="1300356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/>
              <a:t>Frem til og med mandag den 8. december vil studiecaféen være bemandet med en instruktor fra kurset 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12-14</a:t>
            </a:r>
          </a:p>
          <a:p>
            <a:pPr>
              <a:spcBef>
                <a:spcPts val="200"/>
              </a:spcBef>
            </a:pPr>
            <a:r>
              <a:rPr lang="da-DK" dirty="0"/>
              <a:t>Tirsdag kl. 8-10</a:t>
            </a:r>
          </a:p>
          <a:p>
            <a:pPr>
              <a:spcBef>
                <a:spcPts val="200"/>
              </a:spcBef>
            </a:pPr>
            <a:r>
              <a:rPr lang="da-DK" dirty="0"/>
              <a:t>Onsdag og 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kl. 12-14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Regression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Har man ved et uheld fået ødelagt noget, som tidligere fungerede?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regression tests manuelt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Regression tests bliver derfor ofte udeladt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>
                <a:ea typeface="ＭＳ Ｐゴシック" pitchFamily="34" charset="-128"/>
              </a:rPr>
              <a:t> tests, der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Hvilke 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Hvad skal resultatet være?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Automatiske tests i BlueJ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Skal indeholde vores tests for Date 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Date klassen 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ved at trykke på den lille trekantede knap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Knapper til optagelse og afspilning af tests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>
                <a:solidFill>
                  <a:srgbClr val="FF0000"/>
                </a:solidFill>
              </a:rPr>
              <a:t>Test systemet husker de metodekald, som vi laver</a:t>
            </a: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Optagelse af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1. Lav et Date objekt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FF0000"/>
                </a:solidFill>
              </a:rPr>
              <a:t>2. Kald addDays metoden  på date1 objektet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3. Kald toString metoden på date1 objektet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4. Når vi ikke ønsker at udføre mere, afsluttes optagelsen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Ny del, hvor vi kan definere en assertion, dvs. en betingelse, som vi vil have testsystemet til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at tjekke for os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Værdierne af feltvariablerne opdateres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Den optagne testmetode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>
                <a:ea typeface="ＭＳ Ｐゴシック" pitchFamily="34" charset="-128"/>
              </a:rPr>
              <a:t>testAddDays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(24-4-2017)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Kald addDays metoden med parameteren 10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>
                <a:solidFill>
                  <a:srgbClr val="0000FF"/>
                </a:solidFill>
              </a:rPr>
              <a:t>toString</a:t>
            </a:r>
            <a:r>
              <a:rPr lang="da-DK" altLang="da-DK" sz="1400" b="1" dirty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test, at den returnerer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tekststrengen "4-5-2017”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Angiver at det er en testmetode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>
                <a:solidFill>
                  <a:srgbClr val="FF0000"/>
                </a:solidFill>
              </a:rPr>
              <a:t>Testmetoder har altid returtypen void og ingen parametre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toString</a:t>
            </a:r>
            <a:r>
              <a:rPr lang="da-DK" altLang="da-DK" sz="1400" b="1" dirty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Forventet returværdi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metoden (i String klassen) 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parameteren er det metodekald, som vi vil teste, mens første parameteren er den returværdi, som 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Hvis de to parametre </a:t>
            </a:r>
            <a:r>
              <a:rPr lang="da-DK" altLang="da-DK" sz="1400" dirty="0">
                <a:solidFill>
                  <a:srgbClr val="008000"/>
                </a:solidFill>
              </a:rPr>
              <a:t>ikke</a:t>
            </a:r>
            <a:r>
              <a:rPr lang="da-DK" altLang="da-DK" sz="1400" dirty="0"/>
              <a:t> evaluerer til samme værdi, rejses en assertion </a:t>
            </a:r>
            <a:r>
              <a:rPr lang="da-DK" altLang="da-DK" sz="1400" dirty="0" err="1"/>
              <a:t>error</a:t>
            </a:r>
            <a:r>
              <a:rPr lang="da-DK" altLang="da-DK" sz="1400" dirty="0"/>
              <a:t>, og testmetoden stopper med angivelse af, at testen fejlede</a:t>
            </a:r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Kørsel af testmetode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10 </a:t>
            </a:r>
            <a:r>
              <a:rPr lang="da-DK" altLang="da-DK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"14-5-2017"</a:t>
            </a:r>
            <a:endParaRPr lang="da-DK" altLang="da-DK" sz="14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10 </a:t>
            </a:r>
            <a:r>
              <a:rPr lang="da-DK" altLang="da-DK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"14-4-2017"</a:t>
            </a:r>
            <a:endParaRPr lang="da-DK" altLang="da-DK" sz="14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8000"/>
                </a:solidFill>
              </a:rPr>
              <a:t>Testen tog 5 ms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Beskrivelse af hvad der gik galt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>
                <a:solidFill>
                  <a:srgbClr val="0000FF"/>
                </a:solidFill>
              </a:rPr>
              <a:t> et antal gange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>
                <a:solidFill>
                  <a:srgbClr val="0000FF"/>
                </a:solidFill>
              </a:rPr>
              <a:t> at skrive testmetoderne selv – i stedet for at optage dem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Viser hvilken assertion, der fejlede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>
                <a:solidFill>
                  <a:srgbClr val="0000FF"/>
                </a:solidFill>
              </a:rPr>
              <a:t> er forkert</a:t>
            </a: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(den beregnede værdi) som 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Nedenstående fire sætninger er 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expected:&lt;4&gt; but was:&lt;2&gt;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expected:&lt;2&gt; but was:&lt;4&gt;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no exception 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no exception message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>
                <a:solidFill>
                  <a:srgbClr val="008000"/>
                </a:solidFill>
              </a:rPr>
              <a:t>assertEquals</a:t>
            </a:r>
            <a:r>
              <a:rPr lang="da-DK" altLang="da-DK" sz="1800" dirty="0"/>
              <a:t> 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af en Objekt type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For primitive typer bruges </a:t>
            </a:r>
            <a:r>
              <a:rPr lang="da-DK" altLang="da-DK" sz="1800" b="1" dirty="0">
                <a:solidFill>
                  <a:srgbClr val="008000"/>
                </a:solidFill>
              </a:rPr>
              <a:t>==</a:t>
            </a:r>
            <a:r>
              <a:rPr lang="da-DK" altLang="da-DK" sz="1800" dirty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Undlad 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assert) i forbindelse med tests, idet 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Bemærk 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testmetode, skal man derfor huske at oversætte / genoversætte  den pågældende test klasse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>
                <a:ea typeface="ＭＳ Ｐゴシック" pitchFamily="34" charset="-128"/>
              </a:rPr>
              <a:t>org.junit</a:t>
            </a:r>
            <a:r>
              <a:rPr lang="da-DK" altLang="da-DK" sz="3200" kern="0" dirty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Pakken er 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den og på den måde få adgang til at læse dens API</a:t>
            </a:r>
            <a:endParaRPr lang="da-DK" altLang="da-DK" sz="2000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man importerer klassen, 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navn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/>
              <a:t>Det bevirker, at man kan kalde klassemetoderne og bruge klassevariablerne </a:t>
            </a:r>
            <a:r>
              <a:rPr lang="da-DK" altLang="da-DK" sz="1800" b="1" dirty="0">
                <a:solidFill>
                  <a:srgbClr val="008000"/>
                </a:solidFill>
              </a:rPr>
              <a:t>uden</a:t>
            </a:r>
            <a:r>
              <a:rPr lang="da-DK" altLang="da-DK" sz="1800" dirty="0"/>
              <a:t> at skrive "</a:t>
            </a:r>
            <a:r>
              <a:rPr lang="da-DK" altLang="da-DK" sz="1800" b="1" dirty="0">
                <a:solidFill>
                  <a:srgbClr val="008000"/>
                </a:solidFill>
              </a:rPr>
              <a:t>Assertions."</a:t>
            </a:r>
            <a:r>
              <a:rPr lang="da-DK" altLang="da-DK" sz="1800" dirty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Vi kan skrive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/>
              <a:t>i stedet for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/>
              <a:t>Ovenstående import sætning indsættes automatisk i BlueJ’s testklasser (sammen med import sætninger for tre </a:t>
            </a:r>
            <a:r>
              <a:rPr lang="da-DK" altLang="da-DK" sz="1800"/>
              <a:t>andre klasser, </a:t>
            </a:r>
            <a:r>
              <a:rPr lang="da-DK" altLang="da-DK" sz="1800" dirty="0"/>
              <a:t>som bruges i forbindelse med BlueJ’s testmetoder)</a:t>
            </a:r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Dokumentation af testklasser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Dokumentationen for jeres testklasser kan holdes på et minimum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Testklassens navn fortæller, hvilken klasse, den tester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Testmetodens navn fortæller, hvilken metode, den tester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Testmetoder har ingen parametre og returnerer intet, så 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kan derfor nøjes med at indsætte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tags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Regression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klassens metoder laves en testmetode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eller man kan kode dem direkte i 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i mange testmetoder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Kører man alle testmetoderne – ved ét enkelt tryk på Run Tests / 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Opremsningstyper (</a:t>
            </a:r>
            <a:r>
              <a:rPr lang="en-GB" altLang="da-DK" sz="3200" dirty="0">
                <a:ea typeface="ＭＳ Ｐゴシック" pitchFamily="34" charset="-128"/>
              </a:rPr>
              <a:t>enumerated types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tekststrenge, men objekter af typen </a:t>
            </a:r>
            <a:r>
              <a:rPr lang="da-DK" altLang="da-DK" sz="1800" b="1" spc="-30" dirty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Værdierne angives ved f.eks. at skrive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value for each weekday,</a:t>
            </a:r>
          </a:p>
          <a:p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SATURDAY, SUNDAY, UNKNOWN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[1,7]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når man 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sådanne stavefejl 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8 værdier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>
                <a:ea typeface="ＭＳ Ｐゴシック" pitchFamily="34" charset="-128"/>
              </a:rPr>
              <a:t>Kan regression </a:t>
            </a:r>
            <a:r>
              <a:rPr lang="da-DK" altLang="da-DK" sz="3200" dirty="0">
                <a:ea typeface="ＭＳ Ｐゴシック" pitchFamily="34" charset="-128"/>
              </a:rPr>
              <a:t>tests betale sig?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tager lang tid at lave de mange testmetoder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60" dirty="0">
                <a:ea typeface="ＭＳ Ｐゴシック" pitchFamily="34" charset="-128"/>
              </a:rPr>
              <a:t>Det betaler sig i det lange løb – også for metoder, der tilsyneladende er simple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I Raflebæger 4 og computerspilsopgaverne kommer I til at lave en masse regression tests 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I bruger testserveren til at tjekke jeres program, udfører I en række regression tests (som vi har skrevet)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540875" y="3366940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Debugging (aflusning, fjernelse af fejl)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Manuel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i de tre teknikker 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metoderne kalder hinanden</a:t>
            </a:r>
          </a:p>
          <a:p>
            <a:pPr marL="0" indent="-400050"/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mellem teknikkerne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Ved en </a:t>
            </a:r>
            <a:r>
              <a:rPr lang="da-DK" altLang="da-DK" sz="1700" b="1" kern="0" dirty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nye variabler, må man manuelt ind og tilføje nye print sætninger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det besværligt at indsætte (og fjerne) print sætninger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>
                <a:ea typeface="ＭＳ Ｐゴシック" charset="-128"/>
              </a:rPr>
              <a:t>kroppen af den </a:t>
            </a:r>
            <a:r>
              <a:rPr lang="da-DK" altLang="da-DK" sz="1800" kern="0" dirty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>
                <a:ea typeface="ＭＳ Ｐゴシック" charset="-128"/>
              </a:rPr>
              <a:t>Parat til at udføre </a:t>
            </a:r>
            <a:r>
              <a:rPr lang="da-DK" altLang="da-DK" sz="1800" noProof="0">
                <a:ea typeface="ＭＳ Ｐゴシック" charset="-128"/>
              </a:rPr>
              <a:t>første sætning </a:t>
            </a:r>
            <a:r>
              <a:rPr lang="da-DK" altLang="da-DK" sz="1800" noProof="0" dirty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>
                <a:ea typeface="ＭＳ Ｐゴシック" charset="-128"/>
              </a:rPr>
              <a:t>Nødstop (uendelig</a:t>
            </a:r>
            <a:br>
              <a:rPr lang="da-DK" altLang="da-DK" sz="1800" kern="0" dirty="0">
                <a:ea typeface="ＭＳ Ｐゴシック" charset="-128"/>
              </a:rPr>
            </a:br>
            <a:r>
              <a:rPr lang="da-DK" altLang="da-DK" sz="1800" kern="0" dirty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>
                <a:ea typeface="ＭＳ Ｐゴシック" charset="-128"/>
              </a:rPr>
              <a:t>Værdier for feltvariabler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vælge, hvilke </a:t>
            </a:r>
            <a:r>
              <a:rPr lang="da-DK" altLang="da-DK" sz="1400" kern="0" spc="-40" dirty="0">
                <a:ea typeface="ＭＳ Ｐゴシック" charset="-128"/>
              </a:rPr>
              <a:t>variabler man vil se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>
                <a:ea typeface="ＭＳ Ｐゴシック" charset="-128"/>
              </a:rPr>
              <a:t>Værdier for klassevariabler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>
                <a:solidFill>
                  <a:srgbClr val="C00000"/>
                </a:solidFill>
              </a:rPr>
            </a:br>
            <a:r>
              <a:rPr lang="da-DK" altLang="da-DK" sz="1400" b="1" dirty="0">
                <a:solidFill>
                  <a:srgbClr val="C00000"/>
                </a:solidFill>
              </a:rPr>
              <a:t>de forskellige valgmuligheder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/>
              <a:t>Når vi er stoppet ved et </a:t>
            </a:r>
            <a:r>
              <a:rPr lang="da-DK" altLang="da-DK" dirty="0" err="1"/>
              <a:t>breakpoint</a:t>
            </a:r>
            <a:r>
              <a:rPr lang="da-DK" altLang="da-DK" dirty="0"/>
              <a:t> (eller et statement nået via Step eller Step </a:t>
            </a:r>
            <a:r>
              <a:rPr lang="da-DK" altLang="da-DK" dirty="0" err="1"/>
              <a:t>Into</a:t>
            </a:r>
            <a:r>
              <a:rPr lang="da-DK" altLang="da-DK" dirty="0"/>
              <a:t>), kan vi inspicere </a:t>
            </a:r>
            <a:r>
              <a:rPr lang="da-DK" altLang="da-DK" dirty="0">
                <a:solidFill>
                  <a:srgbClr val="008000"/>
                </a:solidFill>
              </a:rPr>
              <a:t>alle variabler i de objekter, der er i gang med at udføre metodekald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/>
              <a:t>Vi </a:t>
            </a:r>
            <a:r>
              <a:rPr lang="da-DK" altLang="da-DK" dirty="0">
                <a:solidFill>
                  <a:srgbClr val="008000"/>
                </a:solidFill>
              </a:rPr>
              <a:t>vælger</a:t>
            </a:r>
            <a:r>
              <a:rPr lang="da-DK" altLang="da-DK" dirty="0"/>
              <a:t> det objekt, som vi vil inspicere, via </a:t>
            </a:r>
            <a:r>
              <a:rPr lang="da-DK" altLang="da-DK" dirty="0">
                <a:solidFill>
                  <a:srgbClr val="008000"/>
                </a:solidFill>
              </a:rPr>
              <a:t>kaldstakken</a:t>
            </a:r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Eksempel på debugging via print sætninger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sort(list);        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list); 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6  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b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</a:p>
          <a:p>
            <a:pPr marL="0" lvl="1" indent="0">
              <a:buNone/>
            </a:pP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head) 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list);  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>
                <a:ea typeface="ＭＳ Ｐゴシック" pitchFamily="34" charset="-128"/>
              </a:rPr>
              <a:t>elem</a:t>
            </a:r>
            <a:r>
              <a:rPr lang="da-DK" altLang="da-DK" sz="2000" kern="0" dirty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  <a:endParaRPr lang="da-DK" altLang="da-DK" sz="1800" b="1" kern="0" spc="-6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head indsættes 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6    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</a:p>
          <a:p>
            <a:pPr marL="0" lvl="1" indent="0">
              <a:buNone/>
            </a:pP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Testklasse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 = </a:t>
            </a:r>
            <a:r>
              <a:rPr lang="da-DK" sz="1600" b="1" kern="0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Udskriv input og resultat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4" y="1720488"/>
            <a:ext cx="2018303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/>
              <a:t>48572 </a:t>
            </a:r>
            <a:r>
              <a:rPr lang="da-DK" altLang="da-DK" sz="1400" dirty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7903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Raflebæger 3, opgave 7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 fejler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Det er de rigtige elementer vi har i listen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Men rækkefølgen 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at lokalisere fejlen vil vi indsætte</a:t>
            </a:r>
            <a:br>
              <a:rPr lang="da-DK" altLang="da-DK" sz="1800" kern="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udskrifter i </a:t>
            </a: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metoderne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Sortering ved hjælp af den metode, som vi netop har lavet</a:t>
            </a: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(head,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>
                <a:solidFill>
                  <a:srgbClr val="008000"/>
                </a:solidFill>
              </a:rPr>
              <a:t>ny</a:t>
            </a:r>
            <a:r>
              <a:rPr lang="da-DK" altLang="da-DK" sz="1400" b="1" dirty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de </a:t>
            </a:r>
            <a:r>
              <a:rPr lang="da-DK" altLang="da-DK" sz="1400" b="1" dirty="0">
                <a:solidFill>
                  <a:srgbClr val="008000"/>
                </a:solidFill>
              </a:rPr>
              <a:t>samme</a:t>
            </a:r>
            <a:r>
              <a:rPr lang="da-DK" altLang="da-DK" sz="1400" b="1" dirty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Udskriv input og resultat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Udskriv input og resultat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>
                <a:solidFill>
                  <a:srgbClr val="0000FF"/>
                </a:solidFill>
              </a:rPr>
              <a:t>insert</a:t>
            </a:r>
            <a:r>
              <a:rPr lang="da-DK" altLang="da-DK" sz="1200" b="1" dirty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9637" y="1116244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>
                <a:solidFill>
                  <a:srgbClr val="0000FF"/>
                </a:solidFill>
              </a:rPr>
              <a:t>origList</a:t>
            </a:r>
            <a:r>
              <a:rPr lang="da-DK" altLang="da-DK" sz="1200" b="1" dirty="0">
                <a:solidFill>
                  <a:srgbClr val="0000FF"/>
                </a:solidFill>
              </a:rPr>
              <a:t> = list?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Man skal læse nede fra og opad for at få kaldssekvensen</a:t>
            </a: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>
                <a:solidFill>
                  <a:srgbClr val="0000FF"/>
                </a:solidFill>
              </a:rPr>
              <a:t>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e-DE" altLang="da-DK" sz="1400" b="1" dirty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ea typeface="ＭＳ Ｐゴシック" pitchFamily="34" charset="-128"/>
              </a:rPr>
              <a:t>Mere komplekse </a:t>
            </a:r>
            <a:r>
              <a:rPr lang="da-DK" altLang="da-DK" sz="3200" dirty="0" err="1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MONDAY(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WEDNESDAY(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THURSDAY(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FRIDAY(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SUNDAY(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Weekday(String weekday)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/>
              <a:t>bruger den værdi, man </a:t>
            </a:r>
            <a:r>
              <a:rPr lang="da-DK" altLang="da-DK" dirty="0"/>
              <a:t>vil definere, i stedet for typens 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Altid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(som udelades)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Andre objekter 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tilføje nye 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head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har tre cases</a:t>
            </a: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elem</a:t>
            </a:r>
            <a:r>
              <a:rPr lang="da-DK" altLang="da-DK" sz="1400" b="1" dirty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elem</a:t>
            </a:r>
            <a:r>
              <a:rPr lang="da-DK" altLang="da-DK" sz="1400" b="1" dirty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elem</a:t>
            </a:r>
            <a:r>
              <a:rPr lang="da-DK" altLang="da-DK" sz="1400" b="1" dirty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elem</a:t>
            </a:r>
            <a:r>
              <a:rPr lang="da-DK" altLang="da-DK" sz="1400" b="1" dirty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praksis bør man selvfølgelig lave nogle flere tests af de tre cases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som 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Nu ved vi, hvor vi skal lede efter fejlen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</a:p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galt?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>
                <a:solidFill>
                  <a:srgbClr val="008000"/>
                </a:solidFill>
              </a:rPr>
              <a:t>elem</a:t>
            </a:r>
            <a:r>
              <a:rPr lang="da-DK" altLang="da-DK" sz="1400" spc="-60" dirty="0"/>
              <a:t> skal genindsættes </a:t>
            </a:r>
            <a:r>
              <a:rPr lang="da-DK" altLang="da-DK" sz="1400" spc="-60" dirty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Vi har genindsat det </a:t>
            </a:r>
            <a:r>
              <a:rPr lang="da-DK" altLang="da-DK" sz="1400" spc="-60" dirty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Gentag testene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elem</a:t>
            </a:r>
            <a:r>
              <a:rPr lang="da-DK" altLang="da-DK" sz="1400" b="1" dirty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head &lt; </a:t>
            </a:r>
            <a:r>
              <a:rPr lang="da-DK" altLang="da-DK" sz="1400" b="1" dirty="0" err="1">
                <a:solidFill>
                  <a:srgbClr val="008000"/>
                </a:solidFill>
              </a:rPr>
              <a:t>elem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>
                <a:solidFill>
                  <a:srgbClr val="008000"/>
                </a:solidFill>
              </a:rPr>
              <a:t>insert</a:t>
            </a:r>
            <a:r>
              <a:rPr lang="da-DK" altLang="da-DK" sz="1200" b="1" dirty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praksis bør man selvfølgelig lave nogle flere tests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>
                <a:solidFill>
                  <a:srgbClr val="008000"/>
                </a:solidFill>
              </a:rPr>
              <a:t>sort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Hvad har vi gjort?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 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startede 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>
                <a:ea typeface="ＭＳ Ｐゴシック" pitchFamily="34" charset="-128"/>
              </a:rPr>
              <a:t>elem</a:t>
            </a:r>
            <a:r>
              <a:rPr lang="da-DK" altLang="da-DK" sz="1800" kern="0" dirty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os om tre linjers 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Herefter 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Gode råd omkring test og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softwareudviklingsteknikker (herunder indkapsling, </a:t>
            </a:r>
            <a:r>
              <a:rPr lang="da-DK" altLang="da-DK" sz="1800" kern="0" dirty="0" err="1">
                <a:ea typeface="ＭＳ Ｐゴシック" pitchFamily="34" charset="-128"/>
              </a:rPr>
              <a:t>cohesion</a:t>
            </a:r>
            <a:r>
              <a:rPr lang="da-DK" altLang="da-DK" sz="1800" kern="0" dirty="0">
                <a:ea typeface="ＭＳ Ｐゴシック" pitchFamily="34" charset="-128"/>
              </a:rPr>
              <a:t>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Test 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Automatisér 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at opdatere regression tests, når I laver ny kode eller modificerer eksisterende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jer i at bruge forskellige teknikker til debugging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BlueJ's debugger er et fortrinligt 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afleveringsopgaver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labrapport / dagbog med de ting, 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designvalg 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 gentager ofte sine fejl</a:t>
            </a: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Debugging af funktionel kode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76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 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peek</a:t>
            </a:r>
            <a:r>
              <a:rPr lang="da-DK" altLang="da-DK" sz="1800" kern="0" dirty="0">
                <a:ea typeface="ＭＳ Ｐゴシック" pitchFamily="34" charset="-128"/>
              </a:rPr>
              <a:t> metoden gør det nemt at lave print sætninger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1844824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51914" y="5886449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>
              <a:lnSpc>
                <a:spcPct val="7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1844824"/>
            <a:ext cx="8137199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Min13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Max19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”Alder: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914" y="3297120"/>
            <a:ext cx="3124636" cy="3553321"/>
            <a:chOff x="91914" y="3297120"/>
            <a:chExt cx="3124636" cy="3553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4" y="3297120"/>
              <a:ext cx="3124636" cy="3553321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3153" y="4156363"/>
              <a:ext cx="1624964" cy="8262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238" y="5015852"/>
              <a:ext cx="1644105" cy="42520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02068" y="5470340"/>
              <a:ext cx="1673833" cy="8322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11497" y="6340344"/>
              <a:ext cx="1664404" cy="18892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17867" y="3898418"/>
              <a:ext cx="2972956" cy="220161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04012" y="6559750"/>
              <a:ext cx="2518276" cy="22645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051720" y="5119832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/>
              <a:t>Rækkefølgen er deterministisk</a:t>
            </a:r>
            <a:r>
              <a:rPr lang="da-DK" altLang="da-DK" dirty="0"/>
              <a:t> (ens hver gang)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894004" y="1482299"/>
            <a:ext cx="1944216" cy="9079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4625" indent="-174625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sz="1200" dirty="0" err="1"/>
              <a:t>peek</a:t>
            </a:r>
            <a:r>
              <a:rPr lang="da-DK" altLang="da-DK" sz="1200" dirty="0"/>
              <a:t> metoden</a:t>
            </a:r>
          </a:p>
          <a:p>
            <a:pPr marL="87313" indent="-87313"/>
            <a:r>
              <a:rPr lang="da-DK" altLang="da-DK" sz="1200" dirty="0"/>
              <a:t>intermediate metode</a:t>
            </a:r>
          </a:p>
          <a:p>
            <a:pPr marL="87313" indent="-87313"/>
            <a:r>
              <a:rPr lang="da-DK" altLang="da-DK" sz="1200" dirty="0"/>
              <a:t>output </a:t>
            </a:r>
            <a:r>
              <a:rPr lang="da-DK" altLang="da-DK" sz="1200" dirty="0" err="1"/>
              <a:t>stream</a:t>
            </a:r>
            <a:r>
              <a:rPr lang="da-DK" altLang="da-DK" sz="1200" dirty="0"/>
              <a:t> mage til input </a:t>
            </a:r>
            <a:r>
              <a:rPr lang="da-DK" altLang="da-DK" sz="1200" dirty="0" err="1"/>
              <a:t>stream</a:t>
            </a:r>
            <a:endParaRPr lang="da-DK" altLang="da-DK" sz="1200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Parallel processering af streams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enkelte kerner (CPU'er) kan behandle forskellige stream elementer parallelt (samtidigt)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905" y="3342784"/>
            <a:ext cx="3124636" cy="3515216"/>
            <a:chOff x="159905" y="3342784"/>
            <a:chExt cx="3124636" cy="35152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05" y="3342784"/>
              <a:ext cx="3124636" cy="3515216"/>
            </a:xfrm>
            <a:prstGeom prst="rect">
              <a:avLst/>
            </a:prstGeom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8908" y="5304402"/>
              <a:ext cx="1678180" cy="12975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9192" y="5067982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9" y="3301294"/>
            <a:ext cx="3077004" cy="3562847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713013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I den viste kørsel behandles Maria or Rie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Før var Doris sidst – nu har hun overhalet Maria og Ria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Nu er rækkefølgen non-</a:t>
            </a:r>
            <a:r>
              <a:rPr lang="da-DK" altLang="da-DK" dirty="0" err="1"/>
              <a:t>determinístik</a:t>
            </a:r>
            <a:r>
              <a:rPr lang="da-DK" altLang="da-DK" dirty="0"/>
              <a:t> (forskellige fra gang til gang)</a:t>
            </a:r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denne opgave skal I træne konstruktion af </a:t>
            </a:r>
            <a:r>
              <a:rPr lang="da-DK" sz="2000" dirty="0">
                <a:solidFill>
                  <a:srgbClr val="008000"/>
                </a:solidFill>
              </a:rPr>
              <a:t>regression tests</a:t>
            </a:r>
            <a:r>
              <a:rPr lang="da-DK" sz="2000" dirty="0"/>
              <a:t> samt </a:t>
            </a:r>
            <a:r>
              <a:rPr lang="da-DK" sz="2000" dirty="0">
                <a:solidFill>
                  <a:srgbClr val="008000"/>
                </a:solidFill>
              </a:rPr>
              <a:t>debugging</a:t>
            </a:r>
            <a:r>
              <a:rPr lang="da-DK" sz="2000" dirty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/>
              <a:t>korrekt 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2</a:t>
            </a:r>
            <a:r>
              <a:rPr lang="da-DK" sz="1800" dirty="0"/>
              <a:t>. I skal så 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klasserne</a:t>
            </a:r>
            <a:br>
              <a:rPr lang="da-DK" sz="1800" dirty="0"/>
            </a:br>
            <a:r>
              <a:rPr lang="da-DK" sz="1800" dirty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>
                <a:ea typeface="ＭＳ Ｐゴシック" pitchFamily="34" charset="-128"/>
              </a:rPr>
              <a:t>I opgave 2, får I udleveret et projekt med 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3</a:t>
            </a:r>
            <a:r>
              <a:rPr lang="da-DK" sz="1800" dirty="0"/>
              <a:t>. I skal så 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opgave 3, får I udleveret et</a:t>
            </a:r>
            <a:r>
              <a:rPr lang="da-DK" sz="1800" dirty="0">
                <a:ea typeface="ＭＳ Ｐゴシック" pitchFamily="34" charset="-128"/>
              </a:rPr>
              <a:t> 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klasse (og klasserne fra Raflebæger 3) kan rafle mod en computer. </a:t>
            </a:r>
            <a:r>
              <a:rPr lang="da-DK" sz="1800" dirty="0"/>
              <a:t>Der er imidlertid nogle fejl i </a:t>
            </a:r>
            <a:r>
              <a:rPr lang="da-DK" sz="1800" b="1" dirty="0"/>
              <a:t>Game</a:t>
            </a:r>
            <a:r>
              <a:rPr lang="da-DK" sz="1800" dirty="0"/>
              <a:t> klassen, der gør, at computeren altid </a:t>
            </a:r>
            <a:r>
              <a:rPr lang="da-DK" sz="1800"/>
              <a:t>vinder.</a:t>
            </a:r>
            <a:br>
              <a:rPr lang="da-DK" sz="1800"/>
            </a:br>
            <a:r>
              <a:rPr lang="da-DK" sz="1800"/>
              <a:t>I </a:t>
            </a:r>
            <a:r>
              <a:rPr lang="da-DK" sz="1800" dirty="0"/>
              <a:t>skal så bruge BlueJ's debugger (eller en lignende) til at finde og rette disse fejl</a:t>
            </a:r>
          </a:p>
          <a:p>
            <a:pPr lvl="1">
              <a:spcBef>
                <a:spcPts val="600"/>
              </a:spcBef>
            </a:pPr>
            <a:endParaRPr lang="da-DK" dirty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marL="0" indent="0">
              <a:buFontTx/>
              <a:buNone/>
              <a:defRPr/>
            </a:pPr>
            <a:endParaRPr lang="da-DK" kern="0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Husk at se videoen, før I går i gang med opgaven. Den ligger under Uge 10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Forskellige teknikker til test og debugging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Afleveringsopgave: 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2555776" y="4581128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Eneste gang under jeres studier I får systematisk træning heri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godt 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99592" y="3212976"/>
            <a:ext cx="6061224" cy="11592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Planen for den mundtlige eksamen bliver snart offentliggjort på studieportalen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Det forventes, at der bliver eksamen i Introduktion til programmering den</a:t>
            </a:r>
            <a:br>
              <a:rPr lang="da-DK" altLang="da-DK" sz="1200" b="1" dirty="0">
                <a:solidFill>
                  <a:srgbClr val="0000FF"/>
                </a:solidFill>
              </a:rPr>
            </a:br>
            <a:r>
              <a:rPr lang="da-DK" altLang="da-DK" sz="1200" b="1" dirty="0">
                <a:solidFill>
                  <a:srgbClr val="0000FF"/>
                </a:solidFill>
              </a:rPr>
              <a:t>15.-17. december samt 8., 12.-15. og 19.-20. 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Hvis man har behov for at blive flyttet til en anden dag, kan man sende mig en mail herom (men vent lige indtil I kender tidspunktet for alle jeres eksaminer)</a:t>
            </a: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ea typeface="ＭＳ Ｐゴシック" pitchFamily="34" charset="-128"/>
              </a:rPr>
              <a:t>Eksempel på brug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 is a workday"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 is a day 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" is an invalid 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>
                <a:solidFill>
                  <a:srgbClr val="FF0000"/>
                </a:solidFill>
              </a:rPr>
              <a:t>, men kan nøjes med TUESDAY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Værdi fra Weekday typen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(toString metoden i Weekday)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Tekststreng fra switch sætning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variabel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ea typeface="ＭＳ Ｐゴシック" pitchFamily="34" charset="-128"/>
              </a:rPr>
              <a:t>World of </a:t>
            </a:r>
            <a:r>
              <a:rPr lang="da-DK" altLang="da-DK" sz="3200" dirty="0" err="1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Exit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SOUTH(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String exit;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exit;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exit;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>
                <a:solidFill>
                  <a:srgbClr val="0000FF"/>
                </a:solidFill>
              </a:rPr>
              <a:t>Weekday</a:t>
            </a:r>
            <a:r>
              <a:rPr lang="da-DK" altLang="da-DK" sz="1400" b="1" dirty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toString</a:t>
            </a:r>
            <a:r>
              <a:rPr lang="da-DK" altLang="da-DK" sz="1400" b="1" dirty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Test og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>
                <a:ea typeface="ＭＳ Ｐゴシック" pitchFamily="34" charset="-128"/>
              </a:rPr>
              <a:t>: Er programmet hurtigt nok til at kunne håndtere store datamængder og mange 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>
                <a:ea typeface="ＭＳ Ｐゴシック" pitchFamily="34" charset="-128"/>
              </a:rPr>
              <a:t> fejlen er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>
                <a:ea typeface="ＭＳ Ｐゴシック" pitchFamily="34" charset="-128"/>
              </a:rPr>
              <a:t>, der skal rettes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"Bug" 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"Debugging" betyder aflusning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(dvs. man fjerner fejl i programmet)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Se evt. https://en.wikipedia.org/wiki/Debugging    </a:t>
            </a:r>
            <a:r>
              <a:rPr lang="da-DK" altLang="da-DK" sz="1800" b="1" kern="0" dirty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Systemudviklingsfaser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ravspecifikation (dvs. en beskrivelse af, 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, hvor man tester om klasser/metoder er korrekte</a:t>
            </a: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I praksis, må man ofte gå tilbage til tidligere faser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>
                <a:ea typeface="ＭＳ Ｐゴシック" pitchFamily="34" charset="-128"/>
              </a:rPr>
              <a:t> </a:t>
            </a:r>
            <a:r>
              <a:rPr lang="da-DK" altLang="da-DK" sz="1800" b="1" kern="0" spc="-80" dirty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brug, vil der ofte opstå behov for nye versioner, f.eks. på grund af nye regler eller nye ønsker til programmet</a:t>
            </a: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Unit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Test af 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Viser værdien af feltvariabler 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/>
              <a:t>Unit = enhed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undersøger, om programenheden opfører sig som forventet ved "normal brug"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>
                <a:ea typeface="ＭＳ Ｐゴシック" pitchFamily="34" charset="-128"/>
              </a:rPr>
              <a:t>, 14, 18,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undersøger, om programenheden opfører sig fornuftigt i "uventede situationer"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er 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9689</TotalTime>
  <Words>5417</Words>
  <Application>Microsoft Office PowerPoint</Application>
  <PresentationFormat>On-screen Show (4:3)</PresentationFormat>
  <Paragraphs>666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938</cp:revision>
  <cp:lastPrinted>2017-01-05T15:18:38Z</cp:lastPrinted>
  <dcterms:created xsi:type="dcterms:W3CDTF">2009-09-02T10:07:09Z</dcterms:created>
  <dcterms:modified xsi:type="dcterms:W3CDTF">2025-10-20T10:23:39Z</dcterms:modified>
</cp:coreProperties>
</file>