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9" r:id="rId5"/>
    <p:sldId id="262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7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6344D-3ABC-4EC6-9420-B3DD25428575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BF031-98D2-4A92-BE41-1FB366A0A7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86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67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265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4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57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055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08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73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66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469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2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C7A20-83CE-4C5D-99EE-23DE135A14F1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556B9-37D8-4EC3-84AE-15FDF7A4F3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28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085" y="231642"/>
            <a:ext cx="7501617" cy="4065655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tx1"/>
                </a:solidFill>
              </a:rPr>
              <a:t>Bachelor projects in Algorithms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 typical BSc project (and MSc thesis) consists of 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reading and </a:t>
            </a:r>
            <a:r>
              <a:rPr lang="en-US" b="1" dirty="0" smtClean="0">
                <a:solidFill>
                  <a:schemeClr val="tx1"/>
                </a:solidFill>
              </a:rPr>
              <a:t>understanding in depth </a:t>
            </a:r>
            <a:r>
              <a:rPr lang="en-US" dirty="0" smtClean="0">
                <a:solidFill>
                  <a:schemeClr val="tx1"/>
                </a:solidFill>
              </a:rPr>
              <a:t>one or more </a:t>
            </a:r>
            <a:r>
              <a:rPr lang="en-US" b="1" dirty="0" smtClean="0">
                <a:solidFill>
                  <a:schemeClr val="tx1"/>
                </a:solidFill>
              </a:rPr>
              <a:t>research papers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getting an overview of </a:t>
            </a:r>
            <a:r>
              <a:rPr lang="en-US" b="1" dirty="0" smtClean="0">
                <a:solidFill>
                  <a:schemeClr val="tx1"/>
                </a:solidFill>
              </a:rPr>
              <a:t>related</a:t>
            </a:r>
            <a:r>
              <a:rPr lang="en-US" dirty="0" smtClean="0">
                <a:solidFill>
                  <a:schemeClr val="tx1"/>
                </a:solidFill>
              </a:rPr>
              <a:t> results in the </a:t>
            </a:r>
            <a:r>
              <a:rPr lang="en-US" b="1" dirty="0" smtClean="0">
                <a:solidFill>
                  <a:schemeClr val="tx1"/>
                </a:solidFill>
              </a:rPr>
              <a:t>literature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implementing</a:t>
            </a:r>
            <a:r>
              <a:rPr lang="en-US" dirty="0" smtClean="0">
                <a:solidFill>
                  <a:schemeClr val="tx1"/>
                </a:solidFill>
              </a:rPr>
              <a:t> one or more algorithms / data structures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b="1" dirty="0" smtClean="0">
                <a:solidFill>
                  <a:schemeClr val="tx1"/>
                </a:solidFill>
              </a:rPr>
              <a:t>experimental evaluation</a:t>
            </a:r>
            <a:r>
              <a:rPr lang="en-US" dirty="0" smtClean="0">
                <a:solidFill>
                  <a:schemeClr val="tx1"/>
                </a:solidFill>
              </a:rPr>
              <a:t> of the implementation</a:t>
            </a:r>
          </a:p>
          <a:p>
            <a:pPr marL="466725" indent="-28575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writing a </a:t>
            </a:r>
            <a:r>
              <a:rPr lang="en-US" b="1" dirty="0" smtClean="0">
                <a:solidFill>
                  <a:schemeClr val="tx1"/>
                </a:solidFill>
              </a:rPr>
              <a:t>report</a:t>
            </a:r>
            <a:r>
              <a:rPr lang="en-US" dirty="0" smtClean="0">
                <a:solidFill>
                  <a:schemeClr val="tx1"/>
                </a:solidFill>
              </a:rPr>
              <a:t> summarizing all the above, incl. rephrasing central theory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Depending on ambition of the project group and the progress during semester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technical complexity of algorithms considered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balance between theory / implementation / experimental evaluation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confirm known experiments / first implementation / novel research</a:t>
            </a:r>
          </a:p>
          <a:p>
            <a:pPr marL="466725" indent="-285750"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</a:rPr>
              <a:t>project description adjusted based on progress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1603" r="15543" b="16612"/>
          <a:stretch/>
        </p:blipFill>
        <p:spPr>
          <a:xfrm>
            <a:off x="8313156" y="2401281"/>
            <a:ext cx="1294878" cy="1584462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10550199" y="2365995"/>
            <a:ext cx="1294815" cy="1655035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1073" r="6763" b="26031"/>
          <a:stretch/>
        </p:blipFill>
        <p:spPr>
          <a:xfrm>
            <a:off x="9393624" y="160245"/>
            <a:ext cx="1290397" cy="172982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963350"/>
              </p:ext>
            </p:extLst>
          </p:nvPr>
        </p:nvGraphicFramePr>
        <p:xfrm>
          <a:off x="533078" y="4487974"/>
          <a:ext cx="7255443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9329">
                  <a:extLst>
                    <a:ext uri="{9D8B030D-6E8A-4147-A177-3AD203B41FA5}">
                      <a16:colId xmlns:a16="http://schemas.microsoft.com/office/drawing/2014/main" val="3088240890"/>
                    </a:ext>
                  </a:extLst>
                </a:gridCol>
                <a:gridCol w="166607">
                  <a:extLst>
                    <a:ext uri="{9D8B030D-6E8A-4147-A177-3AD203B41FA5}">
                      <a16:colId xmlns:a16="http://schemas.microsoft.com/office/drawing/2014/main" val="1821597254"/>
                    </a:ext>
                  </a:extLst>
                </a:gridCol>
                <a:gridCol w="6769507">
                  <a:extLst>
                    <a:ext uri="{9D8B030D-6E8A-4147-A177-3AD203B41FA5}">
                      <a16:colId xmlns:a16="http://schemas.microsoft.com/office/drawing/2014/main" val="2496593848"/>
                    </a:ext>
                  </a:extLst>
                </a:gridCol>
              </a:tblGrid>
              <a:tr h="193416">
                <a:tc rowSpan="2">
                  <a:txBody>
                    <a:bodyPr/>
                    <a:lstStyle/>
                    <a:p>
                      <a:pPr algn="l"/>
                      <a:r>
                        <a:rPr lang="en-US" sz="1800" b="1" dirty="0" smtClean="0"/>
                        <a:t>          Courses</a:t>
                      </a:r>
                      <a:endParaRPr lang="en-US" sz="1800" b="1" dirty="0"/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BSc</a:t>
                      </a:r>
                      <a:endParaRPr lang="en-US" sz="1800" b="1" dirty="0"/>
                    </a:p>
                  </a:txBody>
                  <a:tcPr marL="0" marR="0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 smtClean="0"/>
                        <a:t>Algorithms and Data Structures (CS,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semester, Brodal)</a:t>
                      </a:r>
                    </a:p>
                    <a:p>
                      <a:pPr marL="0" indent="0" algn="l"/>
                      <a:r>
                        <a:rPr lang="en-US" sz="1400" dirty="0" smtClean="0"/>
                        <a:t>Computer Architecture, Networks and Operating Systems (CS &amp; IT 4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semester, Afshani)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Machine Learning (CS, 5</a:t>
                      </a:r>
                      <a:r>
                        <a:rPr lang="en-US" sz="1400" baseline="30000" dirty="0" smtClean="0"/>
                        <a:t>th</a:t>
                      </a:r>
                      <a:r>
                        <a:rPr lang="en-US" sz="1400" dirty="0" smtClean="0"/>
                        <a:t> semester, Larsen)</a:t>
                      </a:r>
                    </a:p>
                    <a:p>
                      <a:pPr marL="0" indent="0" algn="l">
                        <a:spcAft>
                          <a:spcPts val="600"/>
                        </a:spcAft>
                      </a:pPr>
                      <a:r>
                        <a:rPr lang="en-US" sz="1400" dirty="0" smtClean="0"/>
                        <a:t>Introduction to Programming with Scientific Applications (non-CS, Brodal)</a:t>
                      </a:r>
                      <a:endParaRPr lang="en-US" sz="1400" b="0" dirty="0" smtClean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24777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/>
                        <a:t>MSc</a:t>
                      </a:r>
                      <a:endParaRPr lang="en-US" sz="1800" b="1" dirty="0"/>
                    </a:p>
                  </a:txBody>
                  <a:tcPr marL="0" marR="0" marT="0" marB="0" vert="vert2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/>
                      <a:r>
                        <a:rPr lang="en-US" sz="1400" dirty="0" smtClean="0"/>
                        <a:t>Computational Geometry: Theory and Experimentation (CS, 1</a:t>
                      </a:r>
                      <a:r>
                        <a:rPr lang="en-US" sz="1400" baseline="30000" dirty="0" smtClean="0"/>
                        <a:t>st</a:t>
                      </a:r>
                      <a:r>
                        <a:rPr lang="en-US" sz="1400" dirty="0" smtClean="0"/>
                        <a:t> semester, </a:t>
                      </a:r>
                      <a:r>
                        <a:rPr lang="en-US" sz="1400" dirty="0" err="1" smtClean="0"/>
                        <a:t>Afshani</a:t>
                      </a:r>
                      <a:r>
                        <a:rPr lang="en-US" sz="1400" dirty="0" smtClean="0"/>
                        <a:t>)</a:t>
                      </a:r>
                      <a:br>
                        <a:rPr lang="en-US" sz="1400" dirty="0" smtClean="0"/>
                      </a:br>
                      <a:r>
                        <a:rPr lang="en-US" sz="1400" dirty="0" smtClean="0"/>
                        <a:t>Randomized Algorithms (CS, 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semester, Larsen)</a:t>
                      </a:r>
                    </a:p>
                    <a:p>
                      <a:pPr marL="0" indent="0" algn="l"/>
                      <a:r>
                        <a:rPr lang="en-US" sz="1400" dirty="0" smtClean="0"/>
                        <a:t>Cluster</a:t>
                      </a:r>
                      <a:r>
                        <a:rPr lang="en-US" sz="1400" baseline="0" dirty="0" smtClean="0"/>
                        <a:t> Analysis</a:t>
                      </a:r>
                      <a:r>
                        <a:rPr lang="en-US" sz="1400" dirty="0" smtClean="0"/>
                        <a:t> (CS, 2</a:t>
                      </a:r>
                      <a:r>
                        <a:rPr lang="en-US" sz="1400" baseline="30000" dirty="0" smtClean="0"/>
                        <a:t>nd</a:t>
                      </a:r>
                      <a:r>
                        <a:rPr lang="en-US" sz="1400" dirty="0" smtClean="0"/>
                        <a:t> semester, Schwiegelshohn)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4617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717" y="4694000"/>
            <a:ext cx="1319297" cy="147037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862" y="4666674"/>
            <a:ext cx="1047220" cy="14977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8495862" y="4054113"/>
            <a:ext cx="949387" cy="3891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Peyman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0802751" y="4054113"/>
            <a:ext cx="789710" cy="3891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b="1" dirty="0" err="1" smtClean="0">
                <a:solidFill>
                  <a:schemeClr val="tx1"/>
                </a:solidFill>
              </a:rPr>
              <a:t>Gerth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9678720" y="1951103"/>
            <a:ext cx="846997" cy="3891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Kasper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499140" y="6225411"/>
            <a:ext cx="903599" cy="38914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Andrea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0847065" y="6256688"/>
            <a:ext cx="676600" cy="38519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Chris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175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085" y="231642"/>
            <a:ext cx="7501617" cy="5359261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tx1"/>
                </a:solidFill>
              </a:rPr>
              <a:t>Geometric Algorithms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Data set corresponds to points in Euclidean space.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Design algorithms and data structures exploiting geometry.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Problems offered: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Closest Points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Recreate and implement optimal algorithms for 2D and 3D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</a:rPr>
              <a:t>Coresets</a:t>
            </a:r>
            <a:r>
              <a:rPr lang="en-US" dirty="0" smtClean="0">
                <a:solidFill>
                  <a:schemeClr val="tx1"/>
                </a:solidFill>
              </a:rPr>
              <a:t> for Minimum Enclosing Ball.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Find a sphere with minimum radius covering points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Crossover with scalable algorithms: be fast when number of points or dimension are large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Shortest Paths on Open Street Map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Do a better job than Google Maps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93716"/>
              </p:ext>
            </p:extLst>
          </p:nvPr>
        </p:nvGraphicFramePr>
        <p:xfrm>
          <a:off x="9935391" y="-1"/>
          <a:ext cx="2242401" cy="8180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01">
                  <a:extLst>
                    <a:ext uri="{9D8B030D-6E8A-4147-A177-3AD203B41FA5}">
                      <a16:colId xmlns:a16="http://schemas.microsoft.com/office/drawing/2014/main" val="737881379"/>
                    </a:ext>
                  </a:extLst>
                </a:gridCol>
              </a:tblGrid>
              <a:tr h="1147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noProof="0" dirty="0" smtClean="0"/>
                        <a:t>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noProof="0" dirty="0" err="1" smtClean="0"/>
                        <a:t>Peyman</a:t>
                      </a:r>
                      <a:r>
                        <a:rPr lang="en-US" sz="1600" b="1" noProof="0" dirty="0" smtClean="0"/>
                        <a:t> Afshani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noProof="0" dirty="0" smtClean="0"/>
                        <a:t>associate professor</a:t>
                      </a:r>
                    </a:p>
                    <a:p>
                      <a:r>
                        <a:rPr lang="en-US" sz="1200" noProof="0" dirty="0" smtClean="0"/>
                        <a:t>Computational geometry</a:t>
                      </a:r>
                    </a:p>
                    <a:p>
                      <a:r>
                        <a:rPr lang="en-US" sz="1200" b="0" noProof="0" dirty="0" smtClean="0"/>
                        <a:t>External memory algorithms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0665049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050" b="0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18745287"/>
                  </a:ext>
                </a:extLst>
              </a:tr>
              <a:tr h="710382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noProof="0" dirty="0" smtClean="0"/>
                        <a:t>Gerth Stølting Brodal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noProof="0" dirty="0" smtClean="0"/>
                        <a:t>professor</a:t>
                      </a:r>
                      <a:br>
                        <a:rPr lang="en-US" sz="1200" b="1" noProof="0" dirty="0" smtClean="0"/>
                      </a:br>
                      <a:r>
                        <a:rPr lang="en-US" sz="1200" noProof="0" dirty="0" smtClean="0"/>
                        <a:t>Data structures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External memory algorithms</a:t>
                      </a: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44355332"/>
                  </a:ext>
                </a:extLst>
              </a:tr>
              <a:tr h="218579">
                <a:tc>
                  <a:txBody>
                    <a:bodyPr/>
                    <a:lstStyle/>
                    <a:p>
                      <a:endParaRPr lang="en-US" sz="16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02833737"/>
                  </a:ext>
                </a:extLst>
              </a:tr>
              <a:tr h="16393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7786468"/>
                  </a:ext>
                </a:extLst>
              </a:tr>
              <a:tr h="99726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3410336"/>
                  </a:ext>
                </a:extLst>
              </a:tr>
              <a:tr h="1584699">
                <a:tc>
                  <a:txBody>
                    <a:bodyPr/>
                    <a:lstStyle/>
                    <a:p>
                      <a:endParaRPr lang="en-US" sz="1200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9466004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5832842"/>
                  </a:ext>
                </a:extLst>
              </a:tr>
            </a:tbl>
          </a:graphicData>
        </a:graphic>
      </p:graphicFrame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47" t="1603" r="15543" b="16612"/>
          <a:stretch/>
        </p:blipFill>
        <p:spPr>
          <a:xfrm>
            <a:off x="8595460" y="1700691"/>
            <a:ext cx="1294878" cy="1584462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44"/>
          <a:stretch/>
        </p:blipFill>
        <p:spPr>
          <a:xfrm>
            <a:off x="8595460" y="3316025"/>
            <a:ext cx="1294815" cy="1655035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04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1085" y="231642"/>
            <a:ext cx="7501617" cy="582952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1800"/>
              </a:spcAft>
            </a:pPr>
            <a:r>
              <a:rPr lang="en-US" sz="4000" b="1" dirty="0" smtClean="0">
                <a:solidFill>
                  <a:schemeClr val="tx1"/>
                </a:solidFill>
              </a:rPr>
              <a:t>Scalable Algorithms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Streaming model: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points are submitted one after another.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Answer questions about the data, but do not store the entire data set.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Different degrees of difficulty depending on problem, type of data, type of updates, etc.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Problems offered: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Connectivity: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receive edge updates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decide whether a graph is connected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Distinct Elements: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receive updates to a vector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decide how many non-zero entries the vector has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Min-Cut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receive edge updates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find a good 2-clustering</a:t>
            </a:r>
            <a:endParaRPr lang="en-US" dirty="0">
              <a:solidFill>
                <a:schemeClr val="tx1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420234"/>
              </p:ext>
            </p:extLst>
          </p:nvPr>
        </p:nvGraphicFramePr>
        <p:xfrm>
          <a:off x="9935391" y="-1"/>
          <a:ext cx="2242401" cy="50441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42401">
                  <a:extLst>
                    <a:ext uri="{9D8B030D-6E8A-4147-A177-3AD203B41FA5}">
                      <a16:colId xmlns:a16="http://schemas.microsoft.com/office/drawing/2014/main" val="737881379"/>
                    </a:ext>
                  </a:extLst>
                </a:gridCol>
              </a:tblGrid>
              <a:tr h="11475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en-US" sz="1200" b="0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00665049"/>
                  </a:ext>
                </a:extLst>
              </a:tr>
              <a:tr h="99726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600"/>
                        </a:spcAft>
                      </a:pPr>
                      <a:endParaRPr lang="en-US" sz="1600" b="1" noProof="0" dirty="0" smtClean="0"/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noProof="0" dirty="0" smtClean="0"/>
                        <a:t>Kasper Green Larsen</a:t>
                      </a:r>
                      <a:br>
                        <a:rPr lang="en-US" sz="1600" b="1" noProof="0" dirty="0" smtClean="0"/>
                      </a:br>
                      <a:r>
                        <a:rPr lang="en-US" sz="1200" b="1" baseline="0" noProof="0" dirty="0" smtClean="0"/>
                        <a:t>associate professor</a:t>
                      </a:r>
                      <a:r>
                        <a:rPr lang="en-US" sz="1600" b="1" baseline="0" noProof="0" dirty="0" smtClean="0"/>
                        <a:t/>
                      </a:r>
                      <a:br>
                        <a:rPr lang="en-US" sz="1600" b="1" baseline="0" noProof="0" dirty="0" smtClean="0"/>
                      </a:br>
                      <a:r>
                        <a:rPr lang="en-US" sz="1200" b="0" baseline="0" noProof="0" dirty="0" smtClean="0"/>
                        <a:t>Data structures</a:t>
                      </a:r>
                      <a:br>
                        <a:rPr lang="en-US" sz="1200" b="0" baseline="0" noProof="0" dirty="0" smtClean="0"/>
                      </a:br>
                      <a:r>
                        <a:rPr lang="en-US" sz="1200" b="0" baseline="0" noProof="0" dirty="0" smtClean="0"/>
                        <a:t>Lower bounds</a:t>
                      </a:r>
                      <a:endParaRPr lang="en-US" sz="1200" b="0" noProof="0" dirty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3410336"/>
                  </a:ext>
                </a:extLst>
              </a:tr>
              <a:tr h="1584699">
                <a:tc>
                  <a:txBody>
                    <a:bodyPr/>
                    <a:lstStyle/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endParaRPr lang="en-US" sz="1600" b="1" noProof="0" dirty="0" smtClean="0"/>
                    </a:p>
                    <a:p>
                      <a:r>
                        <a:rPr lang="en-US" sz="1600" b="1" noProof="0" dirty="0" smtClean="0"/>
                        <a:t>Chris Schwiegelshohn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noProof="0" dirty="0" smtClean="0"/>
                        <a:t>assistant professor</a:t>
                      </a:r>
                      <a:br>
                        <a:rPr lang="en-US" sz="1200" b="1" noProof="0" dirty="0" smtClean="0"/>
                      </a:br>
                      <a:r>
                        <a:rPr lang="en-US" sz="1200" noProof="0" dirty="0" smtClean="0"/>
                        <a:t>Machine learning</a:t>
                      </a:r>
                      <a:br>
                        <a:rPr lang="en-US" sz="1200" noProof="0" dirty="0" smtClean="0"/>
                      </a:br>
                      <a:r>
                        <a:rPr lang="en-US" sz="1200" noProof="0" dirty="0" smtClean="0"/>
                        <a:t>Dimension reduction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9466004"/>
                  </a:ext>
                </a:extLst>
              </a:tr>
              <a:tr h="6962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noProof="0" dirty="0" smtClean="0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15832842"/>
                  </a:ext>
                </a:extLst>
              </a:tr>
            </a:tbl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11" t="1073" r="6763" b="26031"/>
          <a:stretch/>
        </p:blipFill>
        <p:spPr>
          <a:xfrm>
            <a:off x="8599370" y="1598232"/>
            <a:ext cx="1290397" cy="1729820"/>
          </a:xfrm>
          <a:prstGeom prst="rect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5460" y="3421249"/>
            <a:ext cx="1319297" cy="147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00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FA6A795B3264D4F859ECB954B11F065" ma:contentTypeVersion="10" ma:contentTypeDescription="Opret et nyt dokument." ma:contentTypeScope="" ma:versionID="cadd35dd35c948eafb21b9d753841ab1">
  <xsd:schema xmlns:xsd="http://www.w3.org/2001/XMLSchema" xmlns:xs="http://www.w3.org/2001/XMLSchema" xmlns:p="http://schemas.microsoft.com/office/2006/metadata/properties" xmlns:ns3="84f42352-3182-481c-87ea-4ab76f0f3ad6" targetNamespace="http://schemas.microsoft.com/office/2006/metadata/properties" ma:root="true" ma:fieldsID="fb52af933f9ea0a5c8e7aac21af05de5" ns3:_="">
    <xsd:import namespace="84f42352-3182-481c-87ea-4ab76f0f3ad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f42352-3182-481c-87ea-4ab76f0f3a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6B378A-8BC8-422F-AB16-9AA48BBE42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f42352-3182-481c-87ea-4ab76f0f3a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F0416F-7060-40C6-8403-44AEEF3A41D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B68D1FE-5265-4793-B348-F73E897E1027}">
  <ds:schemaRefs>
    <ds:schemaRef ds:uri="http://purl.org/dc/terms/"/>
    <ds:schemaRef ds:uri="http://purl.org/dc/elements/1.1/"/>
    <ds:schemaRef ds:uri="http://www.w3.org/XML/1998/namespace"/>
    <ds:schemaRef ds:uri="84f42352-3182-481c-87ea-4ab76f0f3ad6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3635</TotalTime>
  <Words>398</Words>
  <Application>Microsoft Office PowerPoint</Application>
  <PresentationFormat>Widescreen</PresentationFormat>
  <Paragraphs>76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Chris Schwiegelshohn</cp:lastModifiedBy>
  <cp:revision>62</cp:revision>
  <dcterms:created xsi:type="dcterms:W3CDTF">2018-12-05T10:02:33Z</dcterms:created>
  <dcterms:modified xsi:type="dcterms:W3CDTF">2024-11-20T12:09:27Z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0x010100BFA6A795B3264D4F859ECB954B11F065</vt:lpwstr>
  </property>
</Properties>
</file>