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9" r:id="rId2"/>
    <p:sldId id="514" r:id="rId3"/>
    <p:sldId id="442" r:id="rId4"/>
    <p:sldId id="443" r:id="rId5"/>
    <p:sldId id="444" r:id="rId6"/>
    <p:sldId id="518" r:id="rId7"/>
    <p:sldId id="454" r:id="rId8"/>
    <p:sldId id="456" r:id="rId9"/>
    <p:sldId id="460" r:id="rId10"/>
    <p:sldId id="459" r:id="rId11"/>
    <p:sldId id="479" r:id="rId12"/>
    <p:sldId id="519" r:id="rId13"/>
    <p:sldId id="461" r:id="rId14"/>
    <p:sldId id="453" r:id="rId15"/>
    <p:sldId id="457" r:id="rId16"/>
    <p:sldId id="469" r:id="rId17"/>
    <p:sldId id="470" r:id="rId18"/>
    <p:sldId id="472" r:id="rId19"/>
    <p:sldId id="473" r:id="rId20"/>
    <p:sldId id="474" r:id="rId21"/>
    <p:sldId id="493" r:id="rId22"/>
    <p:sldId id="477" r:id="rId23"/>
    <p:sldId id="480" r:id="rId24"/>
    <p:sldId id="481" r:id="rId25"/>
    <p:sldId id="482" r:id="rId26"/>
    <p:sldId id="475" r:id="rId27"/>
    <p:sldId id="485" r:id="rId28"/>
    <p:sldId id="490" r:id="rId29"/>
    <p:sldId id="520" r:id="rId30"/>
    <p:sldId id="491" r:id="rId31"/>
    <p:sldId id="492" r:id="rId32"/>
    <p:sldId id="487" r:id="rId33"/>
    <p:sldId id="511" r:id="rId34"/>
    <p:sldId id="486" r:id="rId35"/>
    <p:sldId id="488" r:id="rId36"/>
    <p:sldId id="489" r:id="rId37"/>
    <p:sldId id="517" r:id="rId38"/>
    <p:sldId id="506" r:id="rId39"/>
    <p:sldId id="504" r:id="rId40"/>
    <p:sldId id="513" r:id="rId41"/>
    <p:sldId id="523" r:id="rId42"/>
    <p:sldId id="515" r:id="rId43"/>
    <p:sldId id="516" r:id="rId44"/>
    <p:sldId id="522" r:id="rId45"/>
    <p:sldId id="521" r:id="rId46"/>
    <p:sldId id="509" r:id="rId47"/>
    <p:sldId id="510" r:id="rId48"/>
    <p:sldId id="508" r:id="rId49"/>
    <p:sldId id="505" r:id="rId50"/>
    <p:sldId id="451" r:id="rId51"/>
    <p:sldId id="452" r:id="rId52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CFFB7"/>
    <a:srgbClr val="CCFF33"/>
    <a:srgbClr val="0000FF"/>
    <a:srgbClr val="CCECFF"/>
    <a:srgbClr val="FFFFCC"/>
    <a:srgbClr val="FF9999"/>
    <a:srgbClr val="E6FEDA"/>
    <a:srgbClr val="FFD9D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4" autoAdjust="0"/>
    <p:restoredTop sz="94703" autoAdjust="0"/>
  </p:normalViewPr>
  <p:slideViewPr>
    <p:cSldViewPr>
      <p:cViewPr varScale="1">
        <p:scale>
          <a:sx n="143" d="100"/>
          <a:sy n="143" d="100"/>
        </p:scale>
        <p:origin x="27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defTabSz="990457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4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algn="r" defTabSz="990457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defTabSz="990457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40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algn="r" defTabSz="990457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defTabSz="990457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algn="r" defTabSz="990457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2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344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defTabSz="990457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8" y="972344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algn="r" defTabSz="990457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50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98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92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0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55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8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62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2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4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26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5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109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7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4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94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64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4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7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622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11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61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1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0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789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4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1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69" indent="-285718"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75" indent="-228575"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25" indent="-228575"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76" indent="-228575"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325" indent="-228575" defTabSz="99049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475" indent="-228575" defTabSz="99049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624" indent="-228575" defTabSz="99049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775" indent="-228575" defTabSz="99049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56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9899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98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837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65811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3788" y="788988"/>
            <a:ext cx="5265737" cy="394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7003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4612" cy="3865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265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4612" cy="3865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8467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4612" cy="3865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8952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4612" cy="3865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4722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07842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8041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12488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502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915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521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44" indent="-285709"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836" indent="-228568"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99969" indent="-228568"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103" indent="-228568"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85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33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8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overriding-in-java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73805"/>
            <a:ext cx="8424936" cy="554461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err="1" smtClean="0"/>
              <a:t>Nedarvning</a:t>
            </a:r>
            <a:r>
              <a:rPr lang="da-DK" sz="2000" dirty="0" smtClean="0"/>
              <a:t> – en af de mest geniale konstruktioner i objektorienterede sprog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En klasse kan være en subklasse af en 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Det betyder at subklassen arver feltvariabler og metoder fra klassen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Object </a:t>
            </a:r>
            <a:r>
              <a:rPr lang="da-DK" sz="2000" dirty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Indeholder </a:t>
            </a:r>
            <a:r>
              <a:rPr lang="da-DK" sz="1800" dirty="0"/>
              <a:t>en række nyttige metoder</a:t>
            </a:r>
            <a:r>
              <a:rPr lang="da-DK" sz="1800" dirty="0" smtClean="0"/>
              <a:t>,</a:t>
            </a:r>
            <a:br>
              <a:rPr lang="da-DK" sz="1800" dirty="0" smtClean="0"/>
            </a:br>
            <a:r>
              <a:rPr lang="da-DK" sz="1800" spc="-50" dirty="0" smtClean="0"/>
              <a:t>bl.a</a:t>
            </a:r>
            <a:r>
              <a:rPr lang="da-DK" sz="1800" spc="-50" dirty="0"/>
              <a:t>. </a:t>
            </a:r>
            <a:r>
              <a:rPr lang="da-DK" sz="1800" spc="-50" dirty="0" smtClean="0"/>
              <a:t>toString</a:t>
            </a:r>
            <a:r>
              <a:rPr lang="da-DK" sz="1800" spc="-50" dirty="0"/>
              <a:t>, </a:t>
            </a:r>
            <a:r>
              <a:rPr lang="da-DK" sz="1800" spc="-50" dirty="0" smtClean="0"/>
              <a:t>equals, </a:t>
            </a:r>
            <a:r>
              <a:rPr lang="da-DK" sz="1800" spc="-50" dirty="0" err="1" smtClean="0"/>
              <a:t>hashCode</a:t>
            </a:r>
            <a:r>
              <a:rPr lang="da-DK" sz="1800" spc="-50" dirty="0"/>
              <a:t> </a:t>
            </a:r>
            <a:r>
              <a:rPr lang="da-DK" sz="1800" spc="-50" dirty="0" smtClean="0"/>
              <a:t>og </a:t>
            </a:r>
            <a:r>
              <a:rPr lang="da-DK" sz="1800" spc="-50" dirty="0" err="1" smtClean="0"/>
              <a:t>getClass</a:t>
            </a:r>
            <a:endParaRPr lang="da-DK" sz="1800" spc="-50" dirty="0" smtClean="0"/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Alle klasser er subklasser af Object klassen,</a:t>
            </a:r>
            <a:br>
              <a:rPr lang="da-DK" sz="1800" spc="-50" dirty="0" smtClean="0"/>
            </a:br>
            <a:r>
              <a:rPr lang="da-DK" sz="1800" spc="-50" dirty="0" smtClean="0"/>
              <a:t>hvorfor de arver ovenstående metoder 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Alternativ til public og </a:t>
            </a:r>
            <a:r>
              <a:rPr lang="da-DK" altLang="da-DK" sz="1800" dirty="0" smtClean="0"/>
              <a:t>private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om computerspil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kursets sidste fem uger skal </a:t>
            </a:r>
            <a:r>
              <a:rPr lang="da-DK" altLang="da-DK" sz="1800" dirty="0" smtClean="0">
                <a:ea typeface="ＭＳ Ｐゴシック" pitchFamily="34" charset="-128"/>
              </a:rPr>
              <a:t>I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(sammen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med jeres makker)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programmere et computerspil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11 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136" y="2708920"/>
            <a:ext cx="3195464" cy="39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1442" y="1131930"/>
            <a:ext cx="4608512" cy="43204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&lt;Post&gt; posts;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79442" y="1516612"/>
            <a:ext cx="4124488" cy="285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766304" y="1881846"/>
            <a:ext cx="4137626" cy="763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15109" y="2348880"/>
            <a:ext cx="248162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Initialiserer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66303" y="2727928"/>
            <a:ext cx="4141257" cy="714014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903930" y="3276794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07985" y="3132778"/>
            <a:ext cx="363720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indsættelse af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parameteren er af </a:t>
            </a:r>
            <a:r>
              <a:rPr lang="da-DK" altLang="da-DK" sz="1400" b="1" spc="-30" dirty="0">
                <a:solidFill>
                  <a:srgbClr val="0000FF"/>
                </a:solidFill>
              </a:rPr>
              <a:t>typen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rgumenter af typen MessagePost og PhotoPost er også lovlige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944407" y="1628800"/>
            <a:ext cx="43022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944408" y="2492896"/>
            <a:ext cx="47070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1049" y="3520771"/>
            <a:ext cx="4130746" cy="156866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055339" y="3860417"/>
            <a:ext cx="3389383" cy="1016187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911053" y="4611410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415109" y="4467394"/>
            <a:ext cx="3403588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udskrift af alle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løkken løber arraylisten igennem og udskriver de enkelte elementer ved hjælp af display metoden fra 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404297" y="1310454"/>
            <a:ext cx="356019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Arrayliste med elementtypen 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Elementerne i listen vil være </a:t>
            </a:r>
            <a:r>
              <a:rPr lang="da-DK" altLang="da-DK" sz="1400" b="1" dirty="0">
                <a:solidFill>
                  <a:srgbClr val="FF0000"/>
                </a:solidFill>
              </a:rPr>
              <a:t>af typen </a:t>
            </a:r>
            <a:r>
              <a:rPr lang="da-DK" altLang="da-DK" sz="1400" b="1" spc="-50" dirty="0">
                <a:solidFill>
                  <a:srgbClr val="FF0000"/>
                </a:solidFill>
              </a:rPr>
              <a:t>MessagePost eller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PhotoPost (eller Post)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Statisk og dynamisk type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1436784"/>
            <a:ext cx="3570312" cy="13148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35215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da-DK" sz="2000" kern="0" dirty="0" smtClean="0"/>
              <a:t>Lad os se lidt nærmere på show metoden fra foregående slide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2899" y="2780928"/>
            <a:ext cx="867110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lokale variabel post er erklæret til 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typen 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smtClean="0"/>
              <a:t>Vi siger derfor, at den </a:t>
            </a:r>
            <a:r>
              <a:rPr lang="da-DK" sz="1800" b="1" kern="0" dirty="0" smtClean="0">
                <a:solidFill>
                  <a:srgbClr val="008000"/>
                </a:solidFill>
              </a:rPr>
              <a:t>statiske type</a:t>
            </a:r>
            <a:r>
              <a:rPr lang="da-DK" sz="1800" kern="0" dirty="0" smtClean="0"/>
              <a:t> for variablen post er Post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/>
              <a:t>Javas variabler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polymorfe </a:t>
            </a:r>
            <a:r>
              <a:rPr lang="da-DK" altLang="da-DK" sz="2000" kern="0" dirty="0" smtClean="0">
                <a:solidFill>
                  <a:srgbClr val="C00000"/>
                </a:solidFill>
              </a:rPr>
              <a:t>(</a:t>
            </a:r>
            <a:r>
              <a:rPr lang="da-DK" altLang="da-DK" sz="2000" kern="0" dirty="0" smtClean="0"/>
              <a:t>≈ </a:t>
            </a:r>
            <a:r>
              <a:rPr lang="da-DK" altLang="da-DK" sz="2000" kern="0" dirty="0"/>
              <a:t>kan antage forskellige </a:t>
            </a:r>
            <a:r>
              <a:rPr lang="da-DK" altLang="da-DK" sz="2000" kern="0" dirty="0" smtClean="0"/>
              <a:t>former)</a:t>
            </a:r>
            <a:endParaRPr lang="da-DK" altLang="da-DK" sz="2000" kern="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pege på objekter af forskellig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 smtClean="0"/>
              <a:t>Når </a:t>
            </a:r>
            <a:r>
              <a:rPr lang="da-DK" sz="1800" kern="0" spc="-60" dirty="0"/>
              <a:t>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peger </a:t>
            </a:r>
            <a:r>
              <a:rPr lang="da-DK" sz="1800" kern="0" spc="-60" dirty="0">
                <a:solidFill>
                  <a:srgbClr val="000066"/>
                </a:solidFill>
              </a:rPr>
              <a:t>på et MessagePost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objekt er den </a:t>
            </a:r>
            <a:r>
              <a:rPr lang="da-DK" sz="1800" b="1" kern="0" spc="-60" dirty="0" smtClean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 smtClean="0">
                <a:solidFill>
                  <a:srgbClr val="000066"/>
                </a:solidFill>
              </a:rPr>
              <a:t> MessagePost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</a:t>
            </a:r>
            <a:r>
              <a:rPr lang="da-DK" sz="1800" kern="0" spc="-60" dirty="0" smtClean="0"/>
              <a:t>et PhotoPost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PhotoPost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et </a:t>
            </a:r>
            <a:r>
              <a:rPr lang="da-DK" sz="1800" kern="0" spc="-60" dirty="0" smtClean="0"/>
              <a:t>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Post</a:t>
            </a:r>
            <a:endParaRPr lang="da-DK" sz="1800" kern="0" spc="-6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kern="0" dirty="0" smtClean="0"/>
              <a:t>Opsummering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statiske type</a:t>
            </a:r>
            <a:r>
              <a:rPr lang="da-DK" sz="1800" kern="0" dirty="0"/>
              <a:t> bestemmes af variablens erklæring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dynamiske type</a:t>
            </a:r>
            <a:r>
              <a:rPr lang="da-DK" sz="1800" kern="0" dirty="0"/>
              <a:t> </a:t>
            </a:r>
            <a:r>
              <a:rPr lang="da-DK" sz="1800" kern="0" spc="-50" dirty="0"/>
              <a:t>bestemmes af det </a:t>
            </a:r>
            <a:r>
              <a:rPr lang="da-DK" sz="1800" kern="0" spc="-50" dirty="0" smtClean="0"/>
              <a:t>objekt, </a:t>
            </a:r>
            <a:r>
              <a:rPr lang="da-DK" sz="1800" kern="0" spc="-50" dirty="0"/>
              <a:t>som variablen </a:t>
            </a:r>
            <a:r>
              <a:rPr lang="da-DK" sz="1800" kern="0" spc="-50" dirty="0" smtClean="0"/>
              <a:t>pt peger på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dynamiske type er altid en </a:t>
            </a:r>
            <a:r>
              <a:rPr lang="da-DK" sz="1800" b="1" kern="0" dirty="0">
                <a:solidFill>
                  <a:srgbClr val="008000"/>
                </a:solidFill>
              </a:rPr>
              <a:t>subtype</a:t>
            </a:r>
            <a:r>
              <a:rPr lang="da-DK" sz="1800" kern="0" dirty="0"/>
              <a:t> af den statiske type</a:t>
            </a:r>
            <a:br>
              <a:rPr lang="da-DK" sz="1800" kern="0" dirty="0"/>
            </a:br>
            <a:r>
              <a:rPr lang="da-DK" sz="1800" kern="0" dirty="0"/>
              <a:t>(eller identisk med denne)</a:t>
            </a:r>
          </a:p>
        </p:txBody>
      </p:sp>
    </p:spTree>
    <p:extLst>
      <p:ext uri="{BB962C8B-B14F-4D97-AF65-F5344CB8AC3E}">
        <p14:creationId xmlns:p14="http://schemas.microsoft.com/office/powerpoint/2010/main" val="2061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267664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Typecheck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12970"/>
            <a:ext cx="2818068" cy="161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115616" y="1712414"/>
            <a:ext cx="3944172" cy="914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v1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Vehicle();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v2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v3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Bicycle();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48554" y="4168281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5996" y="5237086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c;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353540" y="5431969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353539" y="6353157"/>
            <a:ext cx="5622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33662" y="2729693"/>
            <a:ext cx="8069249" cy="14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Oversætterens typecheck anvender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statiske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typer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 </a:t>
            </a:r>
            <a:r>
              <a:rPr lang="da-DK" sz="1800" kern="0" dirty="0" smtClean="0"/>
              <a:t>dynamiske </a:t>
            </a:r>
            <a:r>
              <a:rPr lang="da-DK" sz="1800" kern="0" dirty="0"/>
              <a:t>typer kendes </a:t>
            </a:r>
            <a:r>
              <a:rPr lang="da-DK" sz="1800" kern="0" dirty="0" smtClean="0"/>
              <a:t>først </a:t>
            </a:r>
            <a:r>
              <a:rPr lang="da-DK" sz="1800" kern="0" dirty="0"/>
              <a:t>under </a:t>
            </a:r>
            <a:r>
              <a:rPr lang="da-DK" sz="1800" kern="0" dirty="0" smtClean="0"/>
              <a:t>programudførelsen, og kan derfor ikke bruges af oversætteren (som ikke aner, hvad de er)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I nedenstående </a:t>
            </a:r>
            <a:r>
              <a:rPr lang="da-DK" sz="1800" kern="0" dirty="0" smtClean="0"/>
              <a:t>erklæringer, </a:t>
            </a:r>
            <a:r>
              <a:rPr lang="da-DK" sz="1800" kern="0" dirty="0"/>
              <a:t>har v </a:t>
            </a:r>
            <a:r>
              <a:rPr lang="da-DK" sz="1800" kern="0" dirty="0" err="1" smtClean="0"/>
              <a:t>Vehicle</a:t>
            </a:r>
            <a:r>
              <a:rPr lang="da-DK" sz="1800" kern="0" dirty="0" smtClean="0"/>
              <a:t> som statisk type, </a:t>
            </a:r>
            <a:r>
              <a:rPr lang="da-DK" sz="1800" kern="0" dirty="0"/>
              <a:t>mens c har </a:t>
            </a:r>
            <a:r>
              <a:rPr lang="da-DK" sz="1800" kern="0" dirty="0" smtClean="0"/>
              <a:t>Car som statisk </a:t>
            </a:r>
            <a:r>
              <a:rPr lang="da-DK" sz="1800" kern="0" dirty="0"/>
              <a:t>type </a:t>
            </a:r>
            <a:r>
              <a:rPr lang="da-DK" sz="1800" kern="0" dirty="0" smtClean="0"/>
              <a:t>– begge har Car som dynamisk type</a:t>
            </a:r>
            <a:endParaRPr lang="da-DK" sz="1800" kern="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5976664" cy="6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Liskovs substitutions princip betyder at nedenstående tre assignments alle er lovlige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662" y="4914090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Ifølge Liskovs substitutionsprincip er det 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lov</a:t>
            </a:r>
            <a:r>
              <a:rPr lang="da-DK" altLang="da-DK" sz="1800" b="1" kern="0" dirty="0">
                <a:solidFill>
                  <a:srgbClr val="008000"/>
                </a:solidFill>
              </a:rPr>
              <a:t>ligt</a:t>
            </a:r>
            <a:r>
              <a:rPr lang="da-DK" altLang="da-DK" sz="1800" kern="0" dirty="0"/>
              <a:t> at assigne c til v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54334" y="6107668"/>
            <a:ext cx="5745928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spc="-40" dirty="0" smtClean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/>
              <a:t>Vehicle</a:t>
            </a:r>
            <a:r>
              <a:rPr lang="da-DK" altLang="da-DK" spc="-40" dirty="0"/>
              <a:t>, er </a:t>
            </a:r>
            <a:r>
              <a:rPr lang="da-DK" altLang="da-DK" spc="-40" dirty="0">
                <a:solidFill>
                  <a:srgbClr val="008000"/>
                </a:solidFill>
              </a:rPr>
              <a:t>ikke</a:t>
            </a:r>
            <a:r>
              <a:rPr lang="da-DK" altLang="da-DK" spc="-40" dirty="0"/>
              <a:t> en subtype af 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Car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Det er </a:t>
            </a:r>
            <a:r>
              <a:rPr lang="da-DK" altLang="da-DK" dirty="0" smtClean="0"/>
              <a:t>lige </a:t>
            </a:r>
            <a:r>
              <a:rPr lang="da-DK" altLang="da-DK" dirty="0"/>
              <a:t>meget at v's </a:t>
            </a:r>
            <a:r>
              <a:rPr lang="da-DK" altLang="da-DK" dirty="0" smtClean="0">
                <a:solidFill>
                  <a:srgbClr val="008000"/>
                </a:solidFill>
              </a:rPr>
              <a:t>dynamiske type</a:t>
            </a:r>
            <a:r>
              <a:rPr lang="da-DK" altLang="da-DK" dirty="0" smtClean="0"/>
              <a:t> </a:t>
            </a:r>
            <a:r>
              <a:rPr lang="da-DK" altLang="da-DK" dirty="0"/>
              <a:t>er Car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22768" y="6180614"/>
            <a:ext cx="1012473" cy="3534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771242" y="5281463"/>
            <a:ext cx="572545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182563" indent="-182563">
              <a:spcBef>
                <a:spcPts val="300"/>
              </a:spcBef>
              <a:tabLst>
                <a:tab pos="182563" algn="l"/>
              </a:tabLst>
            </a:pPr>
            <a:r>
              <a:rPr lang="da-DK" altLang="da-DK" dirty="0" smtClean="0"/>
              <a:t>c's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smtClean="0"/>
              <a:t>Car, </a:t>
            </a:r>
            <a:r>
              <a:rPr lang="da-DK" altLang="da-DK" dirty="0"/>
              <a:t>er </a:t>
            </a:r>
            <a:r>
              <a:rPr lang="da-DK" altLang="da-DK" dirty="0" smtClean="0"/>
              <a:t>en </a:t>
            </a:r>
            <a:r>
              <a:rPr lang="da-DK" altLang="da-DK" dirty="0"/>
              <a:t>subtype af </a:t>
            </a:r>
            <a:r>
              <a:rPr lang="da-DK" altLang="da-DK" dirty="0" smtClean="0"/>
              <a:t>v's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err="1" smtClean="0"/>
              <a:t>Vehicle</a:t>
            </a:r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39552" y="5758247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Det modsatte 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ulovligt</a:t>
            </a:r>
            <a:r>
              <a:rPr lang="da-DK" altLang="da-DK" sz="1800" kern="0" dirty="0" smtClean="0"/>
              <a:t> – og giver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oversætterfejl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7" grpId="0" animBg="1"/>
      <p:bldP spid="28" grpId="0"/>
      <p:bldP spid="19" grpId="0"/>
      <p:bldP spid="26" grpId="0" animBg="1"/>
      <p:bldP spid="16" grpId="0" animBg="1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528" y="3068960"/>
            <a:ext cx="8640960" cy="3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r>
              <a:rPr lang="da-DK" altLang="da-DK" spc="-60" dirty="0"/>
              <a:t>Ved at bruge et </a:t>
            </a:r>
            <a:r>
              <a:rPr lang="da-DK" altLang="da-DK" spc="-60" dirty="0">
                <a:solidFill>
                  <a:srgbClr val="008000"/>
                </a:solidFill>
              </a:rPr>
              <a:t>type cast</a:t>
            </a:r>
            <a:r>
              <a:rPr lang="da-DK" altLang="da-DK" spc="-60" dirty="0"/>
              <a:t> </a:t>
            </a:r>
            <a:r>
              <a:rPr lang="da-DK" altLang="da-DK" spc="-60" dirty="0" smtClean="0"/>
              <a:t>kan vi ændre den </a:t>
            </a:r>
            <a:r>
              <a:rPr lang="da-DK" altLang="da-DK" spc="-60" dirty="0" smtClean="0">
                <a:solidFill>
                  <a:srgbClr val="008000"/>
                </a:solidFill>
              </a:rPr>
              <a:t>statiske type</a:t>
            </a:r>
            <a:r>
              <a:rPr lang="da-DK" altLang="da-DK" spc="-60" dirty="0" smtClean="0"/>
              <a:t> af et udtryk</a:t>
            </a:r>
          </a:p>
          <a:p>
            <a:pPr marL="0" lvl="1" indent="0">
              <a:buNone/>
            </a:pPr>
            <a:endParaRPr lang="da-DK" altLang="da-DK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Typeskift (type cast)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55576" y="1616498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7624" y="3481554"/>
            <a:ext cx="1819109" cy="34474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(Car)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46500" y="3943031"/>
            <a:ext cx="8407188" cy="230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Højresiden af assignment har nu den statiske type Car, og oversætteren godkender derfor assignmentet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Under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udførslen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ovenstående type cast, tjekkes det, at den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dynamiske type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variablen v virkelig er en Car (eller en subtype af Car)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Ellers får man en run-time fejl (</a:t>
            </a:r>
            <a:r>
              <a:rPr lang="da-DK" altLang="da-DK" sz="1800" b="0" dirty="0" err="1">
                <a:solidFill>
                  <a:srgbClr val="000066"/>
                </a:solidFill>
                <a:ea typeface="ＭＳ Ｐゴシック" charset="-128"/>
                <a:cs typeface="+mn-cs"/>
              </a:rPr>
              <a:t>ClassCastException</a:t>
            </a: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)</a:t>
            </a:r>
          </a:p>
          <a:p>
            <a:pPr lvl="1"/>
            <a:r>
              <a:rPr lang="da-DK" altLang="da-DK" dirty="0"/>
              <a:t>Objektet, som v peger på, ændres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ved et type cast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Det eneste, der ændres, 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oversætterens opfattelse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udtrykkets type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83568" y="1268760"/>
            <a:ext cx="2751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 erklæringer som før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260" y="2400659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758452" y="2573064"/>
            <a:ext cx="452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168598" y="2433489"/>
            <a:ext cx="891402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Ulovligt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78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4320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En subklasse kan igen have subklasser, osv.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Nedarvning i flere niveauer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400600" cy="29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4581128"/>
            <a:ext cx="813536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Dog klassen er 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subklasse af </a:t>
            </a:r>
            <a:r>
              <a:rPr lang="da-DK" sz="1800" kern="0" dirty="0" err="1" smtClean="0"/>
              <a:t>Mammal</a:t>
            </a:r>
            <a:r>
              <a:rPr lang="da-DK" sz="1800" kern="0" dirty="0" smtClean="0"/>
              <a:t>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Animal klassen (subklasse relationen er transitiv)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sig selv (subklasse relationen er refleksiv)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superklasse for </a:t>
            </a:r>
            <a:r>
              <a:rPr lang="da-DK" sz="1800" kern="0" dirty="0" err="1" smtClean="0"/>
              <a:t>Poodle</a:t>
            </a:r>
            <a:r>
              <a:rPr lang="da-DK" sz="1800" kern="0" dirty="0" smtClean="0"/>
              <a:t> og </a:t>
            </a:r>
            <a:r>
              <a:rPr lang="da-DK" sz="1800" kern="0" dirty="0" err="1" smtClean="0"/>
              <a:t>Dalmatian</a:t>
            </a:r>
            <a:r>
              <a:rPr lang="da-DK" sz="1800" kern="0" dirty="0" smtClean="0"/>
              <a:t> klasserne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superklasse af sig selv</a:t>
            </a:r>
            <a:r>
              <a:rPr lang="da-DK" sz="1800" kern="0" dirty="0"/>
              <a:t> (</a:t>
            </a:r>
            <a:r>
              <a:rPr lang="da-DK" sz="1800" kern="0" dirty="0" smtClean="0"/>
              <a:t>superklasse </a:t>
            </a:r>
            <a:r>
              <a:rPr lang="da-DK" sz="1800" kern="0" dirty="0"/>
              <a:t>relationen er </a:t>
            </a:r>
            <a:r>
              <a:rPr lang="da-DK" sz="1800" kern="0" dirty="0" smtClean="0"/>
              <a:t>refleksiv og transitiv)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907704" y="3078013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auto">
          <a:xfrm>
            <a:off x="468313" y="4006318"/>
            <a:ext cx="3295423" cy="1366898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da-DK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188749" y="5441701"/>
            <a:ext cx="2105750" cy="1083643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</a:t>
            </a:r>
            <a:r>
              <a:rPr lang="da-DK" altLang="da-DK" sz="3200" dirty="0" smtClean="0">
                <a:ea typeface="ＭＳ Ｐゴシック" pitchFamily="34" charset="-128"/>
              </a:rPr>
              <a:t>rug </a:t>
            </a:r>
            <a:r>
              <a:rPr lang="da-DK" altLang="da-DK" sz="3200" dirty="0">
                <a:ea typeface="ＭＳ Ｐゴシック" pitchFamily="34" charset="-128"/>
              </a:rPr>
              <a:t>af </a:t>
            </a:r>
            <a:r>
              <a:rPr lang="da-DK" altLang="da-DK" sz="3200" smtClean="0">
                <a:ea typeface="ＭＳ Ｐゴシック" pitchFamily="34" charset="-128"/>
              </a:rPr>
              <a:t>Collection og 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308304" y="1850227"/>
            <a:ext cx="10437" cy="89563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122789" y="1844827"/>
            <a:ext cx="1190733" cy="1034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588177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2121951" y="1855169"/>
            <a:ext cx="1777" cy="860699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3728" y="184482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491880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834525" y="4702629"/>
            <a:ext cx="2659789" cy="3925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510904" y="2708920"/>
            <a:ext cx="2677845" cy="174201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dirty="0">
                <a:solidFill>
                  <a:srgbClr val="7030A0"/>
                </a:solidFill>
              </a:rPr>
              <a:t>optrukne pile med lukket hoved angiver nedarvning 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mellem  klasser/interfaces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 med lukket hoved angiver implementation af interface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pile med åbent hoved angiver brug (</a:t>
            </a:r>
            <a:r>
              <a:rPr lang="da-DK" altLang="da-DK" sz="1200" b="1" dirty="0" err="1">
                <a:solidFill>
                  <a:srgbClr val="FF0000"/>
                </a:solidFill>
              </a:rPr>
              <a:t>uses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)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868144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59633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476894" y="5510005"/>
            <a:ext cx="200325" cy="81145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73915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986005" y="4427609"/>
            <a:ext cx="1940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 mellem interfaces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6482148" y="5733256"/>
            <a:ext cx="147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mellem klasser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5832" y="1988840"/>
            <a:ext cx="3922672" cy="4123186"/>
            <a:chOff x="5185832" y="1988840"/>
            <a:chExt cx="3922672" cy="4123186"/>
          </a:xfrm>
        </p:grpSpPr>
        <p:grpSp>
          <p:nvGrpSpPr>
            <p:cNvPr id="19" name="Group 18"/>
            <p:cNvGrpSpPr/>
            <p:nvPr/>
          </p:nvGrpSpPr>
          <p:grpSpPr>
            <a:xfrm>
              <a:off x="5185832" y="1988840"/>
              <a:ext cx="3922672" cy="4123186"/>
              <a:chOff x="5041818" y="2212560"/>
              <a:chExt cx="3922672" cy="4123186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1818" y="221256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7756270" y="2971314"/>
                <a:ext cx="120822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  <a:defRPr sz="1400" b="1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da-DK" altLang="da-DK" dirty="0"/>
                  <a:t>Fælles feltvariabler og metoder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 flipV="1">
                <a:off x="7322438" y="2929404"/>
                <a:ext cx="444321" cy="2082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>
                <a:off x="7375927" y="3387435"/>
                <a:ext cx="418743" cy="262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5041819" y="6027969"/>
                <a:ext cx="3922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Forskellige feltvariabler og metoder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7092279" y="5764839"/>
                <a:ext cx="283647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6530919" y="5764839"/>
                <a:ext cx="209371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</p:grp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499630" y="3744050"/>
              <a:ext cx="493720" cy="2011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Metoder i subklasser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039310"/>
            <a:ext cx="8676456" cy="232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Lad os nu kigge lidt nærmere på metoder i super- og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Post klassen har en display metode, der</a:t>
            </a:r>
            <a:br>
              <a:rPr lang="da-DK" sz="1800" kern="0" dirty="0" smtClean="0"/>
            </a:br>
            <a:r>
              <a:rPr lang="da-DK" sz="1800" kern="0" dirty="0" smtClean="0"/>
              <a:t>udskriver information om klassens tilstand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metoden har kun adgang til</a:t>
            </a:r>
            <a:br>
              <a:rPr lang="da-DK" sz="1800" kern="0" dirty="0" smtClean="0"/>
            </a:br>
            <a:r>
              <a:rPr lang="da-DK" sz="1800" kern="0" dirty="0" smtClean="0"/>
              <a:t>feltvariabler i Post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Hvad gør vi, hvis vi gerne vil udskrive</a:t>
            </a:r>
            <a:br>
              <a:rPr lang="da-DK" sz="1800" kern="0" dirty="0" smtClean="0"/>
            </a:br>
            <a:r>
              <a:rPr lang="da-DK" sz="1800" kern="0" dirty="0" smtClean="0"/>
              <a:t>information</a:t>
            </a:r>
            <a:r>
              <a:rPr lang="da-DK" sz="1800" kern="0" dirty="0"/>
              <a:t> </a:t>
            </a:r>
            <a:r>
              <a:rPr lang="da-DK" sz="1800" kern="0" dirty="0" smtClean="0"/>
              <a:t>om subklassernes feltvariabler?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55576" y="4365907"/>
            <a:ext cx="3346641" cy="174611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display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metoden udskriver klassens tilstand på terminalen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give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bedre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cohesion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at have en toString metode, der returnerer en tekststreng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kan man 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kaldsstedet selv bestemme</a:t>
            </a:r>
            <a:r>
              <a:rPr lang="da-DK" altLang="da-DK" sz="1400" b="1" dirty="0">
                <a:solidFill>
                  <a:srgbClr val="0000FF"/>
                </a:solidFill>
              </a:rPr>
              <a:t>, hvad man vil gøre ved tekststrengen</a:t>
            </a:r>
          </a:p>
        </p:txBody>
      </p:sp>
    </p:spTree>
    <p:extLst>
      <p:ext uri="{BB962C8B-B14F-4D97-AF65-F5344CB8AC3E}">
        <p14:creationId xmlns:p14="http://schemas.microsoft.com/office/powerpoint/2010/main" val="16376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Situationen er som vist nedenfor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1296" y="1124744"/>
            <a:ext cx="7382544" cy="38404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people like this."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comment(s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)."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172878" y="1429856"/>
            <a:ext cx="1060704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4267200" y="1682840"/>
            <a:ext cx="1146048" cy="1836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219200" y="3387856"/>
            <a:ext cx="1021080" cy="1977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88720" y="1923632"/>
            <a:ext cx="704088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691680" y="483940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588224" y="1120135"/>
            <a:ext cx="1320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448584" y="606782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280296" y="5436792"/>
            <a:ext cx="2194560" cy="2599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77582" y="2681720"/>
            <a:ext cx="3541396" cy="127265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Post klassens display metode udskriver information om de fire feltvariabler, der ligger i Post klassen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Men den kender ikke de feltvariabler, der ligger i subklasserne, og kan derfor ikke udskrive information om disse</a:t>
            </a:r>
            <a:endParaRPr lang="da-DK" altLang="da-DK" sz="13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10447" y="1262047"/>
            <a:ext cx="3922670" cy="4024752"/>
            <a:chOff x="5185832" y="1636496"/>
            <a:chExt cx="3922670" cy="4024752"/>
          </a:xfrm>
        </p:grpSpPr>
        <p:grpSp>
          <p:nvGrpSpPr>
            <p:cNvPr id="2" name="Group 1"/>
            <p:cNvGrpSpPr/>
            <p:nvPr/>
          </p:nvGrpSpPr>
          <p:grpSpPr>
            <a:xfrm>
              <a:off x="5185832" y="1636496"/>
              <a:ext cx="3922670" cy="4024752"/>
              <a:chOff x="5185832" y="1988840"/>
              <a:chExt cx="3922670" cy="4024752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404160" y="5096933"/>
              <a:ext cx="488640" cy="17915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30216" y="5371582"/>
              <a:ext cx="480851" cy="1571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463677" y="3303272"/>
              <a:ext cx="5211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xxx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Første løsningsforslag (virker ikke)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039310"/>
            <a:ext cx="8351392" cy="44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kan flytte display metoden til de to subklasser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43608" y="3147681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13251" y="437840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51519" y="1412776"/>
            <a:ext cx="62121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/>
              <a:t>Metoderne har kun adgang til superklassens feltvariabler via acces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massiv kodedublering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får en compile-time fejl i NewsFeed klassen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51519" y="5100653"/>
            <a:ext cx="8715697" cy="14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Oversætteren bruger de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statiske typer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Den statiske type af post er Post og oversætteren kigger derfor (uden held) i Post klassen (og dens superklasser) for at finde display metoden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hjælper </a:t>
            </a:r>
            <a:r>
              <a:rPr 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sz="1800" kern="0" dirty="0" smtClean="0"/>
              <a:t>, at alle subklasserne har en display metode</a:t>
            </a:r>
            <a:endParaRPr lang="da-DK" sz="1800" kern="0" dirty="0"/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916" y="2938449"/>
            <a:ext cx="3705225" cy="257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86283" y="3788444"/>
            <a:ext cx="152941" cy="25441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14340" y="3957174"/>
            <a:ext cx="1151706" cy="693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2" grpId="0" build="allAtOnce"/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31278" y="5397008"/>
            <a:ext cx="329038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Kaldet af superklassens display metode behøver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være i første linje, og det kan helt mangle (eller der kan være flere kald)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4088" y="1052736"/>
            <a:ext cx="3672408" cy="3715579"/>
            <a:chOff x="5258296" y="1539610"/>
            <a:chExt cx="3672408" cy="3888433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" t="2960" r="3570" b="427"/>
            <a:stretch/>
          </p:blipFill>
          <p:spPr bwMode="auto">
            <a:xfrm>
              <a:off x="5258296" y="1539610"/>
              <a:ext cx="3672408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23" y="4885647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367" y="5147775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7586123" y="5155060"/>
              <a:ext cx="486885" cy="17386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348994" y="4882526"/>
              <a:ext cx="480347" cy="1805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461060" y="3169911"/>
              <a:ext cx="494347" cy="1742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Korrekt løsning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046" y="1097452"/>
            <a:ext cx="5317082" cy="21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har både en display metode i superklassen og i de to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</a:t>
            </a:r>
            <a:r>
              <a:rPr lang="da-DK" sz="1800" kern="0" dirty="0"/>
              <a:t>metoderne i subklasserne </a:t>
            </a:r>
            <a:r>
              <a:rPr lang="da-DK" sz="1800" kern="0" dirty="0" smtClean="0"/>
              <a:t>kalder</a:t>
            </a:r>
            <a:r>
              <a:rPr lang="da-DK" sz="1800" kern="0" dirty="0"/>
              <a:t> </a:t>
            </a:r>
            <a:r>
              <a:rPr lang="da-DK" sz="1800" kern="0" dirty="0" smtClean="0"/>
              <a:t>display </a:t>
            </a:r>
            <a:r>
              <a:rPr lang="da-DK" sz="1800" kern="0" dirty="0"/>
              <a:t>metoden i </a:t>
            </a:r>
            <a:r>
              <a:rPr lang="da-DK" sz="1800" kern="0" dirty="0" smtClean="0"/>
              <a:t>superklassen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Via den er der</a:t>
            </a:r>
            <a:r>
              <a:rPr lang="da-DK" sz="1800" kern="0" dirty="0"/>
              <a:t> </a:t>
            </a:r>
            <a:r>
              <a:rPr lang="da-DK" sz="1800" kern="0" dirty="0" smtClean="0"/>
              <a:t>adgang til superklassens</a:t>
            </a:r>
            <a:r>
              <a:rPr lang="da-DK" sz="1800" kern="0" dirty="0"/>
              <a:t> </a:t>
            </a:r>
            <a:r>
              <a:rPr lang="da-DK" sz="1800" kern="0" dirty="0" smtClean="0"/>
              <a:t>feltvariabler uden brug af </a:t>
            </a:r>
            <a:r>
              <a:rPr lang="da-DK" sz="1800" kern="0" dirty="0" err="1" smtClean="0"/>
              <a:t>accessor</a:t>
            </a:r>
            <a:r>
              <a:rPr lang="da-DK" sz="1800" kern="0" dirty="0" smtClean="0"/>
              <a:t> metoder (og uden </a:t>
            </a:r>
            <a:r>
              <a:rPr lang="da-DK" sz="1800" kern="0" dirty="0" err="1" smtClean="0"/>
              <a:t>kodedublikering</a:t>
            </a:r>
            <a:r>
              <a:rPr lang="da-DK" sz="1800" kern="0" dirty="0" smtClean="0"/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da-DK" sz="1800" kern="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476632" y="3386302"/>
            <a:ext cx="4451934" cy="12199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0825" y="4298016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5657" y="372942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7544" y="4725617"/>
            <a:ext cx="4486660" cy="150429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(caption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534485" y="5929535"/>
            <a:ext cx="1411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PhotoPost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465" y="508019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88595" y="4044197"/>
            <a:ext cx="3883597" cy="2629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787170" y="5401555"/>
            <a:ext cx="4013209" cy="4865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579963" y="1384076"/>
            <a:ext cx="729855" cy="6075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458932" y="3796338"/>
            <a:ext cx="594891" cy="1874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687880" y="3803539"/>
            <a:ext cx="562133" cy="30849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063104" y="5051497"/>
            <a:ext cx="2173880" cy="15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36984" y="4772132"/>
            <a:ext cx="2116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superklassens display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3117532" y="3836926"/>
            <a:ext cx="1932407" cy="1443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5053691" y="3974031"/>
            <a:ext cx="285751" cy="7756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Evnen til at lave gode mundtlige præsentationer </a:t>
            </a:r>
            <a:r>
              <a:rPr lang="da-DK" altLang="da-DK" sz="2000" kern="0" dirty="0" smtClean="0">
                <a:ea typeface="ＭＳ Ｐゴシック" pitchFamily="34" charset="-128"/>
              </a:rPr>
              <a:t>kan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forbedres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kraftigt</a:t>
            </a:r>
            <a:r>
              <a:rPr lang="da-DK" altLang="da-DK" sz="2000" kern="0" dirty="0">
                <a:ea typeface="ＭＳ Ｐゴシック" pitchFamily="34" charset="-128"/>
              </a:rPr>
              <a:t> ved intensiv træning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bruger derfor den </a:t>
            </a:r>
            <a:r>
              <a:rPr lang="da-DK" altLang="da-DK" sz="1800" kern="0" dirty="0">
                <a:ea typeface="ＭＳ Ｐゴシック" pitchFamily="34" charset="-128"/>
              </a:rPr>
              <a:t>anden af de to ugentlige øvelsesgange </a:t>
            </a:r>
            <a:r>
              <a:rPr lang="da-DK" altLang="da-DK" sz="1800" kern="0" dirty="0" smtClean="0">
                <a:ea typeface="ＭＳ Ｐゴシック" pitchFamily="34" charset="-128"/>
              </a:rPr>
              <a:t>på dette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obligatorisk</a:t>
            </a:r>
            <a:r>
              <a:rPr lang="da-DK" altLang="da-DK" sz="1800" kern="0" dirty="0">
                <a:ea typeface="ＭＳ Ｐゴシック" pitchFamily="34" charset="-128"/>
              </a:rPr>
              <a:t> at lave mindst 2 </a:t>
            </a:r>
            <a:r>
              <a:rPr lang="da-DK" altLang="da-DK" sz="1800" kern="0" dirty="0" smtClean="0">
                <a:ea typeface="ＭＳ Ｐゴシック" pitchFamily="34" charset="-128"/>
              </a:rPr>
              <a:t>præsentationer </a:t>
            </a:r>
            <a:r>
              <a:rPr lang="da-DK" altLang="da-DK" sz="1800" kern="0" dirty="0">
                <a:ea typeface="ＭＳ Ｐゴシック" pitchFamily="34" charset="-128"/>
              </a:rPr>
              <a:t>– </a:t>
            </a:r>
            <a:r>
              <a:rPr lang="da-DK" altLang="da-DK" sz="1800" kern="0" dirty="0" smtClean="0">
                <a:ea typeface="ＭＳ Ｐゴシック" pitchFamily="34" charset="-128"/>
              </a:rPr>
              <a:t> som skal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godkendes</a:t>
            </a:r>
            <a:r>
              <a:rPr lang="da-DK" altLang="da-DK" sz="1800" kern="0" dirty="0">
                <a:ea typeface="ＭＳ Ｐゴシック" pitchFamily="34" charset="-128"/>
              </a:rPr>
              <a:t> af </a:t>
            </a:r>
            <a:r>
              <a:rPr lang="da-DK" altLang="da-DK" sz="1800" kern="0" dirty="0" smtClean="0">
                <a:ea typeface="ＭＳ Ｐゴシック" pitchFamily="34" charset="-128"/>
              </a:rPr>
              <a:t>instruktoren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Tag træningen alvorligt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den eneste gang under jeres studier, hvor I får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omfattende konstruktiv feedback</a:t>
            </a:r>
            <a:r>
              <a:rPr lang="da-DK" altLang="da-DK" sz="1800" kern="0" dirty="0" smtClean="0">
                <a:ea typeface="ＭＳ Ｐゴシック" pitchFamily="34" charset="-128"/>
              </a:rPr>
              <a:t> på, hvordan I kan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forbedre</a:t>
            </a:r>
            <a:r>
              <a:rPr lang="da-DK" altLang="da-DK" sz="1800" kern="0" dirty="0" smtClean="0">
                <a:ea typeface="ＭＳ Ｐゴシック" pitchFamily="34" charset="-128"/>
              </a:rPr>
              <a:t> jeres mundtlige præsentationer – og dermed jeres karakterer ved mundtlig eksamen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Træning gør mester </a:t>
            </a:r>
            <a:r>
              <a:rPr lang="da-DK" altLang="da-DK" sz="1800" kern="0" dirty="0">
                <a:ea typeface="ＭＳ Ｐゴシック" pitchFamily="34" charset="-128"/>
              </a:rPr>
              <a:t>–</a:t>
            </a:r>
            <a:r>
              <a:rPr lang="da-DK" altLang="da-DK" sz="1800" kern="0" dirty="0" smtClean="0">
                <a:ea typeface="ＭＳ Ｐゴシック" pitchFamily="34" charset="-128"/>
              </a:rPr>
              <a:t> de timer I bruger på det, er virkelig godt givet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videoerne om den "perfekte" eksamenspræstation og hør jeres medstuderendes præsentationer – det lærer I også meget af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96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9624" y="1014056"/>
            <a:ext cx="3384376" cy="3241308"/>
            <a:chOff x="5185832" y="1988837"/>
            <a:chExt cx="3922669" cy="4024748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32" y="1988837"/>
              <a:ext cx="3922669" cy="402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89" y="5454005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136" y="5716143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46804" y="3790423"/>
            <a:ext cx="402530" cy="15272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859638" y="4013741"/>
            <a:ext cx="397069" cy="1283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910952" y="2431562"/>
            <a:ext cx="415533" cy="1359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92626" y="4129335"/>
            <a:ext cx="184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Programudførelse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147639" y="3949259"/>
            <a:ext cx="9879" cy="281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489533" y="4078503"/>
            <a:ext cx="324796" cy="204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601600" y="2498674"/>
            <a:ext cx="30935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60599" y="2333950"/>
            <a:ext cx="1136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Oversætter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03874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Statiske og dynamiske typer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4" y="1015281"/>
            <a:ext cx="6279496" cy="16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Oversætteren bruger den </a:t>
            </a:r>
            <a:r>
              <a:rPr lang="da-DK" sz="2000" kern="0" dirty="0" smtClean="0">
                <a:solidFill>
                  <a:srgbClr val="008000"/>
                </a:solidFill>
              </a:rPr>
              <a:t>statiske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fra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erklæring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Variablen </a:t>
            </a:r>
            <a:r>
              <a:rPr lang="da-DK" sz="1800" kern="0" dirty="0"/>
              <a:t>post er </a:t>
            </a:r>
            <a:r>
              <a:rPr lang="da-DK" sz="1800" kern="0" dirty="0" smtClean="0"/>
              <a:t>erklæret til at være af </a:t>
            </a:r>
            <a:r>
              <a:rPr lang="da-DK" sz="1800" kern="0" dirty="0"/>
              <a:t>typen 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Oversætteren kigger derfor i Post </a:t>
            </a:r>
            <a:r>
              <a:rPr lang="da-DK" sz="1800" kern="0" dirty="0" smtClean="0"/>
              <a:t>klassen for at finde </a:t>
            </a:r>
            <a:r>
              <a:rPr lang="da-DK" sz="1800" kern="0" dirty="0"/>
              <a:t>display </a:t>
            </a:r>
            <a:r>
              <a:rPr lang="da-DK" sz="1800" kern="0" dirty="0" smtClean="0"/>
              <a:t>metoden (og finder den)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1259632" y="270892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016536" y="3943331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171178" y="3047762"/>
            <a:ext cx="1341143" cy="248072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2742" y="4437112"/>
            <a:ext cx="86912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Under programudførelsen bruges den </a:t>
            </a:r>
            <a:r>
              <a:rPr lang="da-DK" sz="2000" kern="0" dirty="0">
                <a:solidFill>
                  <a:srgbClr val="008000"/>
                </a:solidFill>
              </a:rPr>
              <a:t>dynamiske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af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aktuelle værdi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er en MessagePost, kaldes display metoden fra MessagePost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</a:t>
            </a:r>
            <a:r>
              <a:rPr lang="da-DK" sz="1800" kern="0" spc="-40" dirty="0"/>
              <a:t>er en </a:t>
            </a:r>
            <a:r>
              <a:rPr lang="da-DK" sz="1800" kern="0" spc="-40" dirty="0" smtClean="0"/>
              <a:t>PhotoPost, kaldes display</a:t>
            </a:r>
            <a:r>
              <a:rPr lang="da-DK" sz="1800" kern="0" spc="-40" dirty="0"/>
              <a:t> </a:t>
            </a:r>
            <a:r>
              <a:rPr lang="da-DK" sz="1800" kern="0" spc="-40" dirty="0" smtClean="0"/>
              <a:t>metoden fra PhotoPost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/>
              <a:t>Når den dynamiske type er en </a:t>
            </a:r>
            <a:r>
              <a:rPr lang="da-DK" sz="1800" kern="0" spc="-40" dirty="0" smtClean="0"/>
              <a:t>Post</a:t>
            </a:r>
            <a:r>
              <a:rPr lang="da-DK" sz="1800" kern="0" spc="-40" dirty="0"/>
              <a:t>, kaldes display metoden fra </a:t>
            </a:r>
            <a:r>
              <a:rPr lang="da-DK" sz="1800" kern="0" spc="-40" dirty="0" smtClean="0"/>
              <a:t>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Dette princip kaldes </a:t>
            </a:r>
            <a:r>
              <a:rPr lang="da-DK" sz="1800" b="1" kern="0" dirty="0" smtClean="0">
                <a:solidFill>
                  <a:srgbClr val="008000"/>
                </a:solidFill>
              </a:rPr>
              <a:t>dynamisk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method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lookup</a:t>
            </a:r>
            <a:endParaRPr lang="da-DK" sz="1800" b="1" kern="0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49935" y="3327550"/>
            <a:ext cx="2160003" cy="2496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7170082" y="2654303"/>
            <a:ext cx="28738" cy="15235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/>
      <p:bldP spid="22" grpId="0" animBg="1"/>
      <p:bldP spid="23" grpId="0" animBg="1"/>
      <p:bldP spid="15" grpId="0"/>
      <p:bldP spid="16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08104" y="2492896"/>
            <a:ext cx="3384376" cy="3241308"/>
            <a:chOff x="5759624" y="1086639"/>
            <a:chExt cx="3384376" cy="3241308"/>
          </a:xfrm>
        </p:grpSpPr>
        <p:grpSp>
          <p:nvGrpSpPr>
            <p:cNvPr id="24" name="Group 23"/>
            <p:cNvGrpSpPr/>
            <p:nvPr/>
          </p:nvGrpSpPr>
          <p:grpSpPr>
            <a:xfrm>
              <a:off x="5759624" y="1086639"/>
              <a:ext cx="3384376" cy="3241308"/>
              <a:chOff x="5185832" y="1988837"/>
              <a:chExt cx="3922669" cy="4024748"/>
            </a:xfrm>
          </p:grpSpPr>
          <p:pic>
            <p:nvPicPr>
              <p:cNvPr id="25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37"/>
                <a:ext cx="3922669" cy="40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89" y="5454005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6" y="5716143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946804" y="3863006"/>
              <a:ext cx="402530" cy="1527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859638" y="4086324"/>
              <a:ext cx="397069" cy="1283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910952" y="2504145"/>
              <a:ext cx="415533" cy="1359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Overskrivning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>
          <a:xfrm rot="21165640">
            <a:off x="4799503" y="3517257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3807" y="1052736"/>
            <a:ext cx="8592410" cy="167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De to subklasser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overskriver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superklassens display metode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med deres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egne udgaver af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På engelsk: override </a:t>
            </a:r>
            <a:r>
              <a:rPr lang="da-DK" sz="1800" kern="0" dirty="0" smtClean="0">
                <a:latin typeface="Arial"/>
                <a:cs typeface="Arial"/>
              </a:rPr>
              <a:t>≈</a:t>
            </a:r>
            <a:r>
              <a:rPr lang="da-DK" sz="1800" kern="0" dirty="0" smtClean="0"/>
              <a:t> </a:t>
            </a:r>
            <a:r>
              <a:rPr lang="da-DK" sz="1800" kern="0" dirty="0"/>
              <a:t>tilsidesætte / </a:t>
            </a:r>
            <a:r>
              <a:rPr lang="da-DK" sz="1800" kern="0" dirty="0" smtClean="0"/>
              <a:t>underkende</a:t>
            </a:r>
            <a:endParaRPr lang="da-DK" sz="1800" kern="0" dirty="0"/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 </a:t>
            </a:r>
            <a:r>
              <a:rPr lang="da-DK" sz="1800" kern="0" dirty="0"/>
              <a:t>nye metoder </a:t>
            </a:r>
            <a:r>
              <a:rPr lang="da-DK" sz="1800" kern="0" dirty="0" smtClean="0"/>
              <a:t>vil ofte have </a:t>
            </a:r>
            <a:r>
              <a:rPr lang="da-DK" sz="1800" b="1" kern="0" dirty="0" smtClean="0">
                <a:solidFill>
                  <a:srgbClr val="008000"/>
                </a:solidFill>
              </a:rPr>
              <a:t>samme</a:t>
            </a:r>
            <a:r>
              <a:rPr lang="da-DK" sz="1800" kern="0" dirty="0" smtClean="0"/>
              <a:t> </a:t>
            </a:r>
            <a:r>
              <a:rPr lang="da-DK" sz="1800" kern="0" dirty="0"/>
              <a:t>signatur, returtype </a:t>
            </a:r>
            <a:r>
              <a:rPr lang="da-DK" sz="1800" kern="0" dirty="0" smtClean="0"/>
              <a:t>og</a:t>
            </a:r>
            <a:br>
              <a:rPr lang="da-DK" sz="1800" kern="0" dirty="0" smtClean="0"/>
            </a:br>
            <a:r>
              <a:rPr lang="da-DK" sz="1800" kern="0" dirty="0" smtClean="0"/>
              <a:t>access modifier, </a:t>
            </a:r>
            <a:r>
              <a:rPr lang="da-DK" sz="1800" kern="0" dirty="0"/>
              <a:t>som den de </a:t>
            </a:r>
            <a:r>
              <a:rPr lang="da-DK" sz="1800" kern="0" dirty="0" smtClean="0"/>
              <a:t>overskriver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Men det er nok, at de </a:t>
            </a:r>
            <a:r>
              <a:rPr lang="da-DK" sz="1800" b="1" kern="0" dirty="0" smtClean="0">
                <a:solidFill>
                  <a:srgbClr val="008000"/>
                </a:solidFill>
              </a:rPr>
              <a:t>matcher</a:t>
            </a:r>
            <a:r>
              <a:rPr lang="da-DK" sz="1800" kern="0" dirty="0" smtClean="0"/>
              <a:t>  (se </a:t>
            </a:r>
            <a:r>
              <a:rPr lang="da-DK" sz="1800" b="1" kern="0" dirty="0" smtClean="0">
                <a:hlinkClick r:id="rId5"/>
              </a:rPr>
              <a:t>Link</a:t>
            </a:r>
            <a:r>
              <a:rPr lang="da-DK" sz="800" b="1" kern="0" dirty="0" smtClean="0"/>
              <a:t> </a:t>
            </a:r>
            <a:r>
              <a:rPr lang="da-DK" sz="1800" kern="0" dirty="0" smtClean="0"/>
              <a:t>)</a:t>
            </a:r>
            <a:endParaRPr lang="da-DK" sz="1800" kern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54957" y="4871188"/>
            <a:ext cx="4434052" cy="154512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78505" y="6159917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3808" y="3140968"/>
            <a:ext cx="5714006" cy="16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man overskriver en metode, bør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man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angive dette via et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@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Override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tag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Gør det lettere at forstå koden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Oversætteren protesterer, hvis signatur, </a:t>
            </a:r>
            <a:r>
              <a:rPr lang="da-DK" sz="1800" kern="0" spc="-30" dirty="0" smtClean="0"/>
              <a:t>returtype eller access modifier ikke matcher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181188" y="5802428"/>
            <a:ext cx="249032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>
                <a:solidFill>
                  <a:srgbClr val="008000"/>
                </a:solidFill>
              </a:rPr>
              <a:t>De to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>
                <a:solidFill>
                  <a:srgbClr val="008000"/>
                </a:solidFill>
              </a:rPr>
              <a:t> display metoder overskriver den </a:t>
            </a:r>
            <a:r>
              <a:rPr lang="da-DK" altLang="da-DK" dirty="0"/>
              <a:t>blå</a:t>
            </a:r>
          </a:p>
        </p:txBody>
      </p:sp>
    </p:spTree>
    <p:extLst>
      <p:ext uri="{BB962C8B-B14F-4D97-AF65-F5344CB8AC3E}">
        <p14:creationId xmlns:p14="http://schemas.microsoft.com/office/powerpoint/2010/main" val="39060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0464" y="2062452"/>
            <a:ext cx="4176463" cy="2356533"/>
            <a:chOff x="1370464" y="2226199"/>
            <a:chExt cx="4176463" cy="2356533"/>
          </a:xfrm>
        </p:grpSpPr>
        <p:grpSp>
          <p:nvGrpSpPr>
            <p:cNvPr id="6" name="Group 5"/>
            <p:cNvGrpSpPr/>
            <p:nvPr/>
          </p:nvGrpSpPr>
          <p:grpSpPr>
            <a:xfrm>
              <a:off x="1370464" y="2226199"/>
              <a:ext cx="4176463" cy="2356533"/>
              <a:chOff x="1370464" y="2226199"/>
              <a:chExt cx="4176463" cy="235653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70464" y="2226199"/>
                <a:ext cx="4176463" cy="2356533"/>
                <a:chOff x="1619673" y="1480387"/>
                <a:chExt cx="4176463" cy="235653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619673" y="1480387"/>
                  <a:ext cx="4176463" cy="2356533"/>
                  <a:chOff x="1268638" y="1480387"/>
                  <a:chExt cx="4176463" cy="2356533"/>
                </a:xfrm>
              </p:grpSpPr>
              <p:pic>
                <p:nvPicPr>
                  <p:cNvPr id="12" name="Picture 11" descr="fig9-5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8638" y="1480387"/>
                    <a:ext cx="4176463" cy="2356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1380832" y="1617367"/>
                    <a:ext cx="958920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000" tIns="46800" rIns="90000" bIns="468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731867" y="2154287"/>
                  <a:ext cx="751901" cy="61520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 bwMode="auto">
                <a:xfrm>
                  <a:off x="2302685" y="2408720"/>
                  <a:ext cx="216024" cy="21602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2360393" y="2467863"/>
                  <a:ext cx="100608" cy="97739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641" y="2432049"/>
                <a:ext cx="985254" cy="173868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9543" y="3827751"/>
              <a:ext cx="902624" cy="200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6098" y="3834613"/>
              <a:ext cx="331419" cy="1970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5276" y="3854519"/>
              <a:ext cx="223932" cy="197060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(simpelt eksempel, én klasse)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87618" y="4438716"/>
            <a:ext cx="5689097" cy="201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statiske type Post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og 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metode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dynamiske type Post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95260" y="2828536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19664" y="2624949"/>
            <a:ext cx="1229789" cy="355603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909960" y="2225651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5346670" y="2368767"/>
            <a:ext cx="5567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267336" y="2257400"/>
            <a:ext cx="1045029" cy="19594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23909" y="2697991"/>
            <a:ext cx="21376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5319680" y="2910766"/>
            <a:ext cx="576371" cy="28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3826950" y="2360205"/>
            <a:ext cx="430649" cy="910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602114" y="2406110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2259035" y="2644432"/>
            <a:ext cx="391522" cy="7494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665590" y="270903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538173" y="2251903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211960" y="1730793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88023" y="1965671"/>
            <a:ext cx="0" cy="27505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4286726" y="2834632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0089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8" grpId="0" animBg="1"/>
      <p:bldP spid="40" grpId="0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1895" y="1556792"/>
            <a:ext cx="4025751" cy="3168352"/>
            <a:chOff x="971600" y="1623899"/>
            <a:chExt cx="4025751" cy="3168352"/>
          </a:xfrm>
        </p:grpSpPr>
        <p:grpSp>
          <p:nvGrpSpPr>
            <p:cNvPr id="3" name="Group 2"/>
            <p:cNvGrpSpPr/>
            <p:nvPr/>
          </p:nvGrpSpPr>
          <p:grpSpPr>
            <a:xfrm>
              <a:off x="971600" y="1623899"/>
              <a:ext cx="4025751" cy="3168352"/>
              <a:chOff x="1986409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86409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noFill/>
                  <a:miter lim="800000"/>
                  <a:headEnd/>
                  <a:tailEnd/>
                </a:ln>
                <a:extLst/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>
                <a:off x="2051720" y="2649312"/>
                <a:ext cx="751901" cy="6152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627784" y="2903745"/>
                <a:ext cx="216024" cy="216024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685492" y="2962888"/>
                <a:ext cx="100608" cy="9773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 bwMode="auto">
            <a:xfrm>
              <a:off x="1596276" y="3481104"/>
              <a:ext cx="216024" cy="2160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solidFill>
                    <a:schemeClr val="tx1"/>
                  </a:solidFill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31296" y="4357183"/>
            <a:ext cx="7560840" cy="23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spc="-5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spc="-5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Post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og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spc="-5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PhotoPost (uden held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)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metoden søges i superklasserne (efter tur) og findes i Post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669520" y="2134578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564772" y="3021012"/>
            <a:ext cx="1149596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12700" y="2779670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5109471" y="2937382"/>
            <a:ext cx="60322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080772" y="2834113"/>
            <a:ext cx="1028700" cy="189775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372277" y="2055541"/>
            <a:ext cx="31125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4704589" y="2212559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904389" y="1874502"/>
            <a:ext cx="772627" cy="61809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07199" y="2472008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2207199" y="2730671"/>
            <a:ext cx="432791" cy="36199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605079" y="3102227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949502" y="173980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366811" y="1682057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4704124" y="1825476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3668301" y="2126044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2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 animBg="1"/>
      <p:bldP spid="35" grpId="0"/>
      <p:bldP spid="36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3608" y="1556792"/>
            <a:ext cx="4025751" cy="3168352"/>
            <a:chOff x="1997460" y="1052736"/>
            <a:chExt cx="4025751" cy="3168352"/>
          </a:xfrm>
        </p:grpSpPr>
        <p:grpSp>
          <p:nvGrpSpPr>
            <p:cNvPr id="4" name="Group 3"/>
            <p:cNvGrpSpPr/>
            <p:nvPr/>
          </p:nvGrpSpPr>
          <p:grpSpPr>
            <a:xfrm>
              <a:off x="1997460" y="1052736"/>
              <a:ext cx="4025751" cy="3168352"/>
              <a:chOff x="1997460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97460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4708759" y="2669703"/>
                <a:ext cx="77261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100" dirty="0" smtClean="0">
                    <a:solidFill>
                      <a:schemeClr val="tx1"/>
                    </a:solidFill>
                  </a:rPr>
                  <a:t>display</a:t>
                </a:r>
                <a:endParaRPr lang="da-DK" altLang="da-DK" sz="11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648" y="2615458"/>
              <a:ext cx="1103176" cy="174186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 og overskrivning)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9592" y="4653136"/>
            <a:ext cx="619268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Post, og her har oversætteren fundet en display metode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PhotoPost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816209" y="3201871"/>
            <a:ext cx="504067" cy="19374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96795" y="3115026"/>
            <a:ext cx="751901" cy="615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52259" y="2978038"/>
            <a:ext cx="1145844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/>
              <a:t>Post p;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644861" y="3355597"/>
            <a:ext cx="216024" cy="21602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02569" y="3414740"/>
            <a:ext cx="100608" cy="9773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312255" y="2804779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4860280" y="2947895"/>
            <a:ext cx="418157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16209" y="2834478"/>
            <a:ext cx="1010253" cy="19088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413343" y="3591591"/>
            <a:ext cx="4723273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udføres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den metode, som oversætteren fandt,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men en der overskriver denne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display metoden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PhotoPost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kalder display metoden i Post (således at begge display metoder udføres)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849819" y="1839409"/>
            <a:ext cx="521047" cy="40295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930593" y="2252123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659079" y="174609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930593" y="2520341"/>
            <a:ext cx="553174" cy="4283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307877" y="304444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856011" y="3279070"/>
            <a:ext cx="508076" cy="294865"/>
            <a:chOff x="4863326" y="3351078"/>
            <a:chExt cx="508076" cy="294865"/>
          </a:xfrm>
        </p:grpSpPr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H="1">
              <a:off x="4863326" y="3365707"/>
              <a:ext cx="500761" cy="1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V="1">
              <a:off x="5371402" y="3351078"/>
              <a:ext cx="0" cy="2948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5125409" y="1705146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 flipV="1">
            <a:off x="4462722" y="1848565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3407045" y="2108506"/>
            <a:ext cx="504067" cy="19374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9323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/>
      <p:bldP spid="31" grpId="0" animBg="1"/>
      <p:bldP spid="33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Dynamic </a:t>
            </a:r>
            <a:r>
              <a:rPr lang="da-DK" altLang="da-DK" sz="3200" kern="0" dirty="0" err="1" smtClean="0">
                <a:ea typeface="ＭＳ Ｐゴシック" pitchFamily="34" charset="-128"/>
              </a:rPr>
              <a:t>method</a:t>
            </a:r>
            <a:r>
              <a:rPr lang="da-DK" altLang="da-DK" sz="3200" kern="0" dirty="0" smtClean="0">
                <a:ea typeface="ＭＳ Ｐゴシック" pitchFamily="34" charset="-128"/>
              </a:rPr>
              <a:t> </a:t>
            </a:r>
            <a:r>
              <a:rPr lang="da-DK" altLang="da-DK" sz="3200" kern="0" dirty="0" err="1" smtClean="0">
                <a:ea typeface="ＭＳ Ｐゴシック" pitchFamily="34" charset="-128"/>
              </a:rPr>
              <a:t>lookup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udførslen findes den rigtige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bestemme </a:t>
            </a:r>
            <a:r>
              <a:rPr lang="da-DK" sz="1800" kern="0" dirty="0" smtClean="0"/>
              <a:t>variablens </a:t>
            </a:r>
            <a:r>
              <a:rPr lang="da-DK" sz="1800" kern="0" dirty="0"/>
              <a:t>dynamiske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søge metoden i denne klasse </a:t>
            </a:r>
            <a:r>
              <a:rPr lang="da-DK" sz="1800" kern="0" dirty="0" smtClean="0"/>
              <a:t>eller </a:t>
            </a:r>
            <a:r>
              <a:rPr lang="da-DK" sz="1800" kern="0" dirty="0"/>
              <a:t>i en superklasse af </a:t>
            </a:r>
            <a:r>
              <a:rPr lang="da-DK" sz="1800" kern="0" dirty="0" smtClean="0"/>
              <a:t>den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 har tjekket, at metoden findes i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variablens </a:t>
            </a:r>
            <a:r>
              <a:rPr lang="da-DK" sz="1800" kern="0" dirty="0"/>
              <a:t>statiske type </a:t>
            </a:r>
            <a:r>
              <a:rPr lang="da-DK" sz="1800" kern="0" dirty="0" smtClean="0"/>
              <a:t>(eller en </a:t>
            </a:r>
            <a:r>
              <a:rPr lang="da-DK" sz="1800" kern="0" dirty="0"/>
              <a:t>af dennes superklasser)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dynamiske type er en subtype af den statiske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Vi er derfor sikre på at finde </a:t>
            </a:r>
            <a:r>
              <a:rPr lang="da-DK" sz="1800" kern="0" dirty="0" smtClean="0"/>
              <a:t>metoden (under udførelsen)</a:t>
            </a:r>
            <a:endParaRPr lang="da-DK" sz="1800" kern="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Den er </a:t>
            </a:r>
            <a:r>
              <a:rPr lang="da-DK" sz="1800" kern="0" dirty="0" smtClean="0"/>
              <a:t>i den statiske </a:t>
            </a:r>
            <a:r>
              <a:rPr lang="da-DK" sz="1800" kern="0" dirty="0"/>
              <a:t>type </a:t>
            </a:r>
            <a:r>
              <a:rPr lang="da-DK" sz="1800" kern="0" dirty="0" smtClean="0"/>
              <a:t>eller </a:t>
            </a:r>
            <a:r>
              <a:rPr lang="da-DK" sz="1800" kern="0" dirty="0"/>
              <a:t>en af dennes </a:t>
            </a:r>
            <a:r>
              <a:rPr lang="da-DK" sz="1800" kern="0" dirty="0" smtClean="0"/>
              <a:t>superklasser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K</a:t>
            </a:r>
            <a:r>
              <a:rPr lang="da-DK" sz="1800" kern="0" dirty="0" smtClean="0"/>
              <a:t>an </a:t>
            </a:r>
            <a:r>
              <a:rPr lang="da-DK" sz="1800" kern="0" dirty="0"/>
              <a:t>være overskrevet i en </a:t>
            </a:r>
            <a:r>
              <a:rPr lang="da-DK" sz="1800" kern="0" dirty="0" smtClean="0"/>
              <a:t>subklasse heraf</a:t>
            </a:r>
            <a:endParaRPr lang="da-DK" sz="1800" kern="0" dirty="0"/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Ovenstående er kendt som </a:t>
            </a:r>
            <a:r>
              <a:rPr lang="en-US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dynamic method lookup</a:t>
            </a:r>
            <a:endParaRPr lang="en-US" b="1" kern="0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Spiller </a:t>
            </a:r>
            <a:r>
              <a:rPr lang="da-DK" sz="1800" kern="0" dirty="0"/>
              <a:t>en essentiel rolle i anvendelsen af </a:t>
            </a:r>
            <a:r>
              <a:rPr lang="da-DK" sz="1800" kern="0" dirty="0" smtClean="0"/>
              <a:t>subklasser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Tillader at de enkelte subklasser kan lave deres egne specialtilpassede versioner af en metode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Eksempel på </a:t>
            </a:r>
            <a:r>
              <a:rPr lang="en-US" sz="1800" kern="0" dirty="0" smtClean="0"/>
              <a:t>responsibility-driven</a:t>
            </a:r>
            <a:r>
              <a:rPr lang="da-DK" sz="1800" kern="0" dirty="0" smtClean="0"/>
              <a:t> design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5934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Polymorfi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2" y="1124744"/>
            <a:ext cx="8367729" cy="19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Betyder at noget k</a:t>
            </a:r>
            <a:r>
              <a:rPr lang="da-DK" altLang="da-DK" sz="2000" kern="0" dirty="0" smtClean="0">
                <a:ea typeface="ＭＳ Ｐゴシック" pitchFamily="34" charset="-128"/>
              </a:rPr>
              <a:t>an </a:t>
            </a:r>
            <a:r>
              <a:rPr lang="da-DK" altLang="da-DK" sz="2000" kern="0" dirty="0">
                <a:ea typeface="ＭＳ Ｐゴシック" pitchFamily="34" charset="-128"/>
              </a:rPr>
              <a:t>antage forskellige </a:t>
            </a:r>
            <a:r>
              <a:rPr lang="da-DK" altLang="da-DK" sz="2000" kern="0" dirty="0" smtClean="0">
                <a:ea typeface="ＭＳ Ｐゴシック" pitchFamily="34" charset="-128"/>
              </a:rPr>
              <a:t>former</a:t>
            </a:r>
            <a:endParaRPr lang="da-DK" altLang="da-DK" sz="20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altLang="da-DK" sz="2000" kern="0" dirty="0" smtClean="0"/>
              <a:t>Vi har </a:t>
            </a:r>
            <a:r>
              <a:rPr lang="da-DK" altLang="da-DK" sz="2000" kern="0" dirty="0"/>
              <a:t>tidligere </a:t>
            </a:r>
            <a:r>
              <a:rPr lang="da-DK" altLang="da-DK" sz="2000" kern="0" dirty="0" smtClean="0"/>
              <a:t>set, </a:t>
            </a:r>
            <a:r>
              <a:rPr lang="da-DK" altLang="da-DK" sz="2000" kern="0" dirty="0"/>
              <a:t>at Javas </a:t>
            </a:r>
            <a:r>
              <a:rPr lang="da-DK" altLang="da-DK" sz="2000" kern="0" dirty="0">
                <a:solidFill>
                  <a:srgbClr val="008000"/>
                </a:solidFill>
              </a:rPr>
              <a:t>variabler</a:t>
            </a:r>
            <a:r>
              <a:rPr lang="da-DK" altLang="da-DK" sz="2000" kern="0" dirty="0"/>
              <a:t> er </a:t>
            </a:r>
            <a:r>
              <a:rPr lang="da-DK" altLang="da-DK" sz="2000" kern="0" dirty="0" smtClean="0"/>
              <a:t>polymorfe – dvs. kan pege på objekter </a:t>
            </a:r>
            <a:r>
              <a:rPr lang="da-DK" altLang="da-DK" sz="2000" kern="0" dirty="0"/>
              <a:t>af forskellig </a:t>
            </a:r>
            <a:r>
              <a:rPr lang="da-DK" altLang="da-DK" sz="2000" kern="0" dirty="0" smtClean="0"/>
              <a:t>type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Nedenstående variabel kan pege på objekter af typen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Post)</a:t>
            </a:r>
            <a:endParaRPr lang="da-DK" altLang="da-DK" sz="1800" kern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49333" y="3041945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06237" y="4270368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26573" y="3644046"/>
            <a:ext cx="2190234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4725144"/>
            <a:ext cx="8496944" cy="134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Vi har nu set,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at 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også Javas</a:t>
            </a:r>
            <a:r>
              <a:rPr lang="da-DK" altLang="da-DK" b="1" kern="0" dirty="0" smtClean="0">
                <a:solidFill>
                  <a:srgbClr val="008000"/>
                </a:solidFill>
                <a:cs typeface="ＭＳ Ｐゴシック" charset="-128"/>
              </a:rPr>
              <a:t> metodekald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 er polymorfe – dv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s. kan aktivere metoder i forskellige typer (klasser)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Ovenstående metodekald kan aktivere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og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 display metoden i Post)</a:t>
            </a:r>
            <a:endParaRPr lang="da-DK" sz="1800" kern="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01873" y="3374506"/>
            <a:ext cx="1300718" cy="22229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843213" y="3357814"/>
            <a:ext cx="175312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Polymorf variabel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5190157" y="3514832"/>
            <a:ext cx="6530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868144" y="3628299"/>
            <a:ext cx="216024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Polymorft metode kald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5215088" y="3785317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4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5" y="332656"/>
            <a:ext cx="374441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Object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7292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27</a:t>
            </a:fld>
            <a:endParaRPr lang="da-DK" altLang="da-DK" dirty="0"/>
          </a:p>
        </p:txBody>
      </p:sp>
      <p:pic>
        <p:nvPicPr>
          <p:cNvPr id="5" name="Picture 4" descr="fig8-14-colo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/>
          <a:stretch/>
        </p:blipFill>
        <p:spPr bwMode="auto">
          <a:xfrm>
            <a:off x="611560" y="1912925"/>
            <a:ext cx="3456384" cy="24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213" y="4541855"/>
            <a:ext cx="861395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Object klassen indeholder en række nyttige metoder, som de øvrige klasser nedarver (og eventuelt overskriver)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toString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en </a:t>
            </a:r>
            <a:r>
              <a:rPr lang="da-DK" sz="1800" kern="0" dirty="0" smtClean="0"/>
              <a:t>tekstrepræsentation af objektet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sz="1800" kern="0" dirty="0" smtClean="0"/>
              <a:t> </a:t>
            </a:r>
            <a:r>
              <a:rPr lang="da-DK" sz="1800" kern="0" dirty="0"/>
              <a:t>metoden tjekker om to objekter "ligner hinanden</a:t>
            </a:r>
            <a:r>
              <a:rPr lang="da-DK" sz="1800" kern="0" dirty="0" smtClean="0"/>
              <a:t>"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hashCode</a:t>
            </a:r>
            <a:r>
              <a:rPr lang="da-DK" sz="1800" kern="0" dirty="0"/>
              <a:t> metoden beregner en </a:t>
            </a:r>
            <a:r>
              <a:rPr lang="da-DK" sz="1800" kern="0" dirty="0" smtClean="0"/>
              <a:t>hashkode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getClass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objektets dynamiske type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8742"/>
            <a:ext cx="3696242" cy="72407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dirty="0" smtClean="0"/>
              <a:t>Alle klasser i Java er </a:t>
            </a:r>
            <a:r>
              <a:rPr lang="da-DK" sz="2000" spc="-100" dirty="0" smtClean="0"/>
              <a:t>subklasser af Object klassen</a:t>
            </a:r>
            <a:endParaRPr lang="da-DK" sz="2000" spc="-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99" y="1041599"/>
            <a:ext cx="3346291" cy="311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t="1111" r="60035"/>
          <a:stretch/>
        </p:blipFill>
        <p:spPr>
          <a:xfrm>
            <a:off x="4913401" y="1872339"/>
            <a:ext cx="1611564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465600" y="1872339"/>
            <a:ext cx="2498888" cy="2520280"/>
            <a:chOff x="6465600" y="1872339"/>
            <a:chExt cx="2498888" cy="2520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l="38031" t="1111"/>
            <a:stretch/>
          </p:blipFill>
          <p:spPr>
            <a:xfrm>
              <a:off x="6465600" y="1872339"/>
              <a:ext cx="2498888" cy="25202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3" name="Rounded Rectangle 12"/>
            <p:cNvSpPr/>
            <p:nvPr/>
          </p:nvSpPr>
          <p:spPr bwMode="auto">
            <a:xfrm>
              <a:off x="6524965" y="3297072"/>
              <a:ext cx="2336090" cy="206662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528548" y="2000428"/>
              <a:ext cx="1377452" cy="178888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527926" y="2522876"/>
              <a:ext cx="892969" cy="18164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533731" y="2252517"/>
              <a:ext cx="1167616" cy="20081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39266" y="2199284"/>
            <a:ext cx="1526334" cy="15897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361794" y="2081589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Person klassen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4233382" y="2417332"/>
            <a:ext cx="647635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8244408" y="1612997"/>
            <a:ext cx="0" cy="2593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501600" y="1854884"/>
            <a:ext cx="2448000" cy="25155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841289" y="982837"/>
            <a:ext cx="90717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Object klassen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8172400" y="3503734"/>
            <a:ext cx="7324" cy="2951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915332" y="3778019"/>
            <a:ext cx="6171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201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244" y="1015281"/>
            <a:ext cx="8544578" cy="565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returnerer en </a:t>
            </a:r>
            <a:r>
              <a:rPr lang="da-DK" sz="2000" kern="0" dirty="0" smtClean="0">
                <a:solidFill>
                  <a:srgbClr val="008000"/>
                </a:solidFill>
              </a:rPr>
              <a:t>hashkode</a:t>
            </a:r>
            <a:r>
              <a:rPr lang="da-DK" sz="2000" kern="0" dirty="0" smtClean="0"/>
              <a:t> for objektet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Hashkoder bruges som nøgler i såkaldte hashtabeller, f.eks. i klasserne HashSet og HashMap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kræves, at </a:t>
            </a:r>
            <a:r>
              <a:rPr lang="da-DK" sz="1800" kern="0" dirty="0" err="1"/>
              <a:t>hashcode</a:t>
            </a:r>
            <a:r>
              <a:rPr lang="da-DK" sz="1800" kern="0" dirty="0"/>
              <a:t> metoden er </a:t>
            </a:r>
            <a:r>
              <a:rPr lang="da-DK" sz="1800" b="1" kern="0" dirty="0">
                <a:solidFill>
                  <a:srgbClr val="008000"/>
                </a:solidFill>
              </a:rPr>
              <a:t>konsistent</a:t>
            </a:r>
            <a:r>
              <a:rPr lang="da-DK" sz="1800" kern="0" dirty="0"/>
              <a:t> med equals metoden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==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</a:t>
            </a:r>
          </a:p>
          <a:p>
            <a:pPr lvl="1">
              <a:spcBef>
                <a:spcPts val="600"/>
              </a:spcBef>
            </a:pPr>
            <a:r>
              <a:rPr lang="da-DK" sz="1800" kern="0" dirty="0" err="1" smtClean="0"/>
              <a:t>hashCode</a:t>
            </a:r>
            <a:r>
              <a:rPr lang="da-DK" sz="1800" kern="0" dirty="0" smtClean="0"/>
              <a:t> metoden </a:t>
            </a:r>
            <a:r>
              <a:rPr lang="da-DK" sz="1800" kern="0" dirty="0"/>
              <a:t>bør konstrueres således, at der for to </a:t>
            </a:r>
            <a:r>
              <a:rPr lang="da-DK" sz="1800" kern="0" dirty="0" smtClean="0"/>
              <a:t>umage objekter </a:t>
            </a:r>
            <a:r>
              <a:rPr lang="da-DK" sz="1800" kern="0" dirty="0"/>
              <a:t>er </a:t>
            </a:r>
            <a:r>
              <a:rPr lang="da-DK" sz="1800" b="1" kern="0" dirty="0">
                <a:solidFill>
                  <a:srgbClr val="008000"/>
                </a:solidFill>
              </a:rPr>
              <a:t>lille sandsynlighed</a:t>
            </a:r>
            <a:r>
              <a:rPr lang="da-DK" sz="1800" kern="0" dirty="0"/>
              <a:t> for, at deres </a:t>
            </a:r>
            <a:r>
              <a:rPr lang="da-DK" sz="1800" kern="0" dirty="0" smtClean="0"/>
              <a:t>hashkoder er identiske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Object klassen returnerer </a:t>
            </a:r>
            <a:r>
              <a:rPr lang="da-DK" b="1" kern="0" dirty="0" err="1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objektets </a:t>
            </a:r>
            <a:r>
              <a:rPr lang="da-DK" b="1" kern="0" spc="-40" dirty="0" err="1" smtClean="0">
                <a:solidFill>
                  <a:srgbClr val="008000"/>
                </a:solidFill>
                <a:cs typeface="ＭＳ Ｐゴシック" charset="-128"/>
              </a:rPr>
              <a:t>memory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 </a:t>
            </a:r>
            <a:r>
              <a:rPr lang="da-DK" b="1" kern="0" spc="-40" dirty="0" smtClean="0">
                <a:solidFill>
                  <a:srgbClr val="008000"/>
                </a:solidFill>
                <a:cs typeface="ＭＳ Ｐゴシック" charset="-128"/>
              </a:rPr>
              <a:t>adresse</a:t>
            </a:r>
            <a:r>
              <a:rPr lang="da-DK" b="1" kern="0" spc="-40" dirty="0" smtClean="0">
                <a:solidFill>
                  <a:srgbClr val="A50021"/>
                </a:solidFill>
                <a:cs typeface="ＭＳ Ｐゴシック" charset="-128"/>
              </a:rPr>
              <a:t> (det sted, hvor objektet ligger i computerens lager)</a:t>
            </a:r>
            <a:endParaRPr lang="da-DK" sz="1800" kern="0" dirty="0" smtClean="0"/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Object klassens equals metoden er defineret ved hjælp af == operatoren </a:t>
            </a:r>
            <a:r>
              <a:rPr lang="da-DK" sz="1800" kern="0" spc="-30" dirty="0"/>
              <a:t>(hvilket betyder, at equals kun evaluerer til sand, hvis objekterne er identiske)</a:t>
            </a:r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Dermed er det nemt at se, </a:t>
            </a:r>
            <a:r>
              <a:rPr lang="da-DK" sz="1800" kern="0" dirty="0" smtClean="0"/>
              <a:t>at konsistenskravet er opfyldt</a:t>
            </a:r>
            <a:endParaRPr lang="da-DK" sz="1800" kern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Hvis jeres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egne klasser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equals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metoden, vil det normalt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også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være nødvendigt at overskrive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Hvis I tillader to forskellige objekter at være mage til hinanden, skal de ifølge konsistenskravet også have samme hashkode</a:t>
            </a:r>
          </a:p>
        </p:txBody>
      </p:sp>
    </p:spTree>
    <p:extLst>
      <p:ext uri="{BB962C8B-B14F-4D97-AF65-F5344CB8AC3E}">
        <p14:creationId xmlns:p14="http://schemas.microsoft.com/office/powerpoint/2010/main" val="4035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347969" y="6327456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47969" y="4669392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hashCode("eat")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15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er en hel videnskab at definere hashkoder, hvor der er så få kollisioner som muligt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Lad os starte med at se, hvordan </a:t>
            </a:r>
            <a:r>
              <a:rPr lang="da-DK" sz="1800" kern="0" dirty="0" smtClean="0"/>
              <a:t>hashCode kan defineres </a:t>
            </a:r>
            <a:r>
              <a:rPr lang="da-DK" sz="1800" kern="0" dirty="0"/>
              <a:t>i String </a:t>
            </a:r>
            <a:r>
              <a:rPr lang="da-DK" sz="1800" kern="0" dirty="0" smtClean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Et første forsøg kunne være nedenstående, hvor s er en feltvariabel, der indeholder værdien af tekststrengen</a:t>
            </a:r>
            <a:endParaRPr lang="da-DK" sz="18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47969" y="2755552"/>
            <a:ext cx="5199788" cy="18082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5112786"/>
            <a:ext cx="8552229" cy="1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fungerer ikke ret godt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vi ombytter tegnene i tekststrengen får vi samme hashkode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rigtigt mange kollisioner (tekststrenge med samme hashkode)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25972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728" y="2955015"/>
            <a:ext cx="2808312" cy="2592288"/>
            <a:chOff x="611560" y="2996951"/>
            <a:chExt cx="2444686" cy="1979614"/>
          </a:xfrm>
        </p:grpSpPr>
        <p:pic>
          <p:nvPicPr>
            <p:cNvPr id="5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11560" y="2996952"/>
              <a:ext cx="1385887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67"/>
            <a:stretch/>
          </p:blipFill>
          <p:spPr bwMode="auto">
            <a:xfrm>
              <a:off x="1763688" y="2996951"/>
              <a:ext cx="1292558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860031" y="5854312"/>
            <a:ext cx="2455945" cy="933943"/>
            <a:chOff x="5090923" y="5885787"/>
            <a:chExt cx="2455945" cy="933943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458637" y="6145699"/>
              <a:ext cx="2088231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Stort overlap (kodeduplikering),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men også forskelle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5090923" y="5949280"/>
              <a:ext cx="355087" cy="2965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6862379" y="5885787"/>
              <a:ext cx="460793" cy="3600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748192" y="3553271"/>
            <a:ext cx="1272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64067" y="3835850"/>
            <a:ext cx="425004" cy="2097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09721" y="3850576"/>
            <a:ext cx="382559" cy="1950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02598" y="4993431"/>
            <a:ext cx="901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464063" y="5195629"/>
            <a:ext cx="393040" cy="2495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697786" y="5179409"/>
            <a:ext cx="402175" cy="2251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399455" cy="186349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vil gerne modellere et simpelt nyhedssystem (</a:t>
            </a:r>
            <a:r>
              <a:rPr lang="da-DK" sz="2000" dirty="0" err="1" smtClean="0"/>
              <a:t>NewsFeed</a:t>
            </a:r>
            <a:r>
              <a:rPr lang="da-DK" sz="2000" dirty="0" smtClean="0"/>
              <a:t>) med to slags meddelelser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Almindelige tekstmeddelelse (MessagePost)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Fotomeddelelse (PhotoPost)</a:t>
            </a:r>
          </a:p>
          <a:p>
            <a:pPr marL="342900" lvl="1" indent="-342900">
              <a:spcBef>
                <a:spcPts val="15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Uden brug af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nedarvning ser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det sådan 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3037486"/>
            <a:ext cx="1887553" cy="2880319"/>
            <a:chOff x="3563888" y="3037486"/>
            <a:chExt cx="1887553" cy="2880319"/>
          </a:xfrm>
        </p:grpSpPr>
        <p:pic>
          <p:nvPicPr>
            <p:cNvPr id="9" name="Picture 1" descr="fig8-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3894" r="65651" b="16108"/>
            <a:stretch/>
          </p:blipFill>
          <p:spPr bwMode="auto">
            <a:xfrm>
              <a:off x="3563888" y="3037486"/>
              <a:ext cx="1887553" cy="288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2695" y="3730889"/>
              <a:ext cx="785705" cy="1643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85003" y="5176801"/>
              <a:ext cx="656597" cy="1848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92280" y="3010654"/>
            <a:ext cx="1829358" cy="3204591"/>
            <a:chOff x="7092280" y="3010654"/>
            <a:chExt cx="1829358" cy="3204591"/>
          </a:xfrm>
        </p:grpSpPr>
        <p:grpSp>
          <p:nvGrpSpPr>
            <p:cNvPr id="28" name="Group 27"/>
            <p:cNvGrpSpPr/>
            <p:nvPr/>
          </p:nvGrpSpPr>
          <p:grpSpPr>
            <a:xfrm>
              <a:off x="7092280" y="3010654"/>
              <a:ext cx="1829358" cy="3204591"/>
              <a:chOff x="7092280" y="3042129"/>
              <a:chExt cx="1829358" cy="3204591"/>
            </a:xfrm>
          </p:grpSpPr>
          <p:pic>
            <p:nvPicPr>
              <p:cNvPr id="23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04" t="3893" r="31138" b="7101"/>
              <a:stretch/>
            </p:blipFill>
            <p:spPr bwMode="auto">
              <a:xfrm>
                <a:off x="7092280" y="3042129"/>
                <a:ext cx="1829358" cy="3204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414762" y="3700556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394167" y="5154535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164295" y="3681689"/>
              <a:ext cx="755705" cy="3791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7192603" y="5335301"/>
              <a:ext cx="1065797" cy="3598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83731" y="4819730"/>
            <a:ext cx="6488402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'a' = 114704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 version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73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Ved </a:t>
            </a:r>
            <a:r>
              <a:rPr lang="da-DK" altLang="da-DK" sz="2000" kern="0" dirty="0"/>
              <a:t>at gange et primtal på før summeringen, </a:t>
            </a:r>
            <a:r>
              <a:rPr lang="da-DK" altLang="da-DK" sz="2000" kern="0" dirty="0" smtClean="0"/>
              <a:t>får vi </a:t>
            </a:r>
            <a:r>
              <a:rPr lang="da-DK" altLang="da-DK" sz="2000" kern="0" dirty="0"/>
              <a:t>langt færre kollisioner (tekststrenge med samme hashkode</a:t>
            </a:r>
            <a:r>
              <a:rPr lang="da-DK" altLang="da-DK" sz="2000" kern="0" dirty="0" smtClean="0"/>
              <a:t>)</a:t>
            </a:r>
            <a:endParaRPr lang="da-DK" altLang="da-DK" sz="20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83731" y="1919193"/>
            <a:ext cx="5236184" cy="187220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*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76523" y="4218951"/>
            <a:ext cx="6502817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("eat")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+ 't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100184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9092" y="2803008"/>
            <a:ext cx="669471" cy="2422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50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71600" y="1462035"/>
            <a:ext cx="5373216" cy="126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(age);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417" y="1041220"/>
            <a:ext cx="8190652" cy="39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For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hashCode som følger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9922" y="4330217"/>
            <a:ext cx="8365208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Child kan man definere hashCode som følger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25685" y="4797152"/>
            <a:ext cx="5805336" cy="11630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4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23035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31</a:t>
            </a:fld>
            <a:endParaRPr lang="da-DK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800349" y="5433761"/>
            <a:ext cx="587829" cy="7266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300192" y="5790929"/>
            <a:ext cx="0" cy="3694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7544" y="6160383"/>
            <a:ext cx="4608512" cy="4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superklassen</a:t>
            </a:r>
          </a:p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Hashkode baseret på superklassens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03549" y="6198855"/>
            <a:ext cx="264238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Hashkode baseret på feltvariabler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5804" y="2767949"/>
            <a:ext cx="8399326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300"/>
              </a:spcBef>
            </a:pPr>
            <a:r>
              <a:rPr lang="da-DK" sz="1800" kern="0" dirty="0" smtClean="0"/>
              <a:t>Hashkoderne for feltvariablerne multipliceres </a:t>
            </a:r>
            <a:r>
              <a:rPr lang="da-DK" sz="1800" kern="0" dirty="0"/>
              <a:t>med </a:t>
            </a:r>
            <a:r>
              <a:rPr lang="da-DK" sz="1800" b="1" kern="0" dirty="0">
                <a:solidFill>
                  <a:srgbClr val="008000"/>
                </a:solidFill>
              </a:rPr>
              <a:t>forskellige</a:t>
            </a:r>
            <a:r>
              <a:rPr lang="da-DK" sz="1800" kern="0" dirty="0"/>
              <a:t> </a:t>
            </a:r>
            <a:r>
              <a:rPr lang="da-DK" sz="1800" kern="0" dirty="0" smtClean="0"/>
              <a:t>primtal</a:t>
            </a:r>
            <a:endParaRPr lang="da-DK" sz="1800" kern="0" dirty="0"/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For primitive værdier sker det via en metode i </a:t>
            </a:r>
            <a:r>
              <a:rPr lang="da-DK" sz="1800" kern="0" dirty="0" err="1" smtClean="0"/>
              <a:t>wrapper</a:t>
            </a:r>
            <a:r>
              <a:rPr lang="da-DK" sz="1800" kern="0" dirty="0" smtClean="0"/>
              <a:t> typen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bruger kun feltvariabler, som sammenlignes i equals metoden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På den måde vil konsistenskravet automatisk være opfyldt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943351" y="5500584"/>
            <a:ext cx="3801058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53343" y="1782472"/>
            <a:ext cx="351064" cy="5525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28999" y="5494713"/>
            <a:ext cx="320041" cy="2743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5340611" y="1875454"/>
            <a:ext cx="1134834" cy="72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516267" y="1626245"/>
            <a:ext cx="252022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074229" y="2204864"/>
            <a:ext cx="4012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518223" y="2102651"/>
            <a:ext cx="251827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hashCode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Integer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372542" y="5170845"/>
            <a:ext cx="2313363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915817" y="1799293"/>
            <a:ext cx="2113384" cy="237325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26900" y="2076384"/>
            <a:ext cx="3147329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58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toString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4766" y="1039757"/>
            <a:ext cx="8569722" cy="52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print og println metoderne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Hvis argumentet til </a:t>
            </a:r>
            <a:r>
              <a:rPr lang="da-DK" sz="1800" kern="0" dirty="0" smtClean="0"/>
              <a:t>metoderne ikke allerede </a:t>
            </a:r>
            <a:r>
              <a:rPr lang="da-DK" sz="1800" kern="0" dirty="0"/>
              <a:t>er en </a:t>
            </a:r>
            <a:r>
              <a:rPr lang="da-DK" sz="1800" kern="0" dirty="0" smtClean="0"/>
              <a:t>tekststreng, bruges </a:t>
            </a:r>
            <a:r>
              <a:rPr lang="da-DK" sz="1800" kern="0" dirty="0" err="1" smtClean="0"/>
              <a:t>toString</a:t>
            </a:r>
            <a:r>
              <a:rPr lang="da-DK" sz="1800" kern="0" dirty="0" smtClean="0"/>
              <a:t> til at konvertere argumentet til en tekststreng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er også toString metoden, der bruges, når den ene side af en + operation ved konkatenering skal konverteres til en tekststreng</a:t>
            </a:r>
            <a:endParaRPr lang="da-DK" sz="1800" kern="0" dirty="0"/>
          </a:p>
          <a:p>
            <a:pPr>
              <a:spcBef>
                <a:spcPts val="9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toString</a:t>
            </a:r>
            <a:r>
              <a:rPr lang="da-DK" sz="2000" kern="0" dirty="0" smtClean="0"/>
              <a:t> metoden defineret til at returnere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Person@19bb25a</a:t>
            </a:r>
            <a:r>
              <a:rPr lang="da-DK" sz="1800" kern="0" dirty="0" smtClean="0"/>
              <a:t>, hvor Person er klassens navn og 19bb25a er objektets hashkode i det </a:t>
            </a:r>
            <a:r>
              <a:rPr lang="da-DK" sz="1800" kern="0" dirty="0" err="1"/>
              <a:t>hexadecimale</a:t>
            </a:r>
            <a:r>
              <a:rPr lang="da-DK" sz="1800" kern="0" dirty="0"/>
              <a:t> </a:t>
            </a:r>
            <a:r>
              <a:rPr lang="da-DK" sz="1800" kern="0" dirty="0" smtClean="0"/>
              <a:t>system (16-tals systemet)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Ovenstående giver ikke ret meget interessant information, og mange klasser overskriver derfor toString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returnerer toString metoden den tekststreng som</a:t>
            </a:r>
            <a:br>
              <a:rPr lang="da-DK" sz="1800" kern="0" dirty="0" smtClean="0"/>
            </a:br>
            <a:r>
              <a:rPr lang="da-DK" sz="1800" kern="0" dirty="0" smtClean="0"/>
              <a:t>String objektet repræsenterer</a:t>
            </a:r>
            <a:endParaRPr lang="da-DK" sz="1800" kern="0" dirty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Jeres egne klasser kan også overskrive toString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solidFill>
                  <a:srgbClr val="002060"/>
                </a:solidFill>
              </a:rPr>
              <a:t>For Person klassen kan man f.eks. returnere tekststrengen</a:t>
            </a:r>
            <a:r>
              <a:rPr lang="da-DK" sz="1800" kern="0" dirty="0" smtClean="0">
                <a:solidFill>
                  <a:srgbClr val="0000FF"/>
                </a:solidFill>
              </a:rPr>
              <a:t> </a:t>
            </a:r>
            <a:r>
              <a:rPr lang="da-DK" sz="1800" b="1" kern="0" dirty="0">
                <a:solidFill>
                  <a:srgbClr val="008000"/>
                </a:solidFill>
              </a:rPr>
              <a:t>"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Cecilie:18</a:t>
            </a:r>
            <a:r>
              <a:rPr lang="da-DK" sz="1800" b="1" kern="0" dirty="0" smtClean="0">
                <a:solidFill>
                  <a:srgbClr val="008000"/>
                </a:solidFill>
              </a:rPr>
              <a:t>"</a:t>
            </a:r>
            <a:r>
              <a:rPr lang="da-DK" sz="1800" kern="0" dirty="0" smtClean="0"/>
              <a:t>, hvor Cecilie er personens navn og 18 er personens alder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I køreprøvesættene overskrev i </a:t>
            </a:r>
            <a:r>
              <a:rPr lang="da-DK" sz="1800" kern="0" dirty="0"/>
              <a:t>toString metoden (for den simple af klasserne)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038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getClass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72836"/>
            <a:ext cx="8568952" cy="21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tilgift til Object klassen er der også en klasse, der hedder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Class 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I et kørende </a:t>
            </a:r>
            <a:r>
              <a:rPr lang="da-DK" sz="1800" kern="0" dirty="0" smtClean="0"/>
              <a:t>Java program har </a:t>
            </a:r>
            <a:r>
              <a:rPr lang="da-DK" sz="1800" kern="0" dirty="0"/>
              <a:t>Class klassen </a:t>
            </a:r>
            <a:r>
              <a:rPr lang="da-DK" sz="1800" kern="0" dirty="0" smtClean="0"/>
              <a:t>præcis et </a:t>
            </a:r>
            <a:r>
              <a:rPr lang="da-DK" sz="1800" kern="0" dirty="0"/>
              <a:t>objekt </a:t>
            </a:r>
            <a:r>
              <a:rPr lang="da-DK" sz="1800" kern="0" dirty="0" smtClean="0"/>
              <a:t>for hver af programmets typer </a:t>
            </a:r>
            <a:r>
              <a:rPr lang="da-DK" sz="1800" kern="0" dirty="0"/>
              <a:t>(også de primitive)</a:t>
            </a:r>
            <a:r>
              <a:rPr lang="da-DK" sz="1800" kern="0" dirty="0" smtClean="0"/>
              <a:t> </a:t>
            </a:r>
            <a:endParaRPr lang="da-DK" sz="1800" kern="0" dirty="0"/>
          </a:p>
          <a:p>
            <a:pPr lvl="1">
              <a:spcBef>
                <a:spcPts val="200"/>
              </a:spcBef>
            </a:pPr>
            <a:r>
              <a:rPr lang="da-DK" sz="1800" kern="0" dirty="0"/>
              <a:t>Class er en parametriseret type og objektet for klassen A tilhører Class&lt;A&gt;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getClass metoden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returnerer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objektets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dynamiske type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/>
              <a:t>Mere præcist det Class objekt, som svarer til den dynamiske type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313336" y="3396427"/>
            <a:ext cx="3890225" cy="3594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322488" y="4200706"/>
            <a:ext cx="3866731" cy="35143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erson.class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2779" y="5382340"/>
            <a:ext cx="81369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begge tilfælde skal de dynamiske typer være identiske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D</a:t>
            </a:r>
            <a:r>
              <a:rPr lang="da-DK" sz="1800" kern="0" dirty="0" smtClean="0"/>
              <a:t>et </a:t>
            </a:r>
            <a:r>
              <a:rPr lang="da-DK" sz="1800" kern="0" dirty="0"/>
              <a:t>er ikke nok, at den ene er en subklasse af den anden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53188" y="4796428"/>
            <a:ext cx="259766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Giver os det Class objekt, der svarer til Person klassen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3995936" y="4506345"/>
            <a:ext cx="0" cy="3628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58052" y="4266244"/>
            <a:ext cx="1608364" cy="2199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90719" y="335699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de dynamiske typer for variablerne v1 og v2 er er identiske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490719" y="415173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den dynamiske type for variablen v er Person</a:t>
            </a:r>
            <a:endParaRPr lang="nb-NO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Det reserverede ord instanceof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123386"/>
            <a:ext cx="8496945" cy="8137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Man kan også undersøge en variabels dynamiske type v</a:t>
            </a:r>
            <a:r>
              <a:rPr lang="da-DK" sz="20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ed </a:t>
            </a:r>
            <a:r>
              <a:rPr lang="da-DK" sz="20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hjælp af det reserverede ord </a:t>
            </a:r>
            <a:r>
              <a:rPr lang="da-DK" sz="2000" b="1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instanceof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44568" y="3697737"/>
            <a:ext cx="3321536" cy="72007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 v;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4521" y="3120681"/>
            <a:ext cx="8519967" cy="3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Bruges ofte i forbindelse med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cast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71600" y="2123952"/>
            <a:ext cx="2435983" cy="37531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923928" y="2036549"/>
            <a:ext cx="4176464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om den dynamiske type for variablen v </a:t>
            </a:r>
            <a:r>
              <a:rPr lang="da-DK" altLang="da-DK" sz="1400" b="1" dirty="0">
                <a:solidFill>
                  <a:srgbClr val="0000FF"/>
                </a:solidFill>
              </a:rPr>
              <a:t>er Car eller en subklasse af Car (her kræves ikke at typerne er identiske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27861" y="3717842"/>
            <a:ext cx="439248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>
                <a:solidFill>
                  <a:srgbClr val="0000FF"/>
                </a:solidFill>
              </a:rPr>
              <a:t>Når vi har tjekket, at variablens dynamiske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type er </a:t>
            </a:r>
            <a:r>
              <a:rPr lang="nb-NO" altLang="da-DK" sz="1400" b="1" dirty="0">
                <a:solidFill>
                  <a:srgbClr val="0000FF"/>
                </a:solidFill>
              </a:rPr>
              <a:t>Car (eller en subklasse af Car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), </a:t>
            </a:r>
            <a:r>
              <a:rPr lang="nb-NO" altLang="da-DK" sz="1400" b="1" dirty="0">
                <a:solidFill>
                  <a:srgbClr val="0000FF"/>
                </a:solidFill>
              </a:rPr>
              <a:t>kan vi uden fare for run-time exceptions lave et type cast til Car</a:t>
            </a:r>
          </a:p>
        </p:txBody>
      </p:sp>
    </p:spTree>
    <p:extLst>
      <p:ext uri="{BB962C8B-B14F-4D97-AF65-F5344CB8AC3E}">
        <p14:creationId xmlns:p14="http://schemas.microsoft.com/office/powerpoint/2010/main" val="24524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equals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052" y="1039756"/>
            <a:ext cx="8494755" cy="581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forbindelse med mængder (Set)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</a:t>
            </a:r>
            <a:r>
              <a:rPr lang="da-DK" sz="1800" kern="0" dirty="0" smtClean="0"/>
              <a:t>or </a:t>
            </a:r>
            <a:r>
              <a:rPr lang="da-DK" sz="1800" kern="0" dirty="0"/>
              <a:t>en mængde </a:t>
            </a:r>
            <a:r>
              <a:rPr lang="da-DK" sz="1800" kern="0" dirty="0" smtClean="0"/>
              <a:t>vil et kald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add</a:t>
            </a:r>
            <a:r>
              <a:rPr lang="da-DK" sz="1800" b="1" kern="0" dirty="0" smtClean="0">
                <a:solidFill>
                  <a:srgbClr val="008000"/>
                </a:solidFill>
              </a:rPr>
              <a:t>(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elem</a:t>
            </a:r>
            <a:r>
              <a:rPr lang="da-DK" sz="1800" kern="0" dirty="0" smtClean="0"/>
              <a:t>) kun tilføje </a:t>
            </a:r>
            <a:r>
              <a:rPr lang="da-DK" sz="1800" kern="0" dirty="0" err="1" smtClean="0"/>
              <a:t>elem</a:t>
            </a:r>
            <a:r>
              <a:rPr lang="da-DK" sz="1800" kern="0" dirty="0" smtClean="0"/>
              <a:t>, hvis der </a:t>
            </a:r>
            <a:r>
              <a:rPr lang="da-DK" sz="1800" u="sng" kern="0" dirty="0" smtClean="0"/>
              <a:t>ikke</a:t>
            </a:r>
            <a:r>
              <a:rPr lang="da-DK" sz="1800" kern="0" dirty="0" smtClean="0"/>
              <a:t> er et element e i mængden, der ligner (</a:t>
            </a:r>
            <a:r>
              <a:rPr lang="da-DK" sz="1800" kern="0" dirty="0" err="1" smtClean="0"/>
              <a:t>elem.equals</a:t>
            </a:r>
            <a:r>
              <a:rPr lang="da-DK" sz="1800" kern="0" dirty="0" smtClean="0"/>
              <a:t>(e))</a:t>
            </a:r>
            <a:endParaRPr lang="da-DK" sz="1800" kern="0" dirty="0"/>
          </a:p>
          <a:p>
            <a:pPr>
              <a:spcBef>
                <a:spcPts val="18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equals</a:t>
            </a:r>
            <a:r>
              <a:rPr lang="da-DK" sz="2000" kern="0" dirty="0" smtClean="0"/>
              <a:t> metoden defineret ved hjælp af ==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betyder at e1.equals(e2) kun evaluerer til sand, hvis de to objekter</a:t>
            </a:r>
            <a:br>
              <a:rPr lang="da-DK" sz="1800" kern="0" dirty="0" smtClean="0"/>
            </a:br>
            <a:r>
              <a:rPr lang="da-DK" sz="1800" kern="0" dirty="0" smtClean="0"/>
              <a:t>er identiske (e1 == e2)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 smtClean="0"/>
              <a:t>Dette er ofte for restriktivt, og mange klasser overskriver derfor equals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tjekker equals metoden om de to tekststrenge er mage til hinanden, dvs. indeholder de samme tegn (i samme rækkefølge)</a:t>
            </a:r>
          </a:p>
          <a:p>
            <a:pPr marL="342900" lvl="1" indent="-342900">
              <a:spcBef>
                <a:spcPts val="1800"/>
              </a:spcBef>
              <a:buChar char="•"/>
              <a:tabLst>
                <a:tab pos="2152650" algn="l"/>
              </a:tabLst>
            </a:pP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Hvis I overskriver en equals metode, skal </a:t>
            </a:r>
            <a:r>
              <a:rPr lang="da-DK" b="1" kern="0" spc="-50" dirty="0" smtClean="0">
                <a:solidFill>
                  <a:srgbClr val="A50021"/>
                </a:solidFill>
                <a:cs typeface="ＭＳ Ｐゴシック" charset="-128"/>
              </a:rPr>
              <a:t>nedenstående </a:t>
            </a: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være opfyldt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Equals skal være en ækvivalensrelation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Refleksiv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 smtClean="0"/>
              <a:t>)  for </a:t>
            </a:r>
            <a:r>
              <a:rPr lang="da-DK" sz="1800" kern="0" dirty="0"/>
              <a:t>alle x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spc="-50" dirty="0">
                <a:solidFill>
                  <a:srgbClr val="008000"/>
                </a:solidFill>
              </a:rPr>
              <a:t>Symmetrisk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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 for alle </a:t>
            </a:r>
            <a:r>
              <a:rPr lang="da-DK" sz="1800" kern="0" dirty="0" err="1"/>
              <a:t>x,y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Transitiv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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for alle </a:t>
            </a:r>
            <a:r>
              <a:rPr lang="da-DK" sz="1800" kern="0" dirty="0" err="1"/>
              <a:t>x,y,z</a:t>
            </a:r>
            <a:endParaRPr lang="da-DK" sz="1800" kern="0" dirty="0"/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Ingen objekter er mage til null:    x </a:t>
            </a:r>
            <a:r>
              <a:rPr lang="da-DK" sz="1800" kern="0" dirty="0"/>
              <a:t>!= null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! </a:t>
            </a:r>
            <a:r>
              <a:rPr lang="da-DK" sz="1800" kern="0" dirty="0" err="1"/>
              <a:t>x.equals</a:t>
            </a:r>
            <a:r>
              <a:rPr lang="da-DK" sz="1800" kern="0" dirty="0"/>
              <a:t>(null)  for alle </a:t>
            </a:r>
            <a:r>
              <a:rPr lang="da-DK" sz="1800" kern="0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13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4940888" y="5782190"/>
            <a:ext cx="4104435" cy="944874"/>
          </a:xfrm>
          <a:prstGeom prst="rect">
            <a:avLst/>
          </a:prstGeom>
          <a:solidFill>
            <a:srgbClr val="ECFFB7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behøver ikke at huske detaljerne i overskrivning af </a:t>
            </a:r>
            <a:r>
              <a:rPr lang="da-DK" altLang="da-DK" sz="1400" b="1" spc="-50" dirty="0" smtClean="0">
                <a:solidFill>
                  <a:srgbClr val="008000"/>
                </a:solidFill>
              </a:rPr>
              <a:t>equals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spc="-50" dirty="0" err="1" smtClean="0">
                <a:solidFill>
                  <a:srgbClr val="008000"/>
                </a:solidFill>
              </a:rPr>
              <a:t>hashCode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metoderne udenad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kan slå op i mine slides, når I får bruge for det, f.eks. i Computerspil 1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equals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469" y="1039756"/>
            <a:ext cx="8328450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For 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equals som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følger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6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92374" y="1457866"/>
            <a:ext cx="7535194" cy="20662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2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2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other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age ==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1426946" y="2494980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0846" y="2326230"/>
            <a:ext cx="1574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Dynamiske type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2240" y="2648848"/>
            <a:ext cx="999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Type cast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17645" y="2898025"/>
            <a:ext cx="127320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Sammenlign (udvalgte)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341780" y="2807397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347201" y="3060513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1420932" y="2201245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902877" y="2038119"/>
            <a:ext cx="624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null?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1520085" y="1927242"/>
            <a:ext cx="268134" cy="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3333" y="1738006"/>
            <a:ext cx="1504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Optimalisering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3653261"/>
            <a:ext cx="8219655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Child kan man overskrive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equals som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følger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89200" y="4039424"/>
            <a:ext cx="6556123" cy="163324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spc="-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300"/>
              </a:spcBef>
            </a:pPr>
            <a:r>
              <a:rPr lang="en-US" sz="1800" b="1" kern="0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Child other = (Child) 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36</a:t>
            </a:fld>
            <a:endParaRPr lang="da-DK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3825" y="4173004"/>
            <a:ext cx="23653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Kald af equals metoden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superklassen (tjekker den dynamiske type og 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superklassens feltvariabler)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388394" y="4518305"/>
            <a:ext cx="382604" cy="15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231215" y="5357687"/>
            <a:ext cx="53256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Tjek af subklassens egne feltvariabler (eller nogle af dem)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40208" y="5183044"/>
            <a:ext cx="0" cy="2250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878954" y="3264284"/>
            <a:ext cx="2043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8000"/>
                </a:solidFill>
              </a:rPr>
              <a:t>e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quals metoden i String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3826600" y="3165758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17073" y="3253398"/>
            <a:ext cx="32566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 primitive typer er det ok at bruge ==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7179400" y="3114049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3007" y="5782190"/>
            <a:ext cx="4512129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BlueJ bogen overskriver equals på en lidt anden måde og kommer ikke ind på overskrivning i subklasser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371332" y="1586978"/>
            <a:ext cx="14961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parameteren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typen Object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309850" y="6454654"/>
            <a:ext cx="4531864" cy="2862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80" dirty="0" smtClean="0">
                <a:solidFill>
                  <a:srgbClr val="0000FF"/>
                </a:solidFill>
              </a:rPr>
              <a:t>Hvis I overskriver equals, skal I også overskrive </a:t>
            </a:r>
            <a:r>
              <a:rPr lang="da-DK" altLang="da-DK" sz="1400" b="1" spc="-80" dirty="0" err="1" smtClean="0">
                <a:solidFill>
                  <a:srgbClr val="0000FF"/>
                </a:solidFill>
              </a:rPr>
              <a:t>hashCode</a:t>
            </a:r>
            <a:endParaRPr lang="da-DK" altLang="da-DK" sz="1400" b="1" spc="-80" dirty="0" smtClean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341780" y="5181289"/>
            <a:ext cx="1015347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Type cast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V="1">
            <a:off x="2321610" y="4873787"/>
            <a:ext cx="449388" cy="35791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13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1" grpId="0"/>
      <p:bldP spid="22" grpId="0" animBg="1"/>
      <p:bldP spid="26" grpId="0"/>
      <p:bldP spid="27" grpId="0" animBg="1"/>
      <p:bldP spid="29" grpId="0"/>
      <p:bldP spid="30" grpId="0" animBg="1"/>
      <p:bldP spid="35" grpId="0" animBg="1"/>
      <p:bldP spid="36" grpId="0" animBg="1"/>
      <p:bldP spid="37" grpId="0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47978" y="1948019"/>
            <a:ext cx="4258321" cy="2821903"/>
            <a:chOff x="1187624" y="3616025"/>
            <a:chExt cx="4258321" cy="2821903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22079"/>
              <a:ext cx="4258321" cy="2815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19431" y="4620126"/>
              <a:ext cx="759537" cy="36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98667" y="3686868"/>
              <a:ext cx="72007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8000"/>
                  </a:solidFill>
                </a:rPr>
                <a:t>public</a:t>
              </a:r>
              <a:endParaRPr lang="da-DK" altLang="da-DK" sz="1200" b="1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47181" y="5931148"/>
              <a:ext cx="76290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protected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44065" y="3616025"/>
              <a:ext cx="4193714" cy="2815849"/>
            </a:xfrm>
            <a:prstGeom prst="ellipse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437856" y="4395537"/>
              <a:ext cx="2695618" cy="1860884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183876" y="4474131"/>
              <a:ext cx="1203640" cy="77163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251553" y="4788476"/>
              <a:ext cx="55860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private 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4969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Protected access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37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6562" y="1083923"/>
            <a:ext cx="807969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/>
              <a:t>Vi </a:t>
            </a:r>
            <a:r>
              <a:rPr lang="da-DK" altLang="da-DK" sz="2000" kern="0" dirty="0" smtClean="0"/>
              <a:t>har tidligere set, at feltvariabler og metoder kan være private eller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De kan også være </a:t>
            </a:r>
            <a:r>
              <a:rPr lang="da-DK" altLang="da-DK" sz="1800" b="1" kern="0" dirty="0">
                <a:solidFill>
                  <a:srgbClr val="008000"/>
                </a:solidFill>
              </a:rPr>
              <a:t>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30" dirty="0"/>
              <a:t>Det </a:t>
            </a:r>
            <a:r>
              <a:rPr lang="da-DK" altLang="da-DK" sz="1800" kern="0" spc="-30" dirty="0" smtClean="0"/>
              <a:t>betyder, at de kan tilgås fra klassen</a:t>
            </a:r>
            <a:r>
              <a:rPr lang="da-DK" altLang="da-DK" sz="1800" kern="0" dirty="0" smtClean="0"/>
              <a:t/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selv og alle dens subklasser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1363" y="2740107"/>
            <a:ext cx="38874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protected feltvariabler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Samme </a:t>
            </a:r>
            <a:r>
              <a:rPr lang="da-DK" altLang="da-DK" sz="1800" kern="0" dirty="0" smtClean="0"/>
              <a:t>ulemper </a:t>
            </a:r>
            <a:r>
              <a:rPr lang="da-DK" altLang="da-DK" sz="1800" kern="0" dirty="0"/>
              <a:t>som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Bør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aldrig </a:t>
            </a:r>
            <a:r>
              <a:rPr lang="da-DK" altLang="da-DK" sz="1800" kern="0" dirty="0"/>
              <a:t>bruges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protected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Kan i nogle situationer give god mening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9527" y="4869160"/>
            <a:ext cx="8352928" cy="191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I Java kan feltvariabler og metoder, der er protected,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også</a:t>
            </a:r>
            <a:r>
              <a:rPr lang="da-DK" altLang="da-DK" sz="2000" kern="0" dirty="0" smtClean="0"/>
              <a:t> tilgås fra klasser i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samme programpakke</a:t>
            </a:r>
            <a:r>
              <a:rPr lang="da-DK" altLang="da-DK" sz="2000" kern="0" dirty="0" smtClean="0"/>
              <a:t> (</a:t>
            </a:r>
            <a:r>
              <a:rPr lang="da-DK" altLang="da-DK" sz="2000" kern="0" dirty="0" err="1" smtClean="0"/>
              <a:t>package</a:t>
            </a:r>
            <a:r>
              <a:rPr lang="da-DK" altLang="da-DK" sz="2000" kern="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Det gør det mere tvivlsomt at benytte 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Man kan også helt </a:t>
            </a:r>
            <a:r>
              <a:rPr lang="da-DK" altLang="da-DK" sz="1800" b="1" kern="0" dirty="0">
                <a:solidFill>
                  <a:srgbClr val="008000"/>
                </a:solidFill>
              </a:rPr>
              <a:t>udelade</a:t>
            </a:r>
            <a:r>
              <a:rPr lang="da-DK" altLang="da-DK" sz="1800" kern="0" dirty="0"/>
              <a:t> access </a:t>
            </a:r>
            <a:r>
              <a:rPr lang="da-DK" altLang="da-DK" sz="1800" kern="0" dirty="0" err="1"/>
              <a:t>modifier'en</a:t>
            </a:r>
            <a:r>
              <a:rPr lang="da-DK" altLang="da-DK" sz="1800" kern="0" dirty="0"/>
              <a:t>, hvilket betyder, at feltvariabler/metoder kan tilgås fra klasser i samme </a:t>
            </a:r>
            <a:r>
              <a:rPr lang="da-DK" altLang="da-DK" sz="1800" kern="0" dirty="0" smtClean="0"/>
              <a:t>programpakke (men ikke fra subklasserne)</a:t>
            </a: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297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468052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 kursets sidste fem uger skal I, sammen med </a:t>
            </a:r>
            <a:r>
              <a:rPr lang="da-DK" altLang="da-DK" sz="2000" kern="0" dirty="0" smtClean="0">
                <a:ea typeface="ＭＳ Ｐゴシック" pitchFamily="34" charset="-128"/>
              </a:rPr>
              <a:t>jeres </a:t>
            </a:r>
            <a:r>
              <a:rPr lang="da-DK" altLang="da-DK" sz="2000" kern="0" dirty="0">
                <a:ea typeface="ＭＳ Ｐゴシック" pitchFamily="34" charset="-128"/>
              </a:rPr>
              <a:t>makker, programmere et </a:t>
            </a:r>
            <a:r>
              <a:rPr lang="da-DK" altLang="da-DK" sz="2000" kern="0" dirty="0" smtClean="0">
                <a:ea typeface="ＭＳ Ｐゴシック" pitchFamily="34" charset="-128"/>
              </a:rPr>
              <a:t>computerspil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95536" y="20114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2800" kern="0" dirty="0" smtClean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kern="0" dirty="0" smtClean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Projektopgave om computerspil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1984" y="2066730"/>
            <a:ext cx="5086119" cy="4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første af ugens øvelsesgange bruges på projektopgaven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Hver uge tilføjer I ting, som I har lært om i de </a:t>
            </a:r>
            <a:r>
              <a:rPr lang="da-DK" altLang="da-DK" sz="1800" kern="0" dirty="0" smtClean="0">
                <a:ea typeface="ＭＳ Ｐゴシック" pitchFamily="34" charset="-128"/>
              </a:rPr>
              <a:t>nærmest foregående </a:t>
            </a:r>
            <a:r>
              <a:rPr lang="da-DK" altLang="da-DK" sz="1800" kern="0" dirty="0">
                <a:ea typeface="ＭＳ Ｐゴシック" pitchFamily="34" charset="-128"/>
              </a:rPr>
              <a:t>uger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Et antal spillere </a:t>
            </a:r>
            <a:r>
              <a:rPr lang="da-DK" sz="2000" dirty="0"/>
              <a:t>rejser rundt </a:t>
            </a:r>
            <a:r>
              <a:rPr lang="da-DK" sz="2000" dirty="0" smtClean="0"/>
              <a:t>i Norden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En af </a:t>
            </a:r>
            <a:r>
              <a:rPr lang="da-DK" sz="1800" kern="0" dirty="0" smtClean="0">
                <a:ea typeface="ＭＳ Ｐゴシック" pitchFamily="34" charset="-128"/>
              </a:rPr>
              <a:t>spillerne (GUI </a:t>
            </a:r>
            <a:r>
              <a:rPr lang="da-DK" sz="1800" kern="0" dirty="0" err="1" smtClean="0">
                <a:ea typeface="ＭＳ Ｐゴシック" pitchFamily="34" charset="-128"/>
              </a:rPr>
              <a:t>player</a:t>
            </a:r>
            <a:r>
              <a:rPr lang="da-DK" sz="1800" kern="0" dirty="0" smtClean="0">
                <a:ea typeface="ＭＳ Ｐゴシック" pitchFamily="34" charset="-128"/>
              </a:rPr>
              <a:t>) styres af brugeren ved hjælp af musen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 øvrige </a:t>
            </a:r>
            <a:r>
              <a:rPr lang="da-DK" sz="1800" kern="0" dirty="0" smtClean="0">
                <a:ea typeface="ＭＳ Ｐゴシック" pitchFamily="34" charset="-128"/>
              </a:rPr>
              <a:t>tre spillere styres </a:t>
            </a:r>
            <a:r>
              <a:rPr lang="da-DK" sz="1800" kern="0" dirty="0">
                <a:ea typeface="ＭＳ Ｐゴシック" pitchFamily="34" charset="-128"/>
              </a:rPr>
              <a:t>af </a:t>
            </a:r>
            <a:r>
              <a:rPr lang="da-DK" sz="1800" kern="0" dirty="0" smtClean="0">
                <a:ea typeface="ＭＳ Ｐゴシック" pitchFamily="34" charset="-128"/>
              </a:rPr>
              <a:t>spillet (dvs. computeren)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Ved ankomst til en by kan man optjene/miste point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Det gælder om at samle flest point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394480"/>
            <a:ext cx="3528392" cy="46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7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Pointgivning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74846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delaflevering giver op til 3 point, som (sammen med </a:t>
            </a: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pointene fra køreprøven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 indgår ved fastlæggelsen af den endelige karakter for kurset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3 = fremragende (få og uvæsentlige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2 = fortrinlig (nogle mindre mangler</a:t>
            </a:r>
            <a:r>
              <a:rPr lang="da-DK" sz="1600" kern="0" dirty="0" smtClean="0">
                <a:ea typeface="ＭＳ Ｐゴシック" pitchFamily="34" charset="-128"/>
              </a:rPr>
              <a:t>)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1 = acceptabel (adskillige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0 = </a:t>
            </a:r>
            <a:r>
              <a:rPr lang="da-DK" sz="1600" kern="0" dirty="0" smtClean="0">
                <a:ea typeface="ＭＳ Ｐゴシック" pitchFamily="34" charset="-128"/>
              </a:rPr>
              <a:t>genaflevering</a:t>
            </a:r>
          </a:p>
          <a:p>
            <a:pPr lvl="1">
              <a:spcBef>
                <a:spcPts val="4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Der kan gives halve point</a:t>
            </a:r>
            <a:endParaRPr lang="da-DK" sz="16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Fradrag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Hvis man afleverer for sent (uden gyldig grund) trækkes 1 point pr påbegyndt døgn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ikke retter fejl fra de foregående delafleveringer, trækker de </a:t>
            </a:r>
            <a:r>
              <a:rPr lang="da-DK" altLang="da-DK" sz="1600" kern="0" dirty="0" smtClean="0">
                <a:ea typeface="ＭＳ Ｐゴシック" pitchFamily="34" charset="-128"/>
              </a:rPr>
              <a:t>ned en gang til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Genaflevering skal ske senest 1 uge efter den oprindelige afleveringsfrist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En aflevering tæller først som værende afleveret, når eventuelle genafleveringer af alle foregående opgaver (inklusiv Dronninger og Raflebæger 4) også er afleveret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Opgaverne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rettes først, når afleveringsfristen er udløbet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spc="-50" dirty="0">
                <a:ea typeface="ＭＳ Ｐゴシック" pitchFamily="34" charset="-128"/>
              </a:rPr>
              <a:t>Hvis I (inden afleveringsfristens udløb) afleverer en forbedret </a:t>
            </a:r>
            <a:r>
              <a:rPr lang="da-DK" altLang="da-DK" sz="1600" kern="0" spc="-50" dirty="0" smtClean="0">
                <a:ea typeface="ＭＳ Ｐゴシック" pitchFamily="34" charset="-128"/>
              </a:rPr>
              <a:t>udgave, er det den, der rettes</a:t>
            </a:r>
            <a:endParaRPr lang="da-DK" altLang="da-DK" sz="1600" kern="0" spc="-5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</a:t>
            </a:r>
            <a:r>
              <a:rPr lang="da-DK" altLang="da-DK" sz="1600" kern="0" dirty="0" smtClean="0">
                <a:ea typeface="ＭＳ Ｐゴシック" pitchFamily="34" charset="-128"/>
              </a:rPr>
              <a:t>afleverer flere gang (før og efter fristen) er det sidste aflevering, der rettes og bestemmer, om der gives fradrag på grund af forsinket aflevering</a:t>
            </a:r>
            <a:endParaRPr lang="da-DK" altLang="da-DK" sz="1600" kern="0" dirty="0">
              <a:ea typeface="ＭＳ Ｐゴシック" pitchFamily="34" charset="-128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40152" y="1860067"/>
            <a:ext cx="2415056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≥ 1 er godkendt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 påpegede fejl rettes i næste delaflevering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940152" y="2735773"/>
            <a:ext cx="244754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0 betyder </a:t>
            </a:r>
            <a:r>
              <a:rPr lang="da-DK" altLang="da-DK" dirty="0"/>
              <a:t>genaflevering, hvor man </a:t>
            </a:r>
            <a:r>
              <a:rPr lang="da-DK" altLang="da-DK" dirty="0" smtClean="0"/>
              <a:t>højst </a:t>
            </a:r>
            <a:r>
              <a:rPr lang="da-DK" altLang="da-DK" dirty="0"/>
              <a:t>kan få </a:t>
            </a:r>
            <a:r>
              <a:rPr lang="da-DK" altLang="da-DK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7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ig8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4608512" cy="3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Dublering af kode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544" y="2708920"/>
            <a:ext cx="5040560" cy="13681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Også </a:t>
            </a:r>
            <a:r>
              <a:rPr lang="da-DK" b="1" kern="0" dirty="0" smtClean="0">
                <a:solidFill>
                  <a:srgbClr val="C00000"/>
                </a:solidFill>
                <a:cs typeface="ＭＳ Ｐゴシック" charset="-128"/>
              </a:rPr>
              <a:t>dublering </a:t>
            </a: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i NewsFeed klassen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Den har to arraylister</a:t>
            </a:r>
            <a:endParaRPr lang="da-DK" sz="1800" kern="0" dirty="0">
              <a:ea typeface="+mn-ea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Mange metoder gennemløber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begge lister (dubleret kode)</a:t>
            </a:r>
            <a:endParaRPr lang="da-DK" sz="1800" kern="0" dirty="0">
              <a:ea typeface="+mn-ea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2202" y="1052737"/>
            <a:ext cx="8554294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MessagePost og PhotoPost ligner </a:t>
            </a:r>
            <a:r>
              <a:rPr lang="da-DK" sz="2000" kern="0" dirty="0" smtClean="0"/>
              <a:t>hinanden</a:t>
            </a:r>
            <a:endParaRPr lang="da-DK" sz="1800" kern="0" dirty="0" smtClean="0">
              <a:ea typeface="+mn-ea"/>
              <a:cs typeface="+mn-cs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Store dele af de to klassers Java kode er identiske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Det gør koden svær at overskue og vanskelig at vedligeholde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Der opstår let fejl og inkonsistens, f.eks. når man ændrer noget i den ene klasse, men glemmer at rette i den anden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621260" y="5005714"/>
            <a:ext cx="4493182" cy="11235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endParaRPr lang="da-DK" b="1" kern="0" dirty="0">
              <a:solidFill>
                <a:srgbClr val="C00000"/>
              </a:solidFill>
              <a:cs typeface="ＭＳ Ｐゴシック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99484" y="6092053"/>
            <a:ext cx="439248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selvfølgelig endnu værre, </a:t>
            </a:r>
            <a:r>
              <a:rPr lang="da-DK" altLang="da-DK" sz="1400" b="1" dirty="0">
                <a:solidFill>
                  <a:srgbClr val="0000FF"/>
                </a:solidFill>
              </a:rPr>
              <a:t>hvis vi i stedet for to slags postings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mange forskellige slags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82202" y="4149080"/>
            <a:ext cx="5184576" cy="20882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Vi kunne nøjes med en Post klasse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Med en feltvariabel, der angiver om det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er en </a:t>
            </a:r>
            <a:r>
              <a:rPr lang="da-DK" sz="1800" kern="0" dirty="0" err="1" smtClean="0">
                <a:ea typeface="+mn-ea"/>
              </a:rPr>
              <a:t>message</a:t>
            </a:r>
            <a:r>
              <a:rPr lang="da-DK" sz="1800" kern="0" dirty="0" smtClean="0">
                <a:ea typeface="+mn-ea"/>
              </a:rPr>
              <a:t> post eller en </a:t>
            </a:r>
            <a:r>
              <a:rPr lang="da-DK" sz="1800" kern="0" dirty="0" err="1" smtClean="0">
                <a:ea typeface="+mn-ea"/>
              </a:rPr>
              <a:t>photo</a:t>
            </a:r>
            <a:r>
              <a:rPr lang="da-DK" sz="1800" kern="0" dirty="0" smtClean="0">
                <a:ea typeface="+mn-ea"/>
              </a:rPr>
              <a:t> post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Men det bliver heller ikke særligt pænt, idet der så er feltvariabler/metoder, der ikke giver mening for det enkelte objekt</a:t>
            </a:r>
          </a:p>
        </p:txBody>
      </p:sp>
    </p:spTree>
    <p:extLst>
      <p:ext uri="{BB962C8B-B14F-4D97-AF65-F5344CB8AC3E}">
        <p14:creationId xmlns:p14="http://schemas.microsoft.com/office/powerpoint/2010/main" val="33384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1 (første delaflevering)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40960" cy="46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første delaflevering skal I bl.a. modellere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byerne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vejene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imellem dem, samt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landene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hvori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byerne ligger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er færdige, vil I </a:t>
            </a:r>
            <a:r>
              <a:rPr lang="da-DK" sz="1800" kern="0" dirty="0" smtClean="0">
                <a:ea typeface="ＭＳ Ｐゴシック" pitchFamily="34" charset="-128"/>
              </a:rPr>
              <a:t>kunne spille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 er forholdsvis meget at lave, </a:t>
            </a:r>
            <a:r>
              <a:rPr lang="da-DK" sz="1800" dirty="0" smtClean="0"/>
              <a:t>men langt</a:t>
            </a:r>
            <a:br>
              <a:rPr lang="da-DK" sz="1800" dirty="0" smtClean="0"/>
            </a:br>
            <a:r>
              <a:rPr lang="da-DK" sz="1800" dirty="0" smtClean="0"/>
              <a:t>de </a:t>
            </a:r>
            <a:r>
              <a:rPr lang="da-DK" sz="1800" dirty="0"/>
              <a:t>fleste af tingene </a:t>
            </a:r>
            <a:r>
              <a:rPr lang="da-DK" sz="1800" dirty="0" smtClean="0"/>
              <a:t>er </a:t>
            </a:r>
            <a:r>
              <a:rPr lang="da-DK" sz="1800" dirty="0"/>
              <a:t>lette at </a:t>
            </a:r>
            <a:r>
              <a:rPr lang="da-DK" sz="1800" dirty="0" smtClean="0"/>
              <a:t>implementere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af instruktorerne lavede en løsning</a:t>
            </a:r>
            <a:br>
              <a:rPr lang="da-DK" sz="1800" dirty="0" smtClean="0"/>
            </a:br>
            <a:r>
              <a:rPr lang="da-DK" sz="1800" dirty="0" smtClean="0"/>
              <a:t>på under en time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1761767"/>
            <a:ext cx="3126929" cy="40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41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5865" y="1052736"/>
            <a:ext cx="813059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1800" dirty="0"/>
              <a:t>D</a:t>
            </a:r>
            <a:r>
              <a:rPr lang="da-DK" sz="1800" kern="0" dirty="0">
                <a:ea typeface="ＭＳ Ｐゴシック" pitchFamily="34" charset="-128"/>
              </a:rPr>
              <a:t>okumentation skal følge de retningslinjer, der gives i BlueJ </a:t>
            </a:r>
            <a:r>
              <a:rPr lang="da-DK" sz="1800" kern="0" dirty="0" smtClean="0">
                <a:ea typeface="ＭＳ Ｐゴシック" pitchFamily="34" charset="-128"/>
              </a:rPr>
              <a:t>bogen</a:t>
            </a: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Herunder specielt afsnit 6.11, afsnit 9.7 og </a:t>
            </a:r>
            <a:r>
              <a:rPr lang="da-DK" sz="1600" kern="0" dirty="0" err="1">
                <a:ea typeface="ＭＳ Ｐゴシック" pitchFamily="34" charset="-128"/>
              </a:rPr>
              <a:t>Appendix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smtClean="0">
                <a:ea typeface="ＭＳ Ｐゴシック" pitchFamily="34" charset="-128"/>
              </a:rPr>
              <a:t>I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/>
              <a:t>Alle klasser, konstruktører og metoder skal have en passende kommentar (der begynder med /** og slutter med */)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Første </a:t>
            </a:r>
            <a:r>
              <a:rPr lang="da-DK" sz="1600" kern="0" dirty="0">
                <a:ea typeface="ＭＳ Ｐゴシック" pitchFamily="34" charset="-128"/>
              </a:rPr>
              <a:t>sætning </a:t>
            </a:r>
            <a:r>
              <a:rPr lang="da-DK" sz="1600" kern="0" dirty="0" smtClean="0">
                <a:ea typeface="ＭＳ Ｐゴシック" pitchFamily="34" charset="-128"/>
              </a:rPr>
              <a:t>kopieres automatisk til </a:t>
            </a:r>
            <a:r>
              <a:rPr lang="da-DK" sz="1600" b="1" kern="0" dirty="0" smtClean="0">
                <a:ea typeface="ＭＳ Ｐゴシック" pitchFamily="34" charset="-128"/>
              </a:rPr>
              <a:t>summary-delen</a:t>
            </a:r>
            <a:r>
              <a:rPr lang="da-DK" sz="1600" kern="0" dirty="0" smtClean="0">
                <a:ea typeface="ＭＳ Ｐゴシック" pitchFamily="34" charset="-128"/>
              </a:rPr>
              <a:t> i </a:t>
            </a:r>
            <a:r>
              <a:rPr lang="da-DK" sz="1600" kern="0" dirty="0" err="1" smtClean="0">
                <a:ea typeface="ＭＳ Ｐゴシック" pitchFamily="34" charset="-128"/>
              </a:rPr>
              <a:t>Documentation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 err="1" smtClean="0">
                <a:ea typeface="ＭＳ Ｐゴシック" pitchFamily="34" charset="-128"/>
              </a:rPr>
              <a:t>View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Hele kommentaren kopieres</a:t>
            </a:r>
            <a:r>
              <a:rPr lang="da-DK" sz="1600" kern="0" dirty="0" smtClean="0">
                <a:ea typeface="ＭＳ Ｐゴシック" pitchFamily="34" charset="-128"/>
              </a:rPr>
              <a:t> automatisk til </a:t>
            </a:r>
            <a:r>
              <a:rPr lang="da-DK" sz="1600" b="1" kern="0" dirty="0" err="1" smtClean="0">
                <a:ea typeface="ＭＳ Ｐゴシック" pitchFamily="34" charset="-128"/>
              </a:rPr>
              <a:t>detail-delen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>
                <a:ea typeface="ＭＳ Ｐゴシック" pitchFamily="34" charset="-128"/>
              </a:rPr>
              <a:t>i </a:t>
            </a:r>
            <a:r>
              <a:rPr lang="da-DK" sz="1600" kern="0" dirty="0" err="1">
                <a:ea typeface="ＭＳ Ｐゴシック" pitchFamily="34" charset="-128"/>
              </a:rPr>
              <a:t>Documentation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err="1">
                <a:ea typeface="ＭＳ Ｐゴシック" pitchFamily="34" charset="-128"/>
              </a:rPr>
              <a:t>View</a:t>
            </a:r>
            <a:endParaRPr lang="da-DK" sz="1600" b="1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Der skal </a:t>
            </a:r>
            <a:r>
              <a:rPr lang="da-DK" sz="1600" kern="0" dirty="0" smtClean="0">
                <a:ea typeface="ＭＳ Ｐゴシック" pitchFamily="34" charset="-128"/>
              </a:rPr>
              <a:t>indsættes @</a:t>
            </a:r>
            <a:r>
              <a:rPr lang="da-DK" sz="1600" kern="0" dirty="0" err="1">
                <a:ea typeface="ＭＳ Ｐゴシック" pitchFamily="34" charset="-128"/>
              </a:rPr>
              <a:t>author</a:t>
            </a:r>
            <a:r>
              <a:rPr lang="da-DK" sz="1600" kern="0" dirty="0">
                <a:ea typeface="ＭＳ Ｐゴシック" pitchFamily="34" charset="-128"/>
              </a:rPr>
              <a:t> og @version tags </a:t>
            </a:r>
            <a:r>
              <a:rPr lang="da-DK" sz="1600" kern="0" dirty="0" smtClean="0">
                <a:ea typeface="ＭＳ Ｐゴシック" pitchFamily="34" charset="-128"/>
              </a:rPr>
              <a:t>i alle klasser samt </a:t>
            </a:r>
            <a:r>
              <a:rPr lang="da-DK" sz="1600" kern="0" dirty="0">
                <a:ea typeface="ＭＳ Ｐゴシック" pitchFamily="34" charset="-128"/>
              </a:rPr>
              <a:t>@</a:t>
            </a:r>
            <a:r>
              <a:rPr lang="da-DK" sz="1600" kern="0" dirty="0" err="1">
                <a:ea typeface="ＭＳ Ｐゴシック" pitchFamily="34" charset="-128"/>
              </a:rPr>
              <a:t>param</a:t>
            </a:r>
            <a:r>
              <a:rPr lang="da-DK" sz="1600" kern="0" dirty="0">
                <a:ea typeface="ＭＳ Ｐゴシック" pitchFamily="34" charset="-128"/>
              </a:rPr>
              <a:t> og @return tags i </a:t>
            </a:r>
            <a:r>
              <a:rPr lang="da-DK" sz="1600" kern="0" dirty="0" smtClean="0">
                <a:ea typeface="ＭＳ Ｐゴシック" pitchFamily="34" charset="-128"/>
              </a:rPr>
              <a:t>alle metoder/konstruktører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Indsæt </a:t>
            </a:r>
            <a:r>
              <a:rPr lang="da-DK" sz="1600" kern="0" dirty="0">
                <a:ea typeface="ＭＳ Ｐゴシック" pitchFamily="34" charset="-128"/>
              </a:rPr>
              <a:t>også </a:t>
            </a:r>
            <a:r>
              <a:rPr lang="da-DK" sz="1600" kern="0" dirty="0" smtClean="0">
                <a:ea typeface="ＭＳ Ｐゴシック" pitchFamily="34" charset="-128"/>
              </a:rPr>
              <a:t>forklarende </a:t>
            </a:r>
            <a:r>
              <a:rPr lang="da-DK" sz="1600" kern="0" dirty="0">
                <a:ea typeface="ＭＳ Ｐゴシック" pitchFamily="34" charset="-128"/>
              </a:rPr>
              <a:t>kommentarer i komplekse kodestumper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For </a:t>
            </a:r>
            <a:r>
              <a:rPr lang="da-DK" sz="1600" kern="0" dirty="0">
                <a:ea typeface="ＭＳ Ｐゴシック" pitchFamily="34" charset="-128"/>
              </a:rPr>
              <a:t>at undgå for mange sprogskift, anbefales det, at alle kommentarer skrives på </a:t>
            </a:r>
            <a:r>
              <a:rPr lang="da-DK" sz="1600" kern="0" dirty="0" smtClean="0">
                <a:ea typeface="ＭＳ Ｐゴシック" pitchFamily="34" charset="-128"/>
              </a:rPr>
              <a:t>Engelsk/Amerikansk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 smtClean="0"/>
              <a:t>Brug</a:t>
            </a:r>
            <a:r>
              <a:rPr lang="da-DK" sz="1800" i="1" dirty="0" smtClean="0"/>
              <a:t> </a:t>
            </a:r>
            <a:r>
              <a:rPr lang="da-DK" sz="1800" dirty="0" err="1">
                <a:solidFill>
                  <a:srgbClr val="008000"/>
                </a:solidFill>
              </a:rPr>
              <a:t>Documentation</a:t>
            </a:r>
            <a:r>
              <a:rPr lang="da-DK" sz="1800" dirty="0">
                <a:solidFill>
                  <a:srgbClr val="008000"/>
                </a:solidFill>
              </a:rPr>
              <a:t> </a:t>
            </a:r>
            <a:r>
              <a:rPr lang="da-DK" sz="1800" dirty="0" err="1">
                <a:solidFill>
                  <a:srgbClr val="008000"/>
                </a:solidFill>
              </a:rPr>
              <a:t>view</a:t>
            </a:r>
            <a:r>
              <a:rPr lang="da-DK" sz="1800" dirty="0"/>
              <a:t> til at </a:t>
            </a:r>
            <a:r>
              <a:rPr lang="da-DK" sz="1800" dirty="0" smtClean="0"/>
              <a:t>kontrollere</a:t>
            </a:r>
            <a:r>
              <a:rPr lang="da-DK" sz="1800" dirty="0"/>
              <a:t>, at resultatet er fornuftigt og giver relevant og letlæselig information til brugere, der ikke kender implementationen af </a:t>
            </a:r>
            <a:r>
              <a:rPr lang="da-DK" sz="1800" dirty="0" smtClean="0"/>
              <a:t>klasserne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Se eventuelt også dokumentationen af Turtle klasen i det projekt, der blev udleveret i Skildpadde 1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Den skulle </a:t>
            </a:r>
            <a:r>
              <a:rPr lang="da-DK" altLang="da-DK" sz="1600" kern="0" dirty="0" smtClean="0">
                <a:ea typeface="ＭＳ Ｐゴシック" pitchFamily="34" charset="-128"/>
              </a:rPr>
              <a:t>gerne </a:t>
            </a:r>
            <a:r>
              <a:rPr lang="da-DK" altLang="da-DK" sz="1600" kern="0" dirty="0">
                <a:ea typeface="ＭＳ Ｐゴシック" pitchFamily="34" charset="-128"/>
              </a:rPr>
              <a:t>være ”eksemplarisk”</a:t>
            </a:r>
          </a:p>
          <a:p>
            <a:pPr>
              <a:spcBef>
                <a:spcPts val="1800"/>
              </a:spcBef>
            </a:pPr>
            <a:endParaRPr lang="da-DK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864096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Krav til jeres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010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987382" y="1090877"/>
            <a:ext cx="6913426" cy="53016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44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Models a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Roads are one-directional and hence it takes two roads to be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able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to travel in both directions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@author Nikolaj Ignatieff Schwartzbach.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@version August 2019.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Comparable&lt;Road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City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from, to;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// The two cities connected by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private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length;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The length of this Road.</a:t>
            </a: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Creates a new  Road object.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from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in which this Road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starts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to  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in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which this Road ends.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length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length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of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Road(City from, City to,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length){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.from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.to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to;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.length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length;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Returns a reference to the City where this Road starts.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@return   from city.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298103"/>
            <a:ext cx="655978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Dokumentation af Road klassen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85608" y="1818208"/>
            <a:ext cx="5636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0152" y="1641508"/>
            <a:ext cx="108545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klassen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7965265" y="2859579"/>
            <a:ext cx="1" cy="2955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433293" y="3155147"/>
            <a:ext cx="14680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Kommentarer for feltvariablerne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52703" y="3426311"/>
            <a:ext cx="5551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67544" y="3220083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konstruktøren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1780574" y="5177028"/>
            <a:ext cx="5082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00152" y="5031571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metoden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30537" y="1200150"/>
            <a:ext cx="6471013" cy="11191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09420" y="3326816"/>
            <a:ext cx="4587278" cy="488865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19658" y="5192526"/>
            <a:ext cx="1875403" cy="17636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17674" y="1853738"/>
            <a:ext cx="3648494" cy="3227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07874" y="2983923"/>
            <a:ext cx="4996890" cy="9497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07874" y="4828187"/>
            <a:ext cx="5711784" cy="691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70372" y="2543696"/>
            <a:ext cx="3865418" cy="3491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570723" y="6165139"/>
            <a:ext cx="283189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også at indsætte kommentarer passende steder i kompleks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7196698" y="3815681"/>
            <a:ext cx="260972" cy="28309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804248" y="4107090"/>
            <a:ext cx="19796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parametrenes funktion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565112" y="5639125"/>
            <a:ext cx="314211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hvad der returneres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4514107" y="5355909"/>
            <a:ext cx="301446" cy="28321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6066168" y="1988840"/>
            <a:ext cx="52205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552835" y="1866093"/>
            <a:ext cx="197960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Forfatter(e) og version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8224805" cy="3897368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12068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292" y="1039433"/>
            <a:ext cx="8352928" cy="105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Husk at kontrollere</a:t>
            </a:r>
            <a:r>
              <a:rPr lang="da-DK" sz="2000" dirty="0"/>
              <a:t>, at resultatet er </a:t>
            </a:r>
            <a:r>
              <a:rPr lang="da-DK" sz="2000" dirty="0" smtClean="0"/>
              <a:t>fornuftigt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Skal give relevant </a:t>
            </a:r>
            <a:r>
              <a:rPr lang="da-DK" sz="1800" dirty="0"/>
              <a:t>og letlæselig </a:t>
            </a:r>
            <a:r>
              <a:rPr lang="da-DK" sz="1800" dirty="0" smtClean="0"/>
              <a:t>information – også for </a:t>
            </a:r>
            <a:r>
              <a:rPr lang="da-DK" sz="1800" dirty="0"/>
              <a:t>brugere, der ikke kender implementationen af jeres </a:t>
            </a:r>
            <a:r>
              <a:rPr lang="da-DK" sz="1800" dirty="0" smtClean="0"/>
              <a:t>klasser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43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48" y="4667591"/>
            <a:ext cx="8146572" cy="2743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5815" y="5012864"/>
            <a:ext cx="2566586" cy="10314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659274" y="5152637"/>
            <a:ext cx="3816424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/>
              <a:t> boks kopieres automatisk fra klassens //*…*/ kommentar i jeres kode</a:t>
            </a:r>
          </a:p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008000"/>
                </a:solidFill>
              </a:rPr>
              <a:t>grønne</a:t>
            </a:r>
            <a:r>
              <a:rPr lang="da-DK" altLang="da-DK" dirty="0"/>
              <a:t> boks kopieres automatisk fra </a:t>
            </a:r>
            <a:r>
              <a:rPr lang="da-DK" altLang="da-DK" dirty="0" smtClean="0"/>
              <a:t>@version </a:t>
            </a:r>
            <a:r>
              <a:rPr lang="da-DK" altLang="da-DK" dirty="0"/>
              <a:t>og @</a:t>
            </a:r>
            <a:r>
              <a:rPr lang="da-DK" altLang="da-DK" dirty="0" err="1" smtClean="0"/>
              <a:t>author</a:t>
            </a:r>
            <a:r>
              <a:rPr lang="da-DK" altLang="da-DK" dirty="0" smtClean="0"/>
              <a:t> taggene </a:t>
            </a:r>
            <a:r>
              <a:rPr lang="da-DK" altLang="da-DK" dirty="0"/>
              <a:t>i jeres kode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908" y="3907464"/>
            <a:ext cx="3895442" cy="6604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692650" y="3662489"/>
            <a:ext cx="311398" cy="2603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04048" y="2800648"/>
            <a:ext cx="2996952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Information om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Klassens navn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Hvilken klasse den er subklasse af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 interfaces den implementerer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9908" y="2281324"/>
            <a:ext cx="2825988" cy="1444644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635896" y="3084075"/>
            <a:ext cx="1368152" cy="36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24743"/>
            <a:ext cx="8539721" cy="5600253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91276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(summaries)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80" y="2518756"/>
            <a:ext cx="1720833" cy="2078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549" y="4872299"/>
            <a:ext cx="3460302" cy="1818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727059" y="2396333"/>
            <a:ext cx="3661365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</a:t>
            </a:r>
            <a:r>
              <a:rPr lang="da-DK" altLang="da-DK" sz="1200" b="1" dirty="0">
                <a:solidFill>
                  <a:srgbClr val="0000FF"/>
                </a:solidFill>
              </a:rPr>
              <a:t>kopieres automatisk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fra </a:t>
            </a:r>
            <a:r>
              <a:rPr lang="da-DK" altLang="da-DK" sz="1200" b="1" dirty="0">
                <a:solidFill>
                  <a:srgbClr val="0000FF"/>
                </a:solidFill>
              </a:rPr>
              <a:t>//*…*/ kommentarerne i jeres kode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summary-delene medtages kun første sætning i kommentaren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97007" y="5357207"/>
            <a:ext cx="2036055" cy="1873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99779" y="5850430"/>
            <a:ext cx="3338381" cy="18461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9540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41" y="2230754"/>
            <a:ext cx="4209048" cy="227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189190"/>
            <a:ext cx="3775365" cy="360149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4087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(details)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7142" y="3753916"/>
            <a:ext cx="2238814" cy="23619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1134" y="3230739"/>
            <a:ext cx="3882044" cy="2772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647" y="1628800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Constructor Detail</a:t>
            </a:r>
            <a:endParaRPr lang="en-US" sz="18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65207" y="1637778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Method Detail</a:t>
            </a:r>
            <a:endParaRPr lang="en-US" sz="1800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8553" y="4438331"/>
            <a:ext cx="2768058" cy="225109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00131" y="4806862"/>
            <a:ext cx="2665534" cy="2140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1914" y="5175392"/>
            <a:ext cx="1922930" cy="24450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29447" y="3865278"/>
            <a:ext cx="2003368" cy="26891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06032" y="4452875"/>
            <a:ext cx="3897146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</a:t>
            </a:r>
            <a:r>
              <a:rPr lang="da-DK" altLang="da-DK" sz="1200" b="1" dirty="0">
                <a:solidFill>
                  <a:srgbClr val="0000FF"/>
                </a:solidFill>
              </a:rPr>
              <a:t>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//*…*/ kommentarerne </a:t>
            </a:r>
            <a:r>
              <a:rPr lang="da-DK" altLang="da-DK" sz="1200" b="1" dirty="0">
                <a:solidFill>
                  <a:srgbClr val="0000FF"/>
                </a:solidFill>
              </a:rPr>
              <a:t>i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detail-delene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medtages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hele kommentaren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grønne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fra @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param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og @return taggene i jeres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 af computerspilsprojektet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901" y="1076878"/>
            <a:ext cx="8479196" cy="521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I forhold til jeres tidligere afleveringsopgaver er computerspillet et stort og komplekst Java program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>
                <a:ea typeface="ＭＳ Ｐゴシック" pitchFamily="34" charset="-128"/>
              </a:rPr>
              <a:t>Husk at teste jeres kode via testserveren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Hvis </a:t>
            </a:r>
            <a:r>
              <a:rPr lang="da-DK" sz="1800" kern="0" dirty="0">
                <a:ea typeface="ＭＳ Ｐゴシック" pitchFamily="34" charset="-128"/>
              </a:rPr>
              <a:t>testserveren </a:t>
            </a:r>
            <a:r>
              <a:rPr lang="da-DK" sz="1800" kern="0" dirty="0" smtClean="0">
                <a:ea typeface="ＭＳ Ｐゴシック" pitchFamily="34" charset="-128"/>
              </a:rPr>
              <a:t>finder </a:t>
            </a:r>
            <a:r>
              <a:rPr lang="da-DK" sz="1800" kern="0" dirty="0">
                <a:ea typeface="ＭＳ Ｐゴシック" pitchFamily="34" charset="-128"/>
              </a:rPr>
              <a:t>fejl, skal l gennemgå jeres kode og rette </a:t>
            </a:r>
            <a:r>
              <a:rPr lang="da-DK" sz="1800" kern="0" dirty="0" smtClean="0">
                <a:ea typeface="ＭＳ Ｐゴシック" pitchFamily="34" charset="-128"/>
              </a:rPr>
              <a:t>dem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Projekter, der ikke er godkendt på testserveren giver helt automatisk genaflevering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Har I behov for hjælp, så gå til øvelserne eller i studiecaféen (eller brug diskussionsforummet)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2000" spc="-40" dirty="0" smtClean="0"/>
              <a:t>Hvis </a:t>
            </a:r>
            <a:r>
              <a:rPr lang="da-DK" sz="2000" spc="-40" dirty="0"/>
              <a:t>jeres program fejler, kan det være vanskeligt at lokalisere fejlen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Derfor afprøver testserveren hver enkelt af de klasser, som I selv har skrevet, sammen med vores løsning – således </a:t>
            </a:r>
            <a:r>
              <a:rPr lang="da-DK" sz="1800" kern="0" dirty="0" smtClean="0">
                <a:ea typeface="ＭＳ Ｐゴシック" pitchFamily="34" charset="-128"/>
              </a:rPr>
              <a:t>at man </a:t>
            </a:r>
            <a:r>
              <a:rPr lang="da-DK" sz="1800" kern="0" dirty="0">
                <a:ea typeface="ＭＳ Ｐゴシック" pitchFamily="34" charset="-128"/>
              </a:rPr>
              <a:t>kan se, hvilke </a:t>
            </a:r>
            <a:r>
              <a:rPr lang="da-DK" sz="1800" kern="0" dirty="0" smtClean="0">
                <a:ea typeface="ＭＳ Ｐゴシック" pitchFamily="34" charset="-128"/>
              </a:rPr>
              <a:t>klasser, </a:t>
            </a:r>
            <a:r>
              <a:rPr lang="da-DK" sz="1800" kern="0" dirty="0">
                <a:ea typeface="ＭＳ Ｐゴシック" pitchFamily="34" charset="-128"/>
              </a:rPr>
              <a:t>der er fejl i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Afprøvning foretages ved at udføre en række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konstruktørerne og metoderne i </a:t>
            </a:r>
            <a:r>
              <a:rPr lang="da-DK" sz="1800" kern="0" dirty="0" smtClean="0">
                <a:ea typeface="ＭＳ Ｐゴシック" pitchFamily="34" charset="-128"/>
              </a:rPr>
              <a:t>klassen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7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872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Man kan teste hv</a:t>
            </a:r>
            <a:r>
              <a:rPr lang="da-DK" sz="2000" dirty="0"/>
              <a:t>ert enkelt opgave i </a:t>
            </a:r>
            <a:r>
              <a:rPr lang="da-DK" sz="2000" dirty="0" smtClean="0"/>
              <a:t>Computerspil 1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Man kan bruge </a:t>
            </a:r>
            <a:r>
              <a:rPr lang="da-DK" sz="1800" kern="0" dirty="0">
                <a:ea typeface="ＭＳ Ｐゴシック" pitchFamily="34" charset="-128"/>
              </a:rPr>
              <a:t>testserveren på de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enkelte opgaver</a:t>
            </a:r>
            <a:r>
              <a:rPr lang="da-DK" sz="1800" kern="0" dirty="0">
                <a:ea typeface="ＭＳ Ｐゴシック" pitchFamily="34" charset="-128"/>
              </a:rPr>
              <a:t>, således at man efter hver opgave, straks kan teste, at det man har lavet i opgaven er </a:t>
            </a:r>
            <a:r>
              <a:rPr lang="da-DK" sz="1800" kern="0" dirty="0" smtClean="0"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Men </a:t>
            </a:r>
            <a:r>
              <a:rPr lang="da-DK" sz="1800" kern="0" dirty="0">
                <a:ea typeface="ＭＳ Ｐゴシック" pitchFamily="34" charset="-128"/>
              </a:rPr>
              <a:t>det er ikke altid muligt at gentage gamle </a:t>
            </a:r>
            <a:r>
              <a:rPr lang="da-DK" sz="1800" kern="0" dirty="0" smtClean="0">
                <a:ea typeface="ＭＳ Ｐゴシック" pitchFamily="34" charset="-128"/>
              </a:rPr>
              <a:t>tests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man f.eks. i opgave 5 ændrer City klassens </a:t>
            </a:r>
            <a:r>
              <a:rPr lang="da-DK" sz="1800" kern="0" dirty="0" smtClean="0">
                <a:ea typeface="ＭＳ Ｐゴシック" pitchFamily="34" charset="-128"/>
              </a:rPr>
              <a:t>konstruktør</a:t>
            </a:r>
            <a:r>
              <a:rPr lang="da-DK" sz="1800" kern="0" dirty="0">
                <a:ea typeface="ＭＳ Ｐゴシック" pitchFamily="34" charset="-128"/>
              </a:rPr>
              <a:t>, så den tager en ekstra parameter, kan man ikke længere køre den gamle test fra opgave </a:t>
            </a:r>
            <a:r>
              <a:rPr lang="da-DK" sz="1800" kern="0" dirty="0" smtClean="0">
                <a:ea typeface="ＭＳ Ｐゴシック" pitchFamily="34" charset="-128"/>
              </a:rPr>
              <a:t>1, </a:t>
            </a:r>
            <a:r>
              <a:rPr lang="da-DK" sz="1800" kern="0" dirty="0">
                <a:ea typeface="ＭＳ Ｐゴシック" pitchFamily="34" charset="-128"/>
              </a:rPr>
              <a:t>uden at denne </a:t>
            </a:r>
            <a:r>
              <a:rPr lang="da-DK" sz="1800" kern="0" dirty="0" smtClean="0">
                <a:ea typeface="ＭＳ Ｐゴシック" pitchFamily="34" charset="-128"/>
              </a:rPr>
              <a:t>fejler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får en fejlrapport, bør I rette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sz="1800" kern="0" dirty="0">
                <a:ea typeface="ＭＳ Ｐゴシック" pitchFamily="34" charset="-128"/>
              </a:rPr>
              <a:t> de fejl, der rapporteres og </a:t>
            </a:r>
            <a:r>
              <a:rPr lang="da-DK" sz="1800" kern="0" dirty="0" smtClean="0">
                <a:ea typeface="ＭＳ Ｐゴシック" pitchFamily="34" charset="-128"/>
              </a:rPr>
              <a:t>teste, </a:t>
            </a:r>
            <a:r>
              <a:rPr lang="da-DK" sz="1800" kern="0" dirty="0">
                <a:ea typeface="ＭＳ Ｐゴシック" pitchFamily="34" charset="-128"/>
              </a:rPr>
              <a:t>at rettelserne er korrekte, før I atter forsøger at køre </a:t>
            </a:r>
            <a:r>
              <a:rPr lang="da-DK" sz="1800" kern="0" dirty="0" smtClean="0">
                <a:ea typeface="ＭＳ Ｐゴシック" pitchFamily="34" charset="-128"/>
              </a:rPr>
              <a:t>testserveren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Hvis I blot retter en enkelt fejl ad gangen (uden selv at teste om rettelsen </a:t>
            </a:r>
            <a:r>
              <a:rPr lang="da-DK" sz="1800" kern="0" dirty="0" smtClean="0">
                <a:ea typeface="ＭＳ Ｐゴシック" pitchFamily="34" charset="-128"/>
              </a:rPr>
              <a:t>fungerer) </a:t>
            </a:r>
            <a:r>
              <a:rPr lang="da-DK" sz="1800" kern="0" dirty="0">
                <a:ea typeface="ＭＳ Ｐゴシック" pitchFamily="34" charset="-128"/>
              </a:rPr>
              <a:t>kommer I </a:t>
            </a:r>
            <a:r>
              <a:rPr lang="da-DK" sz="1800" kern="0" dirty="0" smtClean="0">
                <a:ea typeface="ＭＳ Ｐゴシック" pitchFamily="34" charset="-128"/>
              </a:rPr>
              <a:t>let til </a:t>
            </a:r>
            <a:r>
              <a:rPr lang="da-DK" sz="1800" kern="0" dirty="0">
                <a:ea typeface="ＭＳ Ｐゴシック" pitchFamily="34" charset="-128"/>
              </a:rPr>
              <a:t>at bruge alt for megen tid på at vente på, at </a:t>
            </a:r>
            <a:r>
              <a:rPr lang="da-DK" sz="1800" kern="0" dirty="0" smtClean="0">
                <a:ea typeface="ＭＳ Ｐゴシック" pitchFamily="34" charset="-128"/>
              </a:rPr>
              <a:t>testserveren </a:t>
            </a:r>
            <a:r>
              <a:rPr lang="da-DK" sz="1800" kern="0" dirty="0">
                <a:ea typeface="ＭＳ Ｐゴシック" pitchFamily="34" charset="-128"/>
              </a:rPr>
              <a:t>genererer rapporter til jer (specielt hvis der er kø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01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2-5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5689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I de næste </a:t>
            </a:r>
            <a:r>
              <a:rPr lang="da-DK" sz="2000" dirty="0" smtClean="0"/>
              <a:t>fire delafleveringer </a:t>
            </a:r>
            <a:r>
              <a:rPr lang="da-DK" sz="2000" dirty="0"/>
              <a:t>skal </a:t>
            </a:r>
            <a:r>
              <a:rPr lang="da-DK" sz="2000" dirty="0" smtClean="0"/>
              <a:t>I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Lave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alle konstruktører og </a:t>
            </a:r>
            <a:r>
              <a:rPr lang="da-DK" sz="1800" kern="0" dirty="0" smtClean="0">
                <a:ea typeface="ＭＳ Ｐゴシック" pitchFamily="34" charset="-128"/>
              </a:rPr>
              <a:t>metoder </a:t>
            </a:r>
            <a:r>
              <a:rPr lang="da-DK" sz="1800" kern="0" dirty="0">
                <a:ea typeface="ＭＳ Ｐゴシック" pitchFamily="34" charset="-128"/>
              </a:rPr>
              <a:t>(Computerspil 2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Bruge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nedarvning</a:t>
            </a:r>
            <a:r>
              <a:rPr lang="da-DK" sz="1800" kern="0" dirty="0" smtClean="0">
                <a:ea typeface="ＭＳ Ｐゴシック" pitchFamily="34" charset="-128"/>
              </a:rPr>
              <a:t> (subklasser) </a:t>
            </a:r>
            <a:r>
              <a:rPr lang="da-DK" sz="1800" kern="0" dirty="0">
                <a:ea typeface="ＭＳ Ｐゴシック" pitchFamily="34" charset="-128"/>
              </a:rPr>
              <a:t>og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dynamisk </a:t>
            </a: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method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lookup</a:t>
            </a:r>
            <a:r>
              <a:rPr lang="da-DK" sz="1800" kern="0" dirty="0" smtClean="0">
                <a:ea typeface="ＭＳ Ｐゴシック" pitchFamily="34" charset="-128"/>
              </a:rPr>
              <a:t> (med overskrivning af metoder) </a:t>
            </a:r>
            <a:r>
              <a:rPr lang="da-DK" sz="1800" kern="0" dirty="0">
                <a:ea typeface="ＭＳ Ｐゴシック" pitchFamily="34" charset="-128"/>
              </a:rPr>
              <a:t>til at strukturere jeres </a:t>
            </a:r>
            <a:r>
              <a:rPr lang="da-DK" sz="1800" kern="0" dirty="0" smtClean="0">
                <a:ea typeface="ＭＳ Ｐゴシック" pitchFamily="34" charset="-128"/>
              </a:rPr>
              <a:t>kode, </a:t>
            </a:r>
            <a:r>
              <a:rPr lang="da-DK" sz="1800" kern="0" dirty="0">
                <a:ea typeface="ＭＳ Ｐゴシック" pitchFamily="34" charset="-128"/>
              </a:rPr>
              <a:t>således at der er flere forskellige slags lande og flere forskellige slags byer (Computerspil 3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Udvide </a:t>
            </a:r>
            <a:r>
              <a:rPr lang="da-DK" sz="1800" kern="0" dirty="0">
                <a:ea typeface="ＭＳ Ｐゴシック" pitchFamily="34" charset="-128"/>
              </a:rPr>
              <a:t>den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grafiske brugergrænseflade</a:t>
            </a:r>
            <a:r>
              <a:rPr lang="da-DK" sz="1800" kern="0" dirty="0">
                <a:ea typeface="ＭＳ Ｐゴシック" pitchFamily="34" charset="-128"/>
              </a:rPr>
              <a:t> med nogle ekstra knapper, labels og </a:t>
            </a:r>
            <a:r>
              <a:rPr lang="da-DK" sz="1800" kern="0" dirty="0" smtClean="0">
                <a:ea typeface="ＭＳ Ｐゴシック" pitchFamily="34" charset="-128"/>
              </a:rPr>
              <a:t>tekstfelter samt en menubar </a:t>
            </a:r>
            <a:r>
              <a:rPr lang="da-DK" sz="1800" kern="0" dirty="0">
                <a:ea typeface="ＭＳ Ｐゴシック" pitchFamily="34" charset="-128"/>
              </a:rPr>
              <a:t>(Computerspil 4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Optage spil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Log klasse</a:t>
            </a:r>
            <a:r>
              <a:rPr lang="da-DK" sz="1800" dirty="0" smtClean="0"/>
              <a:t>, hvis objekter kan gemmes i filsystemet, for sidenhen at blive genindlæst og afspillet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kern="0" dirty="0">
                <a:ea typeface="ＭＳ Ｐゴシック" pitchFamily="34" charset="-128"/>
              </a:rPr>
              <a:t>(Computerspil 5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3313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760124"/>
            <a:ext cx="8568952" cy="5030116"/>
            <a:chOff x="395536" y="1760124"/>
            <a:chExt cx="8568952" cy="5030116"/>
          </a:xfrm>
        </p:grpSpPr>
        <p:grpSp>
          <p:nvGrpSpPr>
            <p:cNvPr id="17" name="Group 16"/>
            <p:cNvGrpSpPr/>
            <p:nvPr/>
          </p:nvGrpSpPr>
          <p:grpSpPr>
            <a:xfrm>
              <a:off x="395536" y="1760124"/>
              <a:ext cx="8568952" cy="5030116"/>
              <a:chOff x="395536" y="1827884"/>
              <a:chExt cx="8424936" cy="503011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827884"/>
                <a:ext cx="8424936" cy="503011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1442" y="3688080"/>
                <a:ext cx="985837" cy="25855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6974204" y="3742809"/>
                <a:ext cx="720080" cy="83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6" name="Isosceles Triangle 15"/>
              <p:cNvSpPr/>
              <p:nvPr/>
            </p:nvSpPr>
            <p:spPr bwMode="auto">
              <a:xfrm rot="16200000">
                <a:off x="6972518" y="3657141"/>
                <a:ext cx="157590" cy="174953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690247" y="455952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96409" y="438191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8482505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6340268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198031" y="437807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616445" y="4560671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742025" y="4561817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7915730" y="456296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66005" y="547381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761546" y="530995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6911528" y="567548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7689570" y="550475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672508" y="642717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5326796" y="6228939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6957361" y="641571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CG5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771540" y="2037498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CG4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  <a:cs typeface="Arial"/>
              </a:rPr>
              <a:t>Klassediagram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64100"/>
            <a:ext cx="8568952" cy="66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Det færdig projekt indeholder 25 klasser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>
                <a:ea typeface="ＭＳ Ｐゴシック" pitchFamily="34" charset="-128"/>
              </a:rPr>
              <a:t>I skal skrive 8 almindelige klasser og 7 testklaser samt </a:t>
            </a:r>
            <a:r>
              <a:rPr lang="da-DK" sz="1800" kern="0" spc="-50" dirty="0" smtClean="0">
                <a:ea typeface="ＭＳ Ｐゴシック" pitchFamily="34" charset="-128"/>
              </a:rPr>
              <a:t>modificere 1 klasse</a:t>
            </a:r>
            <a:endParaRPr lang="da-DK" sz="1800" kern="0" spc="-50" dirty="0">
              <a:ea typeface="ＭＳ Ｐゴシック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31640" y="3990865"/>
            <a:ext cx="7695628" cy="2757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56036" y="1760125"/>
            <a:ext cx="1073155" cy="610516"/>
          </a:xfrm>
          <a:prstGeom prst="rect">
            <a:avLst/>
          </a:prstGeom>
          <a:noFill/>
          <a:ln w="381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303296" y="5844192"/>
            <a:ext cx="132645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Klasser som I skal skrive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75754" y="1700808"/>
            <a:ext cx="115310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 som I skal modificere</a:t>
            </a:r>
          </a:p>
        </p:txBody>
      </p:sp>
    </p:spTree>
    <p:extLst>
      <p:ext uri="{BB962C8B-B14F-4D97-AF65-F5344CB8AC3E}">
        <p14:creationId xmlns:p14="http://schemas.microsoft.com/office/powerpoint/2010/main" val="31961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Brug af 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7504" y="2666149"/>
            <a:ext cx="4037719" cy="4123186"/>
            <a:chOff x="4926770" y="2212560"/>
            <a:chExt cx="4037719" cy="4123186"/>
          </a:xfrm>
        </p:grpSpPr>
        <p:pic>
          <p:nvPicPr>
            <p:cNvPr id="7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18" y="2212560"/>
              <a:ext cx="3922670" cy="402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4926770" y="2818853"/>
              <a:ext cx="1424243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  <a:defRPr sz="1400" b="1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Fælles feltvariabler og metoder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6084168" y="2912791"/>
              <a:ext cx="295842" cy="248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6084168" y="3274502"/>
              <a:ext cx="251390" cy="398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5041819" y="6027969"/>
              <a:ext cx="3922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FF0000"/>
                  </a:solidFill>
                </a:rPr>
                <a:t>Forskellige feltvariabler og metoder</a:t>
              </a:r>
              <a:endParaRPr lang="da-DK" altLang="da-D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 flipV="1">
              <a:off x="7092279" y="5764839"/>
              <a:ext cx="283647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 flipV="1">
              <a:off x="6530919" y="5764839"/>
              <a:ext cx="209371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13" y="1037475"/>
            <a:ext cx="8496175" cy="221581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kan i stedet lave en Post klasse, som har MessagePost og PhotoPost som </a:t>
            </a:r>
            <a:r>
              <a:rPr lang="da-DK" sz="2000" dirty="0" smtClean="0">
                <a:solidFill>
                  <a:srgbClr val="008000"/>
                </a:solidFill>
              </a:rPr>
              <a:t>subklasser</a:t>
            </a:r>
            <a:r>
              <a:rPr lang="da-DK" sz="2000" dirty="0"/>
              <a:t> (underklasser)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En subklasse </a:t>
            </a:r>
            <a:r>
              <a:rPr lang="da-DK" sz="1800" b="1" dirty="0" smtClean="0">
                <a:solidFill>
                  <a:srgbClr val="008000"/>
                </a:solidFill>
              </a:rPr>
              <a:t>arver</a:t>
            </a:r>
            <a:r>
              <a:rPr lang="da-DK" sz="1800" dirty="0" smtClean="0"/>
              <a:t> alle feltvariabler og metoder fra den oprindelig klasse, som kaldes en superklasse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Alt det der er fælles for subklasserne placeres i superklassen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174" y="2817797"/>
            <a:ext cx="3187536" cy="2865546"/>
            <a:chOff x="5890751" y="3923789"/>
            <a:chExt cx="3187536" cy="2865546"/>
          </a:xfrm>
        </p:grpSpPr>
        <p:grpSp>
          <p:nvGrpSpPr>
            <p:cNvPr id="41" name="Group 40"/>
            <p:cNvGrpSpPr/>
            <p:nvPr/>
          </p:nvGrpSpPr>
          <p:grpSpPr>
            <a:xfrm>
              <a:off x="5890751" y="3923789"/>
              <a:ext cx="2877632" cy="2865546"/>
              <a:chOff x="2699792" y="1988840"/>
              <a:chExt cx="2877632" cy="286554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699792" y="1988840"/>
                <a:ext cx="2877632" cy="2865546"/>
                <a:chOff x="2699792" y="1988840"/>
                <a:chExt cx="2877632" cy="286554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699792" y="1988840"/>
                  <a:ext cx="2877632" cy="2434005"/>
                  <a:chOff x="683568" y="2218216"/>
                  <a:chExt cx="3225640" cy="2821854"/>
                </a:xfrm>
              </p:grpSpPr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2258066" y="3051902"/>
                    <a:ext cx="1164338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83568" y="2218216"/>
                    <a:ext cx="2808312" cy="2592288"/>
                    <a:chOff x="683568" y="2218216"/>
                    <a:chExt cx="2808312" cy="2592288"/>
                  </a:xfrm>
                </p:grpSpPr>
                <p:pic>
                  <p:nvPicPr>
                    <p:cNvPr id="82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683568" y="2218217"/>
                      <a:ext cx="1592026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3367"/>
                    <a:stretch/>
                  </p:blipFill>
                  <p:spPr bwMode="auto">
                    <a:xfrm>
                      <a:off x="2007065" y="2218216"/>
                      <a:ext cx="1484815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1187624" y="3846705"/>
                    <a:ext cx="2304256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pic>
                <p:nvPicPr>
                  <p:cNvPr id="56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0758" y="2962017"/>
                    <a:ext cx="122873" cy="1015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7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707" r="63696"/>
                  <a:stretch/>
                </p:blipFill>
                <p:spPr bwMode="auto">
                  <a:xfrm>
                    <a:off x="1848558" y="3832473"/>
                    <a:ext cx="735853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8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401" t="4707"/>
                  <a:stretch/>
                </p:blipFill>
                <p:spPr bwMode="auto">
                  <a:xfrm>
                    <a:off x="2819737" y="3827140"/>
                    <a:ext cx="559410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62398" y="4388752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13987" y="4409324"/>
                    <a:ext cx="1146810" cy="630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2201667" y="3196600"/>
                    <a:ext cx="1146810" cy="622554"/>
                    <a:chOff x="5724128" y="1844824"/>
                    <a:chExt cx="1146810" cy="622554"/>
                  </a:xfrm>
                </p:grpSpPr>
                <p:pic>
                  <p:nvPicPr>
                    <p:cNvPr id="7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4128" y="1844824"/>
                      <a:ext cx="1146810" cy="622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9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05488" y="1882814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0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43588" y="1926451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1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99091" y="1902428"/>
                      <a:ext cx="309563" cy="123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0464" y="2366237"/>
                  <a:ext cx="1424243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Superklasse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929338" y="4365103"/>
                  <a:ext cx="151126" cy="26206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765621" y="4398034"/>
                  <a:ext cx="94411" cy="22913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32687" y="4546609"/>
                  <a:ext cx="117508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Subklasser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Line 22"/>
                <p:cNvSpPr>
                  <a:spLocks noChangeShapeType="1"/>
                </p:cNvSpPr>
                <p:nvPr/>
              </p:nvSpPr>
              <p:spPr bwMode="auto">
                <a:xfrm>
                  <a:off x="4541370" y="2616114"/>
                  <a:ext cx="0" cy="2166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 dirty="0"/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4140233" y="3360532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4607944" y="3339511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13133" y="3274409"/>
                  <a:ext cx="1520903" cy="387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200" b="1" dirty="0" smtClean="0">
                      <a:solidFill>
                        <a:srgbClr val="0000FF"/>
                      </a:solidFill>
                    </a:rPr>
                    <a:t>Bemærk formen på pilehovederne</a:t>
                  </a:r>
                  <a:endParaRPr lang="da-DK" altLang="da-DK" sz="1200" b="1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3" name="Rectangle 42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5890751" y="3972409"/>
              <a:ext cx="3187536" cy="2794151"/>
            </a:xfrm>
            <a:prstGeom prst="rect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5476175" y="5787951"/>
            <a:ext cx="31875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Newsfeed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bruger Post klassen, men har ikke behov for at kende noget til underklasserne</a:t>
            </a: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2995543" y="2855691"/>
            <a:ext cx="2318539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Ingen kodedublering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Nemmere at overskue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 er det klart, hvad der er fælles/forskelligt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7225364" y="2889432"/>
            <a:ext cx="1490053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Klassediagram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15281"/>
            <a:ext cx="8352160" cy="56166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Forskellen på en variabels statiske og dynamiske 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Subtyper og Liskovs substitutionsprincip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Typeskift (type cast)</a:t>
            </a:r>
            <a:endParaRPr lang="da-DK" alt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en-US" altLang="da-DK" sz="1800" dirty="0" smtClean="0"/>
              <a:t>Dynamic method lookup</a:t>
            </a:r>
            <a:r>
              <a:rPr lang="da-DK" altLang="da-DK" sz="1800" dirty="0" smtClean="0"/>
              <a:t> i forbindelse med nedarvning og overskrivning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sz="2000" dirty="0"/>
              <a:t>Object klassen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Indeholder en række nyttige metoder, bl.a. toString, equals, </a:t>
            </a:r>
            <a:r>
              <a:rPr lang="da-DK" sz="1800" dirty="0" err="1"/>
              <a:t>hashCode</a:t>
            </a:r>
            <a:r>
              <a:rPr lang="da-DK" sz="1800" dirty="0"/>
              <a:t> og </a:t>
            </a:r>
            <a:r>
              <a:rPr lang="da-DK" sz="1800" dirty="0" err="1"/>
              <a:t>getClass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dirty="0"/>
              <a:t>Alternativ til public og private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computerspil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2924944"/>
            <a:ext cx="5529068" cy="3710517"/>
            <a:chOff x="899592" y="3284984"/>
            <a:chExt cx="4738395" cy="3410875"/>
          </a:xfrm>
        </p:grpSpPr>
        <p:grpSp>
          <p:nvGrpSpPr>
            <p:cNvPr id="20" name="Group 19"/>
            <p:cNvGrpSpPr/>
            <p:nvPr/>
          </p:nvGrpSpPr>
          <p:grpSpPr>
            <a:xfrm>
              <a:off x="899592" y="3284984"/>
              <a:ext cx="4738395" cy="3410875"/>
              <a:chOff x="755576" y="3284984"/>
              <a:chExt cx="4738395" cy="341087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5576" y="3284984"/>
                <a:ext cx="4353002" cy="2976205"/>
                <a:chOff x="146990" y="3621147"/>
                <a:chExt cx="4353002" cy="297620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6990" y="3621147"/>
                  <a:ext cx="4353002" cy="2976205"/>
                  <a:chOff x="1056404" y="1237390"/>
                  <a:chExt cx="6395916" cy="3886107"/>
                </a:xfrm>
              </p:grpSpPr>
              <p:pic>
                <p:nvPicPr>
                  <p:cNvPr id="3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3768" y="3175999"/>
                    <a:ext cx="4968552" cy="1900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56404" y="1237390"/>
                    <a:ext cx="2216349" cy="2227052"/>
                    <a:chOff x="1043608" y="1606976"/>
                    <a:chExt cx="2216349" cy="2227052"/>
                  </a:xfrm>
                </p:grpSpPr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3288"/>
                    <a:stretch/>
                  </p:blipFill>
                  <p:spPr bwMode="auto">
                    <a:xfrm>
                      <a:off x="1043608" y="2314832"/>
                      <a:ext cx="2211705" cy="1519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-11757" b="80673"/>
                    <a:stretch/>
                  </p:blipFill>
                  <p:spPr bwMode="auto">
                    <a:xfrm>
                      <a:off x="1048252" y="1606976"/>
                      <a:ext cx="2211705" cy="707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1497"/>
                  <a:stretch/>
                </p:blipFill>
                <p:spPr bwMode="auto">
                  <a:xfrm>
                    <a:off x="2626072" y="4421461"/>
                    <a:ext cx="1200227" cy="7020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07" t="13812"/>
                  <a:stretch/>
                </p:blipFill>
                <p:spPr bwMode="auto">
                  <a:xfrm>
                    <a:off x="6199411" y="4413224"/>
                    <a:ext cx="1170531" cy="575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422161" y="3377774"/>
                    <a:ext cx="1790135" cy="266700"/>
                    <a:chOff x="3422161" y="3377774"/>
                    <a:chExt cx="1790135" cy="266700"/>
                  </a:xfrm>
                </p:grpSpPr>
                <p:pic>
                  <p:nvPicPr>
                    <p:cNvPr id="3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9252" y="3415642"/>
                      <a:ext cx="647700" cy="190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22161" y="3404444"/>
                      <a:ext cx="1104900" cy="213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0" name="Picture 8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82315"/>
                    <a:stretch/>
                  </p:blipFill>
                  <p:spPr bwMode="auto">
                    <a:xfrm>
                      <a:off x="4968044" y="3377774"/>
                      <a:ext cx="244252" cy="266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4989" y="4220503"/>
                  <a:ext cx="569922" cy="151836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xtLst/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Tx/>
                    <a:buNone/>
                  </a:pPr>
                  <a:r>
                    <a:rPr lang="en-GB" altLang="da-DK" sz="900" b="1" dirty="0" smtClean="0">
                      <a:solidFill>
                        <a:schemeClr val="tx1"/>
                      </a:solidFill>
                    </a:rPr>
                    <a:t>postings</a:t>
                  </a:r>
                  <a:endParaRPr lang="en-GB" altLang="da-DK" sz="9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1122" y="4119613"/>
                  <a:ext cx="94202" cy="7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" name="Text Box 21"/>
              <p:cNvSpPr txBox="1">
                <a:spLocks noChangeArrowheads="1"/>
              </p:cNvSpPr>
              <p:nvPr/>
            </p:nvSpPr>
            <p:spPr bwMode="auto">
              <a:xfrm>
                <a:off x="2998419" y="6348315"/>
                <a:ext cx="1148017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PhotoPost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 flipH="1" flipV="1">
                <a:off x="3018125" y="6112747"/>
                <a:ext cx="113716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3779912" y="6112747"/>
                <a:ext cx="113717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090481" y="6348315"/>
                <a:ext cx="1403490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 flipV="1">
                <a:off x="4643347" y="6112747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658018" y="6358445"/>
                <a:ext cx="1606691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 flipV="1">
                <a:off x="2236631" y="6129624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305901" y="4646734"/>
              <a:ext cx="5248" cy="3134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3089659" y="4402164"/>
              <a:ext cx="624965" cy="33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Post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055097"/>
            <a:ext cx="8029152" cy="229565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undgår også kodedublering i NewsFeed 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har vi kun </a:t>
            </a:r>
            <a:r>
              <a:rPr lang="da-DK" sz="1800" b="1" dirty="0" smtClean="0">
                <a:solidFill>
                  <a:srgbClr val="008000"/>
                </a:solidFill>
              </a:rPr>
              <a:t>én</a:t>
            </a:r>
            <a:r>
              <a:rPr lang="da-DK" sz="1800" dirty="0" smtClean="0"/>
              <a:t> arrayliste</a:t>
            </a:r>
            <a:r>
              <a:rPr lang="da-DK" sz="1800" dirty="0"/>
              <a:t> </a:t>
            </a:r>
            <a:r>
              <a:rPr lang="da-DK" sz="1800" dirty="0" smtClean="0"/>
              <a:t>med elementtypen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Alle de steder, hvor man skal bruge et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 objekt, kan man i stedet bruge et objekt fra en </a:t>
            </a:r>
            <a:r>
              <a:rPr lang="da-DK" sz="1800" b="1" dirty="0" smtClean="0">
                <a:solidFill>
                  <a:srgbClr val="008000"/>
                </a:solidFill>
              </a:rPr>
              <a:t>subklasse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Dvs. at elementerne i arraylisten kan være af typen </a:t>
            </a:r>
            <a:r>
              <a:rPr lang="da-DK" sz="1800" b="1" dirty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MessagePost</a:t>
            </a:r>
            <a:r>
              <a:rPr lang="da-DK" sz="1800" dirty="0" smtClean="0"/>
              <a:t> eller </a:t>
            </a:r>
            <a:r>
              <a:rPr lang="da-DK" sz="1800" b="1" dirty="0">
                <a:solidFill>
                  <a:srgbClr val="008000"/>
                </a:solidFill>
              </a:rPr>
              <a:t>PhotoPost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364088" y="3736620"/>
            <a:ext cx="25373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slipper for at skulle erklære og gennemløbe to forskellige arraylister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Nedarvning i </a:t>
            </a:r>
            <a:r>
              <a:rPr lang="da-DK" altLang="en-US" sz="3200" kern="0" dirty="0" smtClean="0">
                <a:ea typeface="ＭＳ Ｐゴシック" pitchFamily="34" charset="-128"/>
              </a:rPr>
              <a:t>Java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6" y="1448489"/>
            <a:ext cx="4552832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264727" y="2009040"/>
            <a:ext cx="11074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199" y="1855151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98041" y="2644598"/>
            <a:ext cx="5286300" cy="146746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966233" y="2924943"/>
            <a:ext cx="563875" cy="8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56393" y="2546320"/>
            <a:ext cx="161600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da-DK" altLang="da-DK" dirty="0"/>
              <a:t>Konstruktør </a:t>
            </a:r>
            <a:endParaRPr lang="da-DK" altLang="da-DK" dirty="0" smtClean="0"/>
          </a:p>
          <a:p>
            <a:pPr marL="176213" indent="-17621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da-DK" altLang="da-DK" dirty="0" smtClean="0"/>
              <a:t>Initialiserer de 4 feltvariabler</a:t>
            </a:r>
            <a:endParaRPr lang="da-DK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084916" y="4504800"/>
            <a:ext cx="1712422" cy="24176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948264" y="4005064"/>
            <a:ext cx="1016" cy="480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372200" y="3573016"/>
            <a:ext cx="2059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Post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856066" y="4827591"/>
            <a:ext cx="3271269" cy="2925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60684" y="5192426"/>
            <a:ext cx="6155129" cy="1037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99592" y="4812380"/>
            <a:ext cx="164890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tilgift til de 4, der nedarves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323424" y="5865104"/>
            <a:ext cx="4940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07207" y="5464616"/>
            <a:ext cx="2597256" cy="135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Kalder superklassens konstruktør, så de fire nedarvede feltvariabler bliver initialiseret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FF0000"/>
                </a:solidFill>
              </a:rPr>
              <a:t>Initialiserer</a:t>
            </a:r>
            <a:r>
              <a:rPr lang="da-DK" altLang="da-DK" sz="1100" b="1" spc="-50" dirty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egen</a:t>
            </a:r>
            <a:r>
              <a:rPr lang="da-DK" altLang="da-DK" sz="1100" b="1" spc="-5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feltvariabel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8427" y="4973874"/>
            <a:ext cx="57796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31178" y="4396438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198757" y="5617453"/>
            <a:ext cx="453363" cy="1223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51020" y="5583508"/>
            <a:ext cx="3241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</a:t>
            </a:r>
            <a:r>
              <a:rPr lang="da-DK" altLang="da-DK" sz="1400" b="1" smtClean="0">
                <a:solidFill>
                  <a:srgbClr val="FF0000"/>
                </a:solidFill>
              </a:rPr>
              <a:t>af superklassens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konstruktør (med de rette parametre)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/>
      <p:bldP spid="25" grpId="0" animBg="1"/>
      <p:bldP spid="27" grpId="0" animBg="1"/>
      <p:bldP spid="29" grpId="0"/>
      <p:bldP spid="23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Access rettigheder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5" y="1448489"/>
            <a:ext cx="4928413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676523" y="1916831"/>
            <a:ext cx="695676" cy="25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28184" y="1052736"/>
            <a:ext cx="2868132" cy="16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Subklassen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arver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 fire feltvariabler  i superklassen</a:t>
            </a:r>
            <a:endParaRPr lang="da-DK" altLang="da-DK" sz="1400" b="1" dirty="0" smtClean="0">
              <a:solidFill>
                <a:srgbClr val="008000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de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og derfor kan subklassen (som alle andre klasser) kun tilgå dem 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accessor og mutator metoder defineret i superklassen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81416" y="5144568"/>
            <a:ext cx="6117306" cy="10634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300192" y="2794283"/>
            <a:ext cx="2843808" cy="110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metoder fra superklassen kan kaldes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subklassen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som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om de var lokale</a:t>
            </a:r>
          </a:p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Uden brug af dot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notation,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f.eks.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getTimestamp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04329" y="4399183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4822062"/>
            <a:ext cx="2642979" cy="19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Java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kræver,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>
                <a:solidFill>
                  <a:srgbClr val="008000"/>
                </a:solidFill>
              </a:rPr>
              <a:t>første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sætning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i en subklasses konstruktør er et kald til superklassens 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dette ikke er tilfældet, indsætter compileren et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sådant kald (uden parametre)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Det virker kun, hvis der er en konstruktør uden parametre</a:t>
            </a:r>
            <a:endParaRPr lang="da-DK" altLang="da-DK" sz="1400" b="1" spc="-60" dirty="0">
              <a:solidFill>
                <a:srgbClr val="FF0000"/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564092" y="5524107"/>
            <a:ext cx="542356" cy="84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30243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Alle objekt klasser bestemmer en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Når en klasse B er en subklasse af klassen A, siger vi at typen B er en subtype af typen A (som er en supertype af typen B)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De steder, hvor der skal bruges et objekt af typen A, kan man i </a:t>
            </a:r>
            <a:r>
              <a:rPr lang="da-DK" altLang="da-DK" sz="2000" spc="-50" dirty="0" smtClean="0"/>
              <a:t>stedet bruge et udtryk b, der evaluerer til et objekt af en subtype B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Assignments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Parameterværdier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R</a:t>
            </a:r>
            <a:r>
              <a:rPr lang="da-DK" altLang="da-DK" sz="1800" dirty="0" smtClean="0"/>
              <a:t>eturværdier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Elementer i </a:t>
            </a:r>
            <a:r>
              <a:rPr lang="da-DK" altLang="da-DK" sz="1800" dirty="0" smtClean="0"/>
              <a:t>objektsamlinger</a:t>
            </a:r>
            <a:endParaRPr lang="da-DK" alt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Subtyper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6925" y="3732473"/>
            <a:ext cx="2398888" cy="120898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pop()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21683" y="3738643"/>
            <a:ext cx="1072009" cy="370449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pip(b);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25722" y="3301918"/>
            <a:ext cx="4047585" cy="35757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pip(A </a:t>
            </a:r>
            <a:r>
              <a:rPr lang="en-US" sz="1800" b="1" kern="0" spc="-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{...};</a:t>
            </a: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4221088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da-DK" altLang="da-DK" sz="2000" kern="0" dirty="0" smtClean="0"/>
              <a:t>Ovenstående er kendt som Liskovs substitutionsprincip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Vi har tidligere </a:t>
            </a:r>
            <a:r>
              <a:rPr lang="da-DK" altLang="da-DK" sz="1800" dirty="0"/>
              <a:t>sagt at </a:t>
            </a:r>
            <a:r>
              <a:rPr lang="da-DK" altLang="da-DK" sz="1800" dirty="0" smtClean="0"/>
              <a:t>typerne </a:t>
            </a:r>
            <a:r>
              <a:rPr lang="da-DK" altLang="da-DK" sz="1800" dirty="0"/>
              <a:t>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matche</a:t>
            </a:r>
            <a:r>
              <a:rPr lang="da-DK" altLang="da-DK" sz="1800" dirty="0" smtClean="0">
                <a:solidFill>
                  <a:srgbClr val="008000"/>
                </a:solidFill>
              </a:rPr>
              <a:t> </a:t>
            </a:r>
            <a:r>
              <a:rPr lang="da-DK" altLang="da-DK" sz="1800" dirty="0" smtClean="0"/>
              <a:t>(for assignments, parametre, returværdier og  objektsamlinger)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9992" y="5021779"/>
            <a:ext cx="2679741" cy="62548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ArrayList&lt;A&gt; list;</a:t>
            </a:r>
          </a:p>
          <a:p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endParaRPr lang="en-US" sz="1800" b="1" kern="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5" y="6015384"/>
            <a:ext cx="8279383" cy="5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Mere præcist betyder det, at typen af udtrykket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</a:t>
            </a:r>
            <a:r>
              <a:rPr lang="da-DK" altLang="da-DK" sz="1800" dirty="0" smtClean="0"/>
              <a:t> skal være en subtype af den forventede type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</a:t>
            </a:r>
            <a:r>
              <a:rPr lang="da-DK" altLang="da-DK" sz="1800" dirty="0" smtClean="0"/>
              <a:t> (eller A selv)</a:t>
            </a:r>
            <a:endParaRPr lang="da-DK" altLang="da-DK" sz="180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25722" y="2861557"/>
            <a:ext cx="969145" cy="36004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</p:txBody>
      </p:sp>
    </p:spTree>
    <p:extLst>
      <p:ext uri="{BB962C8B-B14F-4D97-AF65-F5344CB8AC3E}">
        <p14:creationId xmlns:p14="http://schemas.microsoft.com/office/powerpoint/2010/main" val="742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11202</TotalTime>
  <Words>6052</Words>
  <Application>Microsoft Office PowerPoint</Application>
  <PresentationFormat>On-screen Show (4:3)</PresentationFormat>
  <Paragraphs>874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Courier New</vt:lpstr>
      <vt:lpstr>Symbol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Brug af Collection og Comparable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Pointgivning</vt:lpstr>
      <vt:lpstr>Computerspil 1 (første delaflevering)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af computerspilsprojektet</vt:lpstr>
      <vt:lpstr>Brug af testserveren</vt:lpstr>
      <vt:lpstr>Computerspil 2-5</vt:lpstr>
      <vt:lpstr>Klassediagram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1045</cp:revision>
  <cp:lastPrinted>2025-03-25T06:42:01Z</cp:lastPrinted>
  <dcterms:created xsi:type="dcterms:W3CDTF">2009-09-02T10:07:09Z</dcterms:created>
  <dcterms:modified xsi:type="dcterms:W3CDTF">2025-03-25T06:42:09Z</dcterms:modified>
</cp:coreProperties>
</file>