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83" r:id="rId2"/>
    <p:sldId id="390" r:id="rId3"/>
    <p:sldId id="391" r:id="rId4"/>
    <p:sldId id="393" r:id="rId5"/>
    <p:sldId id="392" r:id="rId6"/>
    <p:sldId id="386" r:id="rId7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83"/>
            <p14:sldId id="390"/>
            <p14:sldId id="391"/>
            <p14:sldId id="393"/>
            <p14:sldId id="392"/>
            <p14:sldId id="3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CC"/>
    <a:srgbClr val="CCFFCC"/>
    <a:srgbClr val="A50021"/>
    <a:srgbClr val="CCECFF"/>
    <a:srgbClr val="FFFFCC"/>
    <a:srgbClr val="92D050"/>
    <a:srgbClr val="000066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7" autoAdjust="0"/>
    <p:restoredTop sz="94726" autoAdjust="0"/>
  </p:normalViewPr>
  <p:slideViewPr>
    <p:cSldViewPr>
      <p:cViewPr varScale="1">
        <p:scale>
          <a:sx n="87" d="100"/>
          <a:sy n="87" d="100"/>
        </p:scale>
        <p:origin x="45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448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 dirty="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5897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2916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1373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 dirty="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1938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 dirty="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8537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 dirty="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624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55577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Status ved start af seminar 7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64814" y="1052736"/>
            <a:ext cx="8411757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Program for dagen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9.15 </a:t>
            </a:r>
            <a:r>
              <a:rPr lang="da-DK" sz="1600" dirty="0"/>
              <a:t>Status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9.30 </a:t>
            </a:r>
            <a:r>
              <a:rPr lang="da-DK" sz="1600" dirty="0"/>
              <a:t>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10.30 </a:t>
            </a:r>
            <a:r>
              <a:rPr lang="da-DK" sz="1600" dirty="0"/>
              <a:t>Øvelser omkring </a:t>
            </a:r>
            <a:r>
              <a:rPr lang="da-DK" sz="1600" dirty="0" smtClean="0"/>
              <a:t>Computerspil 2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12.30 </a:t>
            </a:r>
            <a:r>
              <a:rPr lang="da-DK" sz="1600" dirty="0"/>
              <a:t>Frokostpause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13.00 </a:t>
            </a:r>
            <a:r>
              <a:rPr lang="da-DK" sz="1600" dirty="0"/>
              <a:t>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15.00 </a:t>
            </a:r>
            <a:r>
              <a:rPr lang="da-DK" sz="1600" dirty="0"/>
              <a:t>Øvelser omkring Computerspil </a:t>
            </a:r>
            <a:r>
              <a:rPr lang="da-DK" sz="1600" dirty="0" smtClean="0"/>
              <a:t>3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17.00 </a:t>
            </a:r>
            <a:r>
              <a:rPr lang="da-DK" sz="1600" dirty="0" smtClean="0"/>
              <a:t>Slut</a:t>
            </a:r>
          </a:p>
          <a:p>
            <a:pPr marL="285750" indent="-285750">
              <a:spcBef>
                <a:spcPts val="1800"/>
              </a:spcBef>
            </a:pPr>
            <a:r>
              <a:rPr lang="da-DK" sz="1800" dirty="0" smtClean="0"/>
              <a:t>Alle er fint med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De fleste har været i god tid med afleveringsopgaverne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CG1 afleveringerne er af høj kvalitet og alle er blevet godkendt med </a:t>
            </a:r>
            <a:r>
              <a:rPr lang="da-DK" sz="1600" dirty="0" smtClean="0"/>
              <a:t>3 eller 2 </a:t>
            </a:r>
            <a:r>
              <a:rPr lang="da-DK" sz="1600" dirty="0" smtClean="0"/>
              <a:t>point, hvilket er </a:t>
            </a:r>
            <a:r>
              <a:rPr lang="da-DK" sz="1600" dirty="0" smtClean="0"/>
              <a:t>flot</a:t>
            </a:r>
            <a:endParaRPr lang="da-DK" sz="1600" dirty="0"/>
          </a:p>
          <a:p>
            <a:pPr marL="285750" lvl="1" indent="-285750">
              <a:spcBef>
                <a:spcPts val="18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Computerspil 2 er normalt den </a:t>
            </a:r>
            <a:r>
              <a:rPr lang="da-DK" sz="1800" b="1" dirty="0" smtClean="0">
                <a:solidFill>
                  <a:srgbClr val="A50021"/>
                </a:solidFill>
              </a:rPr>
              <a:t>opgave, </a:t>
            </a:r>
            <a:r>
              <a:rPr lang="da-DK" sz="1800" b="1" dirty="0">
                <a:solidFill>
                  <a:srgbClr val="A50021"/>
                </a:solidFill>
              </a:rPr>
              <a:t>som folk synes tager længst tid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Så her er det godt at komme i gang i god tid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Den er ikke sværere end de andre – der er blot meget at lave</a:t>
            </a:r>
            <a:endParaRPr lang="da-DK" sz="1100" dirty="0"/>
          </a:p>
        </p:txBody>
      </p:sp>
      <p:sp>
        <p:nvSpPr>
          <p:cNvPr id="5" name="Rectangle 4"/>
          <p:cNvSpPr/>
          <p:nvPr/>
        </p:nvSpPr>
        <p:spPr>
          <a:xfrm rot="21139590">
            <a:off x="5828554" y="2127735"/>
            <a:ext cx="31940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Start optagelse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33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38897" y="260648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Test og </a:t>
            </a:r>
            <a:r>
              <a:rPr lang="da-DK" sz="3200" dirty="0" err="1" smtClean="0"/>
              <a:t>debuging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30157" y="1052736"/>
            <a:ext cx="8606339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For </a:t>
            </a:r>
            <a:r>
              <a:rPr lang="da-DK" sz="1800" b="1" dirty="0">
                <a:solidFill>
                  <a:srgbClr val="A50021"/>
                </a:solidFill>
              </a:rPr>
              <a:t>at kunne programmere skal man </a:t>
            </a:r>
            <a:r>
              <a:rPr lang="da-DK" sz="1800" b="1" dirty="0" smtClean="0">
                <a:solidFill>
                  <a:srgbClr val="A50021"/>
                </a:solidFill>
              </a:rPr>
              <a:t>kunne </a:t>
            </a:r>
            <a:r>
              <a:rPr lang="da-DK" sz="1800" b="1" dirty="0">
                <a:solidFill>
                  <a:srgbClr val="A50021"/>
                </a:solidFill>
              </a:rPr>
              <a:t>finde </a:t>
            </a:r>
            <a:r>
              <a:rPr lang="da-DK" sz="1800" b="1" dirty="0" smtClean="0">
                <a:solidFill>
                  <a:srgbClr val="A50021"/>
                </a:solidFill>
              </a:rPr>
              <a:t>og rette fejl </a:t>
            </a:r>
            <a:r>
              <a:rPr lang="da-DK" sz="1800" b="1" dirty="0">
                <a:solidFill>
                  <a:srgbClr val="A50021"/>
                </a:solidFill>
              </a:rPr>
              <a:t>i sin </a:t>
            </a:r>
            <a:r>
              <a:rPr lang="da-DK" sz="1800" b="1" dirty="0" smtClean="0">
                <a:solidFill>
                  <a:srgbClr val="A50021"/>
                </a:solidFill>
              </a:rPr>
              <a:t>kode</a:t>
            </a:r>
            <a:endParaRPr lang="da-DK" sz="1800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Det er noget man skal lære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Ofte bruger man lige så meget tid på at finde og rette fejl, som man bruger på at skrive koden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Det kan godt virke irriterende i starten – men det er noget man må vænne sig til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Man kan godt blive fristet til at opgive for let</a:t>
            </a:r>
            <a:endParaRPr lang="da-DK" sz="1800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400"/>
              </a:spcBef>
            </a:pPr>
            <a:r>
              <a:rPr lang="da-DK" sz="1600" dirty="0"/>
              <a:t>Prøv at læse koden igennem og forklar den for jer selv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/>
              <a:t>Det samme gælde fejlmeddelelsen, og se også hvor fejlen forekommer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I har den store fordel, at I har en testserver, som kan hjælpe jer med at lokalisere fejlen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Det vil man ikke have i et rigtigt projekt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Der skal man selv lave en masse regressionstest</a:t>
            </a:r>
            <a:endParaRPr lang="da-DK" sz="1600" dirty="0"/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Brug studiecaféen og diskussionsforum, hvis I har behov for hjælp</a:t>
            </a:r>
          </a:p>
        </p:txBody>
      </p:sp>
    </p:spTree>
    <p:extLst>
      <p:ext uri="{BB962C8B-B14F-4D97-AF65-F5344CB8AC3E}">
        <p14:creationId xmlns:p14="http://schemas.microsoft.com/office/powerpoint/2010/main" val="138480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38897" y="260648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Brug testserveren undervejs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38897" y="1052735"/>
            <a:ext cx="8597599" cy="5623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Vi anbefaler, at I bruger testserveren hver gang I er færdig med </a:t>
            </a:r>
            <a:r>
              <a:rPr lang="da-DK" sz="1800" b="1" dirty="0" smtClean="0">
                <a:solidFill>
                  <a:srgbClr val="A50021"/>
                </a:solidFill>
              </a:rPr>
              <a:t>en</a:t>
            </a:r>
            <a:br>
              <a:rPr lang="da-DK" sz="1800" b="1" dirty="0" smtClean="0">
                <a:solidFill>
                  <a:srgbClr val="A50021"/>
                </a:solidFill>
              </a:rPr>
            </a:br>
            <a:r>
              <a:rPr lang="da-DK" sz="1800" b="1" dirty="0" smtClean="0">
                <a:solidFill>
                  <a:srgbClr val="A50021"/>
                </a:solidFill>
              </a:rPr>
              <a:t>opgave </a:t>
            </a:r>
            <a:r>
              <a:rPr lang="da-DK" sz="1800" b="1" dirty="0" smtClean="0">
                <a:solidFill>
                  <a:srgbClr val="A50021"/>
                </a:solidFill>
              </a:rPr>
              <a:t>/ klasse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I </a:t>
            </a:r>
            <a:r>
              <a:rPr lang="da-DK" sz="1600" dirty="0"/>
              <a:t>stedet for at vente indtil I har løst alle opgaverne i en </a:t>
            </a:r>
            <a:r>
              <a:rPr lang="da-DK" sz="1600" dirty="0" smtClean="0"/>
              <a:t>aflevering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På den måde kan I let tjekke de ting, som I lige har lavet</a:t>
            </a:r>
            <a:endParaRPr 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For CG2 og CG3 kræver det, </a:t>
            </a:r>
            <a:r>
              <a:rPr lang="da-DK" sz="1800" b="1" dirty="0">
                <a:solidFill>
                  <a:srgbClr val="A50021"/>
                </a:solidFill>
              </a:rPr>
              <a:t>at </a:t>
            </a:r>
            <a:r>
              <a:rPr lang="da-DK" sz="1800" b="1" dirty="0" smtClean="0">
                <a:solidFill>
                  <a:srgbClr val="A50021"/>
                </a:solidFill>
              </a:rPr>
              <a:t>I starter med at lave </a:t>
            </a:r>
            <a:r>
              <a:rPr lang="da-DK" sz="1800" b="1" dirty="0">
                <a:solidFill>
                  <a:srgbClr val="A50021"/>
                </a:solidFill>
              </a:rPr>
              <a:t>tomme versioner af alle de testklasser der er i den pågældende delaflevering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b="1" dirty="0" smtClean="0">
                <a:solidFill>
                  <a:srgbClr val="000066"/>
                </a:solidFill>
              </a:rPr>
              <a:t>For </a:t>
            </a:r>
            <a:r>
              <a:rPr lang="da-DK" sz="1600" b="1" dirty="0">
                <a:solidFill>
                  <a:srgbClr val="000066"/>
                </a:solidFill>
              </a:rPr>
              <a:t>CG2</a:t>
            </a:r>
            <a:r>
              <a:rPr lang="da-DK" sz="1600" dirty="0">
                <a:solidFill>
                  <a:srgbClr val="000066"/>
                </a:solidFill>
              </a:rPr>
              <a:t>: </a:t>
            </a:r>
            <a:r>
              <a:rPr lang="da-DK" sz="1600" dirty="0" err="1">
                <a:solidFill>
                  <a:srgbClr val="000066"/>
                </a:solidFill>
              </a:rPr>
              <a:t>CityTest</a:t>
            </a:r>
            <a:r>
              <a:rPr lang="da-DK" sz="1600" dirty="0">
                <a:solidFill>
                  <a:srgbClr val="000066"/>
                </a:solidFill>
              </a:rPr>
              <a:t>, </a:t>
            </a:r>
            <a:r>
              <a:rPr lang="da-DK" sz="1600" dirty="0" err="1">
                <a:solidFill>
                  <a:srgbClr val="000066"/>
                </a:solidFill>
              </a:rPr>
              <a:t>RoadTest</a:t>
            </a:r>
            <a:r>
              <a:rPr lang="da-DK" sz="1600" dirty="0">
                <a:solidFill>
                  <a:srgbClr val="000066"/>
                </a:solidFill>
              </a:rPr>
              <a:t>, </a:t>
            </a:r>
            <a:r>
              <a:rPr lang="da-DK" sz="1600" dirty="0" err="1">
                <a:solidFill>
                  <a:srgbClr val="000066"/>
                </a:solidFill>
              </a:rPr>
              <a:t>PositionTest</a:t>
            </a:r>
            <a:r>
              <a:rPr lang="da-DK" sz="1600" dirty="0">
                <a:solidFill>
                  <a:srgbClr val="000066"/>
                </a:solidFill>
              </a:rPr>
              <a:t>, </a:t>
            </a:r>
            <a:r>
              <a:rPr lang="da-DK" sz="1600" dirty="0" err="1">
                <a:solidFill>
                  <a:srgbClr val="000066"/>
                </a:solidFill>
              </a:rPr>
              <a:t>CountryTest</a:t>
            </a:r>
            <a:endParaRPr lang="da-DK" sz="1600" dirty="0">
              <a:solidFill>
                <a:srgbClr val="000066"/>
              </a:solidFill>
            </a:endParaRPr>
          </a:p>
          <a:p>
            <a:pPr marL="728663" lvl="1" indent="-271463">
              <a:spcBef>
                <a:spcPts val="400"/>
              </a:spcBef>
            </a:pPr>
            <a:r>
              <a:rPr lang="da-DK" sz="1600" b="1" dirty="0" smtClean="0">
                <a:solidFill>
                  <a:srgbClr val="000066"/>
                </a:solidFill>
              </a:rPr>
              <a:t>For </a:t>
            </a:r>
            <a:r>
              <a:rPr lang="da-DK" sz="1600" b="1" dirty="0">
                <a:solidFill>
                  <a:srgbClr val="000066"/>
                </a:solidFill>
              </a:rPr>
              <a:t>CG3</a:t>
            </a:r>
            <a:r>
              <a:rPr lang="da-DK" sz="1600" dirty="0">
                <a:solidFill>
                  <a:srgbClr val="000066"/>
                </a:solidFill>
              </a:rPr>
              <a:t>: </a:t>
            </a:r>
            <a:r>
              <a:rPr lang="da-DK" sz="1600" dirty="0" err="1">
                <a:solidFill>
                  <a:srgbClr val="000066"/>
                </a:solidFill>
              </a:rPr>
              <a:t>BorderCityTest</a:t>
            </a:r>
            <a:r>
              <a:rPr lang="da-DK" sz="1600" dirty="0">
                <a:solidFill>
                  <a:srgbClr val="000066"/>
                </a:solidFill>
              </a:rPr>
              <a:t>, </a:t>
            </a:r>
            <a:r>
              <a:rPr lang="da-DK" sz="1600" dirty="0" err="1">
                <a:solidFill>
                  <a:srgbClr val="000066"/>
                </a:solidFill>
              </a:rPr>
              <a:t>CapitalCityTest</a:t>
            </a:r>
            <a:r>
              <a:rPr lang="da-DK" sz="1600" dirty="0">
                <a:solidFill>
                  <a:srgbClr val="000066"/>
                </a:solidFill>
              </a:rPr>
              <a:t>, </a:t>
            </a:r>
            <a:r>
              <a:rPr lang="da-DK" sz="1600" dirty="0" err="1">
                <a:solidFill>
                  <a:srgbClr val="000066"/>
                </a:solidFill>
              </a:rPr>
              <a:t>MafiaCountryTest</a:t>
            </a:r>
            <a:endParaRPr lang="da-DK" sz="1600" dirty="0">
              <a:solidFill>
                <a:srgbClr val="000066"/>
              </a:solidFill>
            </a:endParaRPr>
          </a:p>
          <a:p>
            <a:pPr marL="728663" lvl="1" indent="-271463">
              <a:spcBef>
                <a:spcPts val="400"/>
              </a:spcBef>
            </a:pPr>
            <a:r>
              <a:rPr lang="da-DK" sz="1600" dirty="0"/>
              <a:t>De tomme testklasser laves ved at </a:t>
            </a:r>
            <a:r>
              <a:rPr lang="da-DK" sz="1600" dirty="0" err="1"/>
              <a:t>højreklikke</a:t>
            </a:r>
            <a:r>
              <a:rPr lang="da-DK" sz="1600" dirty="0"/>
              <a:t> på den tilsvarende klasse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Hvis I ikke har lavet de tomme testklasser, vil I få oversætterfejl</a:t>
            </a:r>
            <a:r>
              <a:rPr lang="da-DK" sz="1600" dirty="0"/>
              <a:t>, når I forsøger at anvende </a:t>
            </a:r>
            <a:r>
              <a:rPr lang="da-DK" sz="1600" dirty="0" smtClean="0"/>
              <a:t>testserveren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Når I er færdig med alle opgaver i en </a:t>
            </a:r>
            <a:r>
              <a:rPr lang="da-DK" sz="1800" b="1" dirty="0" smtClean="0">
                <a:solidFill>
                  <a:srgbClr val="A50021"/>
                </a:solidFill>
              </a:rPr>
              <a:t>aflevering, </a:t>
            </a:r>
            <a:r>
              <a:rPr lang="da-DK" sz="1800" b="1" dirty="0">
                <a:solidFill>
                  <a:srgbClr val="008000"/>
                </a:solidFill>
              </a:rPr>
              <a:t>skal</a:t>
            </a:r>
            <a:r>
              <a:rPr lang="da-DK" sz="1800" b="1" dirty="0">
                <a:solidFill>
                  <a:srgbClr val="A50021"/>
                </a:solidFill>
              </a:rPr>
              <a:t> I </a:t>
            </a:r>
            <a:r>
              <a:rPr lang="da-DK" sz="1800" b="1" dirty="0" smtClean="0">
                <a:solidFill>
                  <a:srgbClr val="A50021"/>
                </a:solidFill>
              </a:rPr>
              <a:t>bruge </a:t>
            </a:r>
            <a:r>
              <a:rPr lang="da-DK" sz="1800" b="1" dirty="0">
                <a:solidFill>
                  <a:srgbClr val="A50021"/>
                </a:solidFill>
              </a:rPr>
              <a:t>testserveren til at tjekke </a:t>
            </a:r>
            <a:r>
              <a:rPr lang="da-DK" sz="1800" b="1" dirty="0" smtClean="0">
                <a:solidFill>
                  <a:srgbClr val="A50021"/>
                </a:solidFill>
              </a:rPr>
              <a:t>hele afleveringen</a:t>
            </a:r>
            <a:endParaRPr lang="da-DK" sz="1800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Her skal I selvfølgelig fixe de fejl, som testserveren finder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Instruktorerne retter kun afleveringer, som testserveren har sagt ok til (eller næsten ok = gult lyn) </a:t>
            </a:r>
            <a:endParaRPr lang="da-DK" sz="1400" dirty="0"/>
          </a:p>
          <a:p>
            <a:pPr marL="742950" lvl="1" indent="-285750">
              <a:spcBef>
                <a:spcPts val="400"/>
              </a:spcBef>
            </a:pPr>
            <a:endParaRPr lang="da-DK" sz="1050" dirty="0"/>
          </a:p>
          <a:p>
            <a:pPr marL="742950" lvl="1" indent="-285750">
              <a:spcBef>
                <a:spcPts val="400"/>
              </a:spcBef>
            </a:pPr>
            <a:endParaRPr lang="da-DK" sz="1050" dirty="0"/>
          </a:p>
        </p:txBody>
      </p:sp>
    </p:spTree>
    <p:extLst>
      <p:ext uri="{BB962C8B-B14F-4D97-AF65-F5344CB8AC3E}">
        <p14:creationId xmlns:p14="http://schemas.microsoft.com/office/powerpoint/2010/main" val="268853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38897" y="260648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Computerspil 2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38897" y="1052735"/>
            <a:ext cx="8453583" cy="5623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Det kan godt være vanskeligt at få alle jeres regression tests godkendt på testserveren</a:t>
            </a:r>
            <a:endParaRPr lang="da-DK" sz="1800" b="1" dirty="0" smtClean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Der er ingen helt entydige regler for, hvad der bør testes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Derfor kan der være fejl som vi undersøger, om jeres tests fanger, som I ikke selv har tænkt på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Hvis der er nogle få regression tests som ikke bliver godkendt på </a:t>
            </a:r>
            <a:r>
              <a:rPr lang="da-DK" sz="1600" dirty="0" smtClean="0"/>
              <a:t>te</a:t>
            </a:r>
            <a:r>
              <a:rPr lang="da-DK" sz="1600" dirty="0" smtClean="0"/>
              <a:t>stserveren, behøver I ikke at kæmpe ”i dagevis” for at få dem godkendt – men lad være med at give op i løbet af få minutter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Nogle få manglende godkendte regression tests giver enten intet fradrag eller et fradrag på et halvt eller et helt point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Det har sjældent betydning for den endelige karakter</a:t>
            </a:r>
            <a:endParaRPr lang="da-DK" sz="1600" dirty="0" smtClean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I en af dagens forelæsninger beskriver jeg </a:t>
            </a:r>
            <a:r>
              <a:rPr lang="da-DK" sz="1800" b="1" dirty="0" smtClean="0">
                <a:solidFill>
                  <a:srgbClr val="A50021"/>
                </a:solidFill>
              </a:rPr>
              <a:t>mere </a:t>
            </a:r>
            <a:r>
              <a:rPr lang="da-DK" sz="1800" b="1" dirty="0">
                <a:solidFill>
                  <a:srgbClr val="A50021"/>
                </a:solidFill>
              </a:rPr>
              <a:t>detaljeret, hvordan testserveren testser jeres regression tests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Det er også beskrevet i videoen om Regression tests under Seminar 6</a:t>
            </a:r>
            <a:endParaRPr lang="da-DK" sz="1050" dirty="0"/>
          </a:p>
        </p:txBody>
      </p:sp>
    </p:spTree>
    <p:extLst>
      <p:ext uri="{BB962C8B-B14F-4D97-AF65-F5344CB8AC3E}">
        <p14:creationId xmlns:p14="http://schemas.microsoft.com/office/powerpoint/2010/main" val="399742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Mundtlig eksamen</a:t>
            </a:r>
            <a:endParaRPr lang="da-DK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03554" y="1052736"/>
            <a:ext cx="8316918" cy="5067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0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Frister for de sidste afleveringsopgaver</a:t>
            </a:r>
            <a:endParaRPr lang="da-DK" sz="1800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400"/>
              </a:spcBef>
            </a:pPr>
            <a:r>
              <a:rPr lang="da-DK" sz="1600" dirty="0"/>
              <a:t>C</a:t>
            </a:r>
            <a:r>
              <a:rPr lang="da-DK" sz="1600" dirty="0" smtClean="0"/>
              <a:t>omputerspil 4 skal afleveres senest </a:t>
            </a:r>
            <a:r>
              <a:rPr lang="da-DK" sz="1600" b="1" dirty="0" smtClean="0"/>
              <a:t>fredag</a:t>
            </a:r>
            <a:r>
              <a:rPr lang="da-DK" sz="1600" dirty="0" smtClean="0"/>
              <a:t> den 27. maj kl. 22.00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Denne dag er også fristen for eventuelle genafleveringer</a:t>
            </a:r>
            <a:endParaRPr lang="da-DK" sz="1600" dirty="0"/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Eksamen </a:t>
            </a:r>
            <a:r>
              <a:rPr lang="da-DK" sz="1800" b="1" dirty="0">
                <a:solidFill>
                  <a:srgbClr val="A50021"/>
                </a:solidFill>
              </a:rPr>
              <a:t>finder sted </a:t>
            </a:r>
            <a:r>
              <a:rPr lang="da-DK" sz="1800" b="1" dirty="0" smtClean="0">
                <a:solidFill>
                  <a:srgbClr val="A50021"/>
                </a:solidFill>
              </a:rPr>
              <a:t>tirsdag den 27. </a:t>
            </a:r>
            <a:r>
              <a:rPr lang="da-DK" sz="1800" b="1" dirty="0">
                <a:solidFill>
                  <a:srgbClr val="A50021"/>
                </a:solidFill>
              </a:rPr>
              <a:t>maj og </a:t>
            </a:r>
            <a:r>
              <a:rPr lang="da-DK" sz="1800" b="1" dirty="0" smtClean="0">
                <a:solidFill>
                  <a:srgbClr val="A50021"/>
                </a:solidFill>
              </a:rPr>
              <a:t>onsdag den 28. maj </a:t>
            </a:r>
            <a:r>
              <a:rPr lang="da-DK" sz="1800" b="1" dirty="0">
                <a:solidFill>
                  <a:srgbClr val="A50021"/>
                </a:solidFill>
              </a:rPr>
              <a:t>i </a:t>
            </a:r>
            <a:r>
              <a:rPr lang="da-DK" sz="1800" b="1" dirty="0" smtClean="0">
                <a:solidFill>
                  <a:srgbClr val="A50021"/>
                </a:solidFill>
              </a:rPr>
              <a:t>Nygaard-295</a:t>
            </a:r>
            <a:endParaRPr lang="da-DK" sz="1800" b="1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Tidsplan kommer under diskussionsforummet ”Mundtlig eksamen”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De der mangler, at indmelde, hvilke halve dage de helst vil op </a:t>
            </a:r>
            <a:r>
              <a:rPr lang="da-DK" sz="1600" dirty="0" smtClean="0"/>
              <a:t>bedes </a:t>
            </a:r>
            <a:r>
              <a:rPr lang="da-DK" sz="1600" dirty="0" smtClean="0"/>
              <a:t>gøre det hurtigst muligt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I kan se spørgsmål, pensum mv på </a:t>
            </a:r>
            <a:r>
              <a:rPr lang="da-DK" sz="1600" dirty="0" smtClean="0"/>
              <a:t>Brightspace </a:t>
            </a:r>
            <a:r>
              <a:rPr lang="da-DK" sz="1600" dirty="0"/>
              <a:t>siden ”Eksamen og køreprøve”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spc="-60" dirty="0"/>
              <a:t>Der er også to videoer som viser den ”perfekte” </a:t>
            </a:r>
            <a:r>
              <a:rPr lang="da-DK" sz="1600" spc="-60" dirty="0" smtClean="0"/>
              <a:t>mundtlige </a:t>
            </a:r>
            <a:r>
              <a:rPr lang="da-DK" sz="1600" spc="-60" dirty="0"/>
              <a:t>præsentation </a:t>
            </a:r>
            <a:r>
              <a:rPr lang="da-DK" sz="1600" spc="-60" dirty="0" smtClean="0"/>
              <a:t>(se under</a:t>
            </a:r>
            <a:br>
              <a:rPr lang="da-DK" sz="1600" spc="-60" dirty="0" smtClean="0"/>
            </a:br>
            <a:r>
              <a:rPr lang="da-DK" sz="1600" spc="-60" dirty="0" smtClean="0"/>
              <a:t>Seminar </a:t>
            </a:r>
            <a:r>
              <a:rPr lang="da-DK" sz="1600" spc="-60" dirty="0"/>
              <a:t>8)</a:t>
            </a:r>
          </a:p>
          <a:p>
            <a:pPr marL="0" lvl="1">
              <a:spcBef>
                <a:spcPts val="1200"/>
              </a:spcBef>
              <a:buNone/>
            </a:pPr>
            <a:endParaRPr lang="da-DK" sz="1800" b="1" dirty="0">
              <a:solidFill>
                <a:srgbClr val="A50021"/>
              </a:solidFill>
            </a:endParaRPr>
          </a:p>
          <a:p>
            <a:pPr lvl="1">
              <a:spcBef>
                <a:spcPts val="600"/>
              </a:spcBef>
              <a:buNone/>
            </a:pPr>
            <a:endParaRPr lang="da-DK" sz="1400" dirty="0"/>
          </a:p>
          <a:p>
            <a:pPr marL="742950" lvl="1" indent="-285750">
              <a:spcBef>
                <a:spcPts val="400"/>
              </a:spcBef>
            </a:pPr>
            <a:endParaRPr lang="da-DK" sz="1050" dirty="0"/>
          </a:p>
          <a:p>
            <a:pPr marL="742950" lvl="1" indent="-285750">
              <a:spcBef>
                <a:spcPts val="400"/>
              </a:spcBef>
            </a:pPr>
            <a:endParaRPr lang="da-DK" sz="1050" dirty="0"/>
          </a:p>
        </p:txBody>
      </p:sp>
    </p:spTree>
    <p:extLst>
      <p:ext uri="{BB962C8B-B14F-4D97-AF65-F5344CB8AC3E}">
        <p14:creationId xmlns:p14="http://schemas.microsoft.com/office/powerpoint/2010/main" val="288024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Studiecaféen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124744"/>
            <a:ext cx="8352928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Hver </a:t>
            </a:r>
            <a:r>
              <a:rPr lang="da-DK" altLang="da-DK" sz="1800" b="1" spc="-40" dirty="0">
                <a:solidFill>
                  <a:srgbClr val="A50021"/>
                </a:solidFill>
              </a:rPr>
              <a:t>fredag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kl 15.30 – 17.00 er der </a:t>
            </a:r>
            <a:r>
              <a:rPr lang="da-DK" altLang="da-DK" sz="1800" b="1" spc="-40" dirty="0">
                <a:solidFill>
                  <a:srgbClr val="A50021"/>
                </a:solidFill>
              </a:rPr>
              <a:t>en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studiecafé, </a:t>
            </a:r>
            <a:r>
              <a:rPr lang="da-DK" altLang="da-DK" sz="1800" b="1" spc="-40" dirty="0">
                <a:solidFill>
                  <a:srgbClr val="A50021"/>
                </a:solidFill>
              </a:rPr>
              <a:t>hvor I via Zoom kan få hjælp fra en af instruktorerne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 kommende studiecaféer ligger den 3. maj, 10. maj og 24. maj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 kan også bruge Studiecaféen </a:t>
            </a:r>
            <a:r>
              <a:rPr lang="da-DK" altLang="da-DK" sz="1800" b="1" spc="-40" dirty="0">
                <a:solidFill>
                  <a:srgbClr val="A50021"/>
                </a:solidFill>
              </a:rPr>
              <a:t>til at stille spørgsmål omkring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J</a:t>
            </a:r>
            <a:r>
              <a:rPr lang="da-DK" altLang="da-DK" sz="1600" dirty="0" smtClean="0"/>
              <a:t>eres </a:t>
            </a:r>
            <a:r>
              <a:rPr lang="da-DK" altLang="da-DK" sz="1600" dirty="0"/>
              <a:t>tidligere afleveringer (og instruktorens kommentarerne til dem)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BlueJ bogen og mine </a:t>
            </a:r>
            <a:r>
              <a:rPr lang="da-DK" altLang="da-DK" sz="1600" dirty="0" smtClean="0"/>
              <a:t>slides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Disponering af eksamensspørgsmål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A</a:t>
            </a:r>
            <a:r>
              <a:rPr lang="da-DK" altLang="da-DK" sz="1600" dirty="0" smtClean="0"/>
              <a:t>lt </a:t>
            </a:r>
            <a:r>
              <a:rPr lang="da-DK" altLang="da-DK" sz="1600" dirty="0"/>
              <a:t>andet, som I har problemer </a:t>
            </a:r>
            <a:r>
              <a:rPr lang="da-DK" altLang="da-DK" sz="1600" dirty="0" smtClean="0"/>
              <a:t>med</a:t>
            </a:r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</p:txBody>
      </p:sp>
      <p:sp>
        <p:nvSpPr>
          <p:cNvPr id="5" name="Rectangle 4"/>
          <p:cNvSpPr/>
          <p:nvPr/>
        </p:nvSpPr>
        <p:spPr>
          <a:xfrm rot="21165640">
            <a:off x="2647677" y="4857721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Forelæsning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74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8258</TotalTime>
  <Words>766</Words>
  <Application>Microsoft Office PowerPoint</Application>
  <PresentationFormat>On-screen Show (4:3)</PresentationFormat>
  <Paragraphs>75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592</cp:revision>
  <cp:lastPrinted>2019-02-08T06:10:49Z</cp:lastPrinted>
  <dcterms:created xsi:type="dcterms:W3CDTF">2000-02-22T02:31:40Z</dcterms:created>
  <dcterms:modified xsi:type="dcterms:W3CDTF">2025-04-20T12:42:11Z</dcterms:modified>
</cp:coreProperties>
</file>