
<file path=[Content_Types].xml><?xml version="1.0" encoding="utf-8"?>
<Types xmlns="http://schemas.openxmlformats.org/package/2006/content-types"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1"/>
  </p:notesMasterIdLst>
  <p:handoutMasterIdLst>
    <p:handoutMasterId r:id="rId32"/>
  </p:handoutMasterIdLst>
  <p:sldIdLst>
    <p:sldId id="284" r:id="rId2"/>
    <p:sldId id="369" r:id="rId3"/>
    <p:sldId id="432" r:id="rId4"/>
    <p:sldId id="457" r:id="rId5"/>
    <p:sldId id="431" r:id="rId6"/>
    <p:sldId id="453" r:id="rId7"/>
    <p:sldId id="454" r:id="rId8"/>
    <p:sldId id="455" r:id="rId9"/>
    <p:sldId id="448" r:id="rId10"/>
    <p:sldId id="446" r:id="rId11"/>
    <p:sldId id="456" r:id="rId12"/>
    <p:sldId id="375" r:id="rId13"/>
    <p:sldId id="377" r:id="rId14"/>
    <p:sldId id="460" r:id="rId15"/>
    <p:sldId id="380" r:id="rId16"/>
    <p:sldId id="420" r:id="rId17"/>
    <p:sldId id="429" r:id="rId18"/>
    <p:sldId id="461" r:id="rId19"/>
    <p:sldId id="466" r:id="rId20"/>
    <p:sldId id="467" r:id="rId21"/>
    <p:sldId id="462" r:id="rId22"/>
    <p:sldId id="463" r:id="rId23"/>
    <p:sldId id="464" r:id="rId24"/>
    <p:sldId id="458" r:id="rId25"/>
    <p:sldId id="459" r:id="rId26"/>
    <p:sldId id="426" r:id="rId27"/>
    <p:sldId id="469" r:id="rId28"/>
    <p:sldId id="471" r:id="rId29"/>
    <p:sldId id="433" r:id="rId30"/>
  </p:sldIdLst>
  <p:sldSz cx="9144000" cy="6858000" type="screen4x3"/>
  <p:notesSz cx="6761163" cy="9942513"/>
  <p:defaultTextStyle>
    <a:defPPr>
      <a:defRPr lang="da-DK"/>
    </a:defPPr>
    <a:lvl1pPr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5pPr>
    <a:lvl6pPr marL="22860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6pPr>
    <a:lvl7pPr marL="27432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7pPr>
    <a:lvl8pPr marL="32004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8pPr>
    <a:lvl9pPr marL="3657600" algn="l" defTabSz="914400" rtl="0" eaLnBrk="1" latinLnBrk="0" hangingPunct="1">
      <a:defRPr sz="2000" kern="1200">
        <a:solidFill>
          <a:srgbClr val="A50021"/>
        </a:solidFill>
        <a:latin typeface="Arial" pitchFamily="34" charset="0"/>
        <a:ea typeface="ＭＳ Ｐゴシック" pitchFamily="34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32">
          <p15:clr>
            <a:srgbClr val="A4A3A4"/>
          </p15:clr>
        </p15:guide>
        <p15:guide id="2" pos="213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  <a:srgbClr val="FFFF99"/>
    <a:srgbClr val="3333FF"/>
    <a:srgbClr val="6666FF"/>
    <a:srgbClr val="FFE7E7"/>
    <a:srgbClr val="FFCCCC"/>
    <a:srgbClr val="FFFFCC"/>
    <a:srgbClr val="6699FF"/>
    <a:srgbClr val="99CCFF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70" autoAdjust="0"/>
    <p:restoredTop sz="94703" autoAdjust="0"/>
  </p:normalViewPr>
  <p:slideViewPr>
    <p:cSldViewPr>
      <p:cViewPr varScale="1">
        <p:scale>
          <a:sx n="102" d="100"/>
          <a:sy n="102" d="100"/>
        </p:scale>
        <p:origin x="108" y="4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>
      <p:cViewPr varScale="1">
        <p:scale>
          <a:sx n="88" d="100"/>
          <a:sy n="88" d="100"/>
        </p:scale>
        <p:origin x="-2220" y="-102"/>
      </p:cViewPr>
      <p:guideLst>
        <p:guide orient="horz" pos="3132"/>
        <p:guide pos="213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29613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44385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>
                <a:solidFill>
                  <a:schemeClr val="tx1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6144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29613" y="9444385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>
                <a:solidFill>
                  <a:schemeClr val="tx1"/>
                </a:solidFill>
                <a:latin typeface="Times New Roman" pitchFamily="18" charset="0"/>
              </a:defRPr>
            </a:lvl1pPr>
          </a:lstStyle>
          <a:p>
            <a:fld id="{F40BB3D3-2AD7-4C82-9EFA-B333E444B9A8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270011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1125" y="0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96938" y="746125"/>
            <a:ext cx="4967287" cy="3727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1085" y="4722192"/>
            <a:ext cx="4958993" cy="4473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noProof="0"/>
              <a:t>Klik for at redigere teksttypografierne i masteren</a:t>
            </a:r>
          </a:p>
          <a:p>
            <a:pPr lvl="1"/>
            <a:r>
              <a:rPr lang="da-DK" noProof="0"/>
              <a:t>Andet niveau</a:t>
            </a:r>
          </a:p>
          <a:p>
            <a:pPr lvl="2"/>
            <a:r>
              <a:rPr lang="da-DK" noProof="0"/>
              <a:t>Tredje niveau</a:t>
            </a:r>
          </a:p>
          <a:p>
            <a:pPr lvl="3"/>
            <a:r>
              <a:rPr lang="da-DK" noProof="0"/>
              <a:t>Fjerde niveau</a:t>
            </a:r>
          </a:p>
          <a:p>
            <a:pPr lvl="4"/>
            <a:r>
              <a:rPr lang="da-DK" noProof="0"/>
              <a:t>Femte niveau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45928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defTabSz="954542">
              <a:defRPr sz="1300" b="1">
                <a:solidFill>
                  <a:srgbClr val="CC0000"/>
                </a:solidFill>
                <a:latin typeface="Times New Roman" pitchFamily="-111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da-DK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1125" y="9445928"/>
            <a:ext cx="2930039" cy="4965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5443" tIns="47721" rIns="95443" bIns="47721" numCol="1" anchor="b" anchorCtr="0" compatLnSpc="1">
            <a:prstTxWarp prst="textNoShape">
              <a:avLst/>
            </a:prstTxWarp>
          </a:bodyPr>
          <a:lstStyle>
            <a:lvl1pPr algn="r" defTabSz="954542">
              <a:defRPr sz="1300" b="1">
                <a:solidFill>
                  <a:srgbClr val="CC0000"/>
                </a:solidFill>
                <a:latin typeface="Times New Roman" pitchFamily="18" charset="0"/>
              </a:defRPr>
            </a:lvl1pPr>
          </a:lstStyle>
          <a:p>
            <a:fld id="{3B4E307D-5522-4D04-BA85-8835275F5406}" type="slidenum">
              <a:rPr lang="da-DK" altLang="da-DK"/>
              <a:pPr/>
              <a:t>‹#›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55606146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pitchFamily="-107" charset="-128"/>
        <a:cs typeface="ＭＳ Ｐゴシック" pitchFamily="-107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0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6EB085E5-D700-4CF1-9FEA-8F4218C755AF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174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7411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10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40215962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11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74378062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09C3841-98C7-4DA3-BA09-0FFC62FCB66D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12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15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150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3912D45-B5EA-4697-AC99-5931311FE06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13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13912D45-B5EA-4697-AC99-5931311FE06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14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256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907" indent="-27534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95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953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511" indent="-220279" defTabSz="954542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49CD9CD4-1100-4FE9-A51B-2924CD615C7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15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317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8875" cy="3727450"/>
          </a:xfrm>
          <a:ln/>
        </p:spPr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75815" y="4722192"/>
            <a:ext cx="5409535" cy="44739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dirty="0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705A1F2B-77F4-4E28-8C11-A95EAB758B93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16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60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41267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US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D276B94-AFAC-4697-8A61-3E8C0E8D66A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17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8875" cy="3727450"/>
          </a:xfrm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29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15856" indent="-275329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01316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541842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1982368" indent="-220264" defTabSz="954473" eaLnBrk="0" hangingPunct="0"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422894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863419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303945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744472" indent="-220264" defTabSz="954473" eaLnBrk="0" fontAlgn="base" hangingPunct="0">
              <a:spcBef>
                <a:spcPct val="0"/>
              </a:spcBef>
              <a:spcAft>
                <a:spcPct val="0"/>
              </a:spcAft>
              <a:defRPr sz="19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fld id="{8D276B94-AFAC-4697-8A61-3E8C0E8D66A0}" type="slidenum">
              <a:rPr lang="da-DK" altLang="da-DK" sz="1300">
                <a:solidFill>
                  <a:srgbClr val="CC0000"/>
                </a:solidFill>
                <a:latin typeface="Times New Roman" pitchFamily="18" charset="0"/>
              </a:rPr>
              <a:pPr eaLnBrk="1" hangingPunct="1"/>
              <a:t>18</a:t>
            </a:fld>
            <a:endParaRPr lang="da-DK" altLang="da-DK" sz="1300">
              <a:solidFill>
                <a:srgbClr val="CC0000"/>
              </a:solidFill>
              <a:latin typeface="Times New Roman" pitchFamily="18" charset="0"/>
            </a:endParaRPr>
          </a:p>
        </p:txBody>
      </p:sp>
      <p:sp>
        <p:nvSpPr>
          <p:cNvPr id="481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8875" cy="3727450"/>
          </a:xfrm>
          <a:ln/>
        </p:spPr>
      </p:sp>
      <p:sp>
        <p:nvSpPr>
          <p:cNvPr id="3594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defRPr/>
            </a:pPr>
            <a:endParaRPr lang="en-GB" dirty="0" smtClean="0">
              <a:cs typeface="+mn-cs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F146B6D-C4BA-4732-B51D-E2AAF9377D2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19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9483515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133561475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8F146B6D-C4BA-4732-B51D-E2AAF9377D2E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20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337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16129481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68268AD3-990B-47BB-81E0-04ABFF671B1F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21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43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258888" y="720725"/>
            <a:ext cx="4797425" cy="3598863"/>
          </a:xfrm>
          <a:ln/>
        </p:spPr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27359964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22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39953421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258888" y="720725"/>
            <a:ext cx="4797425" cy="3598863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4198584673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44257152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613929565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84050424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010935575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28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371218879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1pPr>
            <a:lvl2pPr marL="715907" indent="-27534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2pPr>
            <a:lvl3pPr marL="1101395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3pPr>
            <a:lvl4pPr marL="1541953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1982511" indent="-220279" defTabSz="954542" eaLnBrk="0" hangingPunct="0">
              <a:spcBef>
                <a:spcPct val="30000"/>
              </a:spcBef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423069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863626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304184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744742" indent="-220279" defTabSz="954542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</a:pPr>
            <a:fld id="{0A7C83F2-97F6-4FF2-A03C-029400408B2C}" type="slidenum">
              <a:rPr lang="da-DK" altLang="da-DK" sz="1300">
                <a:solidFill>
                  <a:srgbClr val="CC0000"/>
                </a:solidFill>
              </a:rPr>
              <a:pPr eaLnBrk="1" hangingPunct="1">
                <a:spcBef>
                  <a:spcPct val="0"/>
                </a:spcBef>
              </a:pPr>
              <a:t>29</a:t>
            </a:fld>
            <a:endParaRPr lang="da-DK" altLang="da-DK" sz="1300">
              <a:solidFill>
                <a:srgbClr val="CC0000"/>
              </a:solidFill>
            </a:endParaRPr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896938" y="746125"/>
            <a:ext cx="4967287" cy="3727450"/>
          </a:xfrm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en-US" altLang="da-DK" smtClean="0">
              <a:latin typeface="Times New Roman" pitchFamily="18" charset="0"/>
              <a:ea typeface="ＭＳ Ｐゴシック" pitchFamily="34" charset="-128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3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6468252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4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043501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5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8487302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6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39152755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7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75327907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8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28358586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B4E307D-5522-4D04-BA85-8835275F5406}" type="slidenum">
              <a:rPr lang="da-DK" altLang="da-DK" smtClean="0"/>
              <a:pPr/>
              <a:t>9</a:t>
            </a:fld>
            <a:endParaRPr lang="da-DK" altLang="da-DK"/>
          </a:p>
        </p:txBody>
      </p:sp>
    </p:spTree>
    <p:extLst>
      <p:ext uri="{BB962C8B-B14F-4D97-AF65-F5344CB8AC3E}">
        <p14:creationId xmlns:p14="http://schemas.microsoft.com/office/powerpoint/2010/main" val="107235827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a-DK" smtClean="0"/>
              <a:t>Click to edit Master subtitle style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688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66"/>
                </a:solidFill>
              </a:defRPr>
            </a:lvl1pPr>
          </a:lstStyle>
          <a:p>
            <a:pPr algn="ctr"/>
            <a:fld id="{0C953E5A-28AD-44D7-98CE-0B8AEAC88EC0}" type="slidenum">
              <a:rPr lang="da-DK" altLang="da-DK" sz="1800" b="1" smtClean="0"/>
              <a:pPr algn="ctr"/>
              <a:t>‹#›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169444986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 smtClean="0"/>
              <a:t>Click to edit Master text styles</a:t>
            </a:r>
          </a:p>
          <a:p>
            <a:pPr lvl="1"/>
            <a:r>
              <a:rPr lang="da-DK" smtClean="0"/>
              <a:t>Second level</a:t>
            </a:r>
          </a:p>
          <a:p>
            <a:pPr lvl="2"/>
            <a:r>
              <a:rPr lang="da-DK" smtClean="0"/>
              <a:t>Third level</a:t>
            </a:r>
          </a:p>
          <a:p>
            <a:pPr lvl="3"/>
            <a:r>
              <a:rPr lang="da-DK" smtClean="0"/>
              <a:t>Fourth level</a:t>
            </a:r>
          </a:p>
          <a:p>
            <a:pPr lvl="4"/>
            <a:r>
              <a:rPr lang="da-DK" smtClean="0"/>
              <a:t>Fifth level</a:t>
            </a:r>
            <a:endParaRPr lang="en-US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688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66"/>
                </a:solidFill>
              </a:defRPr>
            </a:lvl1pPr>
          </a:lstStyle>
          <a:p>
            <a:pPr algn="ctr"/>
            <a:fld id="{0C953E5A-28AD-44D7-98CE-0B8AEAC88EC0}" type="slidenum">
              <a:rPr lang="da-DK" altLang="da-DK" sz="1800" b="1" smtClean="0"/>
              <a:pPr algn="ctr"/>
              <a:t>‹#›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30362057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688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66"/>
                </a:solidFill>
              </a:defRPr>
            </a:lvl1pPr>
          </a:lstStyle>
          <a:p>
            <a:pPr algn="ctr"/>
            <a:fld id="{0C953E5A-28AD-44D7-98CE-0B8AEAC88EC0}" type="slidenum">
              <a:rPr lang="da-DK" altLang="da-DK" sz="1800" b="1" smtClean="0"/>
              <a:pPr algn="ctr"/>
              <a:t>‹#›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24567744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207375" cy="682625"/>
          </a:xfrm>
        </p:spPr>
        <p:txBody>
          <a:bodyPr/>
          <a:lstStyle/>
          <a:p>
            <a:r>
              <a:rPr lang="da-DK" smtClean="0"/>
              <a:t>Click to edit Master title style</a:t>
            </a:r>
            <a:endParaRPr lang="en-US"/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68313" y="1052513"/>
            <a:ext cx="8207375" cy="5195887"/>
          </a:xfrm>
        </p:spPr>
        <p:txBody>
          <a:bodyPr/>
          <a:lstStyle/>
          <a:p>
            <a:pPr lvl="0"/>
            <a:endParaRPr lang="en-US" noProof="0" smtClean="0"/>
          </a:p>
        </p:txBody>
      </p:sp>
      <p:sp>
        <p:nvSpPr>
          <p:cNvPr id="7" name="Slide Number Placeholder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688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66"/>
                </a:solidFill>
              </a:defRPr>
            </a:lvl1pPr>
          </a:lstStyle>
          <a:p>
            <a:pPr algn="ctr"/>
            <a:fld id="{0C953E5A-28AD-44D7-98CE-0B8AEAC88EC0}" type="slidenum">
              <a:rPr lang="da-DK" altLang="da-DK" sz="1800" b="1" smtClean="0"/>
              <a:pPr algn="ctr"/>
              <a:t>‹#›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3422733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68313" y="1052513"/>
            <a:ext cx="8207375" cy="51958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a-DK" altLang="da-DK" smtClean="0"/>
              <a:t>Click to edit Master text styles</a:t>
            </a:r>
          </a:p>
          <a:p>
            <a:pPr lvl="1"/>
            <a:r>
              <a:rPr lang="da-DK" altLang="da-DK" smtClean="0"/>
              <a:t>Second level</a:t>
            </a:r>
          </a:p>
          <a:p>
            <a:pPr lvl="2"/>
            <a:r>
              <a:rPr lang="da-DK" altLang="da-DK" smtClean="0"/>
              <a:t>Third level</a:t>
            </a:r>
          </a:p>
          <a:p>
            <a:pPr lvl="3"/>
            <a:r>
              <a:rPr lang="da-DK" altLang="da-DK" smtClean="0"/>
              <a:t>Fourth level</a:t>
            </a:r>
          </a:p>
          <a:p>
            <a:pPr lvl="4"/>
            <a:r>
              <a:rPr lang="da-DK" altLang="da-DK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424688" y="6400800"/>
            <a:ext cx="719312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rgbClr val="000066"/>
                </a:solidFill>
              </a:defRPr>
            </a:lvl1pPr>
          </a:lstStyle>
          <a:p>
            <a:pPr algn="ctr"/>
            <a:fld id="{0C953E5A-28AD-44D7-98CE-0B8AEAC88EC0}" type="slidenum">
              <a:rPr lang="da-DK" altLang="da-DK" sz="1800" b="1" smtClean="0"/>
              <a:pPr algn="ctr"/>
              <a:t>‹#›</a:t>
            </a:fld>
            <a:endParaRPr lang="da-DK" altLang="da-DK" sz="1800" b="1" dirty="0"/>
          </a:p>
        </p:txBody>
      </p:sp>
      <p:sp>
        <p:nvSpPr>
          <p:cNvPr id="1031" name="Line 9"/>
          <p:cNvSpPr>
            <a:spLocks noChangeShapeType="1"/>
          </p:cNvSpPr>
          <p:nvPr userDrawn="1"/>
        </p:nvSpPr>
        <p:spPr bwMode="auto">
          <a:xfrm flipV="1">
            <a:off x="468313" y="981075"/>
            <a:ext cx="8207375" cy="0"/>
          </a:xfrm>
          <a:prstGeom prst="line">
            <a:avLst/>
          </a:prstGeom>
          <a:noFill/>
          <a:ln w="25400">
            <a:solidFill>
              <a:srgbClr val="000066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da-DK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4" r:id="rId3"/>
    <p:sldLayoutId id="2147483661" r:id="rId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+mj-lt"/>
          <a:ea typeface="ＭＳ Ｐゴシック" pitchFamily="-107" charset="-128"/>
          <a:cs typeface="ＭＳ Ｐゴシック" pitchFamily="-107" charset="-128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  <a:ea typeface="ＭＳ Ｐゴシック" pitchFamily="-107" charset="-128"/>
          <a:cs typeface="ＭＳ Ｐゴシック" pitchFamily="-107" charset="-128"/>
        </a:defRPr>
      </a:lvl5pPr>
      <a:lvl6pPr marL="4572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600" b="1">
          <a:solidFill>
            <a:srgbClr val="000066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2400" b="1">
          <a:solidFill>
            <a:srgbClr val="A50021"/>
          </a:solidFill>
          <a:latin typeface="+mn-lt"/>
          <a:ea typeface="ＭＳ Ｐゴシック" pitchFamily="-107" charset="-128"/>
          <a:cs typeface="ＭＳ Ｐゴシック" pitchFamily="-107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rgbClr val="000066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16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1600">
          <a:solidFill>
            <a:schemeClr val="tx1"/>
          </a:solidFill>
          <a:latin typeface="Times New Roman" charset="0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200">
          <a:solidFill>
            <a:schemeClr val="tx1"/>
          </a:solidFill>
          <a:latin typeface="Times New Roman" charset="0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9" Type="http://schemas.openxmlformats.org/officeDocument/2006/relationships/image" Target="../media/image11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wm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11560" y="1052736"/>
            <a:ext cx="8173408" cy="3209946"/>
          </a:xfrm>
        </p:spPr>
        <p:txBody>
          <a:bodyPr/>
          <a:lstStyle/>
          <a:p>
            <a:pPr marL="342900" indent="-342900" algn="l" eaLnBrk="1" hangingPunct="1">
              <a:buFont typeface="Arial" panose="020B0604020202020204" pitchFamily="34" charset="0"/>
              <a:buChar char="•"/>
            </a:pPr>
            <a:r>
              <a:rPr lang="da-DK" altLang="da-DK" sz="2000" dirty="0" smtClean="0">
                <a:ea typeface="ＭＳ Ｐゴシック" pitchFamily="34" charset="-128"/>
              </a:rPr>
              <a:t>A</a:t>
            </a:r>
            <a:r>
              <a:rPr lang="da-DK" altLang="da-DK" sz="2000" noProof="0" dirty="0" err="1" smtClean="0">
                <a:ea typeface="ＭＳ Ｐゴシック" pitchFamily="34" charset="-128"/>
              </a:rPr>
              <a:t>lgoritmeskabeloner</a:t>
            </a:r>
            <a:endParaRPr lang="da-DK" altLang="da-DK" sz="2000" noProof="0" dirty="0" smtClean="0">
              <a:ea typeface="ＭＳ Ｐゴシック" pitchFamily="34" charset="-128"/>
            </a:endParaRPr>
          </a:p>
          <a:p>
            <a:pPr marL="800100" lvl="1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800" dirty="0">
                <a:ea typeface="ＭＳ Ｐゴシック" pitchFamily="34" charset="-128"/>
              </a:rPr>
              <a:t>Kan (ved simple tilretningerne) bruges til at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implementere metoder</a:t>
            </a:r>
            <a:r>
              <a:rPr lang="da-DK" altLang="da-DK" sz="1800" dirty="0">
                <a:ea typeface="ＭＳ Ｐゴシック" pitchFamily="34" charset="-128"/>
              </a:rPr>
              <a:t>, der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gennemsøger</a:t>
            </a:r>
            <a:r>
              <a:rPr lang="da-DK" altLang="da-DK" sz="1800" dirty="0">
                <a:ea typeface="ＭＳ Ｐゴシック" pitchFamily="34" charset="-128"/>
              </a:rPr>
              <a:t> en arrayliste (eller anden objektsamling) og finder objekter, der opfylder et givet </a:t>
            </a:r>
            <a:r>
              <a:rPr lang="da-DK" altLang="da-DK" sz="1800" b="1" dirty="0">
                <a:solidFill>
                  <a:srgbClr val="008000"/>
                </a:solidFill>
                <a:ea typeface="ＭＳ Ｐゴシック" pitchFamily="34" charset="-128"/>
              </a:rPr>
              <a:t>kriterium</a:t>
            </a:r>
          </a:p>
          <a:p>
            <a:pPr marL="800100" lvl="1" indent="-342900" algn="l" eaLnBrk="1" hangingPunct="1">
              <a:spcBef>
                <a:spcPts val="600"/>
              </a:spcBef>
              <a:buFont typeface="Arial" panose="020B0604020202020204" pitchFamily="34" charset="0"/>
              <a:buChar char="•"/>
            </a:pPr>
            <a:r>
              <a:rPr lang="da-DK" altLang="da-DK" sz="1800" noProof="0" dirty="0" smtClean="0">
                <a:ea typeface="ＭＳ Ｐゴシック" pitchFamily="34" charset="-128"/>
              </a:rPr>
              <a:t>Fire forskellige skabeloner: findOne, findAll, findNoOf, findSumOf</a:t>
            </a:r>
          </a:p>
          <a:p>
            <a:pPr marL="342900" lvl="1" indent="-342900" algn="l" eaLnBrk="1" hangingPunct="1">
              <a:spcBef>
                <a:spcPts val="1800"/>
              </a:spcBef>
              <a:buFont typeface="Arial" panose="020B0604020202020204" pitchFamily="34" charset="0"/>
              <a:buChar char="•"/>
            </a:pPr>
            <a:r>
              <a:rPr lang="da-DK" altLang="da-DK" b="1" noProof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Primitive </a:t>
            </a:r>
            <a:r>
              <a:rPr lang="da-DK" altLang="da-DK" b="1" noProof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typer (forfremmelse og begrænsning)</a:t>
            </a:r>
          </a:p>
          <a:p>
            <a:pPr marL="342900" lvl="1" indent="-342900" algn="l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b="1" noProof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Identitet versus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lighed </a:t>
            </a:r>
            <a:r>
              <a:rPr lang="da-DK" altLang="da-DK" b="1" noProof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for objekter (herunder </a:t>
            </a:r>
            <a:r>
              <a:rPr lang="da-DK" altLang="da-DK" b="1" noProof="0" dirty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strenge</a:t>
            </a:r>
            <a:r>
              <a:rPr lang="da-DK" altLang="da-DK" b="1" noProof="0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)</a:t>
            </a:r>
          </a:p>
          <a:p>
            <a:pPr marL="342900" indent="-342900" algn="l" eaLnBrk="1" hangingPunct="1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da-DK" altLang="da-DK" sz="2000" noProof="0" dirty="0" smtClean="0">
                <a:ea typeface="ＭＳ Ｐゴシック" pitchFamily="34" charset="-128"/>
              </a:rPr>
              <a:t>Afleveringsopgaver i uge 4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 bwMode="auto">
          <a:xfrm>
            <a:off x="468313" y="260350"/>
            <a:ext cx="8207375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r>
              <a:rPr lang="da-DK" altLang="da-DK" sz="3200" kern="0" dirty="0" smtClean="0">
                <a:ea typeface="ＭＳ Ｐゴシック" pitchFamily="34" charset="-128"/>
              </a:rPr>
              <a:t>Forelæsning Uge 4 –</a:t>
            </a:r>
            <a:r>
              <a:rPr lang="da-DK" altLang="da-DK" sz="3200" kern="0" dirty="0">
                <a:ea typeface="ＭＳ Ｐゴシック" pitchFamily="34" charset="-128"/>
              </a:rPr>
              <a:t> </a:t>
            </a:r>
            <a:r>
              <a:rPr lang="da-DK" altLang="da-DK" sz="3200" kern="0" dirty="0" smtClean="0">
                <a:ea typeface="ＭＳ Ｐゴシック" pitchFamily="34" charset="-128"/>
              </a:rPr>
              <a:t>Mandag</a:t>
            </a:r>
          </a:p>
        </p:txBody>
      </p:sp>
      <p:sp>
        <p:nvSpPr>
          <p:cNvPr id="32" name="Rectangle 3"/>
          <p:cNvSpPr txBox="1">
            <a:spLocks noChangeArrowheads="1"/>
          </p:cNvSpPr>
          <p:nvPr/>
        </p:nvSpPr>
        <p:spPr bwMode="auto">
          <a:xfrm>
            <a:off x="759355" y="4916798"/>
            <a:ext cx="3816424" cy="1220847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182563" indent="-182563" algn="l" eaLnBrk="1" hangingPunct="1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</a:rPr>
              <a:t>Nogle studerende efterlyser mere "live" programmering ved forelæsningerne</a:t>
            </a:r>
          </a:p>
          <a:p>
            <a:pPr marL="182563" indent="-182563" algn="l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</a:rPr>
              <a:t>Det får I ved at se de ca. 75 videoer, der hører til kurset – de indeholder næsten udelukkende "live" programmering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85362" y="4343401"/>
            <a:ext cx="3557266" cy="2367642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Eksempler på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findNoOf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10</a:t>
            </a:fld>
            <a:endParaRPr lang="da-DK" altLang="da-DK" sz="1800" b="1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076586" y="1556792"/>
            <a:ext cx="5177072" cy="213507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findNoOfPixels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color)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(Pixel p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pixels)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p.getColor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result++;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1076586" y="3861048"/>
            <a:ext cx="5177072" cy="213507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findNoOfPersons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q) 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0;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().contains(q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result++;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3805386" y="3119742"/>
            <a:ext cx="2448272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antal pixels med den angivne farve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707904" y="5167689"/>
            <a:ext cx="2545754" cy="8284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antal personer,</a:t>
            </a:r>
            <a:b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</a:b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hvis navn indeholder den angivne tekststreng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539552" y="1052736"/>
            <a:ext cx="8429806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da-DK" altLang="da-DK" sz="2000" dirty="0" smtClean="0">
                <a:ea typeface="ＭＳ Ｐゴシック" pitchFamily="34" charset="-128"/>
              </a:rPr>
              <a:t>Returnerer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antallet</a:t>
            </a:r>
            <a:r>
              <a:rPr lang="da-DK" altLang="da-DK" sz="2000" dirty="0" smtClean="0">
                <a:ea typeface="ＭＳ Ｐゴシック" pitchFamily="34" charset="-128"/>
              </a:rPr>
              <a:t> af elementer, der opfylder en given betingelse</a:t>
            </a:r>
            <a:endParaRPr lang="da-DK" altLang="da-DK" sz="2000" kern="0" dirty="0" smtClean="0"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28882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Eksempler på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findSumOf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11</a:t>
            </a:fld>
            <a:endParaRPr lang="da-DK" altLang="da-DK" sz="1800" b="1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1001266" y="1556792"/>
            <a:ext cx="6379046" cy="213507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findSumOfDarkPixels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color)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 = 0;</a:t>
            </a: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Pixel p : pixels ) 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p.getColor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&lt;= color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 +=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p.getColor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result;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971600" y="3861048"/>
            <a:ext cx="6336704" cy="223971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findSumOfTeenagers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0;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 p : persons )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  <a:endParaRPr lang="en-US" altLang="da-DK" sz="1700" b="1" spc="-15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itchFamily="49" charset="0"/>
              </a:rPr>
              <a:t> 13 </a:t>
            </a:r>
            <a:r>
              <a:rPr lang="en-US" altLang="da-DK" sz="1700" b="1" dirty="0">
                <a:solidFill>
                  <a:schemeClr val="tx1"/>
                </a:solidFill>
                <a:latin typeface="Courier New" pitchFamily="49" charset="0"/>
              </a:rPr>
              <a:t>&lt;=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da-DK" sz="1700" b="1" spc="-1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.getAge</a:t>
            </a:r>
            <a:r>
              <a:rPr lang="en-US" altLang="da-DK" sz="1700" b="1" spc="-1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itchFamily="49" charset="0"/>
              </a:rPr>
              <a:t>&amp;&amp;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</a:t>
            </a:r>
            <a:r>
              <a:rPr lang="en-US" altLang="da-DK" sz="1700" b="1" spc="-1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.getAge</a:t>
            </a:r>
            <a:r>
              <a:rPr lang="en-US" altLang="da-DK" sz="1700" b="1" spc="-1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itchFamily="49" charset="0"/>
              </a:rPr>
              <a:t>&lt;=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itchFamily="49" charset="0"/>
              </a:rPr>
              <a:t>19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 </a:t>
            </a:r>
            <a:endParaRPr lang="en-US" altLang="da-DK" sz="1700" b="1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result +=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p.getAge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}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</a:p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5292080" y="3134821"/>
            <a:ext cx="2088232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summen af mørke pixelværdier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1" name="Text Box 5"/>
          <p:cNvSpPr txBox="1">
            <a:spLocks noChangeArrowheads="1"/>
          </p:cNvSpPr>
          <p:nvPr/>
        </p:nvSpPr>
        <p:spPr bwMode="auto">
          <a:xfrm>
            <a:off x="5219896" y="5511085"/>
            <a:ext cx="1959225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summen af teenagernes alder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39552" y="1052736"/>
            <a:ext cx="8434597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da-DK" altLang="da-DK" sz="2000" spc="-60" dirty="0" smtClean="0">
                <a:ea typeface="ＭＳ Ｐゴシック" pitchFamily="34" charset="-128"/>
              </a:rPr>
              <a:t>Returnerer </a:t>
            </a:r>
            <a:r>
              <a:rPr lang="da-DK" altLang="da-DK" sz="2000" spc="-60" dirty="0" smtClean="0">
                <a:solidFill>
                  <a:srgbClr val="008000"/>
                </a:solidFill>
                <a:ea typeface="ＭＳ Ｐゴシック" pitchFamily="34" charset="-128"/>
              </a:rPr>
              <a:t>summen</a:t>
            </a:r>
            <a:r>
              <a:rPr lang="da-DK" altLang="da-DK" sz="2000" spc="-60" dirty="0" smtClean="0">
                <a:ea typeface="ＭＳ Ｐゴシック" pitchFamily="34" charset="-128"/>
              </a:rPr>
              <a:t> af de elementer, der opfylder en given betingelse</a:t>
            </a:r>
            <a:endParaRPr lang="da-DK" altLang="da-DK" sz="2000" kern="0" spc="-60" dirty="0" smtClean="0">
              <a:ea typeface="ＭＳ Ｐゴシック" pitchFamily="34" charset="-128"/>
            </a:endParaRPr>
          </a:p>
        </p:txBody>
      </p:sp>
      <p:sp>
        <p:nvSpPr>
          <p:cNvPr id="12" name="Rectangle 11"/>
          <p:cNvSpPr/>
          <p:nvPr/>
        </p:nvSpPr>
        <p:spPr>
          <a:xfrm rot="21165640">
            <a:off x="7582933" y="4261791"/>
            <a:ext cx="1355868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41701750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/>
              <a:t>Primitive typer i Java</a:t>
            </a:r>
          </a:p>
        </p:txBody>
      </p:sp>
      <p:sp>
        <p:nvSpPr>
          <p:cNvPr id="225290" name="Rectangle 10"/>
          <p:cNvSpPr>
            <a:spLocks noChangeArrowheads="1"/>
          </p:cNvSpPr>
          <p:nvPr/>
        </p:nvSpPr>
        <p:spPr bwMode="auto">
          <a:xfrm>
            <a:off x="5297675" y="2988524"/>
            <a:ext cx="1591330" cy="71006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d; 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</a:endParaRPr>
          </a:p>
          <a:p>
            <a:pPr eaLnBrk="1" hangingPunct="1"/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i;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grpSp>
        <p:nvGrpSpPr>
          <p:cNvPr id="7" name="Group 6"/>
          <p:cNvGrpSpPr/>
          <p:nvPr/>
        </p:nvGrpSpPr>
        <p:grpSpPr>
          <a:xfrm>
            <a:off x="827583" y="1060973"/>
            <a:ext cx="4675441" cy="1332866"/>
            <a:chOff x="1043608" y="1400432"/>
            <a:chExt cx="4581704" cy="1332866"/>
          </a:xfrm>
        </p:grpSpPr>
        <p:sp>
          <p:nvSpPr>
            <p:cNvPr id="53" name="Rectangle 10"/>
            <p:cNvSpPr>
              <a:spLocks noChangeArrowheads="1"/>
            </p:cNvSpPr>
            <p:nvPr/>
          </p:nvSpPr>
          <p:spPr bwMode="auto">
            <a:xfrm>
              <a:off x="1043608" y="1400432"/>
              <a:ext cx="4492219" cy="1332866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xtLst/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 b="1" dirty="0">
                <a:solidFill>
                  <a:srgbClr val="0000FF"/>
                </a:solidFill>
                <a:latin typeface="Courier New" pitchFamily="49" charset="0"/>
              </a:endParaRPr>
            </a:p>
          </p:txBody>
        </p:sp>
        <p:sp>
          <p:nvSpPr>
            <p:cNvPr id="25" name="Text Box 4"/>
            <p:cNvSpPr txBox="1">
              <a:spLocks noChangeArrowheads="1"/>
            </p:cNvSpPr>
            <p:nvPr/>
          </p:nvSpPr>
          <p:spPr bwMode="auto">
            <a:xfrm>
              <a:off x="1190787" y="1949160"/>
              <a:ext cx="4434525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2400" b="1" dirty="0">
                  <a:cs typeface="Arial" pitchFamily="34" charset="0"/>
                </a:rPr>
                <a:t>byte  </a:t>
              </a:r>
              <a:r>
                <a:rPr lang="da-DK" altLang="da-DK" sz="2400" b="1" dirty="0" smtClean="0">
                  <a:cs typeface="Arial" pitchFamily="34" charset="0"/>
                </a:rPr>
                <a:t> </a:t>
              </a:r>
              <a:r>
                <a:rPr lang="da-DK" altLang="da-DK" sz="2400" b="1" dirty="0" smtClean="0">
                  <a:latin typeface="Courier New"/>
                  <a:cs typeface="Courier New"/>
                  <a:sym typeface="Wingdings" panose="05000000000000000000" pitchFamily="2" charset="2"/>
                </a:rPr>
                <a:t> </a:t>
              </a:r>
              <a:r>
                <a:rPr lang="da-DK" altLang="da-DK" sz="2400" b="1" dirty="0" smtClean="0">
                  <a:cs typeface="Arial" pitchFamily="34" charset="0"/>
                </a:rPr>
                <a:t>  </a:t>
              </a:r>
              <a:r>
                <a:rPr lang="da-DK" altLang="da-DK" sz="2400" b="1" dirty="0">
                  <a:cs typeface="Arial" pitchFamily="34" charset="0"/>
                </a:rPr>
                <a:t>short  </a:t>
              </a:r>
              <a:r>
                <a:rPr lang="da-DK" altLang="da-DK" sz="2400" b="1" dirty="0" smtClean="0">
                  <a:cs typeface="Arial" pitchFamily="34" charset="0"/>
                </a:rPr>
                <a:t> </a:t>
              </a:r>
              <a:r>
                <a:rPr lang="da-DK" altLang="da-DK" sz="2400" b="1" dirty="0" smtClean="0">
                  <a:latin typeface="Courier New"/>
                  <a:cs typeface="Courier New"/>
                  <a:sym typeface="Wingdings" panose="05000000000000000000" pitchFamily="2" charset="2"/>
                </a:rPr>
                <a:t> </a:t>
              </a:r>
              <a:r>
                <a:rPr lang="da-DK" altLang="da-DK" sz="2400" b="1" dirty="0" smtClean="0">
                  <a:cs typeface="Arial" pitchFamily="34" charset="0"/>
                </a:rPr>
                <a:t>  </a:t>
              </a:r>
              <a:r>
                <a:rPr lang="da-DK" altLang="da-DK" sz="2400" b="1" dirty="0" err="1">
                  <a:solidFill>
                    <a:srgbClr val="3333FF"/>
                  </a:solidFill>
                  <a:cs typeface="Arial" pitchFamily="34" charset="0"/>
                </a:rPr>
                <a:t>int</a:t>
              </a:r>
              <a:r>
                <a:rPr lang="da-DK" altLang="da-DK" sz="2400" b="1" dirty="0">
                  <a:cs typeface="Arial" pitchFamily="34" charset="0"/>
                </a:rPr>
                <a:t>  </a:t>
              </a:r>
              <a:r>
                <a:rPr lang="da-DK" altLang="da-DK" sz="2400" b="1" dirty="0" smtClean="0">
                  <a:cs typeface="Arial" pitchFamily="34" charset="0"/>
                </a:rPr>
                <a:t> </a:t>
              </a:r>
              <a:r>
                <a:rPr lang="da-DK" altLang="da-DK" sz="2400" b="1" dirty="0" smtClean="0">
                  <a:latin typeface="Courier New"/>
                  <a:cs typeface="Courier New"/>
                  <a:sym typeface="Wingdings" panose="05000000000000000000" pitchFamily="2" charset="2"/>
                </a:rPr>
                <a:t> </a:t>
              </a:r>
              <a:r>
                <a:rPr lang="da-DK" altLang="da-DK" sz="2400" b="1" dirty="0" smtClean="0">
                  <a:cs typeface="Arial" pitchFamily="34" charset="0"/>
                </a:rPr>
                <a:t>  long</a:t>
              </a:r>
              <a:endParaRPr lang="da-DK" altLang="da-DK" sz="2400" b="1" dirty="0">
                <a:solidFill>
                  <a:srgbClr val="008000"/>
                </a:solidFill>
                <a:cs typeface="Arial" pitchFamily="34" charset="0"/>
              </a:endParaRPr>
            </a:p>
          </p:txBody>
        </p:sp>
        <p:sp>
          <p:nvSpPr>
            <p:cNvPr id="29" name="Text Box 7"/>
            <p:cNvSpPr txBox="1">
              <a:spLocks noChangeArrowheads="1"/>
            </p:cNvSpPr>
            <p:nvPr/>
          </p:nvSpPr>
          <p:spPr bwMode="auto">
            <a:xfrm>
              <a:off x="1336544" y="2431939"/>
              <a:ext cx="49915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8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0" name="Text Box 7"/>
            <p:cNvSpPr txBox="1">
              <a:spLocks noChangeArrowheads="1"/>
            </p:cNvSpPr>
            <p:nvPr/>
          </p:nvSpPr>
          <p:spPr bwMode="auto">
            <a:xfrm>
              <a:off x="2524990" y="2431939"/>
              <a:ext cx="58411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16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1" name="Text Box 7"/>
            <p:cNvSpPr txBox="1">
              <a:spLocks noChangeArrowheads="1"/>
            </p:cNvSpPr>
            <p:nvPr/>
          </p:nvSpPr>
          <p:spPr bwMode="auto">
            <a:xfrm>
              <a:off x="3741078" y="2431939"/>
              <a:ext cx="58411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32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2" name="Text Box 7"/>
            <p:cNvSpPr txBox="1">
              <a:spLocks noChangeArrowheads="1"/>
            </p:cNvSpPr>
            <p:nvPr/>
          </p:nvSpPr>
          <p:spPr bwMode="auto">
            <a:xfrm>
              <a:off x="4783518" y="2419170"/>
              <a:ext cx="58411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64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3" name="Text Box 7"/>
            <p:cNvSpPr txBox="1">
              <a:spLocks noChangeArrowheads="1"/>
            </p:cNvSpPr>
            <p:nvPr/>
          </p:nvSpPr>
          <p:spPr bwMode="auto">
            <a:xfrm>
              <a:off x="1112361" y="1484784"/>
              <a:ext cx="810135" cy="371513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800" b="1" dirty="0">
                  <a:solidFill>
                    <a:schemeClr val="tx1"/>
                  </a:solidFill>
                </a:rPr>
                <a:t>H</a:t>
              </a:r>
              <a:r>
                <a:rPr lang="da-DK" altLang="da-DK" sz="1800" b="1" dirty="0" smtClean="0">
                  <a:solidFill>
                    <a:schemeClr val="tx1"/>
                  </a:solidFill>
                </a:rPr>
                <a:t>eltal</a:t>
              </a:r>
              <a:endParaRPr lang="da-DK" altLang="da-DK" sz="1800" b="1" dirty="0">
                <a:solidFill>
                  <a:schemeClr val="tx1"/>
                </a:solidFill>
              </a:endParaRPr>
            </a:p>
          </p:txBody>
        </p:sp>
      </p:grpSp>
      <p:sp>
        <p:nvSpPr>
          <p:cNvPr id="28" name="Rectangle 27"/>
          <p:cNvSpPr>
            <a:spLocks noChangeArrowheads="1"/>
          </p:cNvSpPr>
          <p:nvPr/>
        </p:nvSpPr>
        <p:spPr bwMode="auto">
          <a:xfrm rot="16200000">
            <a:off x="3652969" y="2423209"/>
            <a:ext cx="36610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endParaRPr lang="en-US" altLang="da-DK" sz="2400" b="1" dirty="0">
              <a:cs typeface="Arial" pitchFamily="34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12</a:t>
            </a:fld>
            <a:endParaRPr lang="da-DK" altLang="da-DK" sz="1800" b="1" dirty="0"/>
          </a:p>
        </p:txBody>
      </p:sp>
      <p:sp>
        <p:nvSpPr>
          <p:cNvPr id="42" name="Text Box 5"/>
          <p:cNvSpPr txBox="1">
            <a:spLocks noChangeArrowheads="1"/>
          </p:cNvSpPr>
          <p:nvPr/>
        </p:nvSpPr>
        <p:spPr bwMode="auto">
          <a:xfrm>
            <a:off x="866555" y="4464391"/>
            <a:ext cx="3633437" cy="582211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X </a:t>
            </a:r>
            <a:r>
              <a:rPr lang="da-DK" altLang="da-DK" sz="1600" b="1" dirty="0" smtClean="0">
                <a:solidFill>
                  <a:srgbClr val="0000FF"/>
                </a:solidFill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r>
              <a:rPr lang="da-DK" altLang="da-DK" sz="1600" b="1" dirty="0" smtClean="0">
                <a:solidFill>
                  <a:srgbClr val="0000FF"/>
                </a:solidFill>
                <a:cs typeface="Arial" pitchFamily="34" charset="0"/>
              </a:rPr>
              <a:t> Y angiver at et</a:t>
            </a:r>
            <a:r>
              <a:rPr lang="da-DK" altLang="da-DK" sz="1600" b="1" dirty="0">
                <a:solidFill>
                  <a:srgbClr val="0000FF"/>
                </a:solidFill>
                <a:latin typeface="Arial"/>
                <a:cs typeface="Arial"/>
              </a:rPr>
              <a:t> </a:t>
            </a:r>
            <a:r>
              <a:rPr lang="da-DK" altLang="da-DK" sz="1600" b="1" dirty="0" smtClean="0">
                <a:solidFill>
                  <a:srgbClr val="0000FF"/>
                </a:solidFill>
                <a:latin typeface="Arial"/>
                <a:cs typeface="Arial"/>
              </a:rPr>
              <a:t>udtryk af type X</a:t>
            </a:r>
            <a:br>
              <a:rPr lang="da-DK" altLang="da-DK" sz="1600" b="1" dirty="0" smtClean="0">
                <a:solidFill>
                  <a:srgbClr val="0000FF"/>
                </a:solidFill>
                <a:latin typeface="Arial"/>
                <a:cs typeface="Arial"/>
              </a:rPr>
            </a:br>
            <a:r>
              <a:rPr lang="da-DK" altLang="da-DK" sz="1600" b="1" dirty="0" smtClean="0">
                <a:solidFill>
                  <a:srgbClr val="0000FF"/>
                </a:solidFill>
                <a:latin typeface="Arial"/>
                <a:cs typeface="Arial"/>
              </a:rPr>
              <a:t>kan assignes til variabler af type Y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3225973" y="2975650"/>
            <a:ext cx="1274019" cy="1266019"/>
            <a:chOff x="2793925" y="3027076"/>
            <a:chExt cx="1274019" cy="1266019"/>
          </a:xfrm>
        </p:grpSpPr>
        <p:sp>
          <p:nvSpPr>
            <p:cNvPr id="58" name="Rectangle 10"/>
            <p:cNvSpPr>
              <a:spLocks noChangeArrowheads="1"/>
            </p:cNvSpPr>
            <p:nvPr/>
          </p:nvSpPr>
          <p:spPr bwMode="auto">
            <a:xfrm>
              <a:off x="2793925" y="3027076"/>
              <a:ext cx="1274019" cy="1266019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xtLst/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 b="1" dirty="0">
                <a:solidFill>
                  <a:srgbClr val="0000FF"/>
                </a:solidFill>
                <a:latin typeface="Courier New" pitchFamily="49" charset="0"/>
              </a:endParaRPr>
            </a:p>
          </p:txBody>
        </p:sp>
        <p:sp>
          <p:nvSpPr>
            <p:cNvPr id="26" name="Text Box 5"/>
            <p:cNvSpPr txBox="1">
              <a:spLocks noChangeArrowheads="1"/>
            </p:cNvSpPr>
            <p:nvPr/>
          </p:nvSpPr>
          <p:spPr bwMode="auto">
            <a:xfrm>
              <a:off x="3026420" y="3514832"/>
              <a:ext cx="832577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2400" b="1" dirty="0" err="1">
                  <a:solidFill>
                    <a:srgbClr val="3333FF"/>
                  </a:solidFill>
                </a:rPr>
                <a:t>char</a:t>
              </a:r>
              <a:endParaRPr lang="da-DK" altLang="da-DK" sz="2400" b="1" dirty="0">
                <a:solidFill>
                  <a:srgbClr val="3333FF"/>
                </a:solidFill>
              </a:endParaRPr>
            </a:p>
          </p:txBody>
        </p:sp>
        <p:sp>
          <p:nvSpPr>
            <p:cNvPr id="40" name="Text Box 7"/>
            <p:cNvSpPr txBox="1">
              <a:spLocks noChangeArrowheads="1"/>
            </p:cNvSpPr>
            <p:nvPr/>
          </p:nvSpPr>
          <p:spPr bwMode="auto">
            <a:xfrm>
              <a:off x="3131840" y="3972032"/>
              <a:ext cx="58411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16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1" name="Text Box 7"/>
            <p:cNvSpPr txBox="1">
              <a:spLocks noChangeArrowheads="1"/>
            </p:cNvSpPr>
            <p:nvPr/>
          </p:nvSpPr>
          <p:spPr bwMode="auto">
            <a:xfrm>
              <a:off x="2858151" y="3088743"/>
              <a:ext cx="716071" cy="371513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</a:ln>
            <a:extLst/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800" b="1" dirty="0" smtClean="0">
                  <a:solidFill>
                    <a:schemeClr val="tx1"/>
                  </a:solidFill>
                </a:rPr>
                <a:t>Tegn</a:t>
              </a:r>
              <a:endParaRPr lang="da-DK" altLang="da-DK" sz="1800" b="1" dirty="0">
                <a:solidFill>
                  <a:schemeClr val="tx1"/>
                </a:solidFill>
              </a:endParaRPr>
            </a:p>
          </p:txBody>
        </p:sp>
      </p:grpSp>
      <p:grpSp>
        <p:nvGrpSpPr>
          <p:cNvPr id="5" name="Group 4"/>
          <p:cNvGrpSpPr/>
          <p:nvPr/>
        </p:nvGrpSpPr>
        <p:grpSpPr>
          <a:xfrm>
            <a:off x="866555" y="2975650"/>
            <a:ext cx="2062470" cy="1266019"/>
            <a:chOff x="605564" y="3027077"/>
            <a:chExt cx="2062470" cy="1266019"/>
          </a:xfrm>
        </p:grpSpPr>
        <p:sp>
          <p:nvSpPr>
            <p:cNvPr id="55" name="Rectangle 10"/>
            <p:cNvSpPr>
              <a:spLocks noChangeArrowheads="1"/>
            </p:cNvSpPr>
            <p:nvPr/>
          </p:nvSpPr>
          <p:spPr bwMode="auto">
            <a:xfrm>
              <a:off x="605564" y="3027077"/>
              <a:ext cx="2062470" cy="1266019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xtLst/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 b="1" dirty="0">
                <a:solidFill>
                  <a:srgbClr val="0000FF"/>
                </a:solidFill>
                <a:latin typeface="Courier New" pitchFamily="49" charset="0"/>
              </a:endParaRPr>
            </a:p>
          </p:txBody>
        </p:sp>
        <p:sp>
          <p:nvSpPr>
            <p:cNvPr id="27" name="Text Box 7"/>
            <p:cNvSpPr txBox="1">
              <a:spLocks noChangeArrowheads="1"/>
            </p:cNvSpPr>
            <p:nvPr/>
          </p:nvSpPr>
          <p:spPr bwMode="auto">
            <a:xfrm>
              <a:off x="965604" y="3517921"/>
              <a:ext cx="1359965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2400" b="1" dirty="0" err="1">
                  <a:solidFill>
                    <a:srgbClr val="3333FF"/>
                  </a:solidFill>
                </a:rPr>
                <a:t>boolean</a:t>
              </a:r>
              <a:endParaRPr lang="da-DK" altLang="da-DK" sz="2400" b="1" dirty="0">
                <a:solidFill>
                  <a:srgbClr val="3333FF"/>
                </a:solidFill>
              </a:endParaRPr>
            </a:p>
          </p:txBody>
        </p:sp>
        <p:sp>
          <p:nvSpPr>
            <p:cNvPr id="39" name="Text Box 7"/>
            <p:cNvSpPr txBox="1">
              <a:spLocks noChangeArrowheads="1"/>
            </p:cNvSpPr>
            <p:nvPr/>
          </p:nvSpPr>
          <p:spPr bwMode="auto">
            <a:xfrm>
              <a:off x="1397652" y="3972032"/>
              <a:ext cx="49915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1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43" name="Text Box 7"/>
            <p:cNvSpPr txBox="1">
              <a:spLocks noChangeArrowheads="1"/>
            </p:cNvSpPr>
            <p:nvPr/>
          </p:nvSpPr>
          <p:spPr bwMode="auto">
            <a:xfrm>
              <a:off x="669334" y="3088306"/>
              <a:ext cx="1842469" cy="371513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chemeClr val="tx1"/>
              </a:solidFill>
            </a:ln>
            <a:extLst/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800" b="1" spc="-150" dirty="0" smtClean="0">
                  <a:solidFill>
                    <a:schemeClr val="tx1"/>
                  </a:solidFill>
                </a:rPr>
                <a:t>Sandhedsværdier</a:t>
              </a:r>
              <a:endParaRPr lang="da-DK" altLang="da-DK" sz="1800" b="1" spc="-150" dirty="0">
                <a:solidFill>
                  <a:schemeClr val="tx1"/>
                </a:solidFill>
              </a:endParaRPr>
            </a:p>
          </p:txBody>
        </p:sp>
      </p:grpSp>
      <p:sp>
        <p:nvSpPr>
          <p:cNvPr id="44" name="Rectangle 10"/>
          <p:cNvSpPr>
            <a:spLocks noChangeArrowheads="1"/>
          </p:cNvSpPr>
          <p:nvPr/>
        </p:nvSpPr>
        <p:spPr bwMode="auto">
          <a:xfrm>
            <a:off x="6610417" y="4417728"/>
            <a:ext cx="1183325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d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7;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45" name="Rectangle 10"/>
          <p:cNvSpPr>
            <a:spLocks noChangeArrowheads="1"/>
          </p:cNvSpPr>
          <p:nvPr/>
        </p:nvSpPr>
        <p:spPr bwMode="auto">
          <a:xfrm>
            <a:off x="6634889" y="5345399"/>
            <a:ext cx="1455514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i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3.5;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46" name="Rectangle 3"/>
          <p:cNvSpPr txBox="1">
            <a:spLocks noChangeArrowheads="1"/>
          </p:cNvSpPr>
          <p:nvPr/>
        </p:nvSpPr>
        <p:spPr bwMode="auto">
          <a:xfrm>
            <a:off x="5245932" y="2585485"/>
            <a:ext cx="1728361" cy="366187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1200"/>
              </a:spcBef>
              <a:buNone/>
            </a:pPr>
            <a:r>
              <a:rPr lang="da-DK" altLang="da-DK" sz="2000" dirty="0"/>
              <a:t>Eksempel:</a:t>
            </a:r>
          </a:p>
        </p:txBody>
      </p:sp>
      <p:sp>
        <p:nvSpPr>
          <p:cNvPr id="47" name="Text Box 5"/>
          <p:cNvSpPr txBox="1">
            <a:spLocks noChangeArrowheads="1"/>
          </p:cNvSpPr>
          <p:nvPr/>
        </p:nvSpPr>
        <p:spPr bwMode="auto">
          <a:xfrm>
            <a:off x="5225667" y="4412643"/>
            <a:ext cx="1399612" cy="71045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Lovligt:</a:t>
            </a:r>
          </a:p>
          <a:p>
            <a:pPr eaLnBrk="0" hangingPunct="0">
              <a:spcBef>
                <a:spcPts val="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int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≤ double</a:t>
            </a: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 </a:t>
            </a:r>
            <a:endParaRPr lang="da-DK" sz="1600" b="1" dirty="0">
              <a:solidFill>
                <a:srgbClr val="7030A0"/>
              </a:solidFill>
              <a:latin typeface="+mn-lt"/>
              <a:ea typeface="ＭＳ Ｐゴシック" charset="0"/>
            </a:endParaRPr>
          </a:p>
        </p:txBody>
      </p:sp>
      <p:sp>
        <p:nvSpPr>
          <p:cNvPr id="48" name="Line 22"/>
          <p:cNvSpPr>
            <a:spLocks noChangeShapeType="1"/>
          </p:cNvSpPr>
          <p:nvPr/>
        </p:nvSpPr>
        <p:spPr bwMode="auto">
          <a:xfrm flipV="1">
            <a:off x="6084168" y="4596352"/>
            <a:ext cx="50724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49" name="Text Box 5"/>
          <p:cNvSpPr txBox="1">
            <a:spLocks noChangeArrowheads="1"/>
          </p:cNvSpPr>
          <p:nvPr/>
        </p:nvSpPr>
        <p:spPr bwMode="auto">
          <a:xfrm>
            <a:off x="5225667" y="5390679"/>
            <a:ext cx="997685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Ulovligt:</a:t>
            </a:r>
            <a:endParaRPr lang="da-DK" sz="1600" b="1" dirty="0">
              <a:solidFill>
                <a:srgbClr val="7030A0"/>
              </a:solidFill>
              <a:latin typeface="+mn-lt"/>
              <a:ea typeface="ＭＳ Ｐゴシック" charset="0"/>
            </a:endParaRPr>
          </a:p>
        </p:txBody>
      </p:sp>
      <p:sp>
        <p:nvSpPr>
          <p:cNvPr id="50" name="Line 22"/>
          <p:cNvSpPr>
            <a:spLocks noChangeShapeType="1"/>
          </p:cNvSpPr>
          <p:nvPr/>
        </p:nvSpPr>
        <p:spPr bwMode="auto">
          <a:xfrm>
            <a:off x="6223352" y="5546544"/>
            <a:ext cx="368056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51" name="Text Box 5"/>
          <p:cNvSpPr txBox="1">
            <a:spLocks noChangeArrowheads="1"/>
          </p:cNvSpPr>
          <p:nvPr/>
        </p:nvSpPr>
        <p:spPr bwMode="auto">
          <a:xfrm>
            <a:off x="5220072" y="5819698"/>
            <a:ext cx="3240360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Man kan ikke proppe en "stor" værdi ind i en "lille" variabel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52" name="Text Box 5"/>
          <p:cNvSpPr txBox="1">
            <a:spLocks noChangeArrowheads="1"/>
          </p:cNvSpPr>
          <p:nvPr/>
        </p:nvSpPr>
        <p:spPr bwMode="auto">
          <a:xfrm>
            <a:off x="5232821" y="3767054"/>
            <a:ext cx="3299619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Man må gerne </a:t>
            </a:r>
            <a:r>
              <a:rPr lang="da-DK" sz="16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assigne</a:t>
            </a:r>
            <a:r>
              <a:rPr lang="da-DK" sz="16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en "lille" værdi til en "stor" variabel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5785659" y="1052736"/>
            <a:ext cx="2602765" cy="1321379"/>
            <a:chOff x="6085639" y="1392195"/>
            <a:chExt cx="2516419" cy="1321379"/>
          </a:xfrm>
        </p:grpSpPr>
        <p:sp>
          <p:nvSpPr>
            <p:cNvPr id="54" name="Rectangle 10"/>
            <p:cNvSpPr>
              <a:spLocks noChangeArrowheads="1"/>
            </p:cNvSpPr>
            <p:nvPr/>
          </p:nvSpPr>
          <p:spPr bwMode="auto">
            <a:xfrm>
              <a:off x="6085639" y="1392195"/>
              <a:ext cx="2424047" cy="1321379"/>
            </a:xfrm>
            <a:prstGeom prst="rect">
              <a:avLst/>
            </a:prstGeom>
            <a:solidFill>
              <a:srgbClr val="FFFFCC"/>
            </a:solidFill>
            <a:ln w="28575">
              <a:solidFill>
                <a:srgbClr val="0000FF"/>
              </a:solidFill>
              <a:miter lim="800000"/>
              <a:headEnd/>
              <a:tailEnd/>
            </a:ln>
            <a:extLst/>
          </p:spPr>
          <p:txBody>
            <a:bodyPr wrap="squar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endParaRPr lang="en-US" altLang="da-DK" b="1" dirty="0">
                <a:solidFill>
                  <a:srgbClr val="0000FF"/>
                </a:solidFill>
                <a:latin typeface="Courier New" pitchFamily="49" charset="0"/>
              </a:endParaRPr>
            </a:p>
          </p:txBody>
        </p:sp>
        <p:sp>
          <p:nvSpPr>
            <p:cNvPr id="35" name="Text Box 7"/>
            <p:cNvSpPr txBox="1">
              <a:spLocks noChangeArrowheads="1"/>
            </p:cNvSpPr>
            <p:nvPr/>
          </p:nvSpPr>
          <p:spPr bwMode="auto">
            <a:xfrm>
              <a:off x="6168851" y="1481070"/>
              <a:ext cx="1194856" cy="371513"/>
            </a:xfrm>
            <a:prstGeom prst="rect">
              <a:avLst/>
            </a:prstGeom>
            <a:solidFill>
              <a:srgbClr val="CCECFF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  <a:extLst/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800" b="1" dirty="0" smtClean="0">
                  <a:solidFill>
                    <a:schemeClr val="tx1"/>
                  </a:solidFill>
                </a:rPr>
                <a:t>Reelle tal</a:t>
              </a:r>
              <a:endParaRPr lang="da-DK" altLang="da-DK" sz="1800" b="1" dirty="0">
                <a:solidFill>
                  <a:schemeClr val="tx1"/>
                </a:solidFill>
              </a:endParaRPr>
            </a:p>
          </p:txBody>
        </p:sp>
        <p:sp>
          <p:nvSpPr>
            <p:cNvPr id="37" name="Text Box 7"/>
            <p:cNvSpPr txBox="1">
              <a:spLocks noChangeArrowheads="1"/>
            </p:cNvSpPr>
            <p:nvPr/>
          </p:nvSpPr>
          <p:spPr bwMode="auto">
            <a:xfrm>
              <a:off x="6220136" y="2431980"/>
              <a:ext cx="58411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32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38" name="Text Box 7"/>
            <p:cNvSpPr txBox="1">
              <a:spLocks noChangeArrowheads="1"/>
            </p:cNvSpPr>
            <p:nvPr/>
          </p:nvSpPr>
          <p:spPr bwMode="auto">
            <a:xfrm>
              <a:off x="7565550" y="2419170"/>
              <a:ext cx="584112" cy="27918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1200" b="1" dirty="0" smtClean="0">
                  <a:solidFill>
                    <a:schemeClr val="tx1"/>
                  </a:solidFill>
                </a:rPr>
                <a:t>64 bit</a:t>
              </a:r>
              <a:endParaRPr lang="da-DK" altLang="da-DK" sz="1200" b="1" dirty="0">
                <a:solidFill>
                  <a:schemeClr val="tx1"/>
                </a:solidFill>
              </a:endParaRPr>
            </a:p>
          </p:txBody>
        </p:sp>
        <p:sp>
          <p:nvSpPr>
            <p:cNvPr id="56" name="Text Box 4"/>
            <p:cNvSpPr txBox="1">
              <a:spLocks noChangeArrowheads="1"/>
            </p:cNvSpPr>
            <p:nvPr/>
          </p:nvSpPr>
          <p:spPr bwMode="auto">
            <a:xfrm>
              <a:off x="6155257" y="1930571"/>
              <a:ext cx="2446801" cy="46384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90000" tIns="46800" rIns="90000" bIns="46800">
              <a:spAutoFit/>
            </a:bodyPr>
            <a:lstStyle>
              <a:lvl1pPr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4pPr>
              <a:lvl5pPr marL="2057400" indent="-228600" eaLnBrk="0" hangingPunct="0"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000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9pPr>
            </a:lstStyle>
            <a:p>
              <a:pPr eaLnBrk="1" hangingPunct="1"/>
              <a:r>
                <a:rPr lang="da-DK" altLang="da-DK" sz="2400" b="1" dirty="0" err="1" smtClean="0">
                  <a:cs typeface="Arial" pitchFamily="34" charset="0"/>
                </a:rPr>
                <a:t>float</a:t>
              </a:r>
              <a:r>
                <a:rPr lang="da-DK" altLang="da-DK" sz="2400" b="1" dirty="0" smtClean="0">
                  <a:cs typeface="Arial" pitchFamily="34" charset="0"/>
                </a:rPr>
                <a:t>   </a:t>
              </a:r>
              <a:r>
                <a:rPr lang="da-DK" altLang="da-DK" sz="2400" b="1" dirty="0" smtClean="0">
                  <a:latin typeface="Courier New"/>
                  <a:cs typeface="Courier New"/>
                  <a:sym typeface="Wingdings" panose="05000000000000000000" pitchFamily="2" charset="2"/>
                </a:rPr>
                <a:t> </a:t>
              </a:r>
              <a:r>
                <a:rPr lang="da-DK" altLang="da-DK" sz="2400" b="1" dirty="0" smtClean="0">
                  <a:cs typeface="Arial" pitchFamily="34" charset="0"/>
                </a:rPr>
                <a:t>  </a:t>
              </a:r>
              <a:r>
                <a:rPr lang="da-DK" altLang="da-DK" sz="2400" b="1" dirty="0">
                  <a:solidFill>
                    <a:srgbClr val="3333FF"/>
                  </a:solidFill>
                  <a:cs typeface="Arial" pitchFamily="34" charset="0"/>
                </a:rPr>
                <a:t>double</a:t>
              </a:r>
            </a:p>
          </p:txBody>
        </p:sp>
      </p:grpSp>
      <p:sp>
        <p:nvSpPr>
          <p:cNvPr id="57" name="Text Box 4"/>
          <p:cNvSpPr txBox="1">
            <a:spLocks noChangeArrowheads="1"/>
          </p:cNvSpPr>
          <p:nvPr/>
        </p:nvSpPr>
        <p:spPr bwMode="auto">
          <a:xfrm>
            <a:off x="5436096" y="1617583"/>
            <a:ext cx="36610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endParaRPr lang="da-DK" altLang="da-DK" sz="2400" b="1" dirty="0">
              <a:solidFill>
                <a:srgbClr val="008000"/>
              </a:solidFill>
              <a:cs typeface="Arial" pitchFamily="34" charset="0"/>
            </a:endParaRPr>
          </a:p>
        </p:txBody>
      </p:sp>
      <p:sp>
        <p:nvSpPr>
          <p:cNvPr id="61" name="Text Box 4"/>
          <p:cNvSpPr txBox="1">
            <a:spLocks noChangeArrowheads="1"/>
          </p:cNvSpPr>
          <p:nvPr/>
        </p:nvSpPr>
        <p:spPr bwMode="auto">
          <a:xfrm>
            <a:off x="6758269" y="1609345"/>
            <a:ext cx="36610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endParaRPr lang="da-DK" altLang="da-DK" sz="2400" b="1" dirty="0">
              <a:solidFill>
                <a:srgbClr val="008000"/>
              </a:solidFill>
              <a:cs typeface="Arial" pitchFamily="34" charset="0"/>
            </a:endParaRPr>
          </a:p>
        </p:txBody>
      </p:sp>
      <p:sp>
        <p:nvSpPr>
          <p:cNvPr id="62" name="Text Box 4"/>
          <p:cNvSpPr txBox="1">
            <a:spLocks noChangeArrowheads="1"/>
          </p:cNvSpPr>
          <p:nvPr/>
        </p:nvSpPr>
        <p:spPr bwMode="auto">
          <a:xfrm>
            <a:off x="4216896" y="1617583"/>
            <a:ext cx="36610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endParaRPr lang="da-DK" altLang="da-DK" sz="2400" b="1" dirty="0">
              <a:solidFill>
                <a:srgbClr val="008000"/>
              </a:solidFill>
              <a:cs typeface="Arial" pitchFamily="34" charset="0"/>
            </a:endParaRPr>
          </a:p>
        </p:txBody>
      </p:sp>
      <p:sp>
        <p:nvSpPr>
          <p:cNvPr id="63" name="Text Box 4"/>
          <p:cNvSpPr txBox="1">
            <a:spLocks noChangeArrowheads="1"/>
          </p:cNvSpPr>
          <p:nvPr/>
        </p:nvSpPr>
        <p:spPr bwMode="auto">
          <a:xfrm>
            <a:off x="3183047" y="1613465"/>
            <a:ext cx="36610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endParaRPr lang="da-DK" altLang="da-DK" sz="2400" b="1" dirty="0">
              <a:solidFill>
                <a:srgbClr val="008000"/>
              </a:solidFill>
              <a:cs typeface="Arial" pitchFamily="34" charset="0"/>
            </a:endParaRPr>
          </a:p>
        </p:txBody>
      </p:sp>
      <p:sp>
        <p:nvSpPr>
          <p:cNvPr id="64" name="Text Box 4"/>
          <p:cNvSpPr txBox="1">
            <a:spLocks noChangeArrowheads="1"/>
          </p:cNvSpPr>
          <p:nvPr/>
        </p:nvSpPr>
        <p:spPr bwMode="auto">
          <a:xfrm>
            <a:off x="1830661" y="1617939"/>
            <a:ext cx="366104" cy="46384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da-DK" altLang="da-DK" sz="2400" b="1" dirty="0" smtClean="0">
                <a:latin typeface="Courier New"/>
                <a:cs typeface="Courier New"/>
                <a:sym typeface="Wingdings" panose="05000000000000000000" pitchFamily="2" charset="2"/>
              </a:rPr>
              <a:t>≤</a:t>
            </a:r>
            <a:endParaRPr lang="da-DK" altLang="da-DK" sz="2400" b="1" dirty="0">
              <a:solidFill>
                <a:srgbClr val="008000"/>
              </a:solidFill>
              <a:cs typeface="Arial" pitchFamily="34" charset="0"/>
            </a:endParaRPr>
          </a:p>
        </p:txBody>
      </p:sp>
      <p:sp>
        <p:nvSpPr>
          <p:cNvPr id="59" name="Text Box 5"/>
          <p:cNvSpPr txBox="1">
            <a:spLocks noChangeArrowheads="1"/>
          </p:cNvSpPr>
          <p:nvPr/>
        </p:nvSpPr>
        <p:spPr bwMode="auto">
          <a:xfrm>
            <a:off x="866554" y="5220000"/>
            <a:ext cx="3849462" cy="582211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Udtryk kan assignes til variabler hvis type er større eller lig udtrykkets type</a:t>
            </a:r>
            <a:endParaRPr lang="da-DK" altLang="da-DK" sz="1600" b="1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60" name="Text Box 5"/>
          <p:cNvSpPr txBox="1">
            <a:spLocks noChangeArrowheads="1"/>
          </p:cNvSpPr>
          <p:nvPr/>
        </p:nvSpPr>
        <p:spPr bwMode="auto">
          <a:xfrm>
            <a:off x="852033" y="5954563"/>
            <a:ext cx="3238817" cy="582211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1" hangingPunct="1"/>
            <a:r>
              <a:rPr lang="da-DK" altLang="da-DK" sz="16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Parameterværdier kan være mindre end parametrenes type</a:t>
            </a:r>
            <a:endParaRPr lang="da-DK" altLang="da-DK" sz="1600" b="1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62929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5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290" grpId="0" animBg="1"/>
      <p:bldP spid="28" grpId="0"/>
      <p:bldP spid="42" grpId="0" animBg="1"/>
      <p:bldP spid="44" grpId="0" animBg="1"/>
      <p:bldP spid="45" grpId="0" animBg="1"/>
      <p:bldP spid="46" grpId="0"/>
      <p:bldP spid="47" grpId="0"/>
      <p:bldP spid="48" grpId="0" animBg="1"/>
      <p:bldP spid="49" grpId="0"/>
      <p:bldP spid="50" grpId="0" animBg="1"/>
      <p:bldP spid="51" grpId="0"/>
      <p:bldP spid="52" grpId="0"/>
      <p:bldP spid="57" grpId="0"/>
      <p:bldP spid="61" grpId="0"/>
      <p:bldP spid="62" grpId="0"/>
      <p:bldP spid="63" grpId="0"/>
      <p:bldP spid="64" grpId="0"/>
      <p:bldP spid="59" grpId="0" animBg="1"/>
      <p:bldP spid="6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/>
              <a:t>Forfremmelse og begrænsning</a:t>
            </a:r>
          </a:p>
        </p:txBody>
      </p:sp>
      <p:sp>
        <p:nvSpPr>
          <p:cNvPr id="245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9426" y="1124522"/>
            <a:ext cx="7332934" cy="576286"/>
          </a:xfr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/>
          <a:p>
            <a:pPr marL="342900" lvl="1" indent="-342900" eaLnBrk="1" hangingPunct="1">
              <a:buChar char="•"/>
            </a:pPr>
            <a:r>
              <a:rPr lang="da-DK" altLang="da-DK" b="1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En værdi kan </a:t>
            </a:r>
            <a:r>
              <a:rPr lang="da-DK" altLang="da-DK" b="1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forfremmes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til en </a:t>
            </a:r>
            <a:r>
              <a:rPr lang="da-DK" altLang="da-DK" b="1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"større type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"</a:t>
            </a:r>
            <a:endParaRPr lang="da-DK" altLang="da-DK" b="1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2648802" y="1732660"/>
            <a:ext cx="3670356" cy="52065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eaLnBrk="1" hangingPunct="1">
              <a:defRPr sz="1400" b="1">
                <a:solidFill>
                  <a:srgbClr val="0000FF"/>
                </a:solidFill>
                <a:cs typeface="Arial" pitchFamily="34" charset="0"/>
              </a:defRPr>
            </a:lvl1pPr>
          </a:lstStyle>
          <a:p>
            <a:r>
              <a:rPr lang="da-DK" dirty="0">
                <a:solidFill>
                  <a:srgbClr val="008000"/>
                </a:solidFill>
              </a:rPr>
              <a:t>int</a:t>
            </a:r>
            <a:r>
              <a:rPr lang="da-DK" dirty="0"/>
              <a:t> udtrykket 7 bliver forfremmet til typen </a:t>
            </a:r>
            <a:r>
              <a:rPr lang="da-DK" dirty="0">
                <a:solidFill>
                  <a:srgbClr val="008000"/>
                </a:solidFill>
              </a:rPr>
              <a:t>double</a:t>
            </a:r>
            <a:r>
              <a:rPr lang="da-DK" dirty="0"/>
              <a:t> og variablen </a:t>
            </a:r>
            <a:r>
              <a:rPr lang="da-DK" dirty="0" smtClean="0"/>
              <a:t>d får </a:t>
            </a:r>
            <a:r>
              <a:rPr lang="da-DK" dirty="0"/>
              <a:t>værdien 7.0</a:t>
            </a:r>
          </a:p>
        </p:txBody>
      </p:sp>
      <p:sp>
        <p:nvSpPr>
          <p:cNvPr id="22" name="Line 22"/>
          <p:cNvSpPr>
            <a:spLocks noChangeShapeType="1"/>
          </p:cNvSpPr>
          <p:nvPr/>
        </p:nvSpPr>
        <p:spPr bwMode="auto">
          <a:xfrm flipH="1">
            <a:off x="2211334" y="1900655"/>
            <a:ext cx="437467" cy="1298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3" name="Rectangle 10"/>
          <p:cNvSpPr>
            <a:spLocks noChangeArrowheads="1"/>
          </p:cNvSpPr>
          <p:nvPr/>
        </p:nvSpPr>
        <p:spPr bwMode="auto">
          <a:xfrm>
            <a:off x="1043608" y="1700808"/>
            <a:ext cx="1129340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d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7;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5" name="Rectangle 10"/>
          <p:cNvSpPr>
            <a:spLocks noChangeArrowheads="1"/>
          </p:cNvSpPr>
          <p:nvPr/>
        </p:nvSpPr>
        <p:spPr bwMode="auto">
          <a:xfrm>
            <a:off x="932751" y="3897107"/>
            <a:ext cx="2319856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i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=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b="1" dirty="0" err="1" smtClean="0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) 3.5;</a:t>
            </a:r>
            <a:endParaRPr lang="en-US" altLang="da-DK" b="1" dirty="0">
              <a:solidFill>
                <a:srgbClr val="0000FF"/>
              </a:solidFill>
              <a:latin typeface="Courier New" pitchFamily="49" charset="0"/>
            </a:endParaRP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479426" y="3284984"/>
            <a:ext cx="7531386" cy="468107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spcBef>
                <a:spcPts val="3000"/>
              </a:spcBef>
              <a:buFontTx/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En værdi kan </a:t>
            </a:r>
            <a:r>
              <a:rPr lang="da-DK" altLang="ja-JP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begrænses</a:t>
            </a:r>
            <a:r>
              <a:rPr lang="da-DK" altLang="ja-JP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til en "mindre type"</a:t>
            </a:r>
            <a:endParaRPr lang="da-DK" altLang="da-DK" b="1" kern="0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3762736" y="3930257"/>
            <a:ext cx="3545567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eaLnBrk="1" hangingPunct="1">
              <a:defRPr sz="1400" b="1">
                <a:solidFill>
                  <a:srgbClr val="0000FF"/>
                </a:solidFill>
                <a:cs typeface="Arial" pitchFamily="34" charset="0"/>
              </a:defRPr>
            </a:lvl1pPr>
          </a:lstStyle>
          <a:p>
            <a:r>
              <a:rPr lang="da-DK" dirty="0">
                <a:solidFill>
                  <a:srgbClr val="008000"/>
                </a:solidFill>
              </a:rPr>
              <a:t>double</a:t>
            </a:r>
            <a:r>
              <a:rPr lang="da-DK" dirty="0"/>
              <a:t> udtrykket 3.5 bliver begrænset til typen </a:t>
            </a:r>
            <a:r>
              <a:rPr lang="da-DK" dirty="0">
                <a:solidFill>
                  <a:srgbClr val="008000"/>
                </a:solidFill>
              </a:rPr>
              <a:t>int</a:t>
            </a:r>
            <a:r>
              <a:rPr lang="da-DK" dirty="0"/>
              <a:t> og variablen i får værdien 3</a:t>
            </a:r>
            <a:br>
              <a:rPr lang="da-DK" dirty="0"/>
            </a:br>
            <a:r>
              <a:rPr lang="da-DK" dirty="0"/>
              <a:t>(ved at bortkaste decimalbrøken)</a:t>
            </a: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H="1" flipV="1">
            <a:off x="3325269" y="4099549"/>
            <a:ext cx="447869" cy="3537"/>
          </a:xfrm>
          <a:prstGeom prst="line">
            <a:avLst/>
          </a:prstGeom>
          <a:noFill/>
          <a:ln w="28575">
            <a:solidFill>
              <a:srgbClr val="3333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2642642" y="2372153"/>
            <a:ext cx="3513534" cy="52065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1" hangingPunct="1"/>
            <a: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Håndteres </a:t>
            </a:r>
            <a:r>
              <a:rPr lang="da-DK" altLang="da-DK" sz="1400" b="1" dirty="0" smtClean="0">
                <a:solidFill>
                  <a:srgbClr val="008000"/>
                </a:solidFill>
                <a:cs typeface="Arial" pitchFamily="34" charset="0"/>
                <a:sym typeface="Wingdings" panose="05000000000000000000" pitchFamily="2" charset="2"/>
              </a:rPr>
              <a:t>automatisk</a:t>
            </a:r>
            <a: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 af oversætteren,</a:t>
            </a:r>
            <a:b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</a:br>
            <a: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når det er nødvendigt</a:t>
            </a:r>
            <a:endParaRPr lang="da-DK" altLang="da-DK" sz="1400" b="1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3757667" y="4762643"/>
            <a:ext cx="2726260" cy="520655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1" hangingPunct="1"/>
            <a: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Kræver et </a:t>
            </a:r>
            <a:r>
              <a:rPr lang="da-DK" altLang="da-DK" sz="1400" b="1" dirty="0" smtClean="0">
                <a:solidFill>
                  <a:srgbClr val="008000"/>
                </a:solidFill>
                <a:cs typeface="Arial" pitchFamily="34" charset="0"/>
                <a:sym typeface="Wingdings" panose="05000000000000000000" pitchFamily="2" charset="2"/>
              </a:rPr>
              <a:t>eksplicit</a:t>
            </a:r>
            <a: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 type-cast (indsat af programmøren)</a:t>
            </a:r>
            <a:endParaRPr lang="da-DK" altLang="da-DK" sz="1400" b="1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  <p:sp>
        <p:nvSpPr>
          <p:cNvPr id="33" name="Text Box 5"/>
          <p:cNvSpPr txBox="1">
            <a:spLocks noChangeArrowheads="1"/>
          </p:cNvSpPr>
          <p:nvPr/>
        </p:nvSpPr>
        <p:spPr bwMode="auto">
          <a:xfrm>
            <a:off x="1459495" y="4579209"/>
            <a:ext cx="1103852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type-cast</a:t>
            </a:r>
            <a:endParaRPr lang="da-DK" sz="16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34" name="Line 22"/>
          <p:cNvSpPr>
            <a:spLocks noChangeShapeType="1"/>
          </p:cNvSpPr>
          <p:nvPr/>
        </p:nvSpPr>
        <p:spPr bwMode="auto">
          <a:xfrm flipH="1" flipV="1">
            <a:off x="1979712" y="4299398"/>
            <a:ext cx="887" cy="36035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8" name="Slide Number Placeholder 3"/>
          <p:cNvSpPr>
            <a:spLocks noGrp="1"/>
          </p:cNvSpPr>
          <p:nvPr>
            <p:ph type="sldNum" sz="quarter" idx="4"/>
          </p:nvPr>
        </p:nvSpPr>
        <p:spPr>
          <a:xfrm>
            <a:off x="8424688" y="6400800"/>
            <a:ext cx="719312" cy="457200"/>
          </a:xfrm>
        </p:spPr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13</a:t>
            </a:fld>
            <a:endParaRPr lang="da-DK" altLang="da-DK" sz="1800" b="1" dirty="0"/>
          </a:p>
        </p:txBody>
      </p:sp>
      <p:sp>
        <p:nvSpPr>
          <p:cNvPr id="16" name="Text Box 5"/>
          <p:cNvSpPr txBox="1">
            <a:spLocks noChangeArrowheads="1"/>
          </p:cNvSpPr>
          <p:nvPr/>
        </p:nvSpPr>
        <p:spPr bwMode="auto">
          <a:xfrm>
            <a:off x="3760438" y="5388868"/>
            <a:ext cx="2723490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3333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1" hangingPunct="1"/>
            <a:r>
              <a:rPr lang="da-DK" altLang="da-DK" sz="1400" b="1" dirty="0" smtClean="0">
                <a:solidFill>
                  <a:srgbClr val="0000FF"/>
                </a:solidFill>
                <a:cs typeface="Arial" pitchFamily="34" charset="0"/>
                <a:sym typeface="Wingdings" panose="05000000000000000000" pitchFamily="2" charset="2"/>
              </a:rPr>
              <a:t>Når vi lærer om subklasser, vil vi se, at man også kan lave type-cast for </a:t>
            </a:r>
            <a:r>
              <a:rPr lang="da-DK" altLang="da-DK" sz="1400" b="1" dirty="0" smtClean="0">
                <a:solidFill>
                  <a:srgbClr val="0000FF"/>
                </a:solidFill>
                <a:latin typeface="Arial"/>
                <a:cs typeface="Arial" pitchFamily="34" charset="0"/>
                <a:sym typeface="Wingdings" panose="05000000000000000000" pitchFamily="2" charset="2"/>
              </a:rPr>
              <a:t>Objekt typer</a:t>
            </a:r>
            <a:endParaRPr lang="da-DK" altLang="da-DK" sz="1400" b="1" dirty="0" smtClean="0">
              <a:solidFill>
                <a:srgbClr val="0000FF"/>
              </a:solidFill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240452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4"/>
          <p:cNvSpPr>
            <a:spLocks noChangeArrowheads="1"/>
          </p:cNvSpPr>
          <p:nvPr/>
        </p:nvSpPr>
        <p:spPr bwMode="auto">
          <a:xfrm>
            <a:off x="1003760" y="1412776"/>
            <a:ext cx="2880320" cy="132562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  <a:p>
            <a:pPr eaLnBrk="1" hangingPunct="1"/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8568183" cy="682625"/>
          </a:xfrm>
        </p:spPr>
        <p:txBody>
          <a:bodyPr/>
          <a:lstStyle/>
          <a:p>
            <a:pPr eaLnBrk="1" hangingPunct="1"/>
            <a:r>
              <a:rPr lang="da-DK" altLang="da-DK" sz="3000" noProof="0" dirty="0" smtClean="0"/>
              <a:t>Eksempler på forfremmelse og begrænsning</a:t>
            </a:r>
          </a:p>
        </p:txBody>
      </p:sp>
      <p:sp>
        <p:nvSpPr>
          <p:cNvPr id="24580" name="Rectangle 4"/>
          <p:cNvSpPr>
            <a:spLocks noChangeArrowheads="1"/>
          </p:cNvSpPr>
          <p:nvPr/>
        </p:nvSpPr>
        <p:spPr bwMode="auto">
          <a:xfrm>
            <a:off x="1003760" y="1412776"/>
            <a:ext cx="4033837" cy="1325620"/>
          </a:xfrm>
          <a:prstGeom prst="rect">
            <a:avLst/>
          </a:prstGeom>
          <a:noFill/>
          <a:ln w="28575">
            <a:noFill/>
          </a:ln>
          <a:extLst/>
        </p:spPr>
        <p:txBody>
          <a:bodyPr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(12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/ 2.5)</a:t>
            </a:r>
          </a:p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(12.0 /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2.5)</a:t>
            </a:r>
          </a:p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) 4.8</a:t>
            </a:r>
          </a:p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4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14</a:t>
            </a:fld>
            <a:endParaRPr lang="da-DK" altLang="da-DK" sz="1800" b="1" dirty="0"/>
          </a:p>
        </p:txBody>
      </p:sp>
      <p:sp>
        <p:nvSpPr>
          <p:cNvPr id="7" name="Rectangle 4"/>
          <p:cNvSpPr>
            <a:spLocks noChangeArrowheads="1"/>
          </p:cNvSpPr>
          <p:nvPr/>
        </p:nvSpPr>
        <p:spPr bwMode="auto">
          <a:xfrm>
            <a:off x="957926" y="3065373"/>
            <a:ext cx="3614073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9 +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6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*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2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/ (</a:t>
            </a:r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) -3.5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939632" y="3785453"/>
            <a:ext cx="3096344" cy="40229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6 /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(</a:t>
            </a:r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)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(2 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/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2.5)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1" name="Rectangle 4"/>
          <p:cNvSpPr>
            <a:spLocks noChangeArrowheads="1"/>
          </p:cNvSpPr>
          <p:nvPr/>
        </p:nvSpPr>
        <p:spPr bwMode="auto">
          <a:xfrm>
            <a:off x="4702343" y="3065373"/>
            <a:ext cx="661745" cy="402291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= 5 </a:t>
            </a:r>
            <a:endParaRPr lang="en-US" altLang="da-DK" b="1" dirty="0">
              <a:solidFill>
                <a:schemeClr val="tx1"/>
              </a:solidFill>
              <a:latin typeface="Courier New" pitchFamily="49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4147398" y="1710972"/>
            <a:ext cx="4025002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12 forfremmes til 12.0</a:t>
            </a:r>
            <a:endParaRPr lang="da-DK" sz="1600" b="1" dirty="0">
              <a:solidFill>
                <a:srgbClr val="7030A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>
            <a:off x="3884080" y="1894045"/>
            <a:ext cx="30379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4187873" y="2184283"/>
            <a:ext cx="3618517" cy="5329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4.8 begrænses til heltallet 4</a:t>
            </a:r>
            <a:b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</a:b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ved at smide decimalbrøken væk</a:t>
            </a:r>
            <a:endParaRPr lang="da-DK" sz="1600" b="1" dirty="0">
              <a:solidFill>
                <a:srgbClr val="7030A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0" name="Line 22"/>
          <p:cNvSpPr>
            <a:spLocks noChangeShapeType="1"/>
          </p:cNvSpPr>
          <p:nvPr/>
        </p:nvSpPr>
        <p:spPr bwMode="auto">
          <a:xfrm flipH="1">
            <a:off x="3884080" y="2509166"/>
            <a:ext cx="303793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507584" y="1011177"/>
            <a:ext cx="7056784" cy="376001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dirty="0"/>
              <a:t>Hvad er værdien af </a:t>
            </a:r>
            <a:r>
              <a:rPr lang="da-DK" altLang="da-DK" sz="2000" dirty="0" smtClean="0"/>
              <a:t>dette udtryk?</a:t>
            </a:r>
            <a:endParaRPr lang="da-DK" altLang="da-DK" sz="2000" dirty="0"/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539552" y="4505533"/>
            <a:ext cx="5184576" cy="376001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spcBef>
                <a:spcPts val="1800"/>
              </a:spcBef>
            </a:pPr>
            <a:r>
              <a:rPr lang="da-DK" altLang="da-DK" sz="2000" dirty="0" smtClean="0"/>
              <a:t>Er nedenstående erklæringer lovlige?</a:t>
            </a:r>
            <a:endParaRPr lang="da-DK" altLang="da-DK" sz="2000" dirty="0"/>
          </a:p>
        </p:txBody>
      </p:sp>
      <p:sp>
        <p:nvSpPr>
          <p:cNvPr id="23" name="Rectangle 4"/>
          <p:cNvSpPr>
            <a:spLocks noChangeArrowheads="1"/>
          </p:cNvSpPr>
          <p:nvPr/>
        </p:nvSpPr>
        <p:spPr bwMode="auto">
          <a:xfrm>
            <a:off x="957927" y="4953542"/>
            <a:ext cx="2232247" cy="710067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b="1" dirty="0">
                <a:solidFill>
                  <a:srgbClr val="FF0000"/>
                </a:solidFill>
                <a:latin typeface="Courier New" pitchFamily="49" charset="0"/>
              </a:rPr>
              <a:t>double</a:t>
            </a:r>
            <a:r>
              <a:rPr lang="en-US" altLang="da-DK" b="1" dirty="0">
                <a:solidFill>
                  <a:schemeClr val="tx1"/>
                </a:solidFill>
                <a:latin typeface="Courier New" pitchFamily="49" charset="0"/>
              </a:rPr>
              <a:t> 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d = 7;</a:t>
            </a:r>
          </a:p>
          <a:p>
            <a:pPr eaLnBrk="1" hangingPunct="1"/>
            <a:r>
              <a:rPr lang="en-US" altLang="da-DK" b="1" dirty="0" err="1">
                <a:solidFill>
                  <a:srgbClr val="FF0000"/>
                </a:solidFill>
                <a:latin typeface="Courier New" pitchFamily="49" charset="0"/>
              </a:rPr>
              <a:t>int</a:t>
            </a:r>
            <a:r>
              <a:rPr lang="en-US" altLang="da-DK" b="1" dirty="0" smtClean="0">
                <a:solidFill>
                  <a:schemeClr val="tx1"/>
                </a:solidFill>
                <a:latin typeface="Courier New" pitchFamily="49" charset="0"/>
              </a:rPr>
              <a:t> i = d;</a:t>
            </a:r>
            <a:endParaRPr lang="en-US" altLang="da-DK" b="1" dirty="0">
              <a:solidFill>
                <a:srgbClr val="000066"/>
              </a:solidFill>
              <a:latin typeface="Courier New" pitchFamily="49" charset="0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 flipV="1">
            <a:off x="3190174" y="5301208"/>
            <a:ext cx="601309" cy="0"/>
          </a:xfrm>
          <a:prstGeom prst="line">
            <a:avLst/>
          </a:prstGeom>
          <a:noFill/>
          <a:ln w="28575">
            <a:solidFill>
              <a:srgbClr val="0033CC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5" name="Text Box 5"/>
          <p:cNvSpPr txBox="1">
            <a:spLocks noChangeArrowheads="1"/>
          </p:cNvSpPr>
          <p:nvPr/>
        </p:nvSpPr>
        <p:spPr bwMode="auto">
          <a:xfrm>
            <a:off x="3773008" y="5018856"/>
            <a:ext cx="3435100" cy="761747"/>
          </a:xfrm>
          <a:prstGeom prst="rect">
            <a:avLst/>
          </a:prstGeom>
          <a:solidFill>
            <a:srgbClr val="CCECFF"/>
          </a:solidFill>
          <a:ln w="28575">
            <a:solidFill>
              <a:srgbClr val="0033CC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marL="176213" indent="-176213" eaLnBrk="0" hangingPunct="0">
              <a:spcBef>
                <a:spcPts val="2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Oversætteren kigger kun på </a:t>
            </a: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typerne</a:t>
            </a:r>
            <a:endParaRPr lang="da-DK" sz="1400" b="1" dirty="0" smtClean="0">
              <a:solidFill>
                <a:srgbClr val="0033CC"/>
              </a:solidFill>
              <a:latin typeface="+mn-lt"/>
              <a:ea typeface="ＭＳ Ｐゴシック" charset="0"/>
            </a:endParaRPr>
          </a:p>
          <a:p>
            <a:pPr marL="176213" indent="-176213" eaLnBrk="0" hangingPunct="0">
              <a:spcBef>
                <a:spcPts val="2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da-DK" sz="1400" b="1" dirty="0">
                <a:solidFill>
                  <a:srgbClr val="0033CC"/>
                </a:solidFill>
                <a:latin typeface="+mn-lt"/>
                <a:ea typeface="ＭＳ Ｐゴシック" charset="0"/>
              </a:rPr>
              <a:t>De aktuelle </a:t>
            </a:r>
            <a:r>
              <a:rPr lang="da-DK" sz="1400" b="1" dirty="0">
                <a:solidFill>
                  <a:srgbClr val="008000"/>
                </a:solidFill>
                <a:latin typeface="+mn-lt"/>
                <a:ea typeface="ＭＳ Ｐゴシック" charset="0"/>
              </a:rPr>
              <a:t>værdier</a:t>
            </a:r>
            <a:r>
              <a:rPr lang="da-DK" sz="1400" b="1" dirty="0">
                <a:solidFill>
                  <a:srgbClr val="0033CC"/>
                </a:solidFill>
                <a:latin typeface="+mn-lt"/>
                <a:ea typeface="ＭＳ Ｐゴシック" charset="0"/>
              </a:rPr>
              <a:t> kendes </a:t>
            </a: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først, </a:t>
            </a:r>
            <a:r>
              <a:rPr lang="da-DK" sz="1400" b="1" dirty="0">
                <a:solidFill>
                  <a:srgbClr val="0033CC"/>
                </a:solidFill>
                <a:latin typeface="+mn-lt"/>
                <a:ea typeface="ＭＳ Ｐゴシック" charset="0"/>
              </a:rPr>
              <a:t>når programmet </a:t>
            </a: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køres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0554" y="3805317"/>
            <a:ext cx="4861560" cy="381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4858" y="6021288"/>
            <a:ext cx="6568440" cy="350520"/>
          </a:xfrm>
          <a:prstGeom prst="rect">
            <a:avLst/>
          </a:prstGeom>
        </p:spPr>
      </p:pic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5636202" y="4505533"/>
            <a:ext cx="721858" cy="376001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1800"/>
              </a:spcBef>
              <a:buNone/>
            </a:pPr>
            <a:r>
              <a:rPr lang="da-DK" altLang="da-DK" sz="2000" dirty="0" smtClean="0">
                <a:solidFill>
                  <a:srgbClr val="008000"/>
                </a:solidFill>
              </a:rPr>
              <a:t>NEJ</a:t>
            </a:r>
            <a:endParaRPr lang="da-DK" altLang="da-DK" sz="20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68827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1" grpId="0" animBg="1"/>
      <p:bldP spid="17" grpId="0"/>
      <p:bldP spid="18" grpId="0" animBg="1"/>
      <p:bldP spid="19" grpId="0"/>
      <p:bldP spid="20" grpId="0" animBg="1"/>
      <p:bldP spid="22" grpId="0" animBg="1"/>
      <p:bldP spid="23" grpId="0" animBg="1"/>
      <p:bldP spid="24" grpId="0" animBg="1"/>
      <p:bldP spid="25" grpId="0" animBg="1"/>
      <p:bldP spid="26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/>
              <a:t>Konstanter og wrapper typer</a:t>
            </a:r>
          </a:p>
        </p:txBody>
      </p:sp>
      <p:graphicFrame>
        <p:nvGraphicFramePr>
          <p:cNvPr id="231427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8645030"/>
              </p:ext>
            </p:extLst>
          </p:nvPr>
        </p:nvGraphicFramePr>
        <p:xfrm>
          <a:off x="1750898" y="1124744"/>
          <a:ext cx="3708922" cy="3528394"/>
        </p:xfrm>
        <a:graphic>
          <a:graphicData uri="http://schemas.openxmlformats.org/drawingml/2006/table">
            <a:tbl>
              <a:tblPr/>
              <a:tblGrid>
                <a:gridCol w="185446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5446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Type 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Konstanter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byte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15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short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-3215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err="1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int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45320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long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45320</a:t>
                      </a: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L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float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15.03e5</a:t>
                      </a: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00FF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00FF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double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15.03e5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char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'h'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boolean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70C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false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70C0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15</a:t>
            </a:fld>
            <a:endParaRPr lang="da-DK" altLang="da-DK" sz="1800" b="1" dirty="0"/>
          </a:p>
        </p:txBody>
      </p:sp>
      <p:graphicFrame>
        <p:nvGraphicFramePr>
          <p:cNvPr id="10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03576374"/>
              </p:ext>
            </p:extLst>
          </p:nvPr>
        </p:nvGraphicFramePr>
        <p:xfrm>
          <a:off x="5387812" y="1124744"/>
          <a:ext cx="1980730" cy="3528394"/>
        </p:xfrm>
        <a:graphic>
          <a:graphicData uri="http://schemas.openxmlformats.org/drawingml/2006/table">
            <a:tbl>
              <a:tblPr/>
              <a:tblGrid>
                <a:gridCol w="1980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Wrapper type</a:t>
                      </a:r>
                      <a:endParaRPr kumimoji="0" lang="en-US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Byte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2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Short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268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Int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eger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Long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kern="1200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Float</a:t>
                      </a:r>
                      <a:endParaRPr kumimoji="0" lang="da-DK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Double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Char</a:t>
                      </a: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FF0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acter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FF0000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1862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Boolean</a:t>
                      </a:r>
                      <a:endParaRPr kumimoji="0" lang="en-US" sz="1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9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Left Brace 5"/>
          <p:cNvSpPr/>
          <p:nvPr/>
        </p:nvSpPr>
        <p:spPr bwMode="auto">
          <a:xfrm>
            <a:off x="1246844" y="1528194"/>
            <a:ext cx="504054" cy="3124941"/>
          </a:xfrm>
          <a:prstGeom prst="lef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sp>
        <p:nvSpPr>
          <p:cNvPr id="12" name="Text Box 21"/>
          <p:cNvSpPr txBox="1">
            <a:spLocks noChangeArrowheads="1"/>
          </p:cNvSpPr>
          <p:nvPr/>
        </p:nvSpPr>
        <p:spPr bwMode="auto">
          <a:xfrm>
            <a:off x="131228" y="2916232"/>
            <a:ext cx="1187622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algn="ctr"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FF0000"/>
                </a:solidFill>
              </a:rPr>
              <a:t> Primitive typer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13" name="Left Brace 12"/>
          <p:cNvSpPr/>
          <p:nvPr/>
        </p:nvSpPr>
        <p:spPr bwMode="auto">
          <a:xfrm flipH="1">
            <a:off x="7406639" y="1539624"/>
            <a:ext cx="359043" cy="3113511"/>
          </a:xfrm>
          <a:prstGeom prst="leftBrace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1600" b="0" i="0" u="none" strike="noStrike" cap="none" normalizeH="0" baseline="0">
              <a:ln>
                <a:noFill/>
              </a:ln>
              <a:solidFill>
                <a:srgbClr val="FF0000"/>
              </a:solidFill>
              <a:effectLst/>
              <a:latin typeface="Arial" charset="0"/>
            </a:endParaRPr>
          </a:p>
        </p:txBody>
      </p:sp>
      <p:graphicFrame>
        <p:nvGraphicFramePr>
          <p:cNvPr id="15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0269738"/>
              </p:ext>
            </p:extLst>
          </p:nvPr>
        </p:nvGraphicFramePr>
        <p:xfrm>
          <a:off x="1742737" y="4925115"/>
          <a:ext cx="3652224" cy="396240"/>
        </p:xfrm>
        <a:graphic>
          <a:graphicData uri="http://schemas.openxmlformats.org/drawingml/2006/table">
            <a:tbl>
              <a:tblPr/>
              <a:tblGrid>
                <a:gridCol w="18599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922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80349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String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2000" b="1" i="0" u="none" strike="noStrike" kern="1200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"hello"</a:t>
                      </a:r>
                      <a:endParaRPr kumimoji="0" lang="en-US" sz="2000" b="1" i="0" u="none" strike="noStrike" kern="1200" cap="none" normalizeH="0" baseline="0" dirty="0">
                        <a:ln>
                          <a:noFill/>
                        </a:ln>
                        <a:solidFill>
                          <a:srgbClr val="008000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  <p:sp>
        <p:nvSpPr>
          <p:cNvPr id="14" name="Text Box 21"/>
          <p:cNvSpPr txBox="1">
            <a:spLocks noChangeArrowheads="1"/>
          </p:cNvSpPr>
          <p:nvPr/>
        </p:nvSpPr>
        <p:spPr bwMode="auto">
          <a:xfrm>
            <a:off x="7765682" y="2916232"/>
            <a:ext cx="840371" cy="584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a-DK" altLang="da-DK" sz="1600" b="1" dirty="0" smtClean="0">
                <a:solidFill>
                  <a:srgbClr val="FF0000"/>
                </a:solidFill>
              </a:rPr>
              <a:t>Objekt typer</a:t>
            </a:r>
            <a:endParaRPr lang="da-DK" altLang="da-DK" sz="1600" b="1" dirty="0">
              <a:solidFill>
                <a:srgbClr val="FF0000"/>
              </a:solidFill>
            </a:endParaRPr>
          </a:p>
        </p:txBody>
      </p:sp>
      <p:sp>
        <p:nvSpPr>
          <p:cNvPr id="16" name="Rectangle 15"/>
          <p:cNvSpPr/>
          <p:nvPr/>
        </p:nvSpPr>
        <p:spPr>
          <a:xfrm rot="21165640">
            <a:off x="6633905" y="5600189"/>
            <a:ext cx="2489509" cy="646331"/>
          </a:xfrm>
          <a:prstGeom prst="rect">
            <a:avLst/>
          </a:prstGeom>
          <a:noFill/>
        </p:spPr>
        <p:txBody>
          <a:bodyPr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Pause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5652120" y="4799669"/>
            <a:ext cx="3312368" cy="357523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spcBef>
                <a:spcPts val="1800"/>
              </a:spcBef>
              <a:buNone/>
            </a:pPr>
            <a:r>
              <a:rPr lang="da-DK" altLang="da-DK" sz="1800" spc="-100" dirty="0" smtClean="0"/>
              <a:t>Detaljer kan findes i Appendix B</a:t>
            </a:r>
            <a:endParaRPr lang="da-DK" altLang="da-DK" sz="1800" spc="-100" dirty="0"/>
          </a:p>
        </p:txBody>
      </p:sp>
      <p:sp>
        <p:nvSpPr>
          <p:cNvPr id="19" name="Text Box 5"/>
          <p:cNvSpPr txBox="1">
            <a:spLocks noChangeArrowheads="1"/>
          </p:cNvSpPr>
          <p:nvPr/>
        </p:nvSpPr>
        <p:spPr bwMode="auto">
          <a:xfrm>
            <a:off x="696439" y="5474264"/>
            <a:ext cx="6014784" cy="1243930"/>
          </a:xfrm>
          <a:prstGeom prst="rect">
            <a:avLst/>
          </a:prstGeom>
          <a:solidFill>
            <a:srgbClr val="CCECFF"/>
          </a:solidFill>
          <a:ln w="28575">
            <a:solidFill>
              <a:srgbClr val="0033CC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String er en </a:t>
            </a: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objekt type</a:t>
            </a:r>
          </a:p>
          <a:p>
            <a:pPr marL="176213" indent="-176213" eaLnBrk="0" hangingPunct="0">
              <a:spcBef>
                <a:spcPts val="2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Derfor behøver den ingen wrapper type</a:t>
            </a:r>
          </a:p>
          <a:p>
            <a:pPr marL="176213" indent="-176213" eaLnBrk="0" hangingPunct="0">
              <a:spcBef>
                <a:spcPts val="2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Tekststrenge bruges så ofte, at Java tillader, at String konstanter kan skabes ved a skrive "…" (i stedet for at bruge new operatoren)</a:t>
            </a:r>
          </a:p>
          <a:p>
            <a:pPr marL="176213" indent="-176213" eaLnBrk="0" hangingPunct="0">
              <a:spcBef>
                <a:spcPts val="200"/>
              </a:spcBef>
              <a:buClr>
                <a:schemeClr val="tx1"/>
              </a:buClr>
              <a:buSzPct val="75000"/>
              <a:buFont typeface="Arial" panose="020B0604020202020204" pitchFamily="34" charset="0"/>
              <a:buChar char="•"/>
              <a:defRPr/>
            </a:pP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String objekter er </a:t>
            </a:r>
            <a:r>
              <a:rPr lang="da-DK" sz="1400" b="1" dirty="0" err="1" smtClean="0">
                <a:solidFill>
                  <a:srgbClr val="0033CC"/>
                </a:solidFill>
                <a:latin typeface="+mn-lt"/>
                <a:ea typeface="ＭＳ Ｐゴシック" charset="0"/>
              </a:rPr>
              <a:t>imutable</a:t>
            </a:r>
            <a:r>
              <a:rPr lang="da-DK" sz="1400" b="1" dirty="0" smtClean="0">
                <a:solidFill>
                  <a:srgbClr val="0033CC"/>
                </a:solidFill>
                <a:latin typeface="+mn-lt"/>
                <a:ea typeface="ＭＳ Ｐゴシック" charset="0"/>
              </a:rPr>
              <a:t> (deres værdi kan ikke ændres)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807015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/>
      <p:bldP spid="17" grpId="0" animBg="1"/>
      <p:bldP spid="19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>
          <a:xfrm>
            <a:off x="541089" y="260350"/>
            <a:ext cx="7991351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/>
              <a:t>Identitet versus </a:t>
            </a:r>
            <a:r>
              <a:rPr lang="da-DK" sz="3200" dirty="0" smtClean="0"/>
              <a:t>lighed</a:t>
            </a:r>
            <a:r>
              <a:rPr lang="da-DK" altLang="da-DK" sz="3200" noProof="0" dirty="0" smtClean="0"/>
              <a:t> (magen til)</a:t>
            </a: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541089" y="1052736"/>
            <a:ext cx="8532440" cy="2304256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/>
              <a:t>I det virkelige liv skelner vi mellem objekter, der er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identiske,</a:t>
            </a:r>
            <a:r>
              <a:rPr lang="da-DK" altLang="da-DK" sz="2000" kern="0" dirty="0" smtClean="0"/>
              <a:t> og objekter, der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ligner</a:t>
            </a:r>
            <a:r>
              <a:rPr lang="da-DK" altLang="da-DK" sz="2000" kern="0" dirty="0" smtClean="0">
                <a:solidFill>
                  <a:srgbClr val="0033CC"/>
                </a:solidFill>
              </a:rPr>
              <a:t> </a:t>
            </a:r>
            <a:r>
              <a:rPr lang="da-DK" altLang="da-DK" sz="2000" kern="0" dirty="0" smtClean="0"/>
              <a:t>hinanden</a:t>
            </a:r>
            <a:endParaRPr lang="da-DK" altLang="da-DK" sz="2000" kern="0" dirty="0"/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To personer er ikke identiske, selvom de hedder det samme og er født samme dag (feltvariablerne har samme værdier)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Hvis man fortæller tjeneren, at man vil have samme pizza som</a:t>
            </a:r>
            <a:br>
              <a:rPr lang="da-DK" altLang="da-DK" sz="1800" kern="0" dirty="0" smtClean="0"/>
            </a:br>
            <a:r>
              <a:rPr lang="da-DK" altLang="da-DK" sz="1800" kern="0" dirty="0" smtClean="0"/>
              <a:t>dem ved nabobordet, kommer han med en der ligner (dvs. er magen til)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16</a:t>
            </a:fld>
            <a:endParaRPr lang="da-DK" altLang="da-DK" sz="1800" b="1" dirty="0"/>
          </a:p>
        </p:txBody>
      </p:sp>
      <p:graphicFrame>
        <p:nvGraphicFramePr>
          <p:cNvPr id="20" name="Group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6287411"/>
              </p:ext>
            </p:extLst>
          </p:nvPr>
        </p:nvGraphicFramePr>
        <p:xfrm>
          <a:off x="829506" y="3391980"/>
          <a:ext cx="7918667" cy="2376264"/>
        </p:xfrm>
        <a:graphic>
          <a:graphicData uri="http://schemas.openxmlformats.org/drawingml/2006/table">
            <a:tbl>
              <a:tblPr/>
              <a:tblGrid>
                <a:gridCol w="208601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18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646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42616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Java</a:t>
                      </a:r>
                      <a:endParaRPr kumimoji="0" lang="da-DK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Type</a:t>
                      </a:r>
                      <a:endParaRPr kumimoji="0" lang="da-DK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R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Semantik</a:t>
                      </a:r>
                      <a:endParaRPr kumimoji="0" lang="da-DK" sz="18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14156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==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  </a:t>
                      </a: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operatoren</a:t>
                      </a:r>
                      <a:endParaRPr kumimoji="0" lang="da-DK" sz="180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Primitiv typer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Objekt typer </a:t>
                      </a:r>
                      <a:endParaRPr kumimoji="0" lang="da-DK" sz="180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Samme værdi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ts val="12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Samme objekt (det er ikke nok at </a:t>
                      </a:r>
                      <a:r>
                        <a:rPr kumimoji="0" lang="da-DK" sz="1800" b="1" i="0" u="none" strike="noStrike" kern="1200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n-lt"/>
                          <a:ea typeface="ＭＳ Ｐゴシック" charset="0"/>
                          <a:cs typeface="ＭＳ Ｐゴシック" charset="0"/>
                        </a:rPr>
                        <a:t>feltvariablerne har samme værdier)</a:t>
                      </a:r>
                      <a:endParaRPr kumimoji="0" lang="da-DK" sz="180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9208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800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equals</a:t>
                      </a:r>
                      <a:r>
                        <a:rPr kumimoji="0" lang="en-US" sz="18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  </a:t>
                      </a: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metoden</a:t>
                      </a:r>
                      <a:endParaRPr kumimoji="0" lang="da-DK" sz="180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Objekt typer</a:t>
                      </a:r>
                      <a:endParaRPr kumimoji="0" lang="da-DK" sz="180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800" b="1" i="0" u="none" strike="noStrike" cap="none" normalizeH="0" baseline="0" noProof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  <a:latin typeface="+mj-lt"/>
                          <a:ea typeface="ＭＳ Ｐゴシック" charset="0"/>
                          <a:cs typeface="ＭＳ Ｐゴシック" charset="0"/>
                        </a:rPr>
                        <a:t>Lighed (feltvariablerne har samme værdier) </a:t>
                      </a:r>
                      <a:endParaRPr kumimoji="0" lang="da-DK" sz="1800" b="1" i="0" u="none" strike="noStrike" cap="none" normalizeH="0" baseline="0" noProof="0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+mj-lt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3080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03" name="Rectangle 3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da-DK" sz="3200" noProof="0" dirty="0" smtClean="0">
                <a:cs typeface="+mj-cs"/>
              </a:rPr>
              <a:t>== operatoren  versus  equals metoden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17</a:t>
            </a:fld>
            <a:endParaRPr lang="da-DK" altLang="da-DK" sz="1800" b="1" dirty="0"/>
          </a:p>
        </p:txBody>
      </p:sp>
      <p:grpSp>
        <p:nvGrpSpPr>
          <p:cNvPr id="150" name="Group 149"/>
          <p:cNvGrpSpPr/>
          <p:nvPr/>
        </p:nvGrpSpPr>
        <p:grpSpPr>
          <a:xfrm>
            <a:off x="611560" y="1484784"/>
            <a:ext cx="3355531" cy="2232248"/>
            <a:chOff x="5796136" y="4293096"/>
            <a:chExt cx="3355531" cy="2232248"/>
          </a:xfrm>
        </p:grpSpPr>
        <p:sp>
          <p:nvSpPr>
            <p:cNvPr id="151" name="Rectangle 150"/>
            <p:cNvSpPr/>
            <p:nvPr/>
          </p:nvSpPr>
          <p:spPr bwMode="auto">
            <a:xfrm>
              <a:off x="5796136" y="4293096"/>
              <a:ext cx="3355531" cy="2232248"/>
            </a:xfrm>
            <a:prstGeom prst="rect">
              <a:avLst/>
            </a:prstGeom>
            <a:solidFill>
              <a:srgbClr val="FFFFCC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152" name="Text Box 5"/>
            <p:cNvSpPr txBox="1">
              <a:spLocks noChangeArrowheads="1"/>
            </p:cNvSpPr>
            <p:nvPr/>
          </p:nvSpPr>
          <p:spPr bwMode="auto">
            <a:xfrm>
              <a:off x="6012160" y="5795800"/>
              <a:ext cx="3096344" cy="563744"/>
            </a:xfrm>
            <a:prstGeom prst="rect">
              <a:avLst/>
            </a:prstGeom>
            <a:noFill/>
            <a:ln>
              <a:noFill/>
            </a:ln>
            <a:effectLst/>
            <a:extLst/>
          </p:spPr>
          <p:txBody>
            <a:bodyPr wrap="square" lIns="90487" tIns="44450" rIns="90487" bIns="44450">
              <a:spAutoFit/>
            </a:bodyPr>
            <a:lstStyle/>
            <a:p>
              <a: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defRPr/>
              </a:pPr>
              <a:r>
                <a:rPr lang="en-AU" sz="1400" b="1" dirty="0" smtClean="0">
                  <a:solidFill>
                    <a:srgbClr val="000000"/>
                  </a:solidFill>
                  <a:latin typeface="Courier New" charset="0"/>
                  <a:ea typeface="ＭＳ Ｐゴシック" charset="0"/>
                </a:rPr>
                <a:t>p1 </a:t>
              </a:r>
              <a:r>
                <a:rPr lang="en-AU" sz="1400" b="1" dirty="0">
                  <a:solidFill>
                    <a:srgbClr val="000000"/>
                  </a:solidFill>
                  <a:latin typeface="Courier New" charset="0"/>
                  <a:ea typeface="ＭＳ Ｐゴシック" charset="0"/>
                </a:rPr>
                <a:t>== </a:t>
              </a:r>
              <a:r>
                <a:rPr lang="en-AU" sz="1400" b="1" dirty="0" smtClean="0">
                  <a:solidFill>
                    <a:srgbClr val="000000"/>
                  </a:solidFill>
                  <a:latin typeface="Courier New" charset="0"/>
                  <a:ea typeface="ＭＳ Ｐゴシック" charset="0"/>
                </a:rPr>
                <a:t>p2  </a:t>
              </a:r>
              <a:r>
                <a:rPr lang="en-AU" sz="1400" b="1" dirty="0" smtClean="0">
                  <a:solidFill>
                    <a:srgbClr val="FF0000"/>
                  </a:solidFill>
                  <a:ea typeface="ＭＳ Ｐゴシック" charset="0"/>
                </a:rPr>
                <a:t>evaluerer </a:t>
              </a:r>
              <a:r>
                <a:rPr lang="en-AU" sz="1400" b="1" dirty="0" err="1">
                  <a:solidFill>
                    <a:srgbClr val="FF0000"/>
                  </a:solidFill>
                  <a:ea typeface="ＭＳ Ｐゴシック" charset="0"/>
                </a:rPr>
                <a:t>til</a:t>
              </a:r>
              <a:r>
                <a:rPr lang="en-AU" sz="1400" b="1" dirty="0">
                  <a:solidFill>
                    <a:srgbClr val="FF0000"/>
                  </a:solidFill>
                  <a:ea typeface="ＭＳ Ｐゴシック" charset="0"/>
                </a:rPr>
                <a:t> </a:t>
              </a:r>
              <a:r>
                <a:rPr lang="en-AU" sz="1400" b="1" dirty="0" smtClean="0">
                  <a:solidFill>
                    <a:srgbClr val="0070C0"/>
                  </a:solidFill>
                  <a:ea typeface="ＭＳ Ｐゴシック" charset="0"/>
                </a:rPr>
                <a:t>false</a:t>
              </a:r>
            </a:p>
            <a:p>
              <a:pPr eaLnBrk="0" hangingPunct="0">
                <a:spcBef>
                  <a:spcPct val="20000"/>
                </a:spcBef>
                <a:buClr>
                  <a:schemeClr val="tx1"/>
                </a:buClr>
                <a:buSzPct val="75000"/>
                <a:defRPr/>
              </a:pPr>
              <a:r>
                <a:rPr lang="en-AU" sz="1400" b="1" dirty="0">
                  <a:solidFill>
                    <a:srgbClr val="000000"/>
                  </a:solidFill>
                  <a:latin typeface="Courier New" charset="0"/>
                  <a:ea typeface="ＭＳ Ｐゴシック" charset="0"/>
                </a:rPr>
                <a:t>p1.equals(p2)</a:t>
              </a:r>
              <a:r>
                <a:rPr lang="en-AU" sz="1400" b="1" dirty="0" smtClean="0">
                  <a:solidFill>
                    <a:srgbClr val="000000"/>
                  </a:solidFill>
                  <a:latin typeface="Helvetica" charset="0"/>
                  <a:ea typeface="ＭＳ Ｐゴシック" charset="0"/>
                </a:rPr>
                <a:t>   </a:t>
              </a:r>
              <a:r>
                <a:rPr lang="en-AU" sz="1400" b="1" dirty="0" smtClean="0">
                  <a:solidFill>
                    <a:srgbClr val="FF0000"/>
                  </a:solidFill>
                  <a:latin typeface="Helvetica" charset="0"/>
                  <a:ea typeface="ＭＳ Ｐゴシック" charset="0"/>
                </a:rPr>
                <a:t>evaluerer </a:t>
              </a:r>
              <a:r>
                <a:rPr lang="en-AU" sz="1400" b="1" dirty="0" err="1" smtClean="0">
                  <a:solidFill>
                    <a:srgbClr val="FF0000"/>
                  </a:solidFill>
                  <a:latin typeface="Helvetica" charset="0"/>
                  <a:ea typeface="ＭＳ Ｐゴシック" charset="0"/>
                </a:rPr>
                <a:t>til</a:t>
              </a:r>
              <a:r>
                <a:rPr lang="en-AU" sz="1400" b="1" dirty="0" smtClean="0">
                  <a:solidFill>
                    <a:srgbClr val="FF0000"/>
                  </a:solidFill>
                  <a:latin typeface="Helvetica" charset="0"/>
                  <a:ea typeface="ＭＳ Ｐゴシック" charset="0"/>
                </a:rPr>
                <a:t> </a:t>
              </a:r>
              <a:r>
                <a:rPr lang="en-AU" sz="1400" b="1" dirty="0" smtClean="0">
                  <a:solidFill>
                    <a:srgbClr val="0070C0"/>
                  </a:solidFill>
                  <a:latin typeface="Helvetica" charset="0"/>
                  <a:ea typeface="ＭＳ Ｐゴシック" charset="0"/>
                </a:rPr>
                <a:t>true</a:t>
              </a:r>
              <a:r>
                <a:rPr lang="en-AU" sz="1400" b="1" dirty="0" smtClean="0">
                  <a:solidFill>
                    <a:srgbClr val="FF0000"/>
                  </a:solidFill>
                  <a:latin typeface="Helvetica" charset="0"/>
                  <a:ea typeface="ＭＳ Ｐゴシック" charset="0"/>
                </a:rPr>
                <a:t> </a:t>
              </a:r>
            </a:p>
          </p:txBody>
        </p:sp>
        <p:grpSp>
          <p:nvGrpSpPr>
            <p:cNvPr id="154" name="Group 153"/>
            <p:cNvGrpSpPr/>
            <p:nvPr/>
          </p:nvGrpSpPr>
          <p:grpSpPr>
            <a:xfrm>
              <a:off x="7566324" y="4510250"/>
              <a:ext cx="1326156" cy="1223006"/>
              <a:chOff x="531236" y="1412776"/>
              <a:chExt cx="1326156" cy="1223006"/>
            </a:xfrm>
          </p:grpSpPr>
          <p:sp>
            <p:nvSpPr>
              <p:cNvPr id="171" name="AutoShape 2"/>
              <p:cNvSpPr>
                <a:spLocks noChangeArrowheads="1"/>
              </p:cNvSpPr>
              <p:nvPr/>
            </p:nvSpPr>
            <p:spPr bwMode="auto">
              <a:xfrm>
                <a:off x="531237" y="1412776"/>
                <a:ext cx="1232476" cy="735132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172" name="Rectangle 6"/>
              <p:cNvSpPr>
                <a:spLocks noChangeArrowheads="1"/>
              </p:cNvSpPr>
              <p:nvPr/>
            </p:nvSpPr>
            <p:spPr bwMode="auto">
              <a:xfrm>
                <a:off x="862179" y="1886001"/>
                <a:ext cx="615239" cy="19187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/>
                <a:r>
                  <a:rPr lang="en-AU" altLang="da-DK" sz="1400" b="1" dirty="0" smtClean="0">
                    <a:solidFill>
                      <a:srgbClr val="008000"/>
                    </a:solidFill>
                    <a:latin typeface="Helvetica" pitchFamily="-84" charset="0"/>
                  </a:rPr>
                  <a:t>"Fred"</a:t>
                </a:r>
                <a:endParaRPr lang="en-AU" altLang="da-DK" sz="1400" b="1" dirty="0">
                  <a:solidFill>
                    <a:srgbClr val="008000"/>
                  </a:solidFill>
                  <a:latin typeface="Helvetica" pitchFamily="-84" charset="0"/>
                </a:endParaRPr>
              </a:p>
            </p:txBody>
          </p:sp>
          <p:sp>
            <p:nvSpPr>
              <p:cNvPr id="173" name="Text Box 9"/>
              <p:cNvSpPr txBox="1">
                <a:spLocks noChangeArrowheads="1"/>
              </p:cNvSpPr>
              <p:nvPr/>
            </p:nvSpPr>
            <p:spPr bwMode="auto">
              <a:xfrm>
                <a:off x="859847" y="2330570"/>
                <a:ext cx="997545" cy="30521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487" tIns="44450" rIns="90487" bIns="44450">
                <a:spAutoFit/>
              </a:bodyPr>
              <a:lstStyle/>
              <a:p>
                <a:pPr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r>
                  <a:rPr lang="en-AU" sz="1400" b="1" dirty="0" smtClean="0">
                    <a:solidFill>
                      <a:srgbClr val="000000"/>
                    </a:solidFill>
                    <a:latin typeface="Courier New" charset="0"/>
                    <a:ea typeface="ＭＳ Ｐゴシック" charset="0"/>
                  </a:rPr>
                  <a:t>p2</a:t>
                </a:r>
                <a:endParaRPr lang="en-AU" sz="1400" b="1" dirty="0">
                  <a:solidFill>
                    <a:srgbClr val="000000"/>
                  </a:solidFill>
                  <a:latin typeface="Courier New" charset="0"/>
                  <a:ea typeface="ＭＳ Ｐゴシック" charset="0"/>
                </a:endParaRPr>
              </a:p>
            </p:txBody>
          </p:sp>
          <p:sp>
            <p:nvSpPr>
              <p:cNvPr id="174" name="Text Box 13"/>
              <p:cNvSpPr txBox="1">
                <a:spLocks noChangeArrowheads="1"/>
              </p:cNvSpPr>
              <p:nvPr/>
            </p:nvSpPr>
            <p:spPr bwMode="auto">
              <a:xfrm>
                <a:off x="531236" y="1444353"/>
                <a:ext cx="1232476" cy="335989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487" tIns="44450" rIns="90487" bIns="44450">
                <a:spAutoFit/>
              </a:bodyPr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r>
                  <a:rPr lang="en-AU" sz="1600" u="sng" dirty="0" smtClean="0">
                    <a:solidFill>
                      <a:schemeClr val="bg1"/>
                    </a:solidFill>
                    <a:latin typeface="Trebuchet MS" charset="0"/>
                    <a:ea typeface="ＭＳ Ｐゴシック" charset="0"/>
                  </a:rPr>
                  <a:t>Person</a:t>
                </a:r>
                <a:endParaRPr lang="en-AU" sz="1600" u="sng" dirty="0">
                  <a:solidFill>
                    <a:schemeClr val="bg1"/>
                  </a:solidFill>
                  <a:latin typeface="Trebuchet MS" charset="0"/>
                  <a:ea typeface="ＭＳ Ｐゴシック" charset="0"/>
                </a:endParaRPr>
              </a:p>
            </p:txBody>
          </p:sp>
        </p:grpSp>
        <p:grpSp>
          <p:nvGrpSpPr>
            <p:cNvPr id="155" name="Group 154"/>
            <p:cNvGrpSpPr/>
            <p:nvPr/>
          </p:nvGrpSpPr>
          <p:grpSpPr>
            <a:xfrm>
              <a:off x="6014053" y="4509120"/>
              <a:ext cx="1381440" cy="1223006"/>
              <a:chOff x="685461" y="1412776"/>
              <a:chExt cx="1381440" cy="1223006"/>
            </a:xfrm>
          </p:grpSpPr>
          <p:grpSp>
            <p:nvGrpSpPr>
              <p:cNvPr id="161" name="Group 160"/>
              <p:cNvGrpSpPr/>
              <p:nvPr/>
            </p:nvGrpSpPr>
            <p:grpSpPr>
              <a:xfrm>
                <a:off x="685461" y="1412776"/>
                <a:ext cx="1381440" cy="1223006"/>
                <a:chOff x="531236" y="1412776"/>
                <a:chExt cx="1381440" cy="1223006"/>
              </a:xfrm>
            </p:grpSpPr>
            <p:sp>
              <p:nvSpPr>
                <p:cNvPr id="167" name="AutoShape 2"/>
                <p:cNvSpPr>
                  <a:spLocks noChangeArrowheads="1"/>
                </p:cNvSpPr>
                <p:nvPr/>
              </p:nvSpPr>
              <p:spPr bwMode="auto">
                <a:xfrm>
                  <a:off x="531237" y="1412776"/>
                  <a:ext cx="1232476" cy="73513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D262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168" name="Rectangle 6"/>
                <p:cNvSpPr>
                  <a:spLocks noChangeArrowheads="1"/>
                </p:cNvSpPr>
                <p:nvPr/>
              </p:nvSpPr>
              <p:spPr bwMode="auto">
                <a:xfrm>
                  <a:off x="830564" y="1878893"/>
                  <a:ext cx="702809" cy="19898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algn="ctr"/>
                  <a:r>
                    <a:rPr lang="en-AU" altLang="da-DK" sz="1400" b="1" dirty="0">
                      <a:solidFill>
                        <a:srgbClr val="008000"/>
                      </a:solidFill>
                      <a:latin typeface="Helvetica" pitchFamily="-84" charset="0"/>
                    </a:rPr>
                    <a:t>"</a:t>
                  </a:r>
                  <a:r>
                    <a:rPr lang="en-AU" altLang="da-DK" sz="1400" b="1" dirty="0" smtClean="0">
                      <a:solidFill>
                        <a:srgbClr val="008000"/>
                      </a:solidFill>
                      <a:latin typeface="Helvetica" pitchFamily="-84" charset="0"/>
                    </a:rPr>
                    <a:t>Fred"</a:t>
                  </a:r>
                  <a:endParaRPr lang="en-AU" altLang="da-DK" sz="1400" b="1" dirty="0">
                    <a:solidFill>
                      <a:srgbClr val="008000"/>
                    </a:solidFill>
                    <a:latin typeface="Helvetica" pitchFamily="-84" charset="0"/>
                  </a:endParaRPr>
                </a:p>
              </p:txBody>
            </p:sp>
            <p:sp>
              <p:nvSpPr>
                <p:cNvPr id="169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859847" y="2330570"/>
                  <a:ext cx="1052829" cy="305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square" lIns="90487" tIns="44450" rIns="90487" bIns="44450">
                  <a:spAutoFit/>
                </a:bodyPr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charset="0"/>
                    <a:buNone/>
                    <a:defRPr/>
                  </a:pPr>
                  <a:r>
                    <a:rPr lang="en-AU" sz="1400" b="1" dirty="0" smtClean="0">
                      <a:solidFill>
                        <a:srgbClr val="000000"/>
                      </a:solidFill>
                      <a:latin typeface="Courier New" charset="0"/>
                      <a:ea typeface="ＭＳ Ｐゴシック" charset="0"/>
                    </a:rPr>
                    <a:t>p1</a:t>
                  </a:r>
                </a:p>
              </p:txBody>
            </p:sp>
            <p:sp>
              <p:nvSpPr>
                <p:cNvPr id="170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531236" y="1444353"/>
                  <a:ext cx="1232476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square" lIns="90487" tIns="44450" rIns="90487" bIns="44450">
                  <a:spAutoFit/>
                </a:bodyPr>
                <a:lstStyle/>
                <a:p>
                  <a:pPr algn="ctr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charset="0"/>
                    <a:buNone/>
                    <a:defRPr/>
                  </a:pPr>
                  <a:r>
                    <a:rPr lang="en-AU" sz="1600" u="sng" dirty="0" smtClean="0">
                      <a:solidFill>
                        <a:schemeClr val="bg1"/>
                      </a:solidFill>
                      <a:latin typeface="Trebuchet MS" charset="0"/>
                      <a:ea typeface="ＭＳ Ｐゴシック" charset="0"/>
                    </a:rPr>
                    <a:t>Person</a:t>
                  </a:r>
                  <a:endParaRPr lang="en-AU" sz="1600" u="sng" dirty="0">
                    <a:solidFill>
                      <a:schemeClr val="bg1"/>
                    </a:solidFill>
                    <a:latin typeface="Trebuchet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162" name="Group 161"/>
              <p:cNvGrpSpPr/>
              <p:nvPr/>
            </p:nvGrpSpPr>
            <p:grpSpPr>
              <a:xfrm>
                <a:off x="757240" y="2149038"/>
                <a:ext cx="311861" cy="410784"/>
                <a:chOff x="875763" y="4227120"/>
                <a:chExt cx="311861" cy="410784"/>
              </a:xfrm>
            </p:grpSpPr>
            <p:grpSp>
              <p:nvGrpSpPr>
                <p:cNvPr id="163" name="Group 162"/>
                <p:cNvGrpSpPr/>
                <p:nvPr/>
              </p:nvGrpSpPr>
              <p:grpSpPr>
                <a:xfrm>
                  <a:off x="875763" y="4412346"/>
                  <a:ext cx="236346" cy="225558"/>
                  <a:chOff x="5084663" y="3809002"/>
                  <a:chExt cx="304800" cy="304800"/>
                </a:xfrm>
              </p:grpSpPr>
              <p:sp>
                <p:nvSpPr>
                  <p:cNvPr id="165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5084663" y="3809002"/>
                    <a:ext cx="304800" cy="3048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  <p:sp>
                <p:nvSpPr>
                  <p:cNvPr id="166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5186204" y="3911741"/>
                    <a:ext cx="107950" cy="10795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/>
                </p:spPr>
                <p:txBody>
                  <a:bodyPr wrap="squar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</p:grpSp>
            <p:cxnSp>
              <p:nvCxnSpPr>
                <p:cNvPr id="164" name="AutoShape 26"/>
                <p:cNvCxnSpPr>
                  <a:cxnSpLocks noChangeShapeType="1"/>
                </p:cNvCxnSpPr>
                <p:nvPr/>
              </p:nvCxnSpPr>
              <p:spPr bwMode="auto">
                <a:xfrm flipV="1">
                  <a:off x="993936" y="4227120"/>
                  <a:ext cx="193688" cy="280032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156" name="Group 155"/>
            <p:cNvGrpSpPr/>
            <p:nvPr/>
          </p:nvGrpSpPr>
          <p:grpSpPr>
            <a:xfrm>
              <a:off x="7647882" y="5245382"/>
              <a:ext cx="311861" cy="410784"/>
              <a:chOff x="875763" y="4227120"/>
              <a:chExt cx="311861" cy="410784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875763" y="4412346"/>
                <a:ext cx="236346" cy="225558"/>
                <a:chOff x="5084663" y="3809002"/>
                <a:chExt cx="304800" cy="304800"/>
              </a:xfrm>
            </p:grpSpPr>
            <p:sp>
              <p:nvSpPr>
                <p:cNvPr id="159" name="Oval 8"/>
                <p:cNvSpPr>
                  <a:spLocks noChangeArrowheads="1"/>
                </p:cNvSpPr>
                <p:nvPr/>
              </p:nvSpPr>
              <p:spPr bwMode="auto">
                <a:xfrm>
                  <a:off x="5084663" y="3809002"/>
                  <a:ext cx="304800" cy="3048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sp>
              <p:nvSpPr>
                <p:cNvPr id="160" name="Oval 8"/>
                <p:cNvSpPr>
                  <a:spLocks noChangeArrowheads="1"/>
                </p:cNvSpPr>
                <p:nvPr/>
              </p:nvSpPr>
              <p:spPr bwMode="auto">
                <a:xfrm>
                  <a:off x="5186204" y="3911741"/>
                  <a:ext cx="107950" cy="10795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</p:grpSp>
          <p:cxnSp>
            <p:nvCxnSpPr>
              <p:cNvPr id="158" name="AutoShape 26"/>
              <p:cNvCxnSpPr>
                <a:cxnSpLocks noChangeShapeType="1"/>
              </p:cNvCxnSpPr>
              <p:nvPr/>
            </p:nvCxnSpPr>
            <p:spPr bwMode="auto">
              <a:xfrm flipV="1">
                <a:off x="993936" y="4227120"/>
                <a:ext cx="193688" cy="280032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200" name="Group 199"/>
          <p:cNvGrpSpPr/>
          <p:nvPr/>
        </p:nvGrpSpPr>
        <p:grpSpPr>
          <a:xfrm>
            <a:off x="4572000" y="1484784"/>
            <a:ext cx="3384376" cy="2232248"/>
            <a:chOff x="5796136" y="4293096"/>
            <a:chExt cx="3198715" cy="2232248"/>
          </a:xfrm>
        </p:grpSpPr>
        <p:sp>
          <p:nvSpPr>
            <p:cNvPr id="201" name="Rectangle 200"/>
            <p:cNvSpPr/>
            <p:nvPr/>
          </p:nvSpPr>
          <p:spPr bwMode="auto">
            <a:xfrm>
              <a:off x="5796136" y="4293096"/>
              <a:ext cx="3198715" cy="2232248"/>
            </a:xfrm>
            <a:prstGeom prst="rect">
              <a:avLst/>
            </a:prstGeom>
            <a:solidFill>
              <a:srgbClr val="FFFFCC"/>
            </a:solidFill>
            <a:ln w="28575" cap="flat" cmpd="sng" algn="ctr">
              <a:solidFill>
                <a:srgbClr val="0000FF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grpSp>
          <p:nvGrpSpPr>
            <p:cNvPr id="204" name="Group 203"/>
            <p:cNvGrpSpPr/>
            <p:nvPr/>
          </p:nvGrpSpPr>
          <p:grpSpPr>
            <a:xfrm>
              <a:off x="7566324" y="4510250"/>
              <a:ext cx="1326156" cy="1223006"/>
              <a:chOff x="531236" y="1412776"/>
              <a:chExt cx="1326156" cy="1223006"/>
            </a:xfrm>
          </p:grpSpPr>
          <p:sp>
            <p:nvSpPr>
              <p:cNvPr id="221" name="AutoShape 2"/>
              <p:cNvSpPr>
                <a:spLocks noChangeArrowheads="1"/>
              </p:cNvSpPr>
              <p:nvPr/>
            </p:nvSpPr>
            <p:spPr bwMode="auto">
              <a:xfrm>
                <a:off x="531237" y="1412776"/>
                <a:ext cx="1232476" cy="735132"/>
              </a:xfrm>
              <a:prstGeom prst="roundRect">
                <a:avLst>
                  <a:gd name="adj" fmla="val 16667"/>
                </a:avLst>
              </a:prstGeom>
              <a:solidFill>
                <a:srgbClr val="CD2626"/>
              </a:solidFill>
              <a:ln w="9525">
                <a:solidFill>
                  <a:schemeClr val="tx1"/>
                </a:solidFill>
                <a:round/>
                <a:headEnd/>
                <a:tailEnd/>
              </a:ln>
              <a:effectLst/>
              <a:extLst/>
            </p:spPr>
            <p:txBody>
              <a:bodyPr wrap="none" anchor="ctr"/>
              <a:lstStyle/>
              <a:p>
                <a:pPr>
                  <a:defRPr/>
                </a:pPr>
                <a:endParaRPr lang="en-US" sz="1600">
                  <a:latin typeface="Arial" charset="0"/>
                  <a:ea typeface="ＭＳ Ｐゴシック" charset="0"/>
                </a:endParaRPr>
              </a:p>
            </p:txBody>
          </p:sp>
          <p:sp>
            <p:nvSpPr>
              <p:cNvPr id="222" name="Rectangle 6"/>
              <p:cNvSpPr>
                <a:spLocks noChangeArrowheads="1"/>
              </p:cNvSpPr>
              <p:nvPr/>
            </p:nvSpPr>
            <p:spPr bwMode="auto">
              <a:xfrm>
                <a:off x="862179" y="1886001"/>
                <a:ext cx="615239" cy="191876"/>
              </a:xfrm>
              <a:prstGeom prst="rect">
                <a:avLst/>
              </a:prstGeom>
              <a:solidFill>
                <a:srgbClr val="FFFFFF"/>
              </a:solidFill>
              <a:ln w="12700">
                <a:solidFill>
                  <a:schemeClr val="tx1"/>
                </a:solidFill>
                <a:miter lim="800000"/>
                <a:headEnd/>
                <a:tailEnd/>
              </a:ln>
            </p:spPr>
            <p:txBody>
              <a:bodyPr wrap="none" anchor="ctr"/>
              <a:lstStyle>
                <a:lvl1pPr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1pPr>
                <a:lvl2pPr marL="742950" indent="-28575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2pPr>
                <a:lvl3pPr marL="11430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3pPr>
                <a:lvl4pPr marL="16002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4pPr>
                <a:lvl5pPr marL="2057400" indent="-228600" eaLnBrk="0" hangingPunct="0"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5pPr>
                <a:lvl6pPr marL="25146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6pPr>
                <a:lvl7pPr marL="29718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7pPr>
                <a:lvl8pPr marL="34290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8pPr>
                <a:lvl9pPr marL="3886200" indent="-228600" eaLnBrk="0" fontAlgn="base" hangingPunct="0">
                  <a:spcBef>
                    <a:spcPct val="0"/>
                  </a:spcBef>
                  <a:spcAft>
                    <a:spcPct val="0"/>
                  </a:spcAft>
                  <a:defRPr sz="2000">
                    <a:solidFill>
                      <a:srgbClr val="A50021"/>
                    </a:solidFill>
                    <a:latin typeface="Arial" pitchFamily="34" charset="0"/>
                    <a:ea typeface="ＭＳ Ｐゴシック" pitchFamily="34" charset="-128"/>
                  </a:defRPr>
                </a:lvl9pPr>
              </a:lstStyle>
              <a:p>
                <a:pPr algn="ctr"/>
                <a:r>
                  <a:rPr lang="en-AU" altLang="da-DK" sz="1400" b="1" dirty="0" smtClean="0">
                    <a:solidFill>
                      <a:srgbClr val="008000"/>
                    </a:solidFill>
                    <a:latin typeface="Helvetica" pitchFamily="-84" charset="0"/>
                  </a:rPr>
                  <a:t>"Fred"</a:t>
                </a:r>
                <a:endParaRPr lang="en-AU" altLang="da-DK" sz="1400" b="1" dirty="0">
                  <a:solidFill>
                    <a:srgbClr val="008000"/>
                  </a:solidFill>
                  <a:latin typeface="Helvetica" pitchFamily="-84" charset="0"/>
                </a:endParaRPr>
              </a:p>
            </p:txBody>
          </p:sp>
          <p:sp>
            <p:nvSpPr>
              <p:cNvPr id="223" name="Text Box 9"/>
              <p:cNvSpPr txBox="1">
                <a:spLocks noChangeArrowheads="1"/>
              </p:cNvSpPr>
              <p:nvPr/>
            </p:nvSpPr>
            <p:spPr bwMode="auto">
              <a:xfrm>
                <a:off x="859847" y="2330570"/>
                <a:ext cx="997545" cy="305212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487" tIns="44450" rIns="90487" bIns="44450">
                <a:spAutoFit/>
              </a:bodyPr>
              <a:lstStyle/>
              <a:p>
                <a:pPr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r>
                  <a:rPr lang="en-AU" sz="1400" b="1" dirty="0" smtClean="0">
                    <a:solidFill>
                      <a:srgbClr val="000000"/>
                    </a:solidFill>
                    <a:latin typeface="Courier New" charset="0"/>
                    <a:ea typeface="ＭＳ Ｐゴシック" charset="0"/>
                  </a:rPr>
                  <a:t>p2</a:t>
                </a:r>
                <a:endParaRPr lang="en-AU" sz="1400" b="1" dirty="0">
                  <a:solidFill>
                    <a:srgbClr val="000000"/>
                  </a:solidFill>
                  <a:latin typeface="Courier New" charset="0"/>
                  <a:ea typeface="ＭＳ Ｐゴシック" charset="0"/>
                </a:endParaRPr>
              </a:p>
            </p:txBody>
          </p:sp>
          <p:sp>
            <p:nvSpPr>
              <p:cNvPr id="224" name="Text Box 13"/>
              <p:cNvSpPr txBox="1">
                <a:spLocks noChangeArrowheads="1"/>
              </p:cNvSpPr>
              <p:nvPr/>
            </p:nvSpPr>
            <p:spPr bwMode="auto">
              <a:xfrm>
                <a:off x="531236" y="1444353"/>
                <a:ext cx="1232476" cy="335989"/>
              </a:xfrm>
              <a:prstGeom prst="rect">
                <a:avLst/>
              </a:prstGeom>
              <a:noFill/>
              <a:ln>
                <a:noFill/>
              </a:ln>
              <a:effectLst/>
              <a:extLst/>
            </p:spPr>
            <p:txBody>
              <a:bodyPr wrap="square" lIns="90487" tIns="44450" rIns="90487" bIns="44450">
                <a:spAutoFit/>
              </a:bodyPr>
              <a:lstStyle/>
              <a:p>
                <a:pPr algn="ctr" eaLnBrk="0" hangingPunct="0">
                  <a:spcBef>
                    <a:spcPct val="20000"/>
                  </a:spcBef>
                  <a:buClr>
                    <a:schemeClr val="tx1"/>
                  </a:buClr>
                  <a:buSzPct val="75000"/>
                  <a:buFont typeface="Monotype Sorts" charset="0"/>
                  <a:buNone/>
                  <a:defRPr/>
                </a:pPr>
                <a:r>
                  <a:rPr lang="en-AU" sz="1600" u="sng" dirty="0" smtClean="0">
                    <a:solidFill>
                      <a:schemeClr val="bg1"/>
                    </a:solidFill>
                    <a:latin typeface="Trebuchet MS" charset="0"/>
                    <a:ea typeface="ＭＳ Ｐゴシック" charset="0"/>
                  </a:rPr>
                  <a:t>Person</a:t>
                </a:r>
                <a:endParaRPr lang="en-AU" sz="1600" u="sng" dirty="0">
                  <a:solidFill>
                    <a:schemeClr val="bg1"/>
                  </a:solidFill>
                  <a:latin typeface="Trebuchet MS" charset="0"/>
                  <a:ea typeface="ＭＳ Ｐゴシック" charset="0"/>
                </a:endParaRPr>
              </a:p>
            </p:txBody>
          </p:sp>
        </p:grpSp>
        <p:grpSp>
          <p:nvGrpSpPr>
            <p:cNvPr id="205" name="Group 204"/>
            <p:cNvGrpSpPr/>
            <p:nvPr/>
          </p:nvGrpSpPr>
          <p:grpSpPr>
            <a:xfrm>
              <a:off x="6014053" y="4509120"/>
              <a:ext cx="1381440" cy="1223006"/>
              <a:chOff x="685461" y="1412776"/>
              <a:chExt cx="1381440" cy="1223006"/>
            </a:xfrm>
          </p:grpSpPr>
          <p:grpSp>
            <p:nvGrpSpPr>
              <p:cNvPr id="211" name="Group 210"/>
              <p:cNvGrpSpPr/>
              <p:nvPr/>
            </p:nvGrpSpPr>
            <p:grpSpPr>
              <a:xfrm>
                <a:off x="685461" y="1412776"/>
                <a:ext cx="1381440" cy="1223006"/>
                <a:chOff x="531236" y="1412776"/>
                <a:chExt cx="1381440" cy="1223006"/>
              </a:xfrm>
            </p:grpSpPr>
            <p:sp>
              <p:nvSpPr>
                <p:cNvPr id="217" name="AutoShape 2"/>
                <p:cNvSpPr>
                  <a:spLocks noChangeArrowheads="1"/>
                </p:cNvSpPr>
                <p:nvPr/>
              </p:nvSpPr>
              <p:spPr bwMode="auto">
                <a:xfrm>
                  <a:off x="531237" y="1412776"/>
                  <a:ext cx="1232476" cy="735132"/>
                </a:xfrm>
                <a:prstGeom prst="roundRect">
                  <a:avLst>
                    <a:gd name="adj" fmla="val 16667"/>
                  </a:avLst>
                </a:prstGeom>
                <a:solidFill>
                  <a:srgbClr val="CD2626"/>
                </a:solidFill>
                <a:ln w="9525">
                  <a:solidFill>
                    <a:schemeClr val="tx1"/>
                  </a:solidFill>
                  <a:round/>
                  <a:headEnd/>
                  <a:tailEnd/>
                </a:ln>
                <a:effectLst/>
                <a:extLst/>
              </p:spPr>
              <p:txBody>
                <a:bodyPr wrap="none" anchor="ctr"/>
                <a:lstStyle/>
                <a:p>
                  <a:pPr>
                    <a:defRPr/>
                  </a:pPr>
                  <a:endParaRPr lang="en-US" sz="1600">
                    <a:latin typeface="Arial" charset="0"/>
                    <a:ea typeface="ＭＳ Ｐゴシック" charset="0"/>
                  </a:endParaRPr>
                </a:p>
              </p:txBody>
            </p:sp>
            <p:sp>
              <p:nvSpPr>
                <p:cNvPr id="218" name="Rectangle 6"/>
                <p:cNvSpPr>
                  <a:spLocks noChangeArrowheads="1"/>
                </p:cNvSpPr>
                <p:nvPr/>
              </p:nvSpPr>
              <p:spPr bwMode="auto">
                <a:xfrm>
                  <a:off x="830564" y="1878893"/>
                  <a:ext cx="702809" cy="198984"/>
                </a:xfrm>
                <a:prstGeom prst="rect">
                  <a:avLst/>
                </a:prstGeom>
                <a:solidFill>
                  <a:srgbClr val="FFFFFF"/>
                </a:solidFill>
                <a:ln w="12700">
                  <a:solidFill>
                    <a:schemeClr val="tx1"/>
                  </a:solidFill>
                  <a:miter lim="800000"/>
                  <a:headEnd/>
                  <a:tailEnd/>
                </a:ln>
              </p:spPr>
              <p:txBody>
                <a:bodyPr wrap="none" anchor="ctr"/>
                <a:lstStyle>
                  <a:lvl1pPr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0"/>
                    </a:spcBef>
                    <a:spcAft>
                      <a:spcPct val="0"/>
                    </a:spcAft>
                    <a:defRPr sz="2000">
                      <a:solidFill>
                        <a:srgbClr val="A50021"/>
                      </a:solidFill>
                      <a:latin typeface="Arial" pitchFamily="34" charset="0"/>
                      <a:ea typeface="ＭＳ Ｐゴシック" pitchFamily="34" charset="-128"/>
                    </a:defRPr>
                  </a:lvl9pPr>
                </a:lstStyle>
                <a:p>
                  <a:pPr algn="ctr"/>
                  <a:r>
                    <a:rPr lang="en-AU" altLang="da-DK" sz="1400" b="1" dirty="0">
                      <a:solidFill>
                        <a:srgbClr val="008000"/>
                      </a:solidFill>
                      <a:latin typeface="Helvetica" pitchFamily="-84" charset="0"/>
                    </a:rPr>
                    <a:t>"</a:t>
                  </a:r>
                  <a:r>
                    <a:rPr lang="en-AU" altLang="da-DK" sz="1400" b="1" dirty="0" smtClean="0">
                      <a:solidFill>
                        <a:srgbClr val="008000"/>
                      </a:solidFill>
                      <a:latin typeface="Helvetica" pitchFamily="-84" charset="0"/>
                    </a:rPr>
                    <a:t>Fred"</a:t>
                  </a:r>
                  <a:endParaRPr lang="en-AU" altLang="da-DK" sz="1400" b="1" dirty="0">
                    <a:solidFill>
                      <a:srgbClr val="008000"/>
                    </a:solidFill>
                    <a:latin typeface="Helvetica" pitchFamily="-84" charset="0"/>
                  </a:endParaRPr>
                </a:p>
              </p:txBody>
            </p:sp>
            <p:sp>
              <p:nvSpPr>
                <p:cNvPr id="219" name="Text Box 9"/>
                <p:cNvSpPr txBox="1">
                  <a:spLocks noChangeArrowheads="1"/>
                </p:cNvSpPr>
                <p:nvPr/>
              </p:nvSpPr>
              <p:spPr bwMode="auto">
                <a:xfrm>
                  <a:off x="859847" y="2330570"/>
                  <a:ext cx="1052829" cy="305212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square" lIns="90487" tIns="44450" rIns="90487" bIns="44450">
                  <a:spAutoFit/>
                </a:bodyPr>
                <a:lstStyle/>
                <a:p>
                  <a:pPr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charset="0"/>
                    <a:buNone/>
                    <a:defRPr/>
                  </a:pPr>
                  <a:r>
                    <a:rPr lang="en-AU" sz="1400" b="1" dirty="0" smtClean="0">
                      <a:solidFill>
                        <a:srgbClr val="000000"/>
                      </a:solidFill>
                      <a:latin typeface="Courier New" charset="0"/>
                      <a:ea typeface="ＭＳ Ｐゴシック" charset="0"/>
                    </a:rPr>
                    <a:t>p1</a:t>
                  </a:r>
                </a:p>
              </p:txBody>
            </p:sp>
            <p:sp>
              <p:nvSpPr>
                <p:cNvPr id="220" name="Text Box 13"/>
                <p:cNvSpPr txBox="1">
                  <a:spLocks noChangeArrowheads="1"/>
                </p:cNvSpPr>
                <p:nvPr/>
              </p:nvSpPr>
              <p:spPr bwMode="auto">
                <a:xfrm>
                  <a:off x="531236" y="1444353"/>
                  <a:ext cx="1232476" cy="335989"/>
                </a:xfrm>
                <a:prstGeom prst="rect">
                  <a:avLst/>
                </a:prstGeom>
                <a:noFill/>
                <a:ln>
                  <a:noFill/>
                </a:ln>
                <a:effectLst/>
                <a:extLst/>
              </p:spPr>
              <p:txBody>
                <a:bodyPr wrap="square" lIns="90487" tIns="44450" rIns="90487" bIns="44450">
                  <a:spAutoFit/>
                </a:bodyPr>
                <a:lstStyle/>
                <a:p>
                  <a:pPr algn="ctr" eaLnBrk="0" hangingPunct="0">
                    <a:spcBef>
                      <a:spcPct val="20000"/>
                    </a:spcBef>
                    <a:buClr>
                      <a:schemeClr val="tx1"/>
                    </a:buClr>
                    <a:buSzPct val="75000"/>
                    <a:buFont typeface="Monotype Sorts" charset="0"/>
                    <a:buNone/>
                    <a:defRPr/>
                  </a:pPr>
                  <a:r>
                    <a:rPr lang="en-AU" sz="1600" u="sng" dirty="0" smtClean="0">
                      <a:solidFill>
                        <a:schemeClr val="bg1"/>
                      </a:solidFill>
                      <a:latin typeface="Trebuchet MS" charset="0"/>
                      <a:ea typeface="ＭＳ Ｐゴシック" charset="0"/>
                    </a:rPr>
                    <a:t>Person</a:t>
                  </a:r>
                  <a:endParaRPr lang="en-AU" sz="1600" u="sng" dirty="0">
                    <a:solidFill>
                      <a:schemeClr val="bg1"/>
                    </a:solidFill>
                    <a:latin typeface="Trebuchet MS" charset="0"/>
                    <a:ea typeface="ＭＳ Ｐゴシック" charset="0"/>
                  </a:endParaRPr>
                </a:p>
              </p:txBody>
            </p:sp>
          </p:grpSp>
          <p:grpSp>
            <p:nvGrpSpPr>
              <p:cNvPr id="212" name="Group 211"/>
              <p:cNvGrpSpPr/>
              <p:nvPr/>
            </p:nvGrpSpPr>
            <p:grpSpPr>
              <a:xfrm>
                <a:off x="757240" y="2149038"/>
                <a:ext cx="311861" cy="410784"/>
                <a:chOff x="875763" y="4227120"/>
                <a:chExt cx="311861" cy="410784"/>
              </a:xfrm>
            </p:grpSpPr>
            <p:grpSp>
              <p:nvGrpSpPr>
                <p:cNvPr id="213" name="Group 212"/>
                <p:cNvGrpSpPr/>
                <p:nvPr/>
              </p:nvGrpSpPr>
              <p:grpSpPr>
                <a:xfrm>
                  <a:off x="875763" y="4412346"/>
                  <a:ext cx="236346" cy="225558"/>
                  <a:chOff x="5084663" y="3809002"/>
                  <a:chExt cx="304800" cy="304800"/>
                </a:xfrm>
              </p:grpSpPr>
              <p:sp>
                <p:nvSpPr>
                  <p:cNvPr id="215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5084663" y="3809002"/>
                    <a:ext cx="304800" cy="304800"/>
                  </a:xfrm>
                  <a:prstGeom prst="ellipse">
                    <a:avLst/>
                  </a:prstGeom>
                  <a:solidFill>
                    <a:schemeClr val="bg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/>
                </p:spPr>
                <p:txBody>
                  <a:bodyPr wrap="non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  <p:sp>
                <p:nvSpPr>
                  <p:cNvPr id="216" name="Oval 8"/>
                  <p:cNvSpPr>
                    <a:spLocks noChangeArrowheads="1"/>
                  </p:cNvSpPr>
                  <p:nvPr/>
                </p:nvSpPr>
                <p:spPr bwMode="auto">
                  <a:xfrm>
                    <a:off x="5186204" y="3911741"/>
                    <a:ext cx="107950" cy="107950"/>
                  </a:xfrm>
                  <a:prstGeom prst="ellipse">
                    <a:avLst/>
                  </a:prstGeom>
                  <a:solidFill>
                    <a:schemeClr val="tx1"/>
                  </a:solidFill>
                  <a:ln w="12700">
                    <a:solidFill>
                      <a:schemeClr val="tx1"/>
                    </a:solidFill>
                    <a:round/>
                    <a:headEnd/>
                    <a:tailEnd/>
                  </a:ln>
                  <a:extLst/>
                </p:spPr>
                <p:txBody>
                  <a:bodyPr wrap="square" anchor="ctr">
                    <a:spAutoFit/>
                  </a:bodyPr>
                  <a:lstStyle>
                    <a:lvl1pPr eaLnBrk="0" hangingPunct="0">
                      <a:spcBef>
                        <a:spcPct val="20000"/>
                      </a:spcBef>
                      <a:buChar char="•"/>
                      <a:defRPr sz="2400" b="1">
                        <a:solidFill>
                          <a:srgbClr val="A50021"/>
                        </a:solidFill>
                        <a:latin typeface="Arial" charset="0"/>
                        <a:ea typeface="ＭＳ Ｐゴシック" pitchFamily="34" charset="-128"/>
                      </a:defRPr>
                    </a:lvl1pPr>
                    <a:lvl2pPr marL="742950" indent="-285750" eaLnBrk="0" hangingPunct="0">
                      <a:spcBef>
                        <a:spcPct val="20000"/>
                      </a:spcBef>
                      <a:buChar char="–"/>
                      <a:defRPr sz="2000">
                        <a:solidFill>
                          <a:srgbClr val="000066"/>
                        </a:solidFill>
                        <a:latin typeface="Arial" charset="0"/>
                        <a:ea typeface="ＭＳ Ｐゴシック" pitchFamily="34" charset="-128"/>
                      </a:defRPr>
                    </a:lvl2pPr>
                    <a:lvl3pPr marL="1143000" indent="-228600" eaLnBrk="0" hangingPunct="0">
                      <a:spcBef>
                        <a:spcPct val="20000"/>
                      </a:spcBef>
                      <a:buChar char="•"/>
                      <a:defRPr sz="1600">
                        <a:solidFill>
                          <a:schemeClr val="tx1"/>
                        </a:solidFill>
                        <a:latin typeface="Arial" charset="0"/>
                        <a:ea typeface="ＭＳ Ｐゴシック" pitchFamily="34" charset="-128"/>
                      </a:defRPr>
                    </a:lvl3pPr>
                    <a:lvl4pPr marL="1600200" indent="-228600" eaLnBrk="0" hangingPunct="0">
                      <a:spcBef>
                        <a:spcPct val="20000"/>
                      </a:spcBef>
                      <a:buChar char="–"/>
                      <a:defRPr sz="16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4pPr>
                    <a:lvl5pPr marL="2057400" indent="-228600" eaLnBrk="0" hangingPunct="0">
                      <a:spcBef>
                        <a:spcPct val="20000"/>
                      </a:spcBef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5pPr>
                    <a:lvl6pPr marL="25146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6pPr>
                    <a:lvl7pPr marL="29718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7pPr>
                    <a:lvl8pPr marL="34290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8pPr>
                    <a:lvl9pPr marL="3886200" indent="-228600" eaLnBrk="0" fontAlgn="base" hangingPunct="0">
                      <a:spcBef>
                        <a:spcPct val="20000"/>
                      </a:spcBef>
                      <a:spcAft>
                        <a:spcPct val="0"/>
                      </a:spcAft>
                      <a:buChar char="»"/>
                      <a:defRPr sz="1200">
                        <a:solidFill>
                          <a:schemeClr val="tx1"/>
                        </a:solidFill>
                        <a:latin typeface="Times New Roman" pitchFamily="18" charset="0"/>
                        <a:ea typeface="ＭＳ Ｐゴシック" pitchFamily="34" charset="-128"/>
                      </a:defRPr>
                    </a:lvl9pPr>
                  </a:lstStyle>
                  <a:p>
                    <a:pPr eaLnBrk="1" hangingPunct="1">
                      <a:spcBef>
                        <a:spcPct val="0"/>
                      </a:spcBef>
                      <a:buFontTx/>
                      <a:buNone/>
                    </a:pPr>
                    <a:endParaRPr lang="en-US" altLang="da-DK" sz="2000" b="0"/>
                  </a:p>
                </p:txBody>
              </p:sp>
            </p:grpSp>
            <p:cxnSp>
              <p:nvCxnSpPr>
                <p:cNvPr id="214" name="AutoShape 26"/>
                <p:cNvCxnSpPr>
                  <a:cxnSpLocks noChangeShapeType="1"/>
                </p:cNvCxnSpPr>
                <p:nvPr/>
              </p:nvCxnSpPr>
              <p:spPr bwMode="auto">
                <a:xfrm flipV="1">
                  <a:off x="993936" y="4227120"/>
                  <a:ext cx="193688" cy="280032"/>
                </a:xfrm>
                <a:prstGeom prst="straightConnector1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</p:grpSp>
        <p:grpSp>
          <p:nvGrpSpPr>
            <p:cNvPr id="206" name="Group 205"/>
            <p:cNvGrpSpPr/>
            <p:nvPr/>
          </p:nvGrpSpPr>
          <p:grpSpPr>
            <a:xfrm>
              <a:off x="7239636" y="5229200"/>
              <a:ext cx="644592" cy="426966"/>
              <a:chOff x="467517" y="4210938"/>
              <a:chExt cx="644592" cy="426966"/>
            </a:xfrm>
          </p:grpSpPr>
          <p:grpSp>
            <p:nvGrpSpPr>
              <p:cNvPr id="207" name="Group 206"/>
              <p:cNvGrpSpPr/>
              <p:nvPr/>
            </p:nvGrpSpPr>
            <p:grpSpPr>
              <a:xfrm>
                <a:off x="875763" y="4412346"/>
                <a:ext cx="236346" cy="225558"/>
                <a:chOff x="5084663" y="3809002"/>
                <a:chExt cx="304800" cy="304800"/>
              </a:xfrm>
            </p:grpSpPr>
            <p:sp>
              <p:nvSpPr>
                <p:cNvPr id="209" name="Oval 8"/>
                <p:cNvSpPr>
                  <a:spLocks noChangeArrowheads="1"/>
                </p:cNvSpPr>
                <p:nvPr/>
              </p:nvSpPr>
              <p:spPr bwMode="auto">
                <a:xfrm>
                  <a:off x="5084663" y="3809002"/>
                  <a:ext cx="304800" cy="304800"/>
                </a:xfrm>
                <a:prstGeom prst="ellipse">
                  <a:avLst/>
                </a:prstGeom>
                <a:solidFill>
                  <a:schemeClr val="bg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wrap="non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  <p:sp>
              <p:nvSpPr>
                <p:cNvPr id="210" name="Oval 8"/>
                <p:cNvSpPr>
                  <a:spLocks noChangeArrowheads="1"/>
                </p:cNvSpPr>
                <p:nvPr/>
              </p:nvSpPr>
              <p:spPr bwMode="auto">
                <a:xfrm>
                  <a:off x="5186204" y="3911741"/>
                  <a:ext cx="107950" cy="107950"/>
                </a:xfrm>
                <a:prstGeom prst="ellipse">
                  <a:avLst/>
                </a:prstGeom>
                <a:solidFill>
                  <a:schemeClr val="tx1"/>
                </a:solidFill>
                <a:ln w="12700">
                  <a:solidFill>
                    <a:schemeClr val="tx1"/>
                  </a:solidFill>
                  <a:round/>
                  <a:headEnd/>
                  <a:tailEnd/>
                </a:ln>
                <a:extLst/>
              </p:spPr>
              <p:txBody>
                <a:bodyPr wrap="square" anchor="ctr">
                  <a:spAutoFit/>
                </a:bodyPr>
                <a:lstStyle>
                  <a:lvl1pPr eaLnBrk="0" hangingPunct="0">
                    <a:spcBef>
                      <a:spcPct val="20000"/>
                    </a:spcBef>
                    <a:buChar char="•"/>
                    <a:defRPr sz="2400" b="1">
                      <a:solidFill>
                        <a:srgbClr val="A50021"/>
                      </a:solidFill>
                      <a:latin typeface="Arial" charset="0"/>
                      <a:ea typeface="ＭＳ Ｐゴシック" pitchFamily="34" charset="-128"/>
                    </a:defRPr>
                  </a:lvl1pPr>
                  <a:lvl2pPr marL="742950" indent="-285750" eaLnBrk="0" hangingPunct="0">
                    <a:spcBef>
                      <a:spcPct val="20000"/>
                    </a:spcBef>
                    <a:buChar char="–"/>
                    <a:defRPr sz="2000">
                      <a:solidFill>
                        <a:srgbClr val="000066"/>
                      </a:solidFill>
                      <a:latin typeface="Arial" charset="0"/>
                      <a:ea typeface="ＭＳ Ｐゴシック" pitchFamily="34" charset="-128"/>
                    </a:defRPr>
                  </a:lvl2pPr>
                  <a:lvl3pPr marL="1143000" indent="-228600" eaLnBrk="0" hangingPunct="0">
                    <a:spcBef>
                      <a:spcPct val="20000"/>
                    </a:spcBef>
                    <a:buChar char="•"/>
                    <a:defRPr sz="1600">
                      <a:solidFill>
                        <a:schemeClr val="tx1"/>
                      </a:solidFill>
                      <a:latin typeface="Arial" charset="0"/>
                      <a:ea typeface="ＭＳ Ｐゴシック" pitchFamily="34" charset="-128"/>
                    </a:defRPr>
                  </a:lvl3pPr>
                  <a:lvl4pPr marL="1600200" indent="-228600" eaLnBrk="0" hangingPunct="0">
                    <a:spcBef>
                      <a:spcPct val="20000"/>
                    </a:spcBef>
                    <a:buChar char="–"/>
                    <a:defRPr sz="16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4pPr>
                  <a:lvl5pPr marL="2057400" indent="-228600" eaLnBrk="0" hangingPunct="0">
                    <a:spcBef>
                      <a:spcPct val="20000"/>
                    </a:spcBef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har char="»"/>
                    <a:defRPr sz="1200">
                      <a:solidFill>
                        <a:schemeClr val="tx1"/>
                      </a:solidFill>
                      <a:latin typeface="Times New Roman" pitchFamily="18" charset="0"/>
                      <a:ea typeface="ＭＳ Ｐゴシック" pitchFamily="34" charset="-128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FontTx/>
                    <a:buNone/>
                  </a:pPr>
                  <a:endParaRPr lang="en-US" altLang="da-DK" sz="2000" b="0"/>
                </a:p>
              </p:txBody>
            </p:sp>
          </p:grpSp>
          <p:cxnSp>
            <p:nvCxnSpPr>
              <p:cNvPr id="208" name="AutoShape 26"/>
              <p:cNvCxnSpPr>
                <a:cxnSpLocks noChangeShapeType="1"/>
              </p:cNvCxnSpPr>
              <p:nvPr/>
            </p:nvCxnSpPr>
            <p:spPr bwMode="auto">
              <a:xfrm flipH="1" flipV="1">
                <a:off x="467517" y="4210938"/>
                <a:ext cx="526419" cy="296214"/>
              </a:xfrm>
              <a:prstGeom prst="straightConnector1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sp>
        <p:nvSpPr>
          <p:cNvPr id="54" name="Text Box 5"/>
          <p:cNvSpPr txBox="1">
            <a:spLocks noChangeArrowheads="1"/>
          </p:cNvSpPr>
          <p:nvPr/>
        </p:nvSpPr>
        <p:spPr bwMode="auto">
          <a:xfrm>
            <a:off x="4809034" y="2992931"/>
            <a:ext cx="3147342" cy="56374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ct val="20000"/>
              </a:spcBef>
              <a:buClr>
                <a:schemeClr val="tx1"/>
              </a:buClr>
              <a:buSzPct val="75000"/>
              <a:defRPr/>
            </a:pPr>
            <a:r>
              <a:rPr lang="en-AU" sz="14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p1 </a:t>
            </a:r>
            <a:r>
              <a:rPr lang="en-AU" sz="14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== </a:t>
            </a:r>
            <a:r>
              <a:rPr lang="en-AU" sz="1400" b="1" dirty="0" smtClean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p2  </a:t>
            </a:r>
            <a:r>
              <a:rPr lang="en-AU" sz="1400" b="1" dirty="0" smtClean="0">
                <a:solidFill>
                  <a:srgbClr val="FF0000"/>
                </a:solidFill>
                <a:ea typeface="ＭＳ Ｐゴシック" charset="0"/>
              </a:rPr>
              <a:t>evaluerer </a:t>
            </a:r>
            <a:r>
              <a:rPr lang="en-AU" sz="1400" b="1" dirty="0" err="1">
                <a:solidFill>
                  <a:srgbClr val="FF0000"/>
                </a:solidFill>
                <a:ea typeface="ＭＳ Ｐゴシック" charset="0"/>
              </a:rPr>
              <a:t>til</a:t>
            </a:r>
            <a:r>
              <a:rPr lang="en-AU" sz="1400" b="1" dirty="0">
                <a:solidFill>
                  <a:srgbClr val="FF0000"/>
                </a:solidFill>
                <a:ea typeface="ＭＳ Ｐゴシック" charset="0"/>
              </a:rPr>
              <a:t> </a:t>
            </a:r>
            <a:r>
              <a:rPr lang="en-AU" sz="1400" b="1" dirty="0" smtClean="0">
                <a:solidFill>
                  <a:srgbClr val="0070C0"/>
                </a:solidFill>
                <a:ea typeface="ＭＳ Ｐゴシック" charset="0"/>
              </a:rPr>
              <a:t>true</a:t>
            </a:r>
          </a:p>
          <a:p>
            <a:pPr eaLnBrk="0" hangingPunct="0">
              <a:spcBef>
                <a:spcPct val="20000"/>
              </a:spcBef>
              <a:buClr>
                <a:schemeClr val="tx1"/>
              </a:buClr>
              <a:buSzPct val="75000"/>
              <a:defRPr/>
            </a:pPr>
            <a:r>
              <a:rPr lang="en-AU" sz="1400" b="1" dirty="0">
                <a:solidFill>
                  <a:srgbClr val="000000"/>
                </a:solidFill>
                <a:latin typeface="Courier New" charset="0"/>
                <a:ea typeface="ＭＳ Ｐゴシック" charset="0"/>
              </a:rPr>
              <a:t>p1.equals(p2)</a:t>
            </a:r>
            <a:r>
              <a:rPr lang="en-AU" sz="1400" b="1" dirty="0" smtClean="0">
                <a:solidFill>
                  <a:srgbClr val="000000"/>
                </a:solidFill>
                <a:latin typeface="Helvetica" charset="0"/>
                <a:ea typeface="ＭＳ Ｐゴシック" charset="0"/>
              </a:rPr>
              <a:t>   </a:t>
            </a:r>
            <a:r>
              <a:rPr lang="en-AU" sz="1400" b="1" dirty="0" smtClean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evaluerer </a:t>
            </a:r>
            <a:r>
              <a:rPr lang="en-AU" sz="1400" b="1" dirty="0" err="1" smtClean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til</a:t>
            </a:r>
            <a:r>
              <a:rPr lang="en-AU" sz="1400" b="1" dirty="0" smtClean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 </a:t>
            </a:r>
            <a:r>
              <a:rPr lang="en-AU" sz="1400" b="1" dirty="0" smtClean="0">
                <a:solidFill>
                  <a:srgbClr val="0070C0"/>
                </a:solidFill>
                <a:latin typeface="Helvetica" charset="0"/>
                <a:ea typeface="ＭＳ Ｐゴシック" charset="0"/>
              </a:rPr>
              <a:t>true</a:t>
            </a:r>
            <a:r>
              <a:rPr lang="en-AU" sz="1400" b="1" dirty="0" smtClean="0">
                <a:solidFill>
                  <a:srgbClr val="FF0000"/>
                </a:solidFill>
                <a:latin typeface="Helvetica" charset="0"/>
                <a:ea typeface="ＭＳ Ｐゴシック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63212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9560" y="1420791"/>
            <a:ext cx="5097221" cy="5306580"/>
          </a:xfrm>
          <a:prstGeom prst="rect">
            <a:avLst/>
          </a:prstGeom>
        </p:spPr>
      </p:pic>
      <p:sp>
        <p:nvSpPr>
          <p:cNvPr id="358403" name="Rectangle 3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6479951" cy="682625"/>
          </a:xfrm>
        </p:spPr>
        <p:txBody>
          <a:bodyPr/>
          <a:lstStyle/>
          <a:p>
            <a:pPr eaLnBrk="1" hangingPunct="1">
              <a:defRPr/>
            </a:pPr>
            <a:r>
              <a:rPr lang="da-DK" sz="3200" noProof="0" dirty="0" smtClean="0">
                <a:cs typeface="+mj-cs"/>
              </a:rPr>
              <a:t>Sammenligning af tekststrenge</a:t>
            </a:r>
          </a:p>
        </p:txBody>
      </p:sp>
      <p:sp>
        <p:nvSpPr>
          <p:cNvPr id="41" name="Rectangle 3"/>
          <p:cNvSpPr txBox="1">
            <a:spLocks noChangeArrowheads="1"/>
          </p:cNvSpPr>
          <p:nvPr/>
        </p:nvSpPr>
        <p:spPr bwMode="auto">
          <a:xfrm>
            <a:off x="997237" y="1668450"/>
            <a:ext cx="5184576" cy="504056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String s1 = "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Peter";</a:t>
            </a:r>
            <a:endParaRPr lang="da-DK" altLang="da-DK" sz="1800" kern="0" dirty="0">
              <a:solidFill>
                <a:srgbClr val="002060"/>
              </a:solidFill>
            </a:endParaRP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String s2 </a:t>
            </a:r>
            <a:r>
              <a:rPr lang="da-DK" altLang="da-DK" sz="1800" kern="0" dirty="0">
                <a:solidFill>
                  <a:srgbClr val="002060"/>
                </a:solidFill>
              </a:rPr>
              <a:t>= "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Petersen".</a:t>
            </a:r>
            <a:r>
              <a:rPr lang="da-DK" altLang="da-DK" sz="1800" kern="0" dirty="0" err="1" smtClean="0">
                <a:solidFill>
                  <a:srgbClr val="002060"/>
                </a:solidFill>
              </a:rPr>
              <a:t>substring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(0,5);</a:t>
            </a:r>
            <a:endParaRPr lang="da-DK" altLang="da-DK" sz="1800" kern="0" dirty="0">
              <a:solidFill>
                <a:srgbClr val="002060"/>
              </a:solidFill>
            </a:endParaRP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s1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	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"Peter"  (String)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s2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	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"Peter</a:t>
            </a:r>
            <a:r>
              <a:rPr lang="da-DK" altLang="da-DK" sz="1800" kern="0" dirty="0">
                <a:solidFill>
                  <a:srgbClr val="008000"/>
                </a:solidFill>
              </a:rPr>
              <a:t>"  (String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)</a:t>
            </a:r>
            <a:endParaRPr lang="da-DK" altLang="da-DK" sz="1800" kern="0" dirty="0">
              <a:solidFill>
                <a:srgbClr val="008000"/>
              </a:solidFill>
            </a:endParaRP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s1 == 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s2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	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false   </a:t>
            </a:r>
            <a:r>
              <a:rPr lang="da-DK" altLang="da-DK" sz="1800" kern="0" dirty="0">
                <a:solidFill>
                  <a:srgbClr val="008000"/>
                </a:solidFill>
              </a:rPr>
              <a:t>(boolean)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s1.equals(s2)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	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true   (boolean)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s2.equals(s1)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	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true   </a:t>
            </a:r>
            <a:r>
              <a:rPr lang="da-DK" altLang="da-DK" sz="1800" kern="0" dirty="0">
                <a:solidFill>
                  <a:srgbClr val="008000"/>
                </a:solidFill>
              </a:rPr>
              <a:t>(boolean</a:t>
            </a:r>
            <a:r>
              <a:rPr lang="da-DK" altLang="da-DK" sz="1800" kern="0" dirty="0" smtClean="0">
                <a:solidFill>
                  <a:srgbClr val="008000"/>
                </a:solidFill>
              </a:rPr>
              <a:t>)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String 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s3 </a:t>
            </a:r>
            <a:r>
              <a:rPr lang="da-DK" altLang="da-DK" sz="1800" kern="0" dirty="0">
                <a:solidFill>
                  <a:srgbClr val="002060"/>
                </a:solidFill>
              </a:rPr>
              <a:t>= "Peter</a:t>
            </a:r>
            <a:r>
              <a:rPr lang="da-DK" altLang="da-DK" sz="1800" kern="0" dirty="0" smtClean="0">
                <a:solidFill>
                  <a:srgbClr val="002060"/>
                </a:solidFill>
              </a:rPr>
              <a:t>";</a:t>
            </a: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 smtClean="0">
                <a:solidFill>
                  <a:srgbClr val="002060"/>
                </a:solidFill>
              </a:rPr>
              <a:t>s1 == s3</a:t>
            </a:r>
            <a:endParaRPr lang="da-DK" altLang="da-DK" sz="1800" kern="0" dirty="0">
              <a:solidFill>
                <a:srgbClr val="002060"/>
              </a:solidFill>
            </a:endParaRPr>
          </a:p>
          <a:p>
            <a:pPr marL="0" indent="0" eaLnBrk="1" hangingPunct="1">
              <a:buNone/>
              <a:tabLst>
                <a:tab pos="538163" algn="l"/>
              </a:tabLst>
            </a:pPr>
            <a:r>
              <a:rPr lang="da-DK" altLang="da-DK" sz="1800" kern="0" dirty="0">
                <a:solidFill>
                  <a:srgbClr val="002060"/>
                </a:solidFill>
              </a:rPr>
              <a:t>	</a:t>
            </a:r>
            <a:r>
              <a:rPr lang="da-DK" altLang="da-DK" sz="1800" kern="0" dirty="0">
                <a:solidFill>
                  <a:srgbClr val="008000"/>
                </a:solidFill>
              </a:rPr>
              <a:t>true   (boolean)</a:t>
            </a:r>
          </a:p>
          <a:p>
            <a:pPr marL="444500" indent="-444500" eaLnBrk="1" hangingPunct="1">
              <a:buNone/>
            </a:pPr>
            <a:endParaRPr lang="da-DK" altLang="da-DK" sz="1800" kern="0" dirty="0">
              <a:solidFill>
                <a:srgbClr val="008000"/>
              </a:solidFill>
            </a:endParaRPr>
          </a:p>
          <a:p>
            <a:pPr marL="0" indent="0" eaLnBrk="1" hangingPunct="1">
              <a:buNone/>
            </a:pPr>
            <a:endParaRPr lang="da-DK" altLang="da-DK" sz="2000" kern="0" dirty="0" smtClean="0">
              <a:solidFill>
                <a:srgbClr val="008000"/>
              </a:solidFill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endParaRPr lang="da-DK" altLang="da-DK" sz="2000" kern="0" dirty="0">
              <a:solidFill>
                <a:srgbClr val="002060"/>
              </a:solidFill>
            </a:endParaRPr>
          </a:p>
          <a:p>
            <a:pPr eaLnBrk="1" hangingPunct="1">
              <a:buFont typeface="Wingdings" panose="05000000000000000000" pitchFamily="2" charset="2"/>
              <a:buChar char="Ø"/>
            </a:pPr>
            <a:endParaRPr lang="da-DK" altLang="da-DK" sz="2000" kern="0" dirty="0"/>
          </a:p>
        </p:txBody>
      </p:sp>
      <p:sp>
        <p:nvSpPr>
          <p:cNvPr id="64" name="Rectangle 3"/>
          <p:cNvSpPr txBox="1">
            <a:spLocks noChangeArrowheads="1"/>
          </p:cNvSpPr>
          <p:nvPr/>
        </p:nvSpPr>
        <p:spPr bwMode="auto">
          <a:xfrm>
            <a:off x="493181" y="1014911"/>
            <a:ext cx="2376264" cy="360040"/>
          </a:xfrm>
          <a:prstGeom prst="rect">
            <a:avLst/>
          </a:prstGeom>
          <a:noFill/>
          <a:ln>
            <a:noFill/>
            <a:miter lim="800000"/>
            <a:headEnd/>
            <a:tailEnd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buNone/>
            </a:pPr>
            <a:r>
              <a:rPr lang="da-DK" altLang="da-DK" sz="2000" kern="0" dirty="0" smtClean="0"/>
              <a:t>BlueJ's </a:t>
            </a:r>
            <a:r>
              <a:rPr lang="da-DK" altLang="da-DK" sz="2000" kern="0" dirty="0" err="1" smtClean="0"/>
              <a:t>code</a:t>
            </a:r>
            <a:r>
              <a:rPr lang="da-DK" altLang="da-DK" sz="2000" kern="0" dirty="0" smtClean="0"/>
              <a:t> </a:t>
            </a:r>
            <a:r>
              <a:rPr lang="da-DK" altLang="da-DK" sz="2000" kern="0" dirty="0" err="1" smtClean="0"/>
              <a:t>pad</a:t>
            </a:r>
            <a:endParaRPr lang="da-DK" altLang="da-DK" sz="2000" kern="0" dirty="0"/>
          </a:p>
        </p:txBody>
      </p:sp>
      <p:sp>
        <p:nvSpPr>
          <p:cNvPr id="67" name="Text Box 13"/>
          <p:cNvSpPr txBox="1">
            <a:spLocks noChangeArrowheads="1"/>
          </p:cNvSpPr>
          <p:nvPr/>
        </p:nvSpPr>
        <p:spPr bwMode="auto">
          <a:xfrm>
            <a:off x="3873624" y="3396642"/>
            <a:ext cx="1749654" cy="8284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algn="ctr">
              <a:defRPr sz="1600" b="1">
                <a:ln w="11430"/>
                <a:solidFill>
                  <a:srgbClr val="0000FF"/>
                </a:solidFill>
              </a:defRPr>
            </a:lvl1pPr>
          </a:lstStyle>
          <a:p>
            <a:pPr algn="l"/>
            <a:r>
              <a:rPr lang="da-DK" dirty="0" smtClean="0"/>
              <a:t>==  operatoren tester identitet</a:t>
            </a:r>
          </a:p>
          <a:p>
            <a:pPr algn="l"/>
            <a:r>
              <a:rPr lang="da-DK" dirty="0" smtClean="0"/>
              <a:t>(samme objekt)</a:t>
            </a:r>
            <a:endParaRPr lang="da-DK" dirty="0"/>
          </a:p>
        </p:txBody>
      </p:sp>
      <p:sp>
        <p:nvSpPr>
          <p:cNvPr id="68" name="Text Box 5"/>
          <p:cNvSpPr txBox="1">
            <a:spLocks noChangeArrowheads="1"/>
          </p:cNvSpPr>
          <p:nvPr/>
        </p:nvSpPr>
        <p:spPr bwMode="auto">
          <a:xfrm>
            <a:off x="6107524" y="1510747"/>
            <a:ext cx="2632154" cy="11515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>
              <a:spcBef>
                <a:spcPts val="600"/>
              </a:spcBef>
              <a:defRPr/>
            </a:pPr>
            <a:r>
              <a:rPr lang="da-DK" sz="1600" b="1" dirty="0" smtClean="0">
                <a:ln w="11430"/>
                <a:solidFill>
                  <a:srgbClr val="0000FF"/>
                </a:solidFill>
              </a:rPr>
              <a:t>Tekststrenge </a:t>
            </a:r>
            <a:r>
              <a:rPr lang="da-DK" sz="1600" b="1" dirty="0">
                <a:ln w="11430"/>
                <a:solidFill>
                  <a:srgbClr val="0000FF"/>
                </a:solidFill>
              </a:rPr>
              <a:t>skal </a:t>
            </a:r>
            <a:r>
              <a:rPr lang="da-DK" sz="1600" b="1" dirty="0">
                <a:ln w="11430"/>
                <a:solidFill>
                  <a:srgbClr val="FF0000"/>
                </a:solidFill>
              </a:rPr>
              <a:t>altid</a:t>
            </a:r>
            <a:r>
              <a:rPr lang="da-DK" sz="1600" b="1" dirty="0">
                <a:ln w="11430"/>
                <a:solidFill>
                  <a:srgbClr val="0000FF"/>
                </a:solidFill>
              </a:rPr>
              <a:t> sammenlignes ved hjælp af </a:t>
            </a:r>
            <a:r>
              <a:rPr lang="da-DK" sz="1600" b="1" dirty="0">
                <a:ln w="11430"/>
                <a:solidFill>
                  <a:srgbClr val="008000"/>
                </a:solidFill>
              </a:rPr>
              <a:t>equals</a:t>
            </a:r>
            <a:r>
              <a:rPr lang="da-DK" sz="1600" b="1" dirty="0">
                <a:ln w="11430"/>
                <a:solidFill>
                  <a:srgbClr val="0000FF"/>
                </a:solidFill>
              </a:rPr>
              <a:t> </a:t>
            </a:r>
            <a:r>
              <a:rPr lang="da-DK" sz="1600" b="1" dirty="0" smtClean="0">
                <a:ln w="11430"/>
                <a:solidFill>
                  <a:srgbClr val="0000FF"/>
                </a:solidFill>
              </a:rPr>
              <a:t>metoden</a:t>
            </a:r>
          </a:p>
          <a:p>
            <a:pPr>
              <a:spcBef>
                <a:spcPts val="600"/>
              </a:spcBef>
              <a:defRPr/>
            </a:pPr>
            <a:r>
              <a:rPr lang="da-DK" sz="1600" b="1" dirty="0" smtClean="0">
                <a:ln w="11430"/>
                <a:solidFill>
                  <a:srgbClr val="008000"/>
                </a:solidFill>
              </a:rPr>
              <a:t>Aldrig</a:t>
            </a:r>
            <a:r>
              <a:rPr lang="da-DK" sz="1600" b="1" dirty="0" smtClean="0">
                <a:ln w="11430"/>
                <a:solidFill>
                  <a:srgbClr val="0000FF"/>
                </a:solidFill>
              </a:rPr>
              <a:t> ved hjælp af </a:t>
            </a:r>
            <a:r>
              <a:rPr lang="da-DK" sz="1600" b="1" dirty="0" smtClean="0">
                <a:ln w="11430"/>
                <a:solidFill>
                  <a:srgbClr val="008000"/>
                </a:solidFill>
              </a:rPr>
              <a:t>==</a:t>
            </a:r>
            <a:endParaRPr lang="da-DK" sz="1600" b="1" dirty="0">
              <a:ln w="11430"/>
              <a:solidFill>
                <a:srgbClr val="008000"/>
              </a:solidFill>
            </a:endParaRPr>
          </a:p>
        </p:txBody>
      </p:sp>
      <p:sp>
        <p:nvSpPr>
          <p:cNvPr id="71" name="Line 22"/>
          <p:cNvSpPr>
            <a:spLocks noChangeShapeType="1"/>
          </p:cNvSpPr>
          <p:nvPr/>
        </p:nvSpPr>
        <p:spPr bwMode="auto">
          <a:xfrm flipH="1" flipV="1">
            <a:off x="2572430" y="3810858"/>
            <a:ext cx="1281869" cy="854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72" name="Line 22"/>
          <p:cNvSpPr>
            <a:spLocks noChangeShapeType="1"/>
          </p:cNvSpPr>
          <p:nvPr/>
        </p:nvSpPr>
        <p:spPr bwMode="auto">
          <a:xfrm flipH="1">
            <a:off x="3127760" y="4484318"/>
            <a:ext cx="820396" cy="404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74" name="Line 22"/>
          <p:cNvSpPr>
            <a:spLocks noChangeShapeType="1"/>
          </p:cNvSpPr>
          <p:nvPr/>
        </p:nvSpPr>
        <p:spPr bwMode="auto">
          <a:xfrm flipH="1">
            <a:off x="3161942" y="5129302"/>
            <a:ext cx="726393" cy="8546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69" name="Text Box 13"/>
          <p:cNvSpPr txBox="1">
            <a:spLocks noChangeArrowheads="1"/>
          </p:cNvSpPr>
          <p:nvPr/>
        </p:nvSpPr>
        <p:spPr bwMode="auto">
          <a:xfrm>
            <a:off x="3848957" y="4376956"/>
            <a:ext cx="1799959" cy="8284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algn="ctr">
              <a:defRPr sz="1600" b="1">
                <a:ln w="11430"/>
                <a:solidFill>
                  <a:srgbClr val="0000FF"/>
                </a:solidFill>
              </a:defRPr>
            </a:lvl1pPr>
          </a:lstStyle>
          <a:p>
            <a:pPr algn="l"/>
            <a:r>
              <a:rPr lang="en-AU" dirty="0" smtClean="0"/>
              <a:t>equals </a:t>
            </a:r>
            <a:r>
              <a:rPr lang="en-AU" dirty="0" err="1" smtClean="0"/>
              <a:t>metoden</a:t>
            </a:r>
            <a:r>
              <a:rPr lang="en-AU" dirty="0" smtClean="0"/>
              <a:t> </a:t>
            </a:r>
            <a:r>
              <a:rPr lang="da-DK" dirty="0" smtClean="0"/>
              <a:t>tester lighed</a:t>
            </a:r>
            <a:br>
              <a:rPr lang="da-DK" dirty="0" smtClean="0"/>
            </a:br>
            <a:r>
              <a:rPr lang="da-DK" dirty="0" smtClean="0"/>
              <a:t>(</a:t>
            </a:r>
            <a:r>
              <a:rPr lang="da-DK" dirty="0"/>
              <a:t>magen til)</a:t>
            </a:r>
          </a:p>
        </p:txBody>
      </p:sp>
      <p:sp>
        <p:nvSpPr>
          <p:cNvPr id="76" name="Line 22"/>
          <p:cNvSpPr>
            <a:spLocks noChangeShapeType="1"/>
          </p:cNvSpPr>
          <p:nvPr/>
        </p:nvSpPr>
        <p:spPr bwMode="auto">
          <a:xfrm flipH="1" flipV="1">
            <a:off x="3317548" y="6440595"/>
            <a:ext cx="726249" cy="3769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75" name="Text Box 13"/>
          <p:cNvSpPr txBox="1">
            <a:spLocks noChangeArrowheads="1"/>
          </p:cNvSpPr>
          <p:nvPr/>
        </p:nvSpPr>
        <p:spPr bwMode="auto">
          <a:xfrm>
            <a:off x="3635896" y="5803665"/>
            <a:ext cx="4032448" cy="828432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algn="ctr">
              <a:defRPr sz="1600" b="1">
                <a:ln w="11430"/>
                <a:solidFill>
                  <a:srgbClr val="0000FF"/>
                </a:solidFill>
              </a:defRPr>
            </a:lvl1pPr>
          </a:lstStyle>
          <a:p>
            <a:pPr algn="l"/>
            <a:r>
              <a:rPr lang="da-DK" dirty="0" smtClean="0"/>
              <a:t>Oversætteren har fundet ud af at s1 og s3 er ens og har kun oprettet ét String objekt, som både </a:t>
            </a:r>
            <a:r>
              <a:rPr lang="da-DK" dirty="0" err="1" smtClean="0"/>
              <a:t>s1</a:t>
            </a:r>
            <a:r>
              <a:rPr lang="da-DK" dirty="0" smtClean="0"/>
              <a:t> og </a:t>
            </a:r>
            <a:r>
              <a:rPr lang="da-DK" dirty="0" err="1" smtClean="0"/>
              <a:t>s3</a:t>
            </a:r>
            <a:r>
              <a:rPr lang="da-DK" dirty="0" smtClean="0"/>
              <a:t> peger på</a:t>
            </a:r>
            <a:endParaRPr lang="da-DK" dirty="0"/>
          </a:p>
        </p:txBody>
      </p:sp>
      <p:sp>
        <p:nvSpPr>
          <p:cNvPr id="16" name="Text Box 13"/>
          <p:cNvSpPr txBox="1">
            <a:spLocks noChangeArrowheads="1"/>
          </p:cNvSpPr>
          <p:nvPr/>
        </p:nvSpPr>
        <p:spPr bwMode="auto">
          <a:xfrm>
            <a:off x="5941148" y="4628641"/>
            <a:ext cx="3055260" cy="107465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algn="ctr">
              <a:defRPr sz="1600" b="1">
                <a:ln w="11430"/>
                <a:solidFill>
                  <a:srgbClr val="0000FF"/>
                </a:solidFill>
              </a:defRPr>
            </a:lvl1pPr>
          </a:lstStyle>
          <a:p>
            <a:pPr marL="177800" indent="-177800" algn="l">
              <a:buFont typeface="Arial" panose="020B0604020202020204" pitchFamily="34" charset="0"/>
              <a:buChar char="•"/>
            </a:pPr>
            <a:r>
              <a:rPr lang="da-DK" spc="-40" dirty="0"/>
              <a:t>Men går det så ikke galt, hvis </a:t>
            </a:r>
            <a:r>
              <a:rPr lang="da-DK" dirty="0" err="1"/>
              <a:t>s1</a:t>
            </a:r>
            <a:r>
              <a:rPr lang="da-DK" dirty="0"/>
              <a:t> eller </a:t>
            </a:r>
            <a:r>
              <a:rPr lang="da-DK" dirty="0" err="1"/>
              <a:t>s3</a:t>
            </a:r>
            <a:r>
              <a:rPr lang="da-DK" dirty="0"/>
              <a:t> ændrer </a:t>
            </a:r>
            <a:r>
              <a:rPr lang="da-DK" dirty="0" smtClean="0"/>
              <a:t>værdi?</a:t>
            </a:r>
            <a:endParaRPr lang="da-DK" dirty="0"/>
          </a:p>
          <a:p>
            <a:pPr marL="177800" indent="-177800" algn="l">
              <a:buFont typeface="Arial" panose="020B0604020202020204" pitchFamily="34" charset="0"/>
              <a:buChar char="•"/>
            </a:pPr>
            <a:r>
              <a:rPr lang="da-DK" dirty="0"/>
              <a:t>Så ændrer den anden jo også </a:t>
            </a:r>
            <a:r>
              <a:rPr lang="da-DK" dirty="0" smtClean="0"/>
              <a:t>værdi</a:t>
            </a:r>
            <a:endParaRPr lang="da-DK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4"/>
          </p:nvPr>
        </p:nvSpPr>
        <p:spPr>
          <a:xfrm>
            <a:off x="8424688" y="6400800"/>
            <a:ext cx="719312" cy="457200"/>
          </a:xfrm>
        </p:spPr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18</a:t>
            </a:fld>
            <a:endParaRPr lang="da-DK" altLang="da-DK" sz="1800" b="1" dirty="0"/>
          </a:p>
        </p:txBody>
      </p:sp>
      <p:sp>
        <p:nvSpPr>
          <p:cNvPr id="17" name="Text Box 13"/>
          <p:cNvSpPr txBox="1">
            <a:spLocks noChangeArrowheads="1"/>
          </p:cNvSpPr>
          <p:nvPr/>
        </p:nvSpPr>
        <p:spPr bwMode="auto">
          <a:xfrm>
            <a:off x="5941148" y="2961174"/>
            <a:ext cx="3039195" cy="1567096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algn="ctr">
              <a:defRPr sz="1600" b="1">
                <a:ln w="11430"/>
                <a:solidFill>
                  <a:srgbClr val="0000FF"/>
                </a:solidFill>
              </a:defRPr>
            </a:lvl1pPr>
          </a:lstStyle>
          <a:p>
            <a:pPr marL="177800" indent="-177800" algn="l">
              <a:buFont typeface="Arial" panose="020B0604020202020204" pitchFamily="34" charset="0"/>
              <a:buChar char="•"/>
            </a:pPr>
            <a:r>
              <a:rPr lang="da-DK" spc="-40" dirty="0" smtClean="0"/>
              <a:t>String objekter er </a:t>
            </a:r>
            <a:r>
              <a:rPr lang="da-DK" spc="-40" dirty="0" err="1" smtClean="0">
                <a:solidFill>
                  <a:srgbClr val="008000"/>
                </a:solidFill>
              </a:rPr>
              <a:t>immutable</a:t>
            </a:r>
            <a:endParaRPr lang="da-DK" spc="-40" dirty="0"/>
          </a:p>
          <a:p>
            <a:pPr marL="177800" indent="-177800" algn="l">
              <a:buFont typeface="Arial" panose="020B0604020202020204" pitchFamily="34" charset="0"/>
              <a:buChar char="•"/>
            </a:pPr>
            <a:r>
              <a:rPr lang="da-DK" dirty="0" smtClean="0"/>
              <a:t>Når de først er skabt, kan de ikke ændres</a:t>
            </a:r>
          </a:p>
          <a:p>
            <a:pPr marL="177800" indent="-177800" algn="l">
              <a:buFont typeface="Arial" panose="020B0604020202020204" pitchFamily="34" charset="0"/>
              <a:buChar char="•"/>
            </a:pPr>
            <a:r>
              <a:rPr lang="da-DK" dirty="0" smtClean="0"/>
              <a:t>Derfor kan oversætteren uden problemer genbruge String objekter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2638776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4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4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500"/>
                                        <p:tgtEl>
                                          <p:spTgt spid="4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4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500"/>
                                        <p:tgtEl>
                                          <p:spTgt spid="4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1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41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500"/>
                            </p:stCondLst>
                            <p:childTnLst>
                              <p:par>
                                <p:cTn id="4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500"/>
                                        <p:tgtEl>
                                          <p:spTgt spid="41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1000"/>
                            </p:stCondLst>
                            <p:childTnLst>
                              <p:par>
                                <p:cTn id="5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500"/>
                                        <p:tgtEl>
                                          <p:spTgt spid="41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1500"/>
                            </p:stCondLst>
                            <p:childTnLst>
                              <p:par>
                                <p:cTn id="5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500"/>
                                        <p:tgtEl>
                                          <p:spTgt spid="41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000"/>
                            </p:stCondLst>
                            <p:childTnLst>
                              <p:par>
                                <p:cTn id="5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5" fill="hold">
                            <p:stCondLst>
                              <p:cond delay="2000"/>
                            </p:stCondLst>
                            <p:childTnLst>
                              <p:par>
                                <p:cTn id="6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500"/>
                                        <p:tgtEl>
                                          <p:spTgt spid="41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500"/>
                            </p:stCondLst>
                            <p:childTnLst>
                              <p:par>
                                <p:cTn id="7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500"/>
                                        <p:tgtEl>
                                          <p:spTgt spid="41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1" dur="500"/>
                                        <p:tgtEl>
                                          <p:spTgt spid="41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2" fill="hold">
                            <p:stCondLst>
                              <p:cond delay="500"/>
                            </p:stCondLst>
                            <p:childTnLst>
                              <p:par>
                                <p:cTn id="83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7" grpId="0" animBg="1"/>
      <p:bldP spid="68" grpId="0" animBg="1"/>
      <p:bldP spid="71" grpId="0" animBg="1"/>
      <p:bldP spid="72" grpId="0" animBg="1"/>
      <p:bldP spid="74" grpId="0" animBg="1"/>
      <p:bldP spid="69" grpId="0" animBg="1"/>
      <p:bldP spid="76" grpId="0" animBg="1"/>
      <p:bldP spid="75" grpId="0" animBg="1"/>
      <p:bldP spid="16" grpId="0" animBg="1"/>
      <p:bldP spid="17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820150" cy="682625"/>
          </a:xfrm>
        </p:spPr>
        <p:txBody>
          <a:bodyPr/>
          <a:lstStyle/>
          <a:p>
            <a:pPr eaLnBrk="1" hangingPunct="1"/>
            <a:r>
              <a:rPr lang="da-DK" altLang="da-DK" sz="2800" spc="-15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2800" spc="-15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000" dirty="0" smtClean="0">
                <a:ea typeface="ＭＳ Ｐゴシック" pitchFamily="34" charset="-128"/>
              </a:rPr>
              <a:t>Køreprøveopgaverne</a:t>
            </a:r>
            <a:endParaRPr lang="da-DK" altLang="da-DK" sz="3000" spc="-150" noProof="0" dirty="0" smtClean="0">
              <a:ea typeface="ＭＳ Ｐゴシック" pitchFamily="34" charset="-128"/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766829" y="1052736"/>
            <a:ext cx="8125651" cy="54726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 smtClean="0"/>
              <a:t>De </a:t>
            </a:r>
            <a:r>
              <a:rPr lang="da-DK" sz="2000" dirty="0"/>
              <a:t>opgavesæt, som vi bruger ved køreprøven, </a:t>
            </a:r>
            <a:r>
              <a:rPr lang="da-DK" sz="2000" dirty="0" smtClean="0"/>
              <a:t>ligner hinanden </a:t>
            </a:r>
            <a:r>
              <a:rPr lang="da-DK" sz="2000" dirty="0"/>
              <a:t>til </a:t>
            </a:r>
            <a:r>
              <a:rPr lang="da-DK" sz="2000" dirty="0" smtClean="0"/>
              <a:t>forveksling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Man skal først lave en klasse, der beskriver en specificeret slags objekter (f.eks. mobiltelefoner eller pirater</a:t>
            </a:r>
            <a:r>
              <a:rPr lang="da-DK" sz="1800" dirty="0" smtClean="0"/>
              <a:t>)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Dernæst skal man lave en </a:t>
            </a:r>
            <a:r>
              <a:rPr lang="da-DK" sz="1800" dirty="0" smtClean="0"/>
              <a:t>klasse </a:t>
            </a:r>
            <a:r>
              <a:rPr lang="da-DK" sz="1800" dirty="0"/>
              <a:t>(f.eks. en webshop eller et piratskib), som ved hjælp af en arrayliste referer til et antal objekter af den første </a:t>
            </a:r>
            <a:r>
              <a:rPr lang="da-DK" sz="1800" dirty="0" smtClean="0"/>
              <a:t>klasse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Så skal man lave to metoder, som arbejder på </a:t>
            </a:r>
            <a:r>
              <a:rPr lang="da-DK" sz="1800" dirty="0" smtClean="0"/>
              <a:t>objektsamlingen</a:t>
            </a:r>
            <a:br>
              <a:rPr lang="da-DK" sz="1800" dirty="0" smtClean="0"/>
            </a:br>
            <a:r>
              <a:rPr lang="da-DK" sz="1800" dirty="0" smtClean="0"/>
              <a:t>(</a:t>
            </a:r>
            <a:r>
              <a:rPr lang="da-DK" sz="1800" dirty="0"/>
              <a:t>f.eks. finder en mobiltelefon i et givet prisinterval, den billigste mobiltelefon, de pirater der har mest guld eller den samlede </a:t>
            </a:r>
            <a:r>
              <a:rPr lang="da-DK" sz="1800" dirty="0" smtClean="0"/>
              <a:t>mængde </a:t>
            </a:r>
            <a:r>
              <a:rPr lang="da-DK" sz="1800" dirty="0"/>
              <a:t>af guld hos de pirater, der er ombord på skibet</a:t>
            </a:r>
            <a:r>
              <a:rPr lang="da-DK" sz="1800" dirty="0" smtClean="0"/>
              <a:t>)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Dernæst skal man lave en metode, der udskriver de objekter man </a:t>
            </a:r>
            <a:r>
              <a:rPr lang="da-DK" sz="1800" dirty="0" smtClean="0"/>
              <a:t>har </a:t>
            </a:r>
            <a:r>
              <a:rPr lang="da-DK" sz="1800" dirty="0"/>
              <a:t>(f.eks. web-shoppens ejer og de mobiltelefoner den indeholder eller piratskibets navn og de pirater der er ombord på det</a:t>
            </a:r>
            <a:r>
              <a:rPr lang="da-DK" sz="1800" dirty="0" smtClean="0"/>
              <a:t>)</a:t>
            </a:r>
            <a:endParaRPr lang="da-DK" sz="1800" dirty="0"/>
          </a:p>
          <a:p>
            <a:pPr lvl="1">
              <a:spcBef>
                <a:spcPts val="600"/>
              </a:spcBef>
            </a:pPr>
            <a:r>
              <a:rPr lang="da-DK" sz="1800" dirty="0"/>
              <a:t>Til sidst skal man ved hjælp af funktionel programmering lave yderligere to metoder, som arbejder på </a:t>
            </a:r>
            <a:r>
              <a:rPr lang="da-DK" sz="1800" dirty="0" smtClean="0"/>
              <a:t>objektsamlingen (disse </a:t>
            </a:r>
            <a:r>
              <a:rPr lang="da-DK" sz="1800" dirty="0"/>
              <a:t>to opgaver findes kun i sættene fra 2018 og </a:t>
            </a:r>
            <a:r>
              <a:rPr lang="da-DK" sz="1800" dirty="0" smtClean="0"/>
              <a:t>frem)</a:t>
            </a:r>
            <a:endParaRPr lang="da-DK" sz="1800" dirty="0"/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24688" y="6400800"/>
            <a:ext cx="719312" cy="457200"/>
          </a:xfrm>
        </p:spPr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19</a:t>
            </a:fld>
            <a:endParaRPr lang="da-DK" altLang="da-DK" sz="1800" b="1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120970" y="3291089"/>
            <a:ext cx="1365741" cy="107465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Her er </a:t>
            </a:r>
            <a:r>
              <a:rPr lang="da-DK" sz="1600" b="1" dirty="0" err="1" smtClean="0">
                <a:solidFill>
                  <a:srgbClr val="FF0000"/>
                </a:solidFill>
                <a:latin typeface="+mn-lt"/>
                <a:ea typeface="ＭＳ Ｐゴシック" charset="0"/>
              </a:rPr>
              <a:t>algoritme-skabeloner</a:t>
            </a: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 nyttige</a:t>
            </a:r>
            <a:endParaRPr lang="da-DK" sz="1600" b="1" dirty="0">
              <a:solidFill>
                <a:srgbClr val="7030A0"/>
              </a:solidFill>
              <a:latin typeface="+mn-lt"/>
              <a:ea typeface="ＭＳ Ｐゴシック" charset="0"/>
            </a:endParaRPr>
          </a:p>
        </p:txBody>
      </p:sp>
      <p:sp>
        <p:nvSpPr>
          <p:cNvPr id="7" name="Line 22"/>
          <p:cNvSpPr>
            <a:spLocks noChangeShapeType="1"/>
          </p:cNvSpPr>
          <p:nvPr/>
        </p:nvSpPr>
        <p:spPr bwMode="auto">
          <a:xfrm flipV="1">
            <a:off x="880107" y="3465924"/>
            <a:ext cx="288032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08919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dirty="0" smtClean="0">
                <a:ea typeface="ＭＳ Ｐゴシック" pitchFamily="34" charset="-128"/>
              </a:rPr>
              <a:t>Algoritmeskabeloner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</a:t>
            </a:fld>
            <a:endParaRPr lang="da-DK" altLang="da-DK" sz="1800" b="1" dirty="0"/>
          </a:p>
        </p:txBody>
      </p:sp>
      <p:sp>
        <p:nvSpPr>
          <p:cNvPr id="6" name="Rectangle 10"/>
          <p:cNvSpPr>
            <a:spLocks noChangeArrowheads="1"/>
          </p:cNvSpPr>
          <p:nvPr/>
        </p:nvSpPr>
        <p:spPr bwMode="auto">
          <a:xfrm>
            <a:off x="812642" y="1484784"/>
            <a:ext cx="4983086" cy="187346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spc="-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Pixel </a:t>
            </a:r>
            <a:r>
              <a:rPr lang="en-US" altLang="da-DK" sz="1700" b="1" spc="-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findOnePixel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spc="-50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color)</a:t>
            </a:r>
            <a:r>
              <a:rPr lang="en-US" altLang="da-DK" sz="9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(Pixel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pixels)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p.getColor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== color) {</a:t>
            </a: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787287" y="3501008"/>
            <a:ext cx="4999475" cy="187346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spc="-50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Person </a:t>
            </a:r>
            <a:r>
              <a:rPr lang="en-US" altLang="da-DK" sz="1700" b="1" spc="-5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findOnePerson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q)</a:t>
            </a:r>
            <a:r>
              <a:rPr lang="en-US" altLang="da-DK" sz="9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spc="-5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().contains(q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 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415038" y="4543437"/>
            <a:ext cx="2525312" cy="8284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en person, hvis navn indeholder den angivne tekststreng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95536" y="1052736"/>
            <a:ext cx="7488832" cy="43204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da-DK" altLang="da-DK" sz="2000" dirty="0" smtClean="0">
                <a:ea typeface="ＭＳ Ｐゴシック" pitchFamily="34" charset="-128"/>
              </a:rPr>
              <a:t>Returnerer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ét element</a:t>
            </a:r>
            <a:r>
              <a:rPr lang="da-DK" altLang="da-DK" sz="2000" dirty="0" smtClean="0">
                <a:ea typeface="ＭＳ Ｐゴシック" pitchFamily="34" charset="-128"/>
              </a:rPr>
              <a:t>, </a:t>
            </a:r>
            <a:r>
              <a:rPr lang="da-DK" altLang="da-DK" sz="2000" dirty="0">
                <a:ea typeface="ＭＳ Ｐゴシック" pitchFamily="34" charset="-128"/>
              </a:rPr>
              <a:t>der opfylder </a:t>
            </a:r>
            <a:r>
              <a:rPr lang="da-DK" altLang="da-DK" sz="2000" dirty="0" smtClean="0">
                <a:ea typeface="ＭＳ Ｐゴシック" pitchFamily="34" charset="-128"/>
              </a:rPr>
              <a:t>en given betingelse</a:t>
            </a: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3635896" y="2749142"/>
            <a:ext cx="2160240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en pixel med den angivne farve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940350" y="2421515"/>
            <a:ext cx="3024336" cy="1918474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ts val="400"/>
              </a:spcBef>
            </a:pPr>
            <a:r>
              <a:rPr lang="da-DK" altLang="da-DK" sz="1400" kern="0" dirty="0">
                <a:solidFill>
                  <a:srgbClr val="0000FF"/>
                </a:solidFill>
              </a:rPr>
              <a:t>De to metoder ligner hinanden rigtig meget</a:t>
            </a:r>
          </a:p>
          <a:p>
            <a:pPr marL="182563" indent="-182563" algn="l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</a:rPr>
              <a:t>De består begge af en if sætning inde i en for </a:t>
            </a:r>
            <a:r>
              <a:rPr lang="da-DK" altLang="da-DK" sz="1400" kern="0" dirty="0" err="1" smtClean="0">
                <a:solidFill>
                  <a:srgbClr val="0000FF"/>
                </a:solidFill>
              </a:rPr>
              <a:t>each</a:t>
            </a:r>
            <a:r>
              <a:rPr lang="da-DK" altLang="da-DK" sz="1400" kern="0" dirty="0" smtClean="0">
                <a:solidFill>
                  <a:srgbClr val="0000FF"/>
                </a:solidFill>
              </a:rPr>
              <a:t> løkke efterfulgt af return null</a:t>
            </a:r>
          </a:p>
          <a:p>
            <a:pPr marL="182563" indent="-182563" algn="l" eaLnBrk="1" hangingPunct="1"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</a:rPr>
              <a:t>Det eneste, der er forskelligt, er den betingelse, der testes, og de typer, der er involveret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23850" y="260350"/>
            <a:ext cx="8820150" cy="682625"/>
          </a:xfrm>
        </p:spPr>
        <p:txBody>
          <a:bodyPr/>
          <a:lstStyle/>
          <a:p>
            <a:pPr eaLnBrk="1" hangingPunct="1"/>
            <a:r>
              <a:rPr lang="da-DK" altLang="da-DK" sz="3000" dirty="0" smtClean="0">
                <a:ea typeface="ＭＳ Ｐゴシック" pitchFamily="34" charset="-128"/>
              </a:rPr>
              <a:t>Køreprøveopgaverne (fortsat)</a:t>
            </a:r>
            <a:endParaRPr lang="da-DK" altLang="da-DK" sz="3000" spc="-150" noProof="0" dirty="0" smtClean="0">
              <a:ea typeface="ＭＳ Ｐゴシック" pitchFamily="34" charset="-128"/>
            </a:endParaRPr>
          </a:p>
        </p:txBody>
      </p:sp>
      <p:sp>
        <p:nvSpPr>
          <p:cNvPr id="31" name="Rectangle 3"/>
          <p:cNvSpPr txBox="1">
            <a:spLocks noChangeArrowheads="1"/>
          </p:cNvSpPr>
          <p:nvPr/>
        </p:nvSpPr>
        <p:spPr bwMode="auto">
          <a:xfrm>
            <a:off x="606187" y="994546"/>
            <a:ext cx="8197659" cy="57468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>
              <a:buFontTx/>
              <a:buChar char="•"/>
            </a:pP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Da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opgaverne ligner hinanden så meget, er det ikke særligt vanskeligt at løse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dem – det kræver ingen gode idéer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Men </a:t>
            </a:r>
            <a:r>
              <a:rPr lang="da-DK" sz="1800" dirty="0"/>
              <a:t>til gengæld kræver det masser af træning, således, at I kan bruge Javas sprogkonstruktioner </a:t>
            </a:r>
            <a:r>
              <a:rPr lang="da-DK" sz="1800" b="1" dirty="0">
                <a:solidFill>
                  <a:srgbClr val="008000"/>
                </a:solidFill>
              </a:rPr>
              <a:t>hurtigt og </a:t>
            </a:r>
            <a:r>
              <a:rPr lang="da-DK" sz="1800" b="1" dirty="0" smtClean="0">
                <a:solidFill>
                  <a:srgbClr val="008000"/>
                </a:solidFill>
              </a:rPr>
              <a:t>korrekt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I </a:t>
            </a:r>
            <a:r>
              <a:rPr lang="da-DK" sz="1800" dirty="0"/>
              <a:t>skal kunne huske, hvordan man skriver de forskellige ting i </a:t>
            </a:r>
            <a:r>
              <a:rPr lang="da-DK" sz="1800" dirty="0" smtClean="0"/>
              <a:t>Java uden </a:t>
            </a:r>
            <a:r>
              <a:rPr lang="da-DK" sz="1800" dirty="0"/>
              <a:t>brug af hjælpemidler </a:t>
            </a:r>
            <a:r>
              <a:rPr lang="da-DK" sz="1800" dirty="0" smtClean="0"/>
              <a:t>(bortset </a:t>
            </a:r>
            <a:r>
              <a:rPr lang="da-DK" sz="1800" dirty="0"/>
              <a:t>fra Javas klassebibliotek</a:t>
            </a:r>
            <a:r>
              <a:rPr lang="da-DK" sz="1800" dirty="0" smtClean="0"/>
              <a:t>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Hvis </a:t>
            </a:r>
            <a:r>
              <a:rPr lang="da-DK" sz="1800" dirty="0"/>
              <a:t>I ikke har trænet det igen og igen, kan I ikke nå </a:t>
            </a:r>
            <a:r>
              <a:rPr lang="da-DK" sz="1800" dirty="0" smtClean="0"/>
              <a:t>det på </a:t>
            </a:r>
            <a:r>
              <a:rPr lang="da-DK" sz="1800" dirty="0"/>
              <a:t>de 30 minutter, der er til </a:t>
            </a:r>
            <a:r>
              <a:rPr lang="da-DK" sz="1800" dirty="0" smtClean="0"/>
              <a:t>rådighed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Videoer</a:t>
            </a:r>
          </a:p>
          <a:p>
            <a:pPr lvl="1">
              <a:spcBef>
                <a:spcPts val="400"/>
              </a:spcBef>
            </a:pPr>
            <a:r>
              <a:rPr lang="da-DK" sz="1800" dirty="0" smtClean="0"/>
              <a:t>For at hjælpe jer, har vi lavet nogle videoer, som detaljeret viser, hvordan man løser forskellige køreprøveopgaver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Videoerne om Phone, </a:t>
            </a:r>
            <a:r>
              <a:rPr lang="da-DK" sz="1800" smtClean="0"/>
              <a:t>Pirate, </a:t>
            </a:r>
            <a:r>
              <a:rPr lang="da-DK" sz="1800" dirty="0" smtClean="0"/>
              <a:t>Car og Turtle viser hvordan de løses ved hjælp af imperative programmering (det som I har lært indtil nu)</a:t>
            </a:r>
          </a:p>
          <a:p>
            <a:pPr lvl="1">
              <a:spcBef>
                <a:spcPts val="600"/>
              </a:spcBef>
            </a:pPr>
            <a:r>
              <a:rPr lang="da-DK" sz="1800" dirty="0" smtClean="0"/>
              <a:t>Videoerne om </a:t>
            </a:r>
            <a:r>
              <a:rPr lang="da-DK" sz="1800" dirty="0" err="1" smtClean="0"/>
              <a:t>Penguin</a:t>
            </a:r>
            <a:r>
              <a:rPr lang="da-DK" sz="1800" dirty="0" smtClean="0"/>
              <a:t> viser, hvordan de løses ved hjælp af funktionel programmering (som I vil lære om ved den sidste forelæsning i uge 5)</a:t>
            </a:r>
          </a:p>
          <a:p>
            <a:pPr marL="342900" lvl="1" indent="-342900">
              <a:spcBef>
                <a:spcPts val="1200"/>
              </a:spcBef>
              <a:buChar char="•"/>
            </a:pP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Det er </a:t>
            </a:r>
            <a:r>
              <a:rPr lang="da-DK" b="1" dirty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utrolig </a:t>
            </a:r>
            <a:r>
              <a:rPr lang="da-DK" b="1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vigtigt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,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at I ser disse 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videoer </a:t>
            </a:r>
            <a:r>
              <a:rPr lang="da-DK" b="1" dirty="0" smtClean="0">
                <a:solidFill>
                  <a:srgbClr val="008000"/>
                </a:solidFill>
                <a:ea typeface="ＭＳ Ｐゴシック" pitchFamily="-106" charset="-128"/>
                <a:cs typeface="ＭＳ Ｐゴシック" pitchFamily="-106" charset="-128"/>
              </a:rPr>
              <a:t>inden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 øvelserne i uge 5 </a:t>
            </a:r>
            <a:r>
              <a:rPr lang="da-DK" b="1" dirty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(gerne flere gange</a:t>
            </a:r>
            <a:r>
              <a:rPr lang="da-DK" b="1" dirty="0" smtClean="0">
                <a:solidFill>
                  <a:srgbClr val="A50021"/>
                </a:solidFill>
                <a:ea typeface="ＭＳ Ｐゴシック" pitchFamily="-106" charset="-128"/>
                <a:cs typeface="ＭＳ Ｐゴシック" pitchFamily="-106" charset="-128"/>
              </a:rPr>
              <a:t>)</a:t>
            </a:r>
            <a:endParaRPr lang="da-DK" b="1" dirty="0">
              <a:solidFill>
                <a:srgbClr val="A50021"/>
              </a:solidFill>
              <a:ea typeface="ＭＳ Ｐゴシック" pitchFamily="-106" charset="-128"/>
              <a:cs typeface="ＭＳ Ｐゴシック" pitchFamily="-106" charset="-128"/>
            </a:endParaRPr>
          </a:p>
        </p:txBody>
      </p:sp>
      <p:sp>
        <p:nvSpPr>
          <p:cNvPr id="5" name="Slide Number Placeholder 1"/>
          <p:cNvSpPr>
            <a:spLocks noGrp="1"/>
          </p:cNvSpPr>
          <p:nvPr>
            <p:ph type="sldNum" sz="quarter" idx="4"/>
          </p:nvPr>
        </p:nvSpPr>
        <p:spPr>
          <a:xfrm>
            <a:off x="8424688" y="6400800"/>
            <a:ext cx="719312" cy="457200"/>
          </a:xfrm>
        </p:spPr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20</a:t>
            </a:fld>
            <a:endParaRPr lang="da-DK" altLang="da-DK" sz="1800" b="1" dirty="0"/>
          </a:p>
        </p:txBody>
      </p:sp>
      <p:sp>
        <p:nvSpPr>
          <p:cNvPr id="6" name="Rectangle 5"/>
          <p:cNvSpPr/>
          <p:nvPr/>
        </p:nvSpPr>
        <p:spPr>
          <a:xfrm rot="21165640">
            <a:off x="6623244" y="3228535"/>
            <a:ext cx="1430683" cy="646331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 algn="ctr">
              <a:defRPr/>
            </a:pPr>
            <a:r>
              <a:rPr lang="en-US" sz="3600" b="1" dirty="0" smtClean="0">
                <a:ln w="11430"/>
                <a:solidFill>
                  <a:srgbClr val="CC0000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</a:rPr>
              <a:t>Quiz</a:t>
            </a:r>
            <a:endParaRPr lang="en-US" sz="3600" b="1" dirty="0">
              <a:ln w="11430"/>
              <a:solidFill>
                <a:srgbClr val="CC0000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555087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8675688" cy="682625"/>
          </a:xfrm>
        </p:spPr>
        <p:txBody>
          <a:bodyPr/>
          <a:lstStyle/>
          <a:p>
            <a:pPr eaLnBrk="1" hangingPunct="1"/>
            <a:r>
              <a:rPr lang="da-DK" altLang="da-DK" sz="3000" spc="-150" dirty="0">
                <a:solidFill>
                  <a:srgbClr val="A50021"/>
                </a:solidFill>
                <a:ea typeface="ＭＳ Ｐゴシック" pitchFamily="34" charset="-128"/>
                <a:cs typeface="Arial"/>
              </a:rPr>
              <a:t>●</a:t>
            </a:r>
            <a:r>
              <a:rPr lang="da-DK" altLang="da-DK" sz="3000" spc="-150" dirty="0">
                <a:ea typeface="ＭＳ Ｐゴシック" pitchFamily="34" charset="-128"/>
                <a:cs typeface="Arial"/>
              </a:rPr>
              <a:t> </a:t>
            </a:r>
            <a:r>
              <a:rPr lang="da-DK" altLang="da-DK" sz="3000" noProof="0" dirty="0" smtClean="0">
                <a:ea typeface="ＭＳ Ｐゴシック" pitchFamily="34" charset="-128"/>
              </a:rPr>
              <a:t>Afleveringsopgave: Skildpadde 2 (</a:t>
            </a:r>
            <a:r>
              <a:rPr lang="da-DK" altLang="da-DK" sz="3000" noProof="0" dirty="0" err="1" smtClean="0">
                <a:ea typeface="ＭＳ Ｐゴシック" pitchFamily="34" charset="-128"/>
              </a:rPr>
              <a:t>Turtle</a:t>
            </a:r>
            <a:r>
              <a:rPr lang="da-DK" altLang="da-DK" sz="3000" noProof="0" dirty="0" smtClean="0">
                <a:ea typeface="ＭＳ Ｐゴシック" pitchFamily="34" charset="-128"/>
              </a:rPr>
              <a:t> 2)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467544" y="1109025"/>
            <a:ext cx="8352928" cy="4477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7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da-DK" sz="2000" kern="0" dirty="0" smtClean="0"/>
              <a:t>I Skildpadde 1 tegnede I forskellige figurer i stil med nedenstående</a:t>
            </a:r>
          </a:p>
          <a:p>
            <a:pPr marL="0" indent="0">
              <a:buFontTx/>
              <a:buNone/>
              <a:defRPr/>
            </a:pPr>
            <a:endParaRPr lang="da-DK" sz="2000" kern="0" dirty="0" smtClean="0"/>
          </a:p>
          <a:p>
            <a:pPr marL="0" indent="0">
              <a:buFontTx/>
              <a:buNone/>
              <a:defRPr/>
            </a:pPr>
            <a:endParaRPr lang="da-DK" sz="2000" kern="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75E60B5-46BA-4D08-962C-193FD827B169}" type="slidenum">
              <a:rPr lang="da-DK" altLang="da-DK" smtClean="0"/>
              <a:pPr algn="ctr"/>
              <a:t>21</a:t>
            </a:fld>
            <a:endParaRPr lang="da-DK" altLang="da-DK" dirty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47947" y="3337668"/>
            <a:ext cx="8352928" cy="7173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6" charset="-128"/>
                <a:cs typeface="ＭＳ Ｐゴシック" pitchFamily="-106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pitchFamily="-107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pitchFamily="-107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-107" charset="0"/>
                <a:ea typeface="ＭＳ Ｐゴシック" pitchFamily="-107" charset="-128"/>
              </a:defRPr>
            </a:lvl9pPr>
          </a:lstStyle>
          <a:p>
            <a:pPr marL="0" indent="0">
              <a:buFontTx/>
              <a:buNone/>
              <a:defRPr/>
            </a:pPr>
            <a:r>
              <a:rPr lang="da-DK" sz="2000" kern="0" dirty="0" smtClean="0"/>
              <a:t>Nu skal I, ved hjælp af </a:t>
            </a:r>
            <a:r>
              <a:rPr lang="da-DK" sz="2000" kern="0" dirty="0" smtClean="0">
                <a:solidFill>
                  <a:srgbClr val="008000"/>
                </a:solidFill>
              </a:rPr>
              <a:t>rekursive </a:t>
            </a:r>
            <a:r>
              <a:rPr lang="da-DK" sz="2000" kern="0" dirty="0"/>
              <a:t>metoder, tegne </a:t>
            </a:r>
            <a:r>
              <a:rPr lang="da-DK" sz="2000" kern="0" dirty="0" smtClean="0"/>
              <a:t>mere komplekse figurer i stil med nedenstående</a:t>
            </a:r>
          </a:p>
          <a:p>
            <a:pPr marL="0" indent="0">
              <a:buFontTx/>
              <a:buNone/>
              <a:defRPr/>
            </a:pPr>
            <a:endParaRPr lang="da-DK" sz="2000" kern="0" dirty="0" smtClean="0"/>
          </a:p>
          <a:p>
            <a:pPr marL="0" indent="0">
              <a:buFontTx/>
              <a:buNone/>
              <a:defRPr/>
            </a:pPr>
            <a:endParaRPr lang="da-DK" sz="2000" kern="0" dirty="0" smtClean="0"/>
          </a:p>
        </p:txBody>
      </p:sp>
      <p:pic>
        <p:nvPicPr>
          <p:cNvPr id="16" name="Picture 15"/>
          <p:cNvPicPr/>
          <p:nvPr/>
        </p:nvPicPr>
        <p:blipFill>
          <a:blip r:embed="rId3"/>
          <a:stretch>
            <a:fillRect/>
          </a:stretch>
        </p:blipFill>
        <p:spPr>
          <a:xfrm>
            <a:off x="1405047" y="1713196"/>
            <a:ext cx="1043940" cy="995680"/>
          </a:xfrm>
          <a:prstGeom prst="rect">
            <a:avLst/>
          </a:prstGeom>
        </p:spPr>
      </p:pic>
      <p:pic>
        <p:nvPicPr>
          <p:cNvPr id="17" name="Picture 16"/>
          <p:cNvPicPr/>
          <p:nvPr/>
        </p:nvPicPr>
        <p:blipFill>
          <a:blip r:embed="rId4"/>
          <a:stretch>
            <a:fillRect/>
          </a:stretch>
        </p:blipFill>
        <p:spPr>
          <a:xfrm>
            <a:off x="2752611" y="1751661"/>
            <a:ext cx="1028700" cy="997585"/>
          </a:xfrm>
          <a:prstGeom prst="rect">
            <a:avLst/>
          </a:prstGeom>
        </p:spPr>
      </p:pic>
      <p:pic>
        <p:nvPicPr>
          <p:cNvPr id="18" name="Picture 17"/>
          <p:cNvPicPr/>
          <p:nvPr/>
        </p:nvPicPr>
        <p:blipFill>
          <a:blip r:embed="rId5"/>
          <a:stretch>
            <a:fillRect/>
          </a:stretch>
        </p:blipFill>
        <p:spPr>
          <a:xfrm>
            <a:off x="4099875" y="1572368"/>
            <a:ext cx="1229360" cy="1219200"/>
          </a:xfrm>
          <a:prstGeom prst="rect">
            <a:avLst/>
          </a:prstGeom>
        </p:spPr>
      </p:pic>
      <p:pic>
        <p:nvPicPr>
          <p:cNvPr id="19" name="Picture 18"/>
          <p:cNvPicPr/>
          <p:nvPr/>
        </p:nvPicPr>
        <p:blipFill>
          <a:blip r:embed="rId6"/>
          <a:stretch>
            <a:fillRect/>
          </a:stretch>
        </p:blipFill>
        <p:spPr>
          <a:xfrm>
            <a:off x="2267744" y="4218781"/>
            <a:ext cx="1461770" cy="1514475"/>
          </a:xfrm>
          <a:prstGeom prst="rect">
            <a:avLst/>
          </a:prstGeom>
        </p:spPr>
      </p:pic>
      <p:pic>
        <p:nvPicPr>
          <p:cNvPr id="20" name="Picture 19"/>
          <p:cNvPicPr/>
          <p:nvPr/>
        </p:nvPicPr>
        <p:blipFill>
          <a:blip r:embed="rId7"/>
          <a:stretch>
            <a:fillRect/>
          </a:stretch>
        </p:blipFill>
        <p:spPr>
          <a:xfrm>
            <a:off x="4098697" y="4201009"/>
            <a:ext cx="1596390" cy="1381125"/>
          </a:xfrm>
          <a:prstGeom prst="rect">
            <a:avLst/>
          </a:prstGeom>
        </p:spPr>
      </p:pic>
      <p:pic>
        <p:nvPicPr>
          <p:cNvPr id="21" name="Picture 20"/>
          <p:cNvPicPr/>
          <p:nvPr/>
        </p:nvPicPr>
        <p:blipFill>
          <a:blip r:embed="rId8"/>
          <a:stretch>
            <a:fillRect/>
          </a:stretch>
        </p:blipFill>
        <p:spPr>
          <a:xfrm>
            <a:off x="6249794" y="4199066"/>
            <a:ext cx="1533525" cy="1514475"/>
          </a:xfrm>
          <a:prstGeom prst="rect">
            <a:avLst/>
          </a:prstGeom>
        </p:spPr>
      </p:pic>
      <p:pic>
        <p:nvPicPr>
          <p:cNvPr id="12" name="Picture 11"/>
          <p:cNvPicPr/>
          <p:nvPr/>
        </p:nvPicPr>
        <p:blipFill>
          <a:blip r:embed="rId9"/>
          <a:stretch>
            <a:fillRect/>
          </a:stretch>
        </p:blipFill>
        <p:spPr>
          <a:xfrm>
            <a:off x="683568" y="4198107"/>
            <a:ext cx="1171575" cy="11239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088519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0379" y="2811668"/>
            <a:ext cx="2657475" cy="957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Koch kurver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22</a:t>
            </a:fld>
            <a:endParaRPr lang="da-DK" altLang="da-DK" sz="1800" b="1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6073" y="3866032"/>
            <a:ext cx="2643188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568" y="1783854"/>
            <a:ext cx="2605088" cy="823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761" y="6032326"/>
            <a:ext cx="2552700" cy="7810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564006" y="1861570"/>
            <a:ext cx="839642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1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551779" y="2941690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2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64006" y="3949802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3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581196" y="4880198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4</a:t>
            </a: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611560" y="6182050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5</a:t>
            </a:r>
          </a:p>
        </p:txBody>
      </p:sp>
      <p:grpSp>
        <p:nvGrpSpPr>
          <p:cNvPr id="6" name="Group 5"/>
          <p:cNvGrpSpPr/>
          <p:nvPr/>
        </p:nvGrpSpPr>
        <p:grpSpPr>
          <a:xfrm>
            <a:off x="714374" y="2760495"/>
            <a:ext cx="2443039" cy="859179"/>
            <a:chOff x="714374" y="2317409"/>
            <a:chExt cx="2443039" cy="859179"/>
          </a:xfrm>
        </p:grpSpPr>
        <p:sp>
          <p:nvSpPr>
            <p:cNvPr id="5" name="Trapezoid 4"/>
            <p:cNvSpPr/>
            <p:nvPr/>
          </p:nvSpPr>
          <p:spPr bwMode="auto">
            <a:xfrm>
              <a:off x="714374" y="2895600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1" name="Trapezoid 20"/>
            <p:cNvSpPr/>
            <p:nvPr/>
          </p:nvSpPr>
          <p:spPr bwMode="auto">
            <a:xfrm rot="17960254">
              <a:off x="1218576" y="2595954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2" name="Trapezoid 21"/>
            <p:cNvSpPr/>
            <p:nvPr/>
          </p:nvSpPr>
          <p:spPr bwMode="auto">
            <a:xfrm>
              <a:off x="2319336" y="2895600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3" name="Trapezoid 22"/>
            <p:cNvSpPr/>
            <p:nvPr/>
          </p:nvSpPr>
          <p:spPr bwMode="auto">
            <a:xfrm rot="3591053">
              <a:off x="1807367" y="2600327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7" name="Group 6"/>
          <p:cNvGrpSpPr/>
          <p:nvPr/>
        </p:nvGrpSpPr>
        <p:grpSpPr>
          <a:xfrm>
            <a:off x="735038" y="3749804"/>
            <a:ext cx="2443039" cy="859179"/>
            <a:chOff x="735038" y="3306718"/>
            <a:chExt cx="2443039" cy="859179"/>
          </a:xfrm>
        </p:grpSpPr>
        <p:sp>
          <p:nvSpPr>
            <p:cNvPr id="27" name="Trapezoid 26"/>
            <p:cNvSpPr/>
            <p:nvPr/>
          </p:nvSpPr>
          <p:spPr bwMode="auto">
            <a:xfrm>
              <a:off x="735038" y="3884909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8" name="Trapezoid 27"/>
            <p:cNvSpPr/>
            <p:nvPr/>
          </p:nvSpPr>
          <p:spPr bwMode="auto">
            <a:xfrm rot="17960254">
              <a:off x="1239240" y="3585263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29" name="Trapezoid 28"/>
            <p:cNvSpPr/>
            <p:nvPr/>
          </p:nvSpPr>
          <p:spPr bwMode="auto">
            <a:xfrm>
              <a:off x="2340000" y="3884909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0" name="Trapezoid 29"/>
            <p:cNvSpPr/>
            <p:nvPr/>
          </p:nvSpPr>
          <p:spPr bwMode="auto">
            <a:xfrm rot="3591053">
              <a:off x="1828031" y="3589636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pic>
        <p:nvPicPr>
          <p:cNvPr id="31" name="Picture 5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9547" y="4867724"/>
            <a:ext cx="2524125" cy="85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4" name="Rectangle 3"/>
          <p:cNvSpPr txBox="1">
            <a:spLocks noChangeArrowheads="1"/>
          </p:cNvSpPr>
          <p:nvPr/>
        </p:nvSpPr>
        <p:spPr bwMode="auto">
          <a:xfrm>
            <a:off x="595225" y="5029922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4</a:t>
            </a:r>
          </a:p>
        </p:txBody>
      </p:sp>
      <p:grpSp>
        <p:nvGrpSpPr>
          <p:cNvPr id="35" name="Group 34"/>
          <p:cNvGrpSpPr/>
          <p:nvPr/>
        </p:nvGrpSpPr>
        <p:grpSpPr>
          <a:xfrm>
            <a:off x="743098" y="4761383"/>
            <a:ext cx="2443039" cy="859179"/>
            <a:chOff x="735038" y="3306718"/>
            <a:chExt cx="2443039" cy="859179"/>
          </a:xfrm>
        </p:grpSpPr>
        <p:sp>
          <p:nvSpPr>
            <p:cNvPr id="36" name="Trapezoid 35"/>
            <p:cNvSpPr/>
            <p:nvPr/>
          </p:nvSpPr>
          <p:spPr bwMode="auto">
            <a:xfrm>
              <a:off x="735038" y="3884909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Trapezoid 36"/>
            <p:cNvSpPr/>
            <p:nvPr/>
          </p:nvSpPr>
          <p:spPr bwMode="auto">
            <a:xfrm rot="17960254">
              <a:off x="1239240" y="3585263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8" name="Trapezoid 37"/>
            <p:cNvSpPr/>
            <p:nvPr/>
          </p:nvSpPr>
          <p:spPr bwMode="auto">
            <a:xfrm>
              <a:off x="2340000" y="3884909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39" name="Trapezoid 38"/>
            <p:cNvSpPr/>
            <p:nvPr/>
          </p:nvSpPr>
          <p:spPr bwMode="auto">
            <a:xfrm rot="3591053">
              <a:off x="1828031" y="3589636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45" name="Rectangle 3"/>
          <p:cNvSpPr txBox="1">
            <a:spLocks noChangeArrowheads="1"/>
          </p:cNvSpPr>
          <p:nvPr/>
        </p:nvSpPr>
        <p:spPr bwMode="auto">
          <a:xfrm>
            <a:off x="3851920" y="1313312"/>
            <a:ext cx="1112517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Koch(n)</a:t>
            </a:r>
          </a:p>
        </p:txBody>
      </p:sp>
      <p:grpSp>
        <p:nvGrpSpPr>
          <p:cNvPr id="10" name="Group 9"/>
          <p:cNvGrpSpPr>
            <a:grpSpLocks noChangeAspect="1"/>
          </p:cNvGrpSpPr>
          <p:nvPr/>
        </p:nvGrpSpPr>
        <p:grpSpPr>
          <a:xfrm>
            <a:off x="3960960" y="1124744"/>
            <a:ext cx="3566276" cy="1542272"/>
            <a:chOff x="4662045" y="1668642"/>
            <a:chExt cx="2493899" cy="1078512"/>
          </a:xfrm>
        </p:grpSpPr>
        <p:grpSp>
          <p:nvGrpSpPr>
            <p:cNvPr id="40" name="Group 39"/>
            <p:cNvGrpSpPr/>
            <p:nvPr/>
          </p:nvGrpSpPr>
          <p:grpSpPr>
            <a:xfrm>
              <a:off x="4662045" y="1668642"/>
              <a:ext cx="2493899" cy="863160"/>
              <a:chOff x="735038" y="3302737"/>
              <a:chExt cx="2493899" cy="863160"/>
            </a:xfrm>
          </p:grpSpPr>
          <p:sp>
            <p:nvSpPr>
              <p:cNvPr id="41" name="Trapezoid 40"/>
              <p:cNvSpPr/>
              <p:nvPr/>
            </p:nvSpPr>
            <p:spPr bwMode="auto">
              <a:xfrm>
                <a:off x="735038" y="3884909"/>
                <a:ext cx="838077" cy="280988"/>
              </a:xfrm>
              <a:prstGeom prst="trapezoid">
                <a:avLst>
                  <a:gd name="adj" fmla="val 59180"/>
                </a:avLst>
              </a:prstGeom>
              <a:solidFill>
                <a:srgbClr val="CCFFFF"/>
              </a:solidFill>
              <a:ln w="9525" cap="flat" cmpd="sng" algn="ctr">
                <a:solidFill>
                  <a:srgbClr val="0000FF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2" name="Trapezoid 41"/>
              <p:cNvSpPr/>
              <p:nvPr/>
            </p:nvSpPr>
            <p:spPr bwMode="auto">
              <a:xfrm rot="17960254">
                <a:off x="1239240" y="3585263"/>
                <a:ext cx="838077" cy="280988"/>
              </a:xfrm>
              <a:prstGeom prst="trapezoid">
                <a:avLst>
                  <a:gd name="adj" fmla="val 59180"/>
                </a:avLst>
              </a:prstGeom>
              <a:solidFill>
                <a:srgbClr val="CCFFFF"/>
              </a:solidFill>
              <a:ln w="9525" cap="flat" cmpd="sng" algn="ctr">
                <a:solidFill>
                  <a:srgbClr val="0000FF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3" name="Trapezoid 42"/>
              <p:cNvSpPr/>
              <p:nvPr/>
            </p:nvSpPr>
            <p:spPr bwMode="auto">
              <a:xfrm>
                <a:off x="2390860" y="3874889"/>
                <a:ext cx="838077" cy="280988"/>
              </a:xfrm>
              <a:prstGeom prst="trapezoid">
                <a:avLst>
                  <a:gd name="adj" fmla="val 59180"/>
                </a:avLst>
              </a:prstGeom>
              <a:solidFill>
                <a:srgbClr val="CCFFFF"/>
              </a:solidFill>
              <a:ln w="9525" cap="flat" cmpd="sng" algn="ctr">
                <a:solidFill>
                  <a:srgbClr val="0000FF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  <p:sp>
            <p:nvSpPr>
              <p:cNvPr id="44" name="Trapezoid 43"/>
              <p:cNvSpPr/>
              <p:nvPr/>
            </p:nvSpPr>
            <p:spPr bwMode="auto">
              <a:xfrm rot="3591053">
                <a:off x="1882220" y="3581282"/>
                <a:ext cx="838077" cy="280988"/>
              </a:xfrm>
              <a:prstGeom prst="trapezoid">
                <a:avLst>
                  <a:gd name="adj" fmla="val 59180"/>
                </a:avLst>
              </a:prstGeom>
              <a:solidFill>
                <a:srgbClr val="CCFFFF"/>
              </a:solidFill>
              <a:ln w="9525" cap="flat" cmpd="sng" algn="ctr">
                <a:solidFill>
                  <a:srgbClr val="0000FF"/>
                </a:solidFill>
                <a:prstDash val="sysDot"/>
                <a:round/>
                <a:headEnd type="none" w="med" len="med"/>
                <a:tailEnd type="triangle" w="med" len="med"/>
              </a:ln>
              <a:effectLst/>
            </p:spPr>
            <p:txBody>
              <a:bodyPr vert="horz" wrap="square" lIns="90000" tIns="46800" rIns="90000" bIns="46800" numCol="1" rtlCol="0" anchor="t" anchorCtr="0" compatLnSpc="1">
                <a:prstTxWarp prst="textNoShape">
                  <a:avLst/>
                </a:prstTxWarp>
              </a:bodyPr>
              <a:lstStyle/>
              <a:p>
                <a:pPr marL="0" marR="0" indent="0" algn="l" defTabSz="914400" rtl="0" eaLnBrk="1" fontAlgn="base" latinLnBrk="0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endParaRPr kumimoji="0" lang="da-DK" sz="2000" b="0" i="0" u="none" strike="noStrike" cap="none" normalizeH="0" baseline="0">
                  <a:ln>
                    <a:noFill/>
                  </a:ln>
                  <a:solidFill>
                    <a:srgbClr val="A50021"/>
                  </a:solidFill>
                  <a:effectLst/>
                  <a:latin typeface="Arial" charset="0"/>
                </a:endParaRPr>
              </a:p>
            </p:txBody>
          </p:sp>
        </p:grpSp>
        <p:sp>
          <p:nvSpPr>
            <p:cNvPr id="46" name="Rectangle 3"/>
            <p:cNvSpPr txBox="1">
              <a:spLocks noChangeArrowheads="1"/>
            </p:cNvSpPr>
            <p:nvPr/>
          </p:nvSpPr>
          <p:spPr bwMode="auto">
            <a:xfrm>
              <a:off x="4751772" y="2336775"/>
              <a:ext cx="736898" cy="260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Koch(n-1)</a:t>
              </a:r>
            </a:p>
          </p:txBody>
        </p:sp>
        <p:sp>
          <p:nvSpPr>
            <p:cNvPr id="47" name="Rectangle 3"/>
            <p:cNvSpPr txBox="1">
              <a:spLocks noChangeArrowheads="1"/>
            </p:cNvSpPr>
            <p:nvPr/>
          </p:nvSpPr>
          <p:spPr bwMode="auto">
            <a:xfrm rot="17971404">
              <a:off x="5277311" y="1957797"/>
              <a:ext cx="771981" cy="260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Koch(n-1)</a:t>
              </a:r>
            </a:p>
          </p:txBody>
        </p:sp>
        <p:sp>
          <p:nvSpPr>
            <p:cNvPr id="48" name="Rectangle 3"/>
            <p:cNvSpPr txBox="1">
              <a:spLocks noChangeArrowheads="1"/>
            </p:cNvSpPr>
            <p:nvPr/>
          </p:nvSpPr>
          <p:spPr bwMode="auto">
            <a:xfrm rot="3600431">
              <a:off x="5754446" y="2117128"/>
              <a:ext cx="999728" cy="260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Koch(n-1)</a:t>
              </a:r>
            </a:p>
          </p:txBody>
        </p:sp>
        <p:sp>
          <p:nvSpPr>
            <p:cNvPr id="49" name="Rectangle 3"/>
            <p:cNvSpPr txBox="1">
              <a:spLocks noChangeArrowheads="1"/>
            </p:cNvSpPr>
            <p:nvPr/>
          </p:nvSpPr>
          <p:spPr bwMode="auto">
            <a:xfrm>
              <a:off x="6398033" y="2329792"/>
              <a:ext cx="755328" cy="260323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Koch(n-1)</a:t>
              </a:r>
            </a:p>
          </p:txBody>
        </p:sp>
      </p:grpSp>
      <p:sp>
        <p:nvSpPr>
          <p:cNvPr id="51" name="Rectangle 10"/>
          <p:cNvSpPr>
            <a:spLocks noChangeArrowheads="1"/>
          </p:cNvSpPr>
          <p:nvPr/>
        </p:nvSpPr>
        <p:spPr bwMode="auto">
          <a:xfrm>
            <a:off x="3812806" y="3587873"/>
            <a:ext cx="5143188" cy="2577431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kochCurve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n,</a:t>
            </a:r>
            <a:r>
              <a:rPr lang="en-US" altLang="da-DK" sz="800" b="1" spc="-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size)</a:t>
            </a:r>
            <a:r>
              <a:rPr lang="en-US" altLang="da-DK" sz="800" b="1" spc="-3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kochCurve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(……);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kochCurve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(……);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kochCurve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turn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(……);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kochCurve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    </a:t>
            </a:r>
            <a:endParaRPr lang="en-US" altLang="da-DK" sz="1600" b="1" dirty="0" smtClean="0">
              <a:solidFill>
                <a:srgbClr val="008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eaLnBrk="1" hangingPunct="1"/>
            <a:r>
              <a:rPr lang="en-US" altLang="da-DK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move(size);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endParaRPr lang="en-US" altLang="da-DK" sz="1600" b="1" dirty="0">
              <a:solidFill>
                <a:srgbClr val="7030A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58" name="Rectangle 3"/>
          <p:cNvSpPr txBox="1">
            <a:spLocks noChangeArrowheads="1"/>
          </p:cNvSpPr>
          <p:nvPr/>
        </p:nvSpPr>
        <p:spPr bwMode="auto">
          <a:xfrm>
            <a:off x="3781340" y="3193650"/>
            <a:ext cx="4463068" cy="394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2000" kern="0" dirty="0" smtClean="0"/>
              <a:t>Rekursiv metode</a:t>
            </a:r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207" y="1388167"/>
            <a:ext cx="2459123" cy="168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0" name="Rectangle 3"/>
          <p:cNvSpPr txBox="1">
            <a:spLocks noChangeArrowheads="1"/>
          </p:cNvSpPr>
          <p:nvPr/>
        </p:nvSpPr>
        <p:spPr bwMode="auto">
          <a:xfrm>
            <a:off x="539552" y="1124744"/>
            <a:ext cx="839642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0</a:t>
            </a:r>
          </a:p>
        </p:txBody>
      </p:sp>
      <p:sp>
        <p:nvSpPr>
          <p:cNvPr id="63" name="Rectangle 3"/>
          <p:cNvSpPr txBox="1">
            <a:spLocks noChangeArrowheads="1"/>
          </p:cNvSpPr>
          <p:nvPr/>
        </p:nvSpPr>
        <p:spPr bwMode="auto">
          <a:xfrm>
            <a:off x="6588224" y="1307618"/>
            <a:ext cx="1112517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≥ 1 </a:t>
            </a:r>
          </a:p>
        </p:txBody>
      </p:sp>
      <p:cxnSp>
        <p:nvCxnSpPr>
          <p:cNvPr id="4" name="Straight Arrow Connector 3"/>
          <p:cNvCxnSpPr/>
          <p:nvPr/>
        </p:nvCxnSpPr>
        <p:spPr bwMode="auto">
          <a:xfrm>
            <a:off x="3960960" y="2492896"/>
            <a:ext cx="3593522" cy="11022"/>
          </a:xfrm>
          <a:prstGeom prst="straightConnector1">
            <a:avLst/>
          </a:prstGeom>
          <a:noFill/>
          <a:ln w="9525" cap="flat" cmpd="sng" algn="ctr">
            <a:solidFill>
              <a:srgbClr val="000066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52" name="Rectangle 3"/>
          <p:cNvSpPr txBox="1">
            <a:spLocks noChangeArrowheads="1"/>
          </p:cNvSpPr>
          <p:nvPr/>
        </p:nvSpPr>
        <p:spPr bwMode="auto">
          <a:xfrm>
            <a:off x="5392757" y="2504657"/>
            <a:ext cx="691411" cy="309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err="1" smtClean="0"/>
              <a:t>size</a:t>
            </a:r>
            <a:r>
              <a:rPr lang="da-DK" altLang="da-DK" sz="1800" kern="0" dirty="0" smtClean="0"/>
              <a:t> </a:t>
            </a:r>
          </a:p>
        </p:txBody>
      </p:sp>
      <p:grpSp>
        <p:nvGrpSpPr>
          <p:cNvPr id="54" name="Group 53"/>
          <p:cNvGrpSpPr/>
          <p:nvPr/>
        </p:nvGrpSpPr>
        <p:grpSpPr>
          <a:xfrm>
            <a:off x="747133" y="5886832"/>
            <a:ext cx="2443039" cy="859179"/>
            <a:chOff x="714374" y="2317409"/>
            <a:chExt cx="2443039" cy="859179"/>
          </a:xfrm>
        </p:grpSpPr>
        <p:sp>
          <p:nvSpPr>
            <p:cNvPr id="55" name="Trapezoid 54"/>
            <p:cNvSpPr/>
            <p:nvPr/>
          </p:nvSpPr>
          <p:spPr bwMode="auto">
            <a:xfrm>
              <a:off x="714374" y="2895600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56" name="Trapezoid 55"/>
            <p:cNvSpPr/>
            <p:nvPr/>
          </p:nvSpPr>
          <p:spPr bwMode="auto">
            <a:xfrm rot="17960254">
              <a:off x="1218576" y="2595954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57" name="Trapezoid 56"/>
            <p:cNvSpPr/>
            <p:nvPr/>
          </p:nvSpPr>
          <p:spPr bwMode="auto">
            <a:xfrm>
              <a:off x="2319336" y="2895600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59" name="Trapezoid 58"/>
            <p:cNvSpPr/>
            <p:nvPr/>
          </p:nvSpPr>
          <p:spPr bwMode="auto">
            <a:xfrm rot="3591053">
              <a:off x="1807367" y="2600327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60" name="Text Box 21"/>
          <p:cNvSpPr txBox="1">
            <a:spLocks noChangeArrowheads="1"/>
          </p:cNvSpPr>
          <p:nvPr/>
        </p:nvSpPr>
        <p:spPr bwMode="auto">
          <a:xfrm>
            <a:off x="3919352" y="69484"/>
            <a:ext cx="3734515" cy="861774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da-DK" altLang="da-DK" sz="1600" b="1" dirty="0" smtClean="0">
                <a:solidFill>
                  <a:srgbClr val="0000FF"/>
                </a:solidFill>
              </a:rPr>
              <a:t>En Koch kurve af grad n (hvo</a:t>
            </a:r>
            <a:r>
              <a:rPr lang="da-DK" altLang="da-DK" sz="1600" b="1" dirty="0">
                <a:solidFill>
                  <a:srgbClr val="0000FF"/>
                </a:solidFill>
              </a:rPr>
              <a:t>r n ≥ 1)</a:t>
            </a:r>
            <a:br>
              <a:rPr lang="da-DK" altLang="da-DK" sz="1600" b="1" dirty="0">
                <a:solidFill>
                  <a:srgbClr val="0000FF"/>
                </a:solidFill>
              </a:rPr>
            </a:br>
            <a:r>
              <a:rPr lang="da-DK" altLang="da-DK" sz="1600" b="1" dirty="0" smtClean="0">
                <a:solidFill>
                  <a:srgbClr val="0000FF"/>
                </a:solidFill>
              </a:rPr>
              <a:t>kan tegnes ved at tegne fire Koch kurver af grad n-1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grpSp>
        <p:nvGrpSpPr>
          <p:cNvPr id="61" name="Group 60"/>
          <p:cNvGrpSpPr/>
          <p:nvPr/>
        </p:nvGrpSpPr>
        <p:grpSpPr>
          <a:xfrm>
            <a:off x="738666" y="1636566"/>
            <a:ext cx="2443039" cy="859179"/>
            <a:chOff x="714374" y="2317409"/>
            <a:chExt cx="2443039" cy="859179"/>
          </a:xfrm>
        </p:grpSpPr>
        <p:sp>
          <p:nvSpPr>
            <p:cNvPr id="62" name="Trapezoid 61"/>
            <p:cNvSpPr/>
            <p:nvPr/>
          </p:nvSpPr>
          <p:spPr bwMode="auto">
            <a:xfrm>
              <a:off x="714374" y="2895600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64" name="Trapezoid 63"/>
            <p:cNvSpPr/>
            <p:nvPr/>
          </p:nvSpPr>
          <p:spPr bwMode="auto">
            <a:xfrm rot="17960254">
              <a:off x="1218576" y="2595954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65" name="Trapezoid 64"/>
            <p:cNvSpPr/>
            <p:nvPr/>
          </p:nvSpPr>
          <p:spPr bwMode="auto">
            <a:xfrm>
              <a:off x="2319336" y="2895600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66" name="Trapezoid 65"/>
            <p:cNvSpPr/>
            <p:nvPr/>
          </p:nvSpPr>
          <p:spPr bwMode="auto">
            <a:xfrm rot="3591053">
              <a:off x="1807367" y="2600327"/>
              <a:ext cx="838077" cy="280988"/>
            </a:xfrm>
            <a:prstGeom prst="trapezoid">
              <a:avLst>
                <a:gd name="adj" fmla="val 59180"/>
              </a:avLst>
            </a:prstGeom>
            <a:noFill/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665882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5" grpId="0"/>
      <p:bldP spid="51" grpId="0" animBg="1"/>
      <p:bldP spid="58" grpId="0"/>
      <p:bldP spid="63" grpId="0"/>
      <p:bldP spid="52" grpId="0"/>
      <p:bldP spid="60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Rectangle 3"/>
          <p:cNvSpPr txBox="1">
            <a:spLocks noChangeArrowheads="1"/>
          </p:cNvSpPr>
          <p:nvPr/>
        </p:nvSpPr>
        <p:spPr bwMode="auto">
          <a:xfrm>
            <a:off x="3563888" y="2006252"/>
            <a:ext cx="1728192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err="1" smtClean="0"/>
              <a:t>Sierpinksi</a:t>
            </a:r>
            <a:r>
              <a:rPr lang="da-DK" altLang="da-DK" sz="1800" kern="0" dirty="0" smtClean="0"/>
              <a:t>(n)</a:t>
            </a:r>
          </a:p>
        </p:txBody>
      </p:sp>
      <p:sp>
        <p:nvSpPr>
          <p:cNvPr id="98" name="Rectangle 10"/>
          <p:cNvSpPr>
            <a:spLocks noChangeArrowheads="1"/>
          </p:cNvSpPr>
          <p:nvPr/>
        </p:nvSpPr>
        <p:spPr bwMode="auto">
          <a:xfrm>
            <a:off x="2699792" y="3710725"/>
            <a:ext cx="6367297" cy="304916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6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void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sierpinskiCurve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600" b="1" dirty="0" err="1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n, </a:t>
            </a:r>
            <a:r>
              <a:rPr lang="en-US" altLang="da-DK" sz="16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double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size)</a:t>
            </a:r>
            <a:r>
              <a:rPr lang="en-US" altLang="da-DK" sz="11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&gt;= 1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en-US" altLang="da-DK" sz="16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sierpinskiCurve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</a:t>
            </a:r>
            <a:r>
              <a:rPr lang="en-US" altLang="da-DK" sz="16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Draw first triangle</a:t>
            </a:r>
            <a:endParaRPr lang="en-US" altLang="da-DK" sz="1600" b="1" spc="-1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………………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</a:t>
            </a:r>
            <a:r>
              <a:rPr lang="en-US" altLang="da-DK" sz="1600" b="1" spc="-1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Go to start position for second triangle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sierpinskiCurve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</a:t>
            </a:r>
            <a:r>
              <a:rPr lang="en-US" altLang="da-DK" sz="1600" b="1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Draw second triangle</a:t>
            </a:r>
            <a:endParaRPr lang="en-US" altLang="da-DK" sz="1600" b="1" spc="-1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……………… </a:t>
            </a:r>
            <a:r>
              <a:rPr lang="en-US" altLang="da-DK" sz="1600" b="1" spc="-1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Go to start position for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third </a:t>
            </a:r>
            <a:r>
              <a:rPr lang="en-US" altLang="da-DK" sz="1600" b="1" spc="-1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triangle</a:t>
            </a:r>
            <a:endParaRPr lang="en-US" altLang="da-DK" sz="1600" b="1" spc="-6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6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sierpinskiCurve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(n-1,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……);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Draw third triangle</a:t>
            </a:r>
            <a:endParaRPr lang="en-US" altLang="da-DK" sz="1600" b="1" spc="-100" dirty="0">
              <a:solidFill>
                <a:srgbClr val="0033CC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……………… </a:t>
            </a:r>
            <a:r>
              <a:rPr lang="en-US" altLang="da-DK" sz="1600" b="1" spc="-1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// Go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back to </a:t>
            </a:r>
            <a:r>
              <a:rPr lang="en-US" altLang="da-DK" sz="1600" b="1" spc="-100" dirty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start position </a:t>
            </a:r>
            <a:r>
              <a:rPr lang="en-US" altLang="da-DK" sz="1600" b="1" spc="-100" dirty="0" smtClean="0">
                <a:solidFill>
                  <a:srgbClr val="0033CC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and start angle</a:t>
            </a:r>
            <a:endParaRPr lang="en-US" altLang="da-DK" sz="1600" b="1" spc="-60" dirty="0">
              <a:solidFill>
                <a:srgbClr val="FF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else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6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triangle(size);</a:t>
            </a:r>
          </a:p>
          <a:p>
            <a:pPr eaLnBrk="1" hangingPunct="1">
              <a:lnSpc>
                <a:spcPct val="70000"/>
              </a:lnSpc>
            </a:pPr>
            <a:r>
              <a:rPr lang="en-US" altLang="da-DK" sz="1600" b="1" dirty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rgbClr val="008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6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endParaRPr lang="en-US" altLang="da-DK" sz="16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99" name="Rectangle 3"/>
          <p:cNvSpPr txBox="1">
            <a:spLocks noChangeArrowheads="1"/>
          </p:cNvSpPr>
          <p:nvPr/>
        </p:nvSpPr>
        <p:spPr bwMode="auto">
          <a:xfrm>
            <a:off x="2699792" y="3356992"/>
            <a:ext cx="4130342" cy="320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2000" kern="0" dirty="0" smtClean="0"/>
              <a:t>Rekursiv metode</a:t>
            </a:r>
          </a:p>
        </p:txBody>
      </p:sp>
      <p:sp>
        <p:nvSpPr>
          <p:cNvPr id="22" name="Rectangle 3"/>
          <p:cNvSpPr txBox="1">
            <a:spLocks noChangeArrowheads="1"/>
          </p:cNvSpPr>
          <p:nvPr/>
        </p:nvSpPr>
        <p:spPr bwMode="auto">
          <a:xfrm>
            <a:off x="6843859" y="2003380"/>
            <a:ext cx="1112517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≥ 1 </a:t>
            </a:r>
          </a:p>
        </p:txBody>
      </p:sp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smtClean="0"/>
              <a:t>Sierpinski</a:t>
            </a:r>
            <a:r>
              <a:rPr lang="da-DK" altLang="da-DK" sz="3200" noProof="0" dirty="0" smtClean="0">
                <a:ea typeface="ＭＳ Ｐゴシック" pitchFamily="34" charset="-128"/>
              </a:rPr>
              <a:t> kurver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7875" y="5288235"/>
            <a:ext cx="1628775" cy="1381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536" y="3869010"/>
            <a:ext cx="1647825" cy="14192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4709" y="2489398"/>
            <a:ext cx="1743075" cy="144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7951" y="1042251"/>
            <a:ext cx="164782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452661" y="3136160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1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499915" y="4503359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2</a:t>
            </a:r>
          </a:p>
        </p:txBody>
      </p:sp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99915" y="5953422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3</a:t>
            </a:r>
          </a:p>
        </p:txBody>
      </p:sp>
      <p:sp>
        <p:nvSpPr>
          <p:cNvPr id="26" name="Rectangle 3"/>
          <p:cNvSpPr txBox="1">
            <a:spLocks noChangeArrowheads="1"/>
          </p:cNvSpPr>
          <p:nvPr/>
        </p:nvSpPr>
        <p:spPr bwMode="auto">
          <a:xfrm>
            <a:off x="475903" y="1741143"/>
            <a:ext cx="864096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smtClean="0"/>
              <a:t>n = 0</a:t>
            </a:r>
          </a:p>
        </p:txBody>
      </p:sp>
      <p:grpSp>
        <p:nvGrpSpPr>
          <p:cNvPr id="3" name="Group 2"/>
          <p:cNvGrpSpPr/>
          <p:nvPr/>
        </p:nvGrpSpPr>
        <p:grpSpPr>
          <a:xfrm>
            <a:off x="4989228" y="1194188"/>
            <a:ext cx="2028051" cy="1874772"/>
            <a:chOff x="4445561" y="926051"/>
            <a:chExt cx="2028051" cy="1874772"/>
          </a:xfrm>
        </p:grpSpPr>
        <p:sp>
          <p:nvSpPr>
            <p:cNvPr id="5" name="Isosceles Triangle 4"/>
            <p:cNvSpPr/>
            <p:nvPr/>
          </p:nvSpPr>
          <p:spPr bwMode="auto">
            <a:xfrm rot="3600000">
              <a:off x="5544185" y="1002024"/>
              <a:ext cx="1001836" cy="857019"/>
            </a:xfrm>
            <a:prstGeom prst="triangle">
              <a:avLst/>
            </a:prstGeom>
            <a:solidFill>
              <a:srgbClr val="CCFFFF"/>
            </a:solidFill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71" name="Isosceles Triangle 70"/>
            <p:cNvSpPr/>
            <p:nvPr/>
          </p:nvSpPr>
          <p:spPr bwMode="auto">
            <a:xfrm rot="3600000">
              <a:off x="4540711" y="998459"/>
              <a:ext cx="1001836" cy="857019"/>
            </a:xfrm>
            <a:prstGeom prst="triangle">
              <a:avLst/>
            </a:prstGeom>
            <a:solidFill>
              <a:srgbClr val="CCFFFF"/>
            </a:solidFill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72" name="Isosceles Triangle 71"/>
            <p:cNvSpPr/>
            <p:nvPr/>
          </p:nvSpPr>
          <p:spPr bwMode="auto">
            <a:xfrm rot="3600000">
              <a:off x="5051851" y="1871395"/>
              <a:ext cx="1001836" cy="857019"/>
            </a:xfrm>
            <a:prstGeom prst="triangle">
              <a:avLst/>
            </a:prstGeom>
            <a:solidFill>
              <a:srgbClr val="CCFFFF"/>
            </a:solidFill>
            <a:ln w="9525" cap="flat" cmpd="sng" algn="ctr">
              <a:solidFill>
                <a:srgbClr val="FF0000"/>
              </a:solidFill>
              <a:prstDash val="sysDot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0000" tIns="46800" rIns="90000" bIns="4680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da-DK" sz="2000" b="0" i="0" u="none" strike="noStrike" cap="none" normalizeH="0" baseline="0">
                <a:ln>
                  <a:noFill/>
                </a:ln>
                <a:solidFill>
                  <a:srgbClr val="A50021"/>
                </a:solidFill>
                <a:effectLst/>
                <a:latin typeface="Arial" charset="0"/>
              </a:endParaRPr>
            </a:p>
          </p:txBody>
        </p:sp>
        <p:sp>
          <p:nvSpPr>
            <p:cNvPr id="84" name="Rectangle 3"/>
            <p:cNvSpPr txBox="1">
              <a:spLocks noChangeArrowheads="1"/>
            </p:cNvSpPr>
            <p:nvPr/>
          </p:nvSpPr>
          <p:spPr bwMode="auto">
            <a:xfrm>
              <a:off x="4445561" y="1286247"/>
              <a:ext cx="961798" cy="205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Sier(n-1)</a:t>
              </a:r>
            </a:p>
          </p:txBody>
        </p:sp>
        <p:sp>
          <p:nvSpPr>
            <p:cNvPr id="30" name="Rectangle 3"/>
            <p:cNvSpPr txBox="1">
              <a:spLocks noChangeArrowheads="1"/>
            </p:cNvSpPr>
            <p:nvPr/>
          </p:nvSpPr>
          <p:spPr bwMode="auto">
            <a:xfrm>
              <a:off x="5455717" y="1292990"/>
              <a:ext cx="961798" cy="205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Sier(n-1)</a:t>
              </a:r>
            </a:p>
          </p:txBody>
        </p:sp>
        <p:sp>
          <p:nvSpPr>
            <p:cNvPr id="31" name="Rectangle 3"/>
            <p:cNvSpPr txBox="1">
              <a:spLocks noChangeArrowheads="1"/>
            </p:cNvSpPr>
            <p:nvPr/>
          </p:nvSpPr>
          <p:spPr bwMode="auto">
            <a:xfrm>
              <a:off x="4960754" y="2214134"/>
              <a:ext cx="961798" cy="2055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>
              <a:lvl1pPr marL="342900" indent="-3429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2400" b="1">
                  <a:solidFill>
                    <a:srgbClr val="A50021"/>
                  </a:solidFill>
                  <a:latin typeface="+mn-lt"/>
                  <a:ea typeface="ＭＳ Ｐゴシック" pitchFamily="-107" charset="-128"/>
                  <a:cs typeface="ＭＳ Ｐゴシック" pitchFamily="-107" charset="-128"/>
                </a:defRPr>
              </a:lvl1pPr>
              <a:lvl2pPr marL="742950" indent="-28575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2000">
                  <a:solidFill>
                    <a:srgbClr val="000066"/>
                  </a:solidFill>
                  <a:latin typeface="+mn-lt"/>
                  <a:ea typeface="ＭＳ Ｐゴシック" charset="-128"/>
                </a:defRPr>
              </a:lvl2pPr>
              <a:lvl3pPr marL="11430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•"/>
                <a:defRPr sz="1600">
                  <a:solidFill>
                    <a:schemeClr val="tx1"/>
                  </a:solidFill>
                  <a:latin typeface="+mn-lt"/>
                  <a:ea typeface="ＭＳ Ｐゴシック" charset="-128"/>
                </a:defRPr>
              </a:lvl3pPr>
              <a:lvl4pPr marL="16002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–"/>
                <a:defRPr sz="16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4pPr>
              <a:lvl5pPr marL="2057400" indent="-228600" algn="l" rtl="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5pPr>
              <a:lvl6pPr marL="25146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6pPr>
              <a:lvl7pPr marL="29718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7pPr>
              <a:lvl8pPr marL="34290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8pPr>
              <a:lvl9pPr marL="3886200" indent="-228600" algn="l" rtl="0" fontAlgn="base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charset="0"/>
                  <a:ea typeface="ＭＳ Ｐゴシック" charset="-128"/>
                </a:defRPr>
              </a:lvl9pPr>
            </a:lstStyle>
            <a:p>
              <a:pPr marL="90488" lvl="1" indent="0" eaLnBrk="1" hangingPunct="1">
                <a:lnSpc>
                  <a:spcPct val="90000"/>
                </a:lnSpc>
                <a:buNone/>
              </a:pPr>
              <a:r>
                <a:rPr lang="da-DK" altLang="da-DK" sz="1200" kern="0" dirty="0" smtClean="0"/>
                <a:t>Sier(n-1)</a:t>
              </a:r>
            </a:p>
          </p:txBody>
        </p:sp>
      </p:grp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23</a:t>
            </a:fld>
            <a:endParaRPr lang="da-DK" altLang="da-DK" sz="1800" b="1" dirty="0"/>
          </a:p>
        </p:txBody>
      </p:sp>
      <p:sp>
        <p:nvSpPr>
          <p:cNvPr id="23" name="Text Box 21"/>
          <p:cNvSpPr txBox="1">
            <a:spLocks noChangeArrowheads="1"/>
          </p:cNvSpPr>
          <p:nvPr/>
        </p:nvSpPr>
        <p:spPr bwMode="auto">
          <a:xfrm>
            <a:off x="4743450" y="78582"/>
            <a:ext cx="4152722" cy="830997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xtLst/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spcBef>
                <a:spcPts val="600"/>
              </a:spcBef>
            </a:pPr>
            <a:r>
              <a:rPr lang="da-DK" altLang="da-DK" sz="1600" b="1" dirty="0" smtClean="0">
                <a:solidFill>
                  <a:srgbClr val="0000FF"/>
                </a:solidFill>
              </a:rPr>
              <a:t>En </a:t>
            </a:r>
            <a:r>
              <a:rPr lang="da-DK" altLang="da-DK" sz="1600" b="1" dirty="0" err="1" smtClean="0">
                <a:solidFill>
                  <a:srgbClr val="0000FF"/>
                </a:solidFill>
              </a:rPr>
              <a:t>Sierpinksi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kurve af grad n (hvor </a:t>
            </a:r>
            <a:r>
              <a:rPr lang="da-DK" altLang="da-DK" sz="1600" b="1" dirty="0">
                <a:solidFill>
                  <a:srgbClr val="0000FF"/>
                </a:solidFill>
              </a:rPr>
              <a:t>n ≥ 1)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/>
            </a:r>
            <a:br>
              <a:rPr lang="da-DK" altLang="da-DK" sz="1600" b="1" dirty="0" smtClean="0">
                <a:solidFill>
                  <a:srgbClr val="0000FF"/>
                </a:solidFill>
              </a:rPr>
            </a:br>
            <a:r>
              <a:rPr lang="da-DK" altLang="da-DK" sz="1600" b="1" dirty="0" smtClean="0">
                <a:solidFill>
                  <a:srgbClr val="0000FF"/>
                </a:solidFill>
              </a:rPr>
              <a:t>kan tegnes ved at tegne tre </a:t>
            </a:r>
            <a:r>
              <a:rPr lang="da-DK" altLang="da-DK" sz="1600" b="1" dirty="0" err="1" smtClean="0">
                <a:solidFill>
                  <a:srgbClr val="0000FF"/>
                </a:solidFill>
              </a:rPr>
              <a:t>Sierpinski</a:t>
            </a:r>
            <a:r>
              <a:rPr lang="da-DK" altLang="da-DK" sz="1600" b="1" dirty="0" smtClean="0">
                <a:solidFill>
                  <a:srgbClr val="0000FF"/>
                </a:solidFill>
              </a:rPr>
              <a:t> kurver af grad n-1</a:t>
            </a:r>
            <a:endParaRPr lang="da-DK" altLang="da-DK" sz="1600" b="1" dirty="0">
              <a:solidFill>
                <a:srgbClr val="0000FF"/>
              </a:solidFill>
            </a:endParaRPr>
          </a:p>
        </p:txBody>
      </p:sp>
      <p:cxnSp>
        <p:nvCxnSpPr>
          <p:cNvPr id="24" name="Straight Arrow Connector 23"/>
          <p:cNvCxnSpPr/>
          <p:nvPr/>
        </p:nvCxnSpPr>
        <p:spPr bwMode="auto">
          <a:xfrm>
            <a:off x="4963736" y="1366005"/>
            <a:ext cx="1992541" cy="18414"/>
          </a:xfrm>
          <a:prstGeom prst="straightConnector1">
            <a:avLst/>
          </a:prstGeom>
          <a:noFill/>
          <a:ln w="9525" cap="flat" cmpd="sng" algn="ctr">
            <a:solidFill>
              <a:srgbClr val="000066"/>
            </a:solidFill>
            <a:prstDash val="solid"/>
            <a:round/>
            <a:headEnd type="triangle"/>
            <a:tailEnd type="triangle"/>
          </a:ln>
          <a:effectLst/>
        </p:spPr>
      </p:cxnSp>
      <p:sp>
        <p:nvSpPr>
          <p:cNvPr id="25" name="Rectangle 3"/>
          <p:cNvSpPr txBox="1">
            <a:spLocks noChangeArrowheads="1"/>
          </p:cNvSpPr>
          <p:nvPr/>
        </p:nvSpPr>
        <p:spPr bwMode="auto">
          <a:xfrm>
            <a:off x="5542762" y="1052899"/>
            <a:ext cx="691411" cy="3095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eaLnBrk="1" hangingPunct="1">
              <a:lnSpc>
                <a:spcPct val="90000"/>
              </a:lnSpc>
              <a:buNone/>
            </a:pPr>
            <a:r>
              <a:rPr lang="da-DK" altLang="da-DK" sz="1800" kern="0" dirty="0" err="1" smtClean="0"/>
              <a:t>size</a:t>
            </a:r>
            <a:r>
              <a:rPr lang="da-DK" altLang="da-DK" sz="1800" kern="0" dirty="0" smtClean="0"/>
              <a:t> </a:t>
            </a:r>
          </a:p>
        </p:txBody>
      </p:sp>
      <p:sp>
        <p:nvSpPr>
          <p:cNvPr id="27" name="Line 22"/>
          <p:cNvSpPr>
            <a:spLocks noChangeShapeType="1"/>
          </p:cNvSpPr>
          <p:nvPr/>
        </p:nvSpPr>
        <p:spPr bwMode="auto">
          <a:xfrm flipH="1" flipV="1">
            <a:off x="5945633" y="5702488"/>
            <a:ext cx="10786" cy="29666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8" name="Text Box 21"/>
          <p:cNvSpPr txBox="1">
            <a:spLocks noChangeArrowheads="1"/>
          </p:cNvSpPr>
          <p:nvPr/>
        </p:nvSpPr>
        <p:spPr bwMode="auto">
          <a:xfrm>
            <a:off x="5470127" y="6008019"/>
            <a:ext cx="3090392" cy="437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pPr eaLnBrk="1" hangingPunct="1">
              <a:lnSpc>
                <a:spcPct val="80000"/>
              </a:lnSpc>
              <a:spcBef>
                <a:spcPct val="50000"/>
              </a:spcBef>
              <a:buFontTx/>
              <a:buNone/>
            </a:pPr>
            <a:r>
              <a:rPr lang="da-DK" altLang="da-DK" sz="1400" b="1" dirty="0" smtClean="0">
                <a:solidFill>
                  <a:srgbClr val="FF0000"/>
                </a:solidFill>
              </a:rPr>
              <a:t>Vigtigt at man husker at gå tilbage til udgangsposition og –vinkel</a:t>
            </a:r>
            <a:endParaRPr lang="da-DK" altLang="da-DK" sz="1400" b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69182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" grpId="0"/>
      <p:bldP spid="98" grpId="0" animBg="1"/>
      <p:bldP spid="99" grpId="0"/>
      <p:bldP spid="22" grpId="0"/>
      <p:bldP spid="23" grpId="0" animBg="1"/>
      <p:bldP spid="25" grpId="0"/>
      <p:bldP spid="27" grpId="0" animBg="1"/>
      <p:bldP spid="2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395536" y="260350"/>
            <a:ext cx="8663806" cy="682625"/>
          </a:xfrm>
        </p:spPr>
        <p:txBody>
          <a:bodyPr/>
          <a:lstStyle/>
          <a:p>
            <a:pPr eaLnBrk="1" hangingPunct="1"/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Afleveringsopgave: Billedredigering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63219" y="1196752"/>
            <a:ext cx="8501270" cy="1025586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/>
              <a:t>I får ”udleveret” et projekt med nedenstående to klasser</a:t>
            </a:r>
          </a:p>
          <a:p>
            <a:pPr lvl="1" eaLnBrk="1" hangingPunct="1">
              <a:spcBef>
                <a:spcPts val="600"/>
              </a:spcBef>
            </a:pPr>
            <a:r>
              <a:rPr lang="da-DK" altLang="da-DK" sz="1800" kern="0" dirty="0" smtClean="0"/>
              <a:t>Samme som i billedredigeringsdelen af sidste </a:t>
            </a:r>
            <a:r>
              <a:rPr lang="da-DK" altLang="da-DK" sz="1800" kern="0" dirty="0"/>
              <a:t>forelæsning (bortset </a:t>
            </a:r>
            <a:r>
              <a:rPr lang="da-DK" altLang="da-DK" sz="1800" kern="0" dirty="0" smtClean="0"/>
              <a:t>fra, at vi har tilføjet feltvariablen </a:t>
            </a:r>
            <a:r>
              <a:rPr lang="da-DK" altLang="da-DK" sz="1800" b="1" kern="0" dirty="0" err="1" smtClean="0">
                <a:solidFill>
                  <a:srgbClr val="008000"/>
                </a:solidFill>
              </a:rPr>
              <a:t>title</a:t>
            </a:r>
            <a:r>
              <a:rPr lang="da-DK" altLang="da-DK" sz="1800" kern="0" dirty="0" smtClean="0"/>
              <a:t> og metoderne </a:t>
            </a:r>
            <a:r>
              <a:rPr lang="da-DK" altLang="da-DK" sz="1800" b="1" kern="0" dirty="0" err="1">
                <a:solidFill>
                  <a:srgbClr val="008000"/>
                </a:solidFill>
              </a:rPr>
              <a:t>getTitle</a:t>
            </a:r>
            <a:r>
              <a:rPr lang="da-DK" altLang="da-DK" sz="1800" kern="0" dirty="0"/>
              <a:t> og </a:t>
            </a:r>
            <a:r>
              <a:rPr lang="da-DK" altLang="da-DK" sz="1800" b="1" kern="0" dirty="0" err="1" smtClean="0">
                <a:solidFill>
                  <a:srgbClr val="008000"/>
                </a:solidFill>
              </a:rPr>
              <a:t>setTitle</a:t>
            </a:r>
            <a:r>
              <a:rPr lang="da-DK" altLang="da-DK" sz="1800" kern="0" dirty="0" smtClean="0"/>
              <a:t>)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24</a:t>
            </a:fld>
            <a:endParaRPr lang="da-DK" altLang="da-DK" sz="1800" b="1" dirty="0"/>
          </a:p>
        </p:txBody>
      </p:sp>
      <p:sp>
        <p:nvSpPr>
          <p:cNvPr id="11" name="TextBox 8"/>
          <p:cNvSpPr txBox="1">
            <a:spLocks noChangeArrowheads="1"/>
          </p:cNvSpPr>
          <p:nvPr/>
        </p:nvSpPr>
        <p:spPr bwMode="auto">
          <a:xfrm>
            <a:off x="5986017" y="3199161"/>
            <a:ext cx="2759985" cy="301776"/>
          </a:xfrm>
          <a:prstGeom prst="rect">
            <a:avLst/>
          </a:prstGeom>
          <a:solidFill>
            <a:srgbClr val="CCFFCC"/>
          </a:solidFill>
          <a:ln w="12700">
            <a:solidFill>
              <a:srgbClr val="000066"/>
            </a:solidFill>
            <a:miter lim="800000"/>
            <a:headEnd/>
            <a:tailEnd/>
          </a:ln>
          <a:extLst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a-DK" altLang="da-DK" sz="1600" dirty="0" smtClean="0"/>
              <a:t>Pixel</a:t>
            </a:r>
            <a:endParaRPr lang="da-DK" altLang="da-DK" sz="1600" dirty="0"/>
          </a:p>
        </p:txBody>
      </p:sp>
      <p:sp>
        <p:nvSpPr>
          <p:cNvPr id="12" name="TextBox 9"/>
          <p:cNvSpPr txBox="1">
            <a:spLocks noChangeArrowheads="1"/>
          </p:cNvSpPr>
          <p:nvPr/>
        </p:nvSpPr>
        <p:spPr bwMode="auto">
          <a:xfrm>
            <a:off x="5986017" y="3500935"/>
            <a:ext cx="2759985" cy="1138385"/>
          </a:xfrm>
          <a:prstGeom prst="rect">
            <a:avLst/>
          </a:prstGeom>
          <a:solidFill>
            <a:srgbClr val="CCFFCC"/>
          </a:solidFill>
          <a:ln w="12700">
            <a:solidFill>
              <a:srgbClr val="000066"/>
            </a:solidFill>
            <a:miter lim="800000"/>
            <a:headEnd/>
            <a:tailEnd/>
          </a:ln>
          <a:extLst/>
        </p:spPr>
        <p:txBody>
          <a:bodyPr/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da-DK" altLang="da-DK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da-DK" altLang="da-DK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nt</a:t>
            </a:r>
            <a:r>
              <a: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endParaRPr lang="da-DK" altLang="da-DK" sz="1400" dirty="0" smtClean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endParaRPr lang="da-DK" altLang="da-DK" sz="1400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None/>
            </a:pPr>
            <a:r>
              <a:rPr lang="da-DK" altLang="da-DK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sz="1400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getValue</a:t>
            </a:r>
            <a:r>
              <a:rPr lang="da-DK" altLang="da-DK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da-DK" altLang="da-DK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</a:t>
            </a:r>
            <a:r>
              <a: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oid </a:t>
            </a:r>
            <a:r>
              <a:rPr lang="da-DK" altLang="da-DK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setValue</a:t>
            </a:r>
            <a:r>
              <a: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da-DK" altLang="da-DK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da-DK" altLang="da-DK" sz="1400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</a:t>
            </a:r>
            <a:r>
              <a: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</p:txBody>
      </p:sp>
      <p:sp>
        <p:nvSpPr>
          <p:cNvPr id="16" name="TextBox 19"/>
          <p:cNvSpPr txBox="1">
            <a:spLocks noChangeArrowheads="1"/>
          </p:cNvSpPr>
          <p:nvPr/>
        </p:nvSpPr>
        <p:spPr bwMode="auto">
          <a:xfrm>
            <a:off x="5649659" y="3638292"/>
            <a:ext cx="314407" cy="49227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Char char="•"/>
              <a:defRPr sz="2400" b="1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spcBef>
                <a:spcPct val="20000"/>
              </a:spcBef>
              <a:buChar char="–"/>
              <a:defRPr sz="2000">
                <a:solidFill>
                  <a:srgbClr val="000066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spcBef>
                <a:spcPct val="20000"/>
              </a:spcBef>
              <a:buChar char="•"/>
              <a:defRPr sz="1600">
                <a:solidFill>
                  <a:schemeClr val="tx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spcBef>
                <a:spcPct val="20000"/>
              </a:spcBef>
              <a:buChar char="–"/>
              <a:defRPr sz="16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4pPr>
            <a:lvl5pPr marL="2057400" indent="-228600" eaLnBrk="0" hangingPunct="0">
              <a:spcBef>
                <a:spcPct val="20000"/>
              </a:spcBef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pitchFamily="18" charset="0"/>
                <a:ea typeface="ＭＳ Ｐゴシック" pitchFamily="34" charset="-128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a-DK" altLang="da-DK" sz="2600" b="0" dirty="0">
                <a:solidFill>
                  <a:srgbClr val="002060"/>
                </a:solidFill>
              </a:rPr>
              <a:t>*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4220842" y="3714993"/>
            <a:ext cx="1765209" cy="492279"/>
            <a:chOff x="4151295" y="3728809"/>
            <a:chExt cx="1765209" cy="492279"/>
          </a:xfrm>
        </p:grpSpPr>
        <p:cxnSp>
          <p:nvCxnSpPr>
            <p:cNvPr id="15" name="Straight Connector 12"/>
            <p:cNvCxnSpPr>
              <a:cxnSpLocks noChangeShapeType="1"/>
            </p:cNvCxnSpPr>
            <p:nvPr/>
          </p:nvCxnSpPr>
          <p:spPr bwMode="auto">
            <a:xfrm>
              <a:off x="4151295" y="4012947"/>
              <a:ext cx="1765175" cy="0"/>
            </a:xfrm>
            <a:prstGeom prst="line">
              <a:avLst/>
            </a:prstGeom>
            <a:noFill/>
            <a:ln w="19050">
              <a:solidFill>
                <a:srgbClr val="000066"/>
              </a:solidFill>
              <a:round/>
              <a:headEnd/>
              <a:tailEnd type="arrow" w="lg" len="lg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</p:cxnSp>
        <p:sp>
          <p:nvSpPr>
            <p:cNvPr id="17" name="Oval 31"/>
            <p:cNvSpPr>
              <a:spLocks noChangeArrowheads="1"/>
            </p:cNvSpPr>
            <p:nvPr/>
          </p:nvSpPr>
          <p:spPr bwMode="auto">
            <a:xfrm>
              <a:off x="5552149" y="3728809"/>
              <a:ext cx="364355" cy="492279"/>
            </a:xfrm>
            <a:prstGeom prst="ellipse">
              <a:avLst/>
            </a:prstGeom>
            <a:noFill/>
            <a:ln w="12700">
              <a:solidFill>
                <a:srgbClr val="A5002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lIns="90000" tIns="46800" rIns="90000" bIns="46800" anchor="ctr"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endParaRPr lang="en-US" altLang="da-DK" sz="2000" b="0"/>
            </a:p>
          </p:txBody>
        </p:sp>
      </p:grpSp>
      <p:grpSp>
        <p:nvGrpSpPr>
          <p:cNvPr id="24" name="Group 23"/>
          <p:cNvGrpSpPr/>
          <p:nvPr/>
        </p:nvGrpSpPr>
        <p:grpSpPr>
          <a:xfrm>
            <a:off x="896471" y="2348880"/>
            <a:ext cx="3619178" cy="4123929"/>
            <a:chOff x="528657" y="2578720"/>
            <a:chExt cx="3619178" cy="3298493"/>
          </a:xfrm>
        </p:grpSpPr>
        <p:sp>
          <p:nvSpPr>
            <p:cNvPr id="13" name="TextBox 4"/>
            <p:cNvSpPr txBox="1">
              <a:spLocks noChangeArrowheads="1"/>
            </p:cNvSpPr>
            <p:nvPr/>
          </p:nvSpPr>
          <p:spPr bwMode="auto">
            <a:xfrm>
              <a:off x="528657" y="2578720"/>
              <a:ext cx="3607685" cy="373782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algn="ctr" eaLnBrk="1" hangingPunct="1">
                <a:spcBef>
                  <a:spcPct val="0"/>
                </a:spcBef>
                <a:buFontTx/>
                <a:buNone/>
              </a:pPr>
              <a:r>
                <a:rPr lang="da-DK" altLang="da-DK" sz="1600" dirty="0" smtClean="0"/>
                <a:t>Image</a:t>
              </a:r>
              <a:endParaRPr lang="da-DK" altLang="da-DK" sz="1600" dirty="0"/>
            </a:p>
          </p:txBody>
        </p:sp>
        <p:sp>
          <p:nvSpPr>
            <p:cNvPr id="14" name="TextBox 5"/>
            <p:cNvSpPr txBox="1">
              <a:spLocks noChangeArrowheads="1"/>
            </p:cNvSpPr>
            <p:nvPr/>
          </p:nvSpPr>
          <p:spPr bwMode="auto">
            <a:xfrm>
              <a:off x="531778" y="2872033"/>
              <a:ext cx="3600400" cy="3005180"/>
            </a:xfrm>
            <a:prstGeom prst="rect">
              <a:avLst/>
            </a:prstGeom>
            <a:solidFill>
              <a:srgbClr val="CCFFCC"/>
            </a:solidFill>
            <a:ln w="12700">
              <a:solidFill>
                <a:srgbClr val="000066"/>
              </a:solidFill>
              <a:miter lim="800000"/>
              <a:headEnd/>
              <a:tailEnd/>
            </a:ln>
            <a:extLst/>
          </p:spPr>
          <p:txBody>
            <a:bodyPr/>
            <a:lstStyle>
              <a:lvl1pPr eaLnBrk="0" hangingPunct="0">
                <a:spcBef>
                  <a:spcPct val="20000"/>
                </a:spcBef>
                <a:buChar char="•"/>
                <a:defRPr sz="2400" b="1">
                  <a:solidFill>
                    <a:srgbClr val="A50021"/>
                  </a:solidFill>
                  <a:latin typeface="Arial" pitchFamily="34" charset="0"/>
                  <a:ea typeface="ＭＳ Ｐゴシック" pitchFamily="34" charset="-128"/>
                </a:defRPr>
              </a:lvl1pPr>
              <a:lvl2pPr marL="742950" indent="-285750" eaLnBrk="0" hangingPunct="0">
                <a:spcBef>
                  <a:spcPct val="20000"/>
                </a:spcBef>
                <a:buChar char="–"/>
                <a:defRPr sz="2000">
                  <a:solidFill>
                    <a:srgbClr val="000066"/>
                  </a:solidFill>
                  <a:latin typeface="Arial" pitchFamily="34" charset="0"/>
                  <a:ea typeface="ＭＳ Ｐゴシック" pitchFamily="34" charset="-128"/>
                </a:defRPr>
              </a:lvl2pPr>
              <a:lvl3pPr marL="1143000" indent="-228600" eaLnBrk="0" hangingPunct="0">
                <a:spcBef>
                  <a:spcPct val="20000"/>
                </a:spcBef>
                <a:buChar char="•"/>
                <a:defRPr sz="1600">
                  <a:solidFill>
                    <a:schemeClr val="tx1"/>
                  </a:solidFill>
                  <a:latin typeface="Arial" pitchFamily="34" charset="0"/>
                  <a:ea typeface="ＭＳ Ｐゴシック" pitchFamily="34" charset="-128"/>
                </a:defRPr>
              </a:lvl3pPr>
              <a:lvl4pPr marL="1600200" indent="-228600" eaLnBrk="0" hangingPunct="0">
                <a:spcBef>
                  <a:spcPct val="20000"/>
                </a:spcBef>
                <a:buChar char="–"/>
                <a:defRPr sz="16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4pPr>
              <a:lvl5pPr marL="2057400" indent="-228600" eaLnBrk="0" hangingPunct="0">
                <a:spcBef>
                  <a:spcPct val="20000"/>
                </a:spcBef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har char="»"/>
                <a:defRPr sz="1200">
                  <a:solidFill>
                    <a:schemeClr val="tx1"/>
                  </a:solidFill>
                  <a:latin typeface="Times New Roman" pitchFamily="18" charset="0"/>
                  <a:ea typeface="ＭＳ Ｐゴシック" pitchFamily="34" charset="-128"/>
                </a:defRPr>
              </a:lvl9pPr>
            </a:lstStyle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width</a:t>
              </a:r>
              <a:endPara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height</a:t>
              </a:r>
              <a:endPara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title</a:t>
              </a:r>
              <a:endPara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......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endParaRPr lang="da-DK" altLang="da-DK" sz="9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getWidth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da-DK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getHeight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String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getTitle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setTitle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(String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title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)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Pixel </a:t>
              </a:r>
              <a:r>
                <a:rPr lang="da-DK" altLang="da-DK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getPixel</a:t>
              </a:r>
              <a:r>
                <a:rPr lang="da-DK" altLang="da-DK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(int i, int j)</a:t>
              </a:r>
              <a:endParaRPr lang="da-DK" altLang="da-DK" sz="1400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FontTx/>
                <a:buNone/>
              </a:pP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ArrayList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&lt;Pixel&gt;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getPixels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lnSpc>
                  <a:spcPct val="120000"/>
                </a:lnSpc>
                <a:spcBef>
                  <a:spcPct val="0"/>
                </a:spcBef>
                <a:buNone/>
              </a:pPr>
              <a:r>
                <a:rPr lang="da-DK" altLang="da-DK" sz="1400" dirty="0" err="1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ArrayList</a:t>
              </a:r>
              <a:r>
                <a:rPr lang="da-DK" altLang="da-DK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&lt;Pixel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&gt;</a:t>
              </a:r>
            </a:p>
            <a:p>
              <a:pPr eaLnBrk="1" hangingPunct="1">
                <a:spcBef>
                  <a:spcPct val="0"/>
                </a:spcBef>
                <a:buNone/>
              </a:pPr>
              <a:r>
                <a:rPr lang="da-DK" altLang="da-DK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  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getNeighbours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i,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int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 j)</a:t>
              </a:r>
            </a:p>
            <a:p>
              <a:pPr eaLnBrk="1" hangingPunct="1">
                <a:spcBef>
                  <a:spcPct val="0"/>
                </a:spcBef>
                <a:buNone/>
              </a:pPr>
              <a:r>
                <a:rPr lang="da-DK" altLang="da-DK" sz="1400" dirty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void </a:t>
              </a:r>
              <a:r>
                <a:rPr lang="da-DK" altLang="da-DK" sz="1400" dirty="0" err="1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updateCanvas</a:t>
              </a: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()</a:t>
              </a:r>
            </a:p>
            <a:p>
              <a:pPr eaLnBrk="1" hangingPunct="1">
                <a:spcBef>
                  <a:spcPct val="0"/>
                </a:spcBef>
                <a:buNone/>
              </a:pPr>
              <a:r>
                <a:rPr lang="da-DK" altLang="da-DK" sz="1400" dirty="0" smtClean="0">
                  <a:solidFill>
                    <a:schemeClr val="tx1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......</a:t>
              </a:r>
              <a:endParaRPr lang="da-DK" altLang="da-DK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spcBef>
                  <a:spcPct val="0"/>
                </a:spcBef>
                <a:buNone/>
              </a:pPr>
              <a:endParaRPr lang="da-DK" altLang="da-DK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  <a:p>
              <a:pPr eaLnBrk="1" hangingPunct="1">
                <a:spcBef>
                  <a:spcPct val="0"/>
                </a:spcBef>
                <a:buFontTx/>
                <a:buNone/>
              </a:pPr>
              <a:endParaRPr lang="da-DK" altLang="da-DK" sz="1400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cxnSp>
          <p:nvCxnSpPr>
            <p:cNvPr id="4" name="Straight Connector 3"/>
            <p:cNvCxnSpPr/>
            <p:nvPr/>
          </p:nvCxnSpPr>
          <p:spPr bwMode="auto">
            <a:xfrm>
              <a:off x="547435" y="3758093"/>
              <a:ext cx="3600400" cy="0"/>
            </a:xfrm>
            <a:prstGeom prst="line">
              <a:avLst/>
            </a:prstGeom>
            <a:noFill/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19" name="Straight Connector 18"/>
          <p:cNvCxnSpPr/>
          <p:nvPr/>
        </p:nvCxnSpPr>
        <p:spPr bwMode="auto">
          <a:xfrm flipV="1">
            <a:off x="6015561" y="3918212"/>
            <a:ext cx="2732903" cy="1028"/>
          </a:xfrm>
          <a:prstGeom prst="line">
            <a:avLst/>
          </a:prstGeom>
          <a:noFill/>
          <a:ln w="1905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26531838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>
          <a:xfrm>
            <a:off x="468313" y="260350"/>
            <a:ext cx="7956375" cy="682625"/>
          </a:xfrm>
        </p:spPr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Billedredigeringsopgave – fortsat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>
          <a:xfrm>
            <a:off x="479425" y="1052736"/>
            <a:ext cx="7476951" cy="936327"/>
          </a:xfrm>
          <a:prstGeom prst="rect">
            <a:avLst/>
          </a:prstGeom>
          <a:solidFill>
            <a:srgbClr val="FFFFFF"/>
          </a:solidFill>
          <a:ln>
            <a:noFill/>
            <a:miter lim="800000"/>
            <a:headEnd/>
            <a:tailEnd/>
          </a:ln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/>
            <a:r>
              <a:rPr lang="da-DK" altLang="da-DK" sz="2000" kern="0" dirty="0" smtClean="0"/>
              <a:t>I skal implementere en række billedoperationer på gråtonebilleder heriblandt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25</a:t>
            </a:fld>
            <a:endParaRPr lang="da-DK" altLang="da-DK" sz="1800" b="1" dirty="0"/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275856" y="3598565"/>
            <a:ext cx="3017490" cy="26248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algn="ctr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/>
              <a:t>Lysere, mørkere, invertering</a:t>
            </a: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741233" y="5643528"/>
            <a:ext cx="2880320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algn="ctr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/>
              <a:t>Spejling vandret og lodret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3555650" y="5658280"/>
            <a:ext cx="2575734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algn="ctr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/>
              <a:t>Uskarpt (</a:t>
            </a:r>
            <a:r>
              <a:rPr lang="da-DK" altLang="da-DK" sz="1400" b="1" kern="0" dirty="0" err="1" smtClean="0"/>
              <a:t>blur</a:t>
            </a:r>
            <a:r>
              <a:rPr lang="da-DK" altLang="da-DK" sz="1400" b="1" kern="0" dirty="0" smtClean="0"/>
              <a:t>)</a:t>
            </a: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6739041" y="4498200"/>
            <a:ext cx="1452068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algn="ctr" eaLnBrk="1" hangingPunct="1">
              <a:lnSpc>
                <a:spcPct val="90000"/>
              </a:lnSpc>
              <a:buNone/>
            </a:pPr>
            <a:r>
              <a:rPr lang="da-DK" altLang="da-DK" sz="1400" b="1" kern="0" dirty="0" err="1" smtClean="0"/>
              <a:t>Skalering</a:t>
            </a:r>
            <a:endParaRPr lang="da-DK" altLang="da-DK" sz="1400" b="1" kern="0" dirty="0" smtClean="0"/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1007604" y="3593803"/>
            <a:ext cx="2232248" cy="3931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90488" lvl="1" indent="0" algn="ctr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Original</a:t>
            </a:r>
          </a:p>
        </p:txBody>
      </p:sp>
      <p:pic>
        <p:nvPicPr>
          <p:cNvPr id="23" name="Picture 22"/>
          <p:cNvPicPr/>
          <p:nvPr/>
        </p:nvPicPr>
        <p:blipFill>
          <a:blip r:embed="rId3"/>
          <a:stretch>
            <a:fillRect/>
          </a:stretch>
        </p:blipFill>
        <p:spPr>
          <a:xfrm>
            <a:off x="982149" y="1971724"/>
            <a:ext cx="2458720" cy="1626870"/>
          </a:xfrm>
          <a:prstGeom prst="rect">
            <a:avLst/>
          </a:prstGeom>
        </p:spPr>
      </p:pic>
      <p:pic>
        <p:nvPicPr>
          <p:cNvPr id="24" name="Picture 23"/>
          <p:cNvPicPr/>
          <p:nvPr/>
        </p:nvPicPr>
        <p:blipFill>
          <a:blip r:embed="rId4"/>
          <a:stretch>
            <a:fillRect/>
          </a:stretch>
        </p:blipFill>
        <p:spPr>
          <a:xfrm>
            <a:off x="3613150" y="1969770"/>
            <a:ext cx="2476500" cy="1648460"/>
          </a:xfrm>
          <a:prstGeom prst="rect">
            <a:avLst/>
          </a:prstGeom>
        </p:spPr>
      </p:pic>
      <p:pic>
        <p:nvPicPr>
          <p:cNvPr id="25" name="Picture 24"/>
          <p:cNvPicPr/>
          <p:nvPr/>
        </p:nvPicPr>
        <p:blipFill>
          <a:blip r:embed="rId5"/>
          <a:stretch>
            <a:fillRect/>
          </a:stretch>
        </p:blipFill>
        <p:spPr>
          <a:xfrm>
            <a:off x="1009650" y="3979862"/>
            <a:ext cx="2451100" cy="1641475"/>
          </a:xfrm>
          <a:prstGeom prst="rect">
            <a:avLst/>
          </a:prstGeom>
        </p:spPr>
      </p:pic>
      <p:pic>
        <p:nvPicPr>
          <p:cNvPr id="26" name="Picture 25"/>
          <p:cNvPicPr/>
          <p:nvPr/>
        </p:nvPicPr>
        <p:blipFill>
          <a:blip r:embed="rId6"/>
          <a:stretch>
            <a:fillRect/>
          </a:stretch>
        </p:blipFill>
        <p:spPr>
          <a:xfrm>
            <a:off x="3671252" y="3982931"/>
            <a:ext cx="2461895" cy="1652270"/>
          </a:xfrm>
          <a:prstGeom prst="rect">
            <a:avLst/>
          </a:prstGeom>
        </p:spPr>
      </p:pic>
      <p:pic>
        <p:nvPicPr>
          <p:cNvPr id="27" name="Picture 26"/>
          <p:cNvPicPr/>
          <p:nvPr/>
        </p:nvPicPr>
        <p:blipFill>
          <a:blip r:embed="rId7"/>
          <a:stretch>
            <a:fillRect/>
          </a:stretch>
        </p:blipFill>
        <p:spPr>
          <a:xfrm>
            <a:off x="6522600" y="3216840"/>
            <a:ext cx="1861185" cy="12884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2887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4" grpId="0"/>
      <p:bldP spid="1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r>
              <a:rPr lang="da-DK" altLang="da-DK" sz="3200" dirty="0">
                <a:solidFill>
                  <a:srgbClr val="C00000"/>
                </a:solidFill>
                <a:cs typeface="Arial"/>
              </a:rPr>
              <a:t>●</a:t>
            </a:r>
            <a:r>
              <a:rPr lang="da-DK" altLang="da-DK" sz="3200" dirty="0">
                <a:cs typeface="Arial"/>
              </a:rPr>
              <a:t> </a:t>
            </a:r>
            <a:r>
              <a:rPr lang="da-DK" altLang="da-DK" sz="3200" noProof="0" dirty="0" smtClean="0">
                <a:ea typeface="ＭＳ Ｐゴシック" pitchFamily="34" charset="-128"/>
              </a:rPr>
              <a:t>Opsummering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11560" y="1052736"/>
            <a:ext cx="7704856" cy="51845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  <a:spcBef>
                <a:spcPts val="2400"/>
              </a:spcBef>
            </a:pPr>
            <a:r>
              <a:rPr lang="da-DK" altLang="da-DK" sz="2000" kern="0" dirty="0" smtClean="0"/>
              <a:t>Fire algoritmeskabeloner, som alle tjekker elementer i en arrayliste op mod en angiven betingelse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findOne</a:t>
            </a:r>
            <a:r>
              <a:rPr lang="da-DK" altLang="da-DK" sz="1800" kern="0" dirty="0"/>
              <a:t> returnerer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ét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element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findAll</a:t>
            </a:r>
            <a:r>
              <a:rPr lang="da-DK" altLang="da-DK" sz="1800" kern="0" dirty="0"/>
              <a:t> returnerer en arrayliste med </a:t>
            </a:r>
            <a:r>
              <a:rPr lang="da-DK" altLang="da-DK" sz="1800" b="1" kern="0" dirty="0">
                <a:solidFill>
                  <a:srgbClr val="008000"/>
                </a:solidFill>
              </a:rPr>
              <a:t>alle</a:t>
            </a:r>
            <a:r>
              <a:rPr lang="da-DK" altLang="da-DK" sz="1800" kern="0" dirty="0">
                <a:solidFill>
                  <a:srgbClr val="008000"/>
                </a:solidFill>
              </a:rPr>
              <a:t> </a:t>
            </a:r>
            <a:r>
              <a:rPr lang="da-DK" altLang="da-DK" sz="1800" kern="0" dirty="0"/>
              <a:t>elementer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findNoOf</a:t>
            </a:r>
            <a:r>
              <a:rPr lang="da-DK" altLang="da-DK" sz="1800" kern="0" dirty="0"/>
              <a:t> returnerer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antallet</a:t>
            </a:r>
            <a:r>
              <a:rPr lang="da-DK" altLang="da-DK" sz="1800" kern="0" dirty="0">
                <a:solidFill>
                  <a:srgbClr val="008000"/>
                </a:solidFill>
              </a:rPr>
              <a:t> </a:t>
            </a:r>
            <a:r>
              <a:rPr lang="da-DK" altLang="da-DK" sz="1800" kern="0" dirty="0"/>
              <a:t>af elementer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findSumOf</a:t>
            </a:r>
            <a:r>
              <a:rPr lang="da-DK" altLang="da-DK" sz="1800" kern="0" dirty="0"/>
              <a:t> returnerer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summen</a:t>
            </a:r>
            <a:r>
              <a:rPr lang="da-DK" altLang="da-DK" sz="1800" kern="0" dirty="0">
                <a:solidFill>
                  <a:srgbClr val="008000"/>
                </a:solidFill>
              </a:rPr>
              <a:t> </a:t>
            </a:r>
            <a:r>
              <a:rPr lang="da-DK" altLang="da-DK" sz="1800" kern="0" dirty="0"/>
              <a:t>af værdierne</a:t>
            </a:r>
          </a:p>
          <a:p>
            <a:pPr marL="342900" lvl="1" indent="-342900" eaLnBrk="1" hangingPunct="1">
              <a:lnSpc>
                <a:spcPct val="90000"/>
              </a:lnSpc>
              <a:spcBef>
                <a:spcPts val="2400"/>
              </a:spcBef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Primitive typer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Regler for </a:t>
            </a:r>
            <a:r>
              <a:rPr lang="da-DK" altLang="da-DK" sz="1800" kern="0" dirty="0" err="1" smtClean="0"/>
              <a:t>assignments</a:t>
            </a:r>
            <a:r>
              <a:rPr lang="da-DK" altLang="da-DK" sz="1800" kern="0" dirty="0" smtClean="0"/>
              <a:t> og </a:t>
            </a:r>
            <a:r>
              <a:rPr lang="da-DK" altLang="da-DK" sz="1800" kern="0" dirty="0"/>
              <a:t>parametre </a:t>
            </a:r>
            <a:r>
              <a:rPr lang="da-DK" altLang="da-DK" sz="1800" kern="0" dirty="0" smtClean="0"/>
              <a:t>(bestemt via ≤ relation)</a:t>
            </a:r>
            <a:endParaRPr lang="da-DK" altLang="da-DK" sz="18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Forfremmelse (</a:t>
            </a:r>
            <a:r>
              <a:rPr lang="da-DK" altLang="da-DK" sz="1800" kern="0" dirty="0" smtClean="0">
                <a:sym typeface="Wingdings" panose="05000000000000000000" pitchFamily="2" charset="2"/>
              </a:rPr>
              <a:t>til større type) </a:t>
            </a:r>
            <a:r>
              <a:rPr lang="da-DK" altLang="da-DK" sz="1800" kern="0" dirty="0" smtClean="0"/>
              <a:t>og begrænsning (</a:t>
            </a:r>
            <a:r>
              <a:rPr lang="da-DK" altLang="da-DK" sz="1800" kern="0" dirty="0" smtClean="0">
                <a:sym typeface="Wingdings" panose="05000000000000000000" pitchFamily="2" charset="2"/>
              </a:rPr>
              <a:t>til mindre type</a:t>
            </a:r>
            <a:r>
              <a:rPr lang="da-DK" altLang="da-DK" sz="1800" kern="0" dirty="0" smtClean="0"/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Konstanter og wrapper typer</a:t>
            </a:r>
            <a:endParaRPr lang="da-DK" altLang="da-DK" sz="1800" kern="0" dirty="0"/>
          </a:p>
          <a:p>
            <a:pPr marL="342900" lvl="1" indent="-342900" eaLnBrk="1" hangingPunct="1">
              <a:lnSpc>
                <a:spcPct val="90000"/>
              </a:lnSpc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Identitet versus </a:t>
            </a:r>
            <a:r>
              <a:rPr lang="da-DK" altLang="da-DK" b="1" dirty="0" smtClean="0">
                <a:solidFill>
                  <a:srgbClr val="A50021"/>
                </a:solidFill>
                <a:ea typeface="ＭＳ Ｐゴシック" pitchFamily="34" charset="-128"/>
                <a:cs typeface="ＭＳ Ｐゴシック" pitchFamily="-107" charset="-128"/>
              </a:rPr>
              <a:t>lighed</a:t>
            </a:r>
            <a:endParaRPr lang="da-DK" altLang="da-DK" b="1" kern="0" dirty="0" smtClean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/>
              <a:t>For objekter generelt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–"/>
            </a:pPr>
            <a:r>
              <a:rPr lang="da-DK" altLang="da-DK" sz="1800" kern="0" dirty="0" smtClean="0"/>
              <a:t>Tekststrenge (objekter af typen String) skal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altid</a:t>
            </a:r>
            <a:r>
              <a:rPr lang="da-DK" altLang="da-DK" sz="1800" kern="0" dirty="0" smtClean="0"/>
              <a:t> sammenlignes ved hjælp af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equals</a:t>
            </a:r>
            <a:r>
              <a:rPr lang="da-DK" altLang="da-DK" sz="1800" kern="0" dirty="0" smtClean="0"/>
              <a:t> metoden</a:t>
            </a:r>
          </a:p>
          <a:p>
            <a:pPr lvl="0" eaLnBrk="1" hangingPunct="1">
              <a:spcBef>
                <a:spcPts val="1500"/>
              </a:spcBef>
              <a:buFont typeface="Arial" panose="020B0604020202020204" pitchFamily="34" charset="0"/>
              <a:buChar char="•"/>
            </a:pPr>
            <a:r>
              <a:rPr lang="da-DK" altLang="da-DK" sz="2000" kern="0" dirty="0" smtClean="0">
                <a:ea typeface="ＭＳ Ｐゴシック" pitchFamily="34" charset="-128"/>
              </a:rPr>
              <a:t>Afleveringsopgaver i uge 4</a:t>
            </a:r>
          </a:p>
          <a:p>
            <a:pPr lvl="0" eaLnBrk="1" hangingPunct="1">
              <a:spcBef>
                <a:spcPts val="1500"/>
              </a:spcBef>
              <a:buFont typeface="Arial" panose="020B0604020202020204" pitchFamily="34" charset="0"/>
              <a:buChar char="•"/>
            </a:pPr>
            <a:endParaRPr lang="da-DK" altLang="da-DK" sz="2000" kern="0" dirty="0" smtClean="0"/>
          </a:p>
          <a:p>
            <a:pPr marL="342900" lvl="1" indent="-342900" eaLnBrk="1" hangingPunct="1">
              <a:lnSpc>
                <a:spcPct val="90000"/>
              </a:lnSpc>
              <a:buChar char="•"/>
            </a:pPr>
            <a:endParaRPr lang="da-DK" altLang="da-DK" b="1" kern="0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  <a:p>
            <a:pPr lvl="1" eaLnBrk="1" hangingPunct="1">
              <a:lnSpc>
                <a:spcPct val="90000"/>
              </a:lnSpc>
            </a:pPr>
            <a:endParaRPr lang="da-DK" altLang="da-DK" sz="1800" kern="0" dirty="0" smtClean="0"/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26</a:t>
            </a:fld>
            <a:endParaRPr lang="da-DK" altLang="da-DK" sz="1800" b="1" dirty="0"/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6084168" y="2567739"/>
            <a:ext cx="2659477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>
              <a:defRPr/>
            </a:pPr>
            <a:r>
              <a:rPr lang="da-DK" sz="1400" b="1" dirty="0" smtClean="0">
                <a:ln w="11430"/>
                <a:solidFill>
                  <a:srgbClr val="0000FF"/>
                </a:solidFill>
              </a:rPr>
              <a:t>Køreprøven indeholder </a:t>
            </a:r>
            <a:r>
              <a:rPr lang="da-DK" sz="1400" b="1" dirty="0">
                <a:ln w="11430"/>
                <a:solidFill>
                  <a:srgbClr val="0000FF"/>
                </a:solidFill>
              </a:rPr>
              <a:t>opgaver, som </a:t>
            </a:r>
            <a:r>
              <a:rPr lang="da-DK" sz="1400" b="1" dirty="0" smtClean="0">
                <a:ln w="11430"/>
                <a:solidFill>
                  <a:srgbClr val="0000FF"/>
                </a:solidFill>
              </a:rPr>
              <a:t>kan løses </a:t>
            </a:r>
            <a:r>
              <a:rPr lang="da-DK" sz="1400" b="1" dirty="0">
                <a:ln w="11430"/>
                <a:solidFill>
                  <a:srgbClr val="0000FF"/>
                </a:solidFill>
              </a:rPr>
              <a:t>ved hjælp af algoritmeskabeloner</a:t>
            </a:r>
          </a:p>
        </p:txBody>
      </p:sp>
      <p:sp>
        <p:nvSpPr>
          <p:cNvPr id="7" name="Text Box 5"/>
          <p:cNvSpPr txBox="1">
            <a:spLocks noChangeArrowheads="1"/>
          </p:cNvSpPr>
          <p:nvPr/>
        </p:nvSpPr>
        <p:spPr bwMode="auto">
          <a:xfrm>
            <a:off x="6121314" y="4402525"/>
            <a:ext cx="2639820" cy="736099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>
              <a:defRPr/>
            </a:pPr>
            <a:r>
              <a:rPr lang="da-DK" sz="1400" b="1" dirty="0" smtClean="0">
                <a:ln w="11430"/>
                <a:solidFill>
                  <a:srgbClr val="0000FF"/>
                </a:solidFill>
              </a:rPr>
              <a:t>Ved den første forelæsning i uge 5 vil der være mere information om køreprøven</a:t>
            </a:r>
            <a:endParaRPr lang="da-DK" sz="1400" b="1" dirty="0">
              <a:ln w="11430"/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33307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Programmeringspar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11560" y="1052736"/>
            <a:ext cx="8064896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/>
              <a:t>Deltag i arbejdet i dit programmeringspar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Pas på med, at du ikke bare lader makkeren lave hovedparten af arbejdet i jeres </a:t>
            </a:r>
            <a:r>
              <a:rPr lang="da-DK" altLang="da-DK" sz="1800" kern="0" dirty="0" smtClean="0"/>
              <a:t>programmeringspar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Det </a:t>
            </a:r>
            <a:r>
              <a:rPr lang="da-DK" altLang="da-DK" sz="1800" kern="0" dirty="0"/>
              <a:t>er jo nemt og bekvemt, men det får du ingen programmeringsrutine </a:t>
            </a:r>
            <a:r>
              <a:rPr lang="da-DK" altLang="da-DK" sz="1800" kern="0" dirty="0" smtClean="0"/>
              <a:t>af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S</a:t>
            </a:r>
            <a:r>
              <a:rPr lang="da-DK" altLang="da-DK" sz="1800" kern="0" dirty="0" smtClean="0"/>
              <a:t>å </a:t>
            </a:r>
            <a:r>
              <a:rPr lang="da-DK" altLang="da-DK" sz="1800" kern="0" dirty="0"/>
              <a:t>går det galt, når du i uge 5-7 skal til helt alene at løse </a:t>
            </a:r>
            <a:r>
              <a:rPr lang="da-DK" altLang="da-DK" sz="1800" kern="0" dirty="0" smtClean="0"/>
              <a:t>køreprøvesættene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Vi ser hvert år studerende stoppe her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J</a:t>
            </a:r>
            <a:r>
              <a:rPr lang="da-DK" altLang="da-DK" sz="1800" kern="0" dirty="0" smtClean="0"/>
              <a:t>eg </a:t>
            </a:r>
            <a:r>
              <a:rPr lang="da-DK" altLang="da-DK" sz="1800" kern="0" dirty="0"/>
              <a:t>er overbevist om, at det for de fleste skyldes, at de har været ”</a:t>
            </a:r>
            <a:r>
              <a:rPr lang="da-DK" altLang="da-DK" sz="1800" kern="0" dirty="0" err="1"/>
              <a:t>sleeping</a:t>
            </a:r>
            <a:r>
              <a:rPr lang="da-DK" altLang="da-DK" sz="1800" kern="0" dirty="0"/>
              <a:t> partners” de første fire </a:t>
            </a:r>
            <a:r>
              <a:rPr lang="da-DK" altLang="da-DK" sz="1800" kern="0" dirty="0" smtClean="0"/>
              <a:t>uger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Så </a:t>
            </a:r>
            <a:r>
              <a:rPr lang="da-DK" altLang="da-DK" sz="1800" kern="0" dirty="0"/>
              <a:t>lad være med </a:t>
            </a:r>
            <a:r>
              <a:rPr lang="da-DK" altLang="da-DK" sz="1800" kern="0" dirty="0" smtClean="0"/>
              <a:t>det</a:t>
            </a:r>
          </a:p>
          <a:p>
            <a:pPr marL="342900" lvl="1" indent="-342900">
              <a:lnSpc>
                <a:spcPct val="90000"/>
              </a:lnSpc>
              <a:spcBef>
                <a:spcPts val="1800"/>
              </a:spcBef>
              <a:buChar char="•"/>
            </a:pPr>
            <a:r>
              <a:rPr lang="da-DK" altLang="da-DK" b="1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Der er også nogle par, der deler afleveringsopgaverne imellem sig, således at de laver halvdelen hver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Det er en rigtig dårlig idé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Man sparer noget tid, men får kun den halve programmeringserfaring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Det gør, at man får det svært, når man kommer til køreprøvesættene og de lidt mere komplicerede </a:t>
            </a:r>
            <a:r>
              <a:rPr lang="da-DK" altLang="da-DK" sz="1800" kern="0" dirty="0" smtClean="0"/>
              <a:t>opgaver</a:t>
            </a:r>
            <a:endParaRPr lang="da-DK" altLang="da-DK" b="1" kern="0" dirty="0">
              <a:solidFill>
                <a:srgbClr val="A50021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27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40182669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29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675687" cy="682625"/>
          </a:xfrm>
        </p:spPr>
        <p:txBody>
          <a:bodyPr/>
          <a:lstStyle/>
          <a:p>
            <a:r>
              <a:rPr lang="da-DK" altLang="da-DK" sz="3200" dirty="0" smtClean="0">
                <a:ea typeface="ＭＳ Ｐゴシック" pitchFamily="34" charset="-128"/>
              </a:rPr>
              <a:t>Programmeringspar (fortsat)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11560" y="1052736"/>
            <a:ext cx="8064896" cy="56166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r>
              <a:rPr lang="da-DK" sz="2000" dirty="0" smtClean="0"/>
              <a:t>Har du mistet din makker eller er din makker inaktiv?</a:t>
            </a:r>
            <a:endParaRPr lang="da-DK" sz="200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Hvis du mister din makker eller hvis makkeren bliver inaktiv, bør du hurtigst muligt snakke med din instruktor om problemet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I nogle tilfælde kan instruktoren finde en anden makker til dig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Ofte vil den bedste løsning dog være at forsætte alene i uge 3 og 4, hvor opgaverne stadig er forholdsvis små og overkommelige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I uge 5 og 6 er afleveringerne individuelle (køreprøvesæt)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Efter efterårsferien reviderer vi parrene – i den udstrækning, der er behov for det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28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6090258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da-DK" altLang="da-DK" sz="3200" noProof="0" dirty="0" smtClean="0">
                <a:ea typeface="ＭＳ Ｐゴシック" pitchFamily="34" charset="-128"/>
              </a:rPr>
              <a:t>Det var alt for nu…..              … spørgsmål</a:t>
            </a:r>
          </a:p>
        </p:txBody>
      </p:sp>
      <p:pic>
        <p:nvPicPr>
          <p:cNvPr id="16" name="Picture 2" descr="j0404263[1]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1760" y="1916831"/>
            <a:ext cx="4213225" cy="35893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29</a:t>
            </a:fld>
            <a:endParaRPr lang="da-DK" altLang="da-DK" sz="1800" b="1" dirty="0"/>
          </a:p>
        </p:txBody>
      </p:sp>
    </p:spTree>
    <p:extLst>
      <p:ext uri="{BB962C8B-B14F-4D97-AF65-F5344CB8AC3E}">
        <p14:creationId xmlns:p14="http://schemas.microsoft.com/office/powerpoint/2010/main" val="15205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Algoritmeskabelonen findOne</a:t>
            </a:r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 bwMode="auto">
          <a:xfrm>
            <a:off x="412267" y="1073178"/>
            <a:ext cx="8424936" cy="6690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Gennemsøger en arraylisten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LIST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med elementer af typen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TYPE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og returnerer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ét element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, der opfylder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TEST</a:t>
            </a:r>
            <a:endParaRPr lang="da-DK" altLang="da-DK" b="1" kern="0" dirty="0">
              <a:solidFill>
                <a:srgbClr val="008000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3</a:t>
            </a:fld>
            <a:endParaRPr lang="da-DK" altLang="da-DK" sz="1800" b="1" dirty="0"/>
          </a:p>
        </p:txBody>
      </p:sp>
      <p:sp>
        <p:nvSpPr>
          <p:cNvPr id="9" name="Rectangle 10"/>
          <p:cNvSpPr>
            <a:spLocks noChangeArrowheads="1"/>
          </p:cNvSpPr>
          <p:nvPr/>
        </p:nvSpPr>
        <p:spPr bwMode="auto">
          <a:xfrm>
            <a:off x="1763687" y="1844824"/>
            <a:ext cx="4833055" cy="2237319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findOne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{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0070C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null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2055945" y="2219849"/>
            <a:ext cx="4287705" cy="1323452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7" name="Line 22"/>
          <p:cNvSpPr>
            <a:spLocks noChangeShapeType="1"/>
          </p:cNvSpPr>
          <p:nvPr/>
        </p:nvSpPr>
        <p:spPr bwMode="auto">
          <a:xfrm flipV="1">
            <a:off x="1403648" y="2405634"/>
            <a:ext cx="652297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0" name="Text Box 5"/>
          <p:cNvSpPr txBox="1">
            <a:spLocks noChangeArrowheads="1"/>
          </p:cNvSpPr>
          <p:nvPr/>
        </p:nvSpPr>
        <p:spPr bwMode="auto">
          <a:xfrm>
            <a:off x="135806" y="1993758"/>
            <a:ext cx="1869123" cy="8284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For-</a:t>
            </a:r>
            <a:r>
              <a:rPr lang="da-DK" sz="1600" b="1" dirty="0" err="1" smtClean="0">
                <a:solidFill>
                  <a:srgbClr val="FF0000"/>
                </a:solidFill>
                <a:latin typeface="+mn-lt"/>
                <a:ea typeface="ＭＳ Ｐゴシック" charset="0"/>
              </a:rPr>
              <a:t>each</a:t>
            </a: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 løkke</a:t>
            </a:r>
            <a:b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</a:b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(gennemløb</a:t>
            </a:r>
            <a:b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</a:b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 af LIST)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347683" y="2572546"/>
            <a:ext cx="3669396" cy="799304"/>
          </a:xfrm>
          <a:prstGeom prst="rect">
            <a:avLst/>
          </a:prstGeom>
          <a:noFill/>
          <a:ln w="19050" cap="flat" cmpd="sng" algn="ctr">
            <a:solidFill>
              <a:srgbClr val="008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6777960" y="2713838"/>
            <a:ext cx="2304256" cy="1459374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Test af betingelse</a:t>
            </a: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75000"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Så snart vi finder et element, der opfylder TEST, returneres dette (hvorpå algoritmen terminerer)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6104709" y="2863544"/>
            <a:ext cx="627531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651231" y="5309552"/>
            <a:ext cx="8244408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endParaRPr lang="da-DK" altLang="da-DK" sz="1800" kern="0" dirty="0" smtClean="0"/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17896" y="4293096"/>
            <a:ext cx="8424936" cy="18805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Hvis flere elementer opfylder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TEST</a:t>
            </a:r>
            <a:r>
              <a:rPr lang="da-DK" altLang="da-DK" sz="1800" kern="0" dirty="0" smtClean="0"/>
              <a:t>, returneres det første vi støder på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Hvis ingen elementer opfylder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TEST</a:t>
            </a:r>
            <a:r>
              <a:rPr lang="da-DK" altLang="da-DK" sz="1800" b="1" kern="0" dirty="0" smtClean="0"/>
              <a:t>,</a:t>
            </a:r>
            <a:r>
              <a:rPr lang="da-DK" altLang="da-DK" sz="1800" kern="0" dirty="0" smtClean="0"/>
              <a:t> </a:t>
            </a:r>
            <a:r>
              <a:rPr lang="da-DK" altLang="da-DK" sz="1800" kern="0" spc="-20" dirty="0" smtClean="0"/>
              <a:t>returneres </a:t>
            </a:r>
            <a:r>
              <a:rPr lang="da-DK" altLang="da-DK" sz="1800" b="1" kern="0" spc="-20" dirty="0" smtClean="0">
                <a:solidFill>
                  <a:srgbClr val="0070C0"/>
                </a:solidFill>
              </a:rPr>
              <a:t>null</a:t>
            </a:r>
            <a:r>
              <a:rPr lang="da-DK" altLang="da-DK" sz="1800" kern="0" spc="-20" dirty="0"/>
              <a:t> </a:t>
            </a:r>
            <a:r>
              <a:rPr lang="da-DK" altLang="da-DK" sz="1800" kern="0" spc="-20" dirty="0" smtClean="0"/>
              <a:t>(den tomme pointer)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kern="0" dirty="0"/>
              <a:t>Algoritmeskabelon </a:t>
            </a:r>
            <a:r>
              <a:rPr lang="da-DK" altLang="da-DK" sz="2000" kern="0" dirty="0">
                <a:sym typeface="Wingdings" panose="05000000000000000000" pitchFamily="2" charset="2"/>
              </a:rPr>
              <a:t> Konkret metode</a:t>
            </a:r>
            <a:endParaRPr lang="da-DK" altLang="da-DK" sz="20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Indsæt hvad de </a:t>
            </a:r>
            <a:r>
              <a:rPr lang="da-DK" altLang="da-DK" sz="1800" b="1" kern="0" dirty="0">
                <a:solidFill>
                  <a:srgbClr val="FF0000"/>
                </a:solidFill>
              </a:rPr>
              <a:t>RØDE</a:t>
            </a:r>
            <a:r>
              <a:rPr lang="da-DK" altLang="da-DK" sz="1800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ting skal være (</a:t>
            </a:r>
            <a:r>
              <a:rPr lang="da-DK" altLang="da-DK" sz="1600" b="1" kern="0" dirty="0">
                <a:solidFill>
                  <a:srgbClr val="FF0000"/>
                </a:solidFill>
              </a:rPr>
              <a:t>TYPE</a:t>
            </a:r>
            <a:r>
              <a:rPr lang="da-DK" altLang="da-DK" sz="1600" kern="0" dirty="0">
                <a:solidFill>
                  <a:srgbClr val="FF0000"/>
                </a:solidFill>
              </a:rPr>
              <a:t>,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LIST, </a:t>
            </a:r>
            <a:r>
              <a:rPr lang="da-DK" altLang="da-DK" sz="1600" b="1" kern="0" dirty="0">
                <a:solidFill>
                  <a:srgbClr val="FF0000"/>
                </a:solidFill>
              </a:rPr>
              <a:t>PARAM</a:t>
            </a:r>
            <a:r>
              <a:rPr lang="da-DK" altLang="da-DK" sz="1800" kern="0" dirty="0"/>
              <a:t> og </a:t>
            </a:r>
            <a:r>
              <a:rPr lang="da-DK" altLang="da-DK" sz="1600" b="1" kern="0" dirty="0">
                <a:solidFill>
                  <a:srgbClr val="FF0000"/>
                </a:solidFill>
              </a:rPr>
              <a:t>TEST</a:t>
            </a:r>
            <a:r>
              <a:rPr lang="da-DK" altLang="da-DK" sz="1800" kern="0" dirty="0"/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Kopiér resten, som det står uden </a:t>
            </a:r>
            <a:r>
              <a:rPr lang="da-DK" altLang="da-DK" sz="1800" kern="0" dirty="0" smtClean="0"/>
              <a:t>modifikationer</a:t>
            </a:r>
            <a:endParaRPr lang="da-DK" altLang="da-DK" sz="1800" kern="0" dirty="0"/>
          </a:p>
        </p:txBody>
      </p:sp>
    </p:spTree>
    <p:extLst>
      <p:ext uri="{BB962C8B-B14F-4D97-AF65-F5344CB8AC3E}">
        <p14:creationId xmlns:p14="http://schemas.microsoft.com/office/powerpoint/2010/main" val="12942434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En anden slags metoder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4</a:t>
            </a:fld>
            <a:endParaRPr lang="da-DK" altLang="da-DK" sz="1800" b="1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759979" y="1628800"/>
            <a:ext cx="6908365" cy="213507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&lt;Pixel&gt;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findAllPixels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color)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&lt;Pixel&gt;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(Pixel p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pixels)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p.getColor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==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color)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result.add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(p);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8" name="Rectangle 10"/>
          <p:cNvSpPr>
            <a:spLocks noChangeArrowheads="1"/>
          </p:cNvSpPr>
          <p:nvPr/>
        </p:nvSpPr>
        <p:spPr bwMode="auto">
          <a:xfrm>
            <a:off x="759979" y="3933056"/>
            <a:ext cx="6908365" cy="2135073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&lt;Person&gt;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findAllPersons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(String q) 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&lt;Person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result = </a:t>
            </a:r>
            <a:r>
              <a:rPr lang="en-US" altLang="da-DK" sz="17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(Person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 : 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persons)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p.getName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().contains(q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))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/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7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result.add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(p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7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return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7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  <a:r>
              <a:rPr lang="en-US" altLang="da-DK" sz="17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endParaRPr lang="en-US" altLang="da-DK" sz="17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Text Box 5"/>
          <p:cNvSpPr txBox="1">
            <a:spLocks noChangeArrowheads="1"/>
          </p:cNvSpPr>
          <p:nvPr/>
        </p:nvSpPr>
        <p:spPr bwMode="auto">
          <a:xfrm>
            <a:off x="5292080" y="3173844"/>
            <a:ext cx="2376264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alle pixels med den angivne farve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3995936" y="5445224"/>
            <a:ext cx="3672408" cy="582211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FF0000"/>
                </a:solidFill>
                <a:latin typeface="+mn-lt"/>
                <a:ea typeface="ＭＳ Ｐゴシック" charset="0"/>
              </a:rPr>
              <a:t>Finder alle personer, hvis navn indeholder den angivne tekststreng</a:t>
            </a:r>
            <a:endParaRPr lang="da-DK" sz="1600" b="1" dirty="0">
              <a:solidFill>
                <a:srgbClr val="FF0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395536" y="1124744"/>
            <a:ext cx="7992888" cy="57606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buFont typeface="Arial" panose="020B0604020202020204" pitchFamily="34" charset="0"/>
              <a:buChar char="•"/>
            </a:pPr>
            <a:r>
              <a:rPr lang="da-DK" altLang="da-DK" sz="2000" dirty="0" smtClean="0">
                <a:ea typeface="ＭＳ Ｐゴシック" pitchFamily="34" charset="-128"/>
              </a:rPr>
              <a:t>Returnerer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alle</a:t>
            </a:r>
            <a:r>
              <a:rPr lang="da-DK" altLang="da-DK" sz="2000" dirty="0" smtClean="0">
                <a:ea typeface="ＭＳ Ｐゴシック" pitchFamily="34" charset="-128"/>
              </a:rPr>
              <a:t> </a:t>
            </a:r>
            <a:r>
              <a:rPr lang="da-DK" altLang="da-DK" sz="2000" dirty="0" smtClean="0">
                <a:solidFill>
                  <a:srgbClr val="008000"/>
                </a:solidFill>
                <a:ea typeface="ＭＳ Ｐゴシック" pitchFamily="34" charset="-128"/>
              </a:rPr>
              <a:t>elementer</a:t>
            </a:r>
            <a:r>
              <a:rPr lang="da-DK" altLang="da-DK" sz="2000" dirty="0" smtClean="0">
                <a:ea typeface="ＭＳ Ｐゴシック" pitchFamily="34" charset="-128"/>
              </a:rPr>
              <a:t>, </a:t>
            </a:r>
            <a:r>
              <a:rPr lang="da-DK" altLang="da-DK" sz="2000" dirty="0">
                <a:ea typeface="ＭＳ Ｐゴシック" pitchFamily="34" charset="-128"/>
              </a:rPr>
              <a:t>der opfylder </a:t>
            </a:r>
            <a:r>
              <a:rPr lang="da-DK" altLang="da-DK" sz="2000" dirty="0" smtClean="0">
                <a:ea typeface="ＭＳ Ｐゴシック" pitchFamily="34" charset="-128"/>
              </a:rPr>
              <a:t>en given betingelse</a:t>
            </a:r>
            <a:endParaRPr lang="da-DK" altLang="da-DK" sz="2000" kern="0" dirty="0" smtClean="0">
              <a:ea typeface="ＭＳ Ｐゴシック" pitchFamily="34" charset="-128"/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5289539" y="4512783"/>
            <a:ext cx="3580862" cy="940770"/>
          </a:xfrm>
          <a:prstGeom prst="rect">
            <a:avLst/>
          </a:prstGeom>
          <a:solidFill>
            <a:srgbClr val="DDF2FF"/>
          </a:solidFill>
          <a:ln w="28575">
            <a:solidFill>
              <a:srgbClr val="0000FF"/>
            </a:solidFill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>
            <a:lvl1pPr marL="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4572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9144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3716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1828800" indent="0" algn="ctr" rtl="0" eaLnBrk="0" fontAlgn="base" hangingPunct="0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2860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7432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2004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657600" indent="0" algn="ctr" rtl="0" fontAlgn="base">
              <a:spcBef>
                <a:spcPct val="20000"/>
              </a:spcBef>
              <a:spcAft>
                <a:spcPct val="0"/>
              </a:spcAft>
              <a:buNone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algn="l" eaLnBrk="1" hangingPunct="1">
              <a:spcBef>
                <a:spcPts val="1500"/>
              </a:spcBef>
            </a:pPr>
            <a:r>
              <a:rPr lang="da-DK" altLang="da-DK" sz="1400" kern="0" spc="-50" dirty="0" smtClean="0">
                <a:solidFill>
                  <a:srgbClr val="0000FF"/>
                </a:solidFill>
              </a:rPr>
              <a:t>De to metoder ligner hinanden rigtig meget</a:t>
            </a:r>
          </a:p>
          <a:p>
            <a:pPr marL="182563" indent="-182563" algn="l" eaLnBrk="1" hangingPunct="1">
              <a:lnSpc>
                <a:spcPct val="90000"/>
              </a:lnSpc>
              <a:spcBef>
                <a:spcPts val="400"/>
              </a:spcBef>
              <a:buFont typeface="Arial" panose="020B0604020202020204" pitchFamily="34" charset="0"/>
              <a:buChar char="•"/>
            </a:pPr>
            <a:r>
              <a:rPr lang="da-DK" altLang="da-DK" sz="1400" kern="0" dirty="0" smtClean="0">
                <a:solidFill>
                  <a:srgbClr val="0000FF"/>
                </a:solidFill>
              </a:rPr>
              <a:t>Det eneste der er forskelligt er den betingelse, der testes, og de typer, der er involveret</a:t>
            </a:r>
          </a:p>
        </p:txBody>
      </p:sp>
    </p:spTree>
    <p:extLst>
      <p:ext uri="{BB962C8B-B14F-4D97-AF65-F5344CB8AC3E}">
        <p14:creationId xmlns:p14="http://schemas.microsoft.com/office/powerpoint/2010/main" val="19888122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/>
      <p:bldP spid="11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352159" cy="682625"/>
          </a:xfrm>
        </p:spPr>
        <p:txBody>
          <a:bodyPr/>
          <a:lstStyle/>
          <a:p>
            <a:r>
              <a:rPr lang="da-DK" altLang="da-DK" sz="3200" dirty="0">
                <a:ea typeface="ＭＳ Ｐゴシック" pitchFamily="34" charset="-128"/>
              </a:rPr>
              <a:t>Algoritmeskabelonen </a:t>
            </a:r>
            <a:r>
              <a:rPr lang="da-DK" altLang="da-DK" sz="3200" dirty="0" smtClean="0">
                <a:ea typeface="ＭＳ Ｐゴシック" pitchFamily="34" charset="-128"/>
              </a:rPr>
              <a:t>findAll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388842" y="1052736"/>
            <a:ext cx="8481984" cy="7463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Gennemsøger en arrayliste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LIST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med elementer af typen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TYPE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 og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returnerer 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arrayliste med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alle elementer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, der opfylder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TEST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5</a:t>
            </a:fld>
            <a:endParaRPr lang="da-DK" altLang="da-DK" sz="1800" b="1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835695" y="1832248"/>
            <a:ext cx="7006225" cy="2576466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ArrayList&lt;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&lt;&gt;();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result.add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3" name="Rectangle 12"/>
          <p:cNvSpPr/>
          <p:nvPr/>
        </p:nvSpPr>
        <p:spPr bwMode="auto">
          <a:xfrm>
            <a:off x="2158366" y="2590449"/>
            <a:ext cx="3793398" cy="1295751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4" name="Line 22"/>
          <p:cNvSpPr>
            <a:spLocks noChangeShapeType="1"/>
          </p:cNvSpPr>
          <p:nvPr/>
        </p:nvSpPr>
        <p:spPr bwMode="auto">
          <a:xfrm flipV="1">
            <a:off x="1624447" y="3085663"/>
            <a:ext cx="508281" cy="0"/>
          </a:xfrm>
          <a:prstGeom prst="line">
            <a:avLst/>
          </a:prstGeom>
          <a:noFill/>
          <a:ln w="28575">
            <a:solidFill>
              <a:srgbClr val="FF0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5" name="Text Box 5"/>
          <p:cNvSpPr txBox="1">
            <a:spLocks noChangeArrowheads="1"/>
          </p:cNvSpPr>
          <p:nvPr/>
        </p:nvSpPr>
        <p:spPr bwMode="auto">
          <a:xfrm>
            <a:off x="206115" y="2658957"/>
            <a:ext cx="1701589" cy="82843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>
                <a:solidFill>
                  <a:srgbClr val="FF0000"/>
                </a:solidFill>
                <a:ea typeface="ＭＳ Ｐゴシック" charset="0"/>
              </a:rPr>
              <a:t>For-</a:t>
            </a:r>
            <a:r>
              <a:rPr lang="da-DK" sz="1600" b="1" dirty="0" err="1">
                <a:solidFill>
                  <a:srgbClr val="FF0000"/>
                </a:solidFill>
                <a:ea typeface="ＭＳ Ｐゴシック" charset="0"/>
              </a:rPr>
              <a:t>each</a:t>
            </a:r>
            <a:r>
              <a:rPr lang="da-DK" sz="1600" b="1" dirty="0">
                <a:solidFill>
                  <a:srgbClr val="FF0000"/>
                </a:solidFill>
                <a:ea typeface="ＭＳ Ｐゴシック" charset="0"/>
              </a:rPr>
              <a:t> løkke</a:t>
            </a:r>
            <a:br>
              <a:rPr lang="da-DK" sz="1600" b="1" dirty="0">
                <a:solidFill>
                  <a:srgbClr val="FF0000"/>
                </a:solidFill>
                <a:ea typeface="ＭＳ Ｐゴシック" charset="0"/>
              </a:rPr>
            </a:br>
            <a:r>
              <a:rPr lang="da-DK" sz="1600" b="1" dirty="0">
                <a:solidFill>
                  <a:srgbClr val="FF0000"/>
                </a:solidFill>
                <a:ea typeface="ＭＳ Ｐゴシック" charset="0"/>
              </a:rPr>
              <a:t>(gennemløb</a:t>
            </a:r>
            <a:br>
              <a:rPr lang="da-DK" sz="1600" b="1" dirty="0">
                <a:solidFill>
                  <a:srgbClr val="FF0000"/>
                </a:solidFill>
                <a:ea typeface="ＭＳ Ｐゴシック" charset="0"/>
              </a:rPr>
            </a:br>
            <a:r>
              <a:rPr lang="da-DK" sz="1600" b="1" dirty="0">
                <a:solidFill>
                  <a:srgbClr val="FF0000"/>
                </a:solidFill>
                <a:ea typeface="ＭＳ Ｐゴシック" charset="0"/>
              </a:rPr>
              <a:t> af </a:t>
            </a:r>
            <a:r>
              <a:rPr lang="da-DK" sz="1600" b="1" dirty="0" smtClean="0">
                <a:solidFill>
                  <a:srgbClr val="FF0000"/>
                </a:solidFill>
                <a:ea typeface="ＭＳ Ｐゴシック" charset="0"/>
              </a:rPr>
              <a:t>LIST)</a:t>
            </a:r>
            <a:endParaRPr lang="da-DK" sz="1600" b="1" dirty="0">
              <a:solidFill>
                <a:srgbClr val="FF0000"/>
              </a:solidFill>
              <a:ea typeface="ＭＳ Ｐゴシック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2450104" y="2943147"/>
            <a:ext cx="3224075" cy="755274"/>
          </a:xfrm>
          <a:prstGeom prst="rect">
            <a:avLst/>
          </a:prstGeom>
          <a:noFill/>
          <a:ln w="19050" cap="flat" cmpd="sng" algn="ctr">
            <a:solidFill>
              <a:srgbClr val="008000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7" name="Text Box 5"/>
          <p:cNvSpPr txBox="1">
            <a:spLocks noChangeArrowheads="1"/>
          </p:cNvSpPr>
          <p:nvPr/>
        </p:nvSpPr>
        <p:spPr bwMode="auto">
          <a:xfrm>
            <a:off x="6035798" y="2907106"/>
            <a:ext cx="2691437" cy="813043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Test af betingelse</a:t>
            </a:r>
          </a:p>
          <a:p>
            <a:pPr eaLnBrk="0" hangingPunct="0">
              <a:spcBef>
                <a:spcPts val="600"/>
              </a:spcBef>
              <a:buClr>
                <a:schemeClr val="tx1"/>
              </a:buClr>
              <a:buSzPct val="75000"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Elementer, der opfylder TEST, tilføjes til arraylisten </a:t>
            </a:r>
            <a:r>
              <a:rPr lang="da-DK" sz="14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result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18" name="Line 22"/>
          <p:cNvSpPr>
            <a:spLocks noChangeShapeType="1"/>
          </p:cNvSpPr>
          <p:nvPr/>
        </p:nvSpPr>
        <p:spPr bwMode="auto">
          <a:xfrm flipH="1" flipV="1">
            <a:off x="5592235" y="3062019"/>
            <a:ext cx="404907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9" name="Rectangle 3"/>
          <p:cNvSpPr txBox="1">
            <a:spLocks noChangeArrowheads="1"/>
          </p:cNvSpPr>
          <p:nvPr/>
        </p:nvSpPr>
        <p:spPr bwMode="auto">
          <a:xfrm>
            <a:off x="683568" y="4640560"/>
            <a:ext cx="8244408" cy="21008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Hvis ingen elementer opfylder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TEST</a:t>
            </a:r>
            <a:r>
              <a:rPr lang="da-DK" altLang="da-DK" sz="1800" kern="0" dirty="0"/>
              <a:t>, returneres den tomme liste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spc="-70" dirty="0"/>
              <a:t>Video 4.2 fra BlueJ bogen behandler et eksempel på denne </a:t>
            </a:r>
            <a:r>
              <a:rPr lang="da-DK" altLang="da-DK" sz="1800" kern="0" spc="-70" dirty="0" smtClean="0"/>
              <a:t>algoritmeskabelon</a:t>
            </a:r>
            <a:endParaRPr lang="da-DK" altLang="da-DK" sz="2000" kern="0" spc="-70" dirty="0" smtClean="0"/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kern="0" dirty="0" smtClean="0"/>
              <a:t>Algoritmeskabelon </a:t>
            </a:r>
            <a:r>
              <a:rPr lang="da-DK" altLang="da-DK" sz="2000" kern="0" dirty="0" smtClean="0">
                <a:sym typeface="Wingdings" panose="05000000000000000000" pitchFamily="2" charset="2"/>
              </a:rPr>
              <a:t> Konkret metode</a:t>
            </a:r>
            <a:endParaRPr lang="da-DK" altLang="da-DK" sz="2000" kern="0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Indsæt hvad de </a:t>
            </a:r>
            <a:r>
              <a:rPr lang="da-DK" altLang="da-DK" sz="1800" b="1" kern="0" dirty="0" smtClean="0">
                <a:solidFill>
                  <a:srgbClr val="FF0000"/>
                </a:solidFill>
              </a:rPr>
              <a:t>RØDE</a:t>
            </a:r>
            <a:r>
              <a:rPr lang="da-DK" altLang="da-DK" sz="1800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 smtClean="0"/>
              <a:t>ting skal være (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TYPE</a:t>
            </a:r>
            <a:r>
              <a:rPr lang="da-DK" altLang="da-DK" sz="1600" kern="0" dirty="0" smtClean="0">
                <a:solidFill>
                  <a:srgbClr val="FF0000"/>
                </a:solidFill>
              </a:rPr>
              <a:t>,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LIST, PARAM</a:t>
            </a:r>
            <a:r>
              <a:rPr lang="da-DK" altLang="da-DK" sz="1800" kern="0" dirty="0" smtClean="0"/>
              <a:t> og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TEST</a:t>
            </a:r>
            <a:r>
              <a:rPr lang="da-DK" altLang="da-DK" sz="1800" kern="0" dirty="0" smtClean="0"/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Kopiér resten, som det står uden modifikationer</a:t>
            </a:r>
          </a:p>
        </p:txBody>
      </p:sp>
      <p:sp>
        <p:nvSpPr>
          <p:cNvPr id="20" name="Rectangle 19"/>
          <p:cNvSpPr/>
          <p:nvPr/>
        </p:nvSpPr>
        <p:spPr bwMode="auto">
          <a:xfrm>
            <a:off x="2148396" y="2238647"/>
            <a:ext cx="5985809" cy="280565"/>
          </a:xfrm>
          <a:prstGeom prst="rect">
            <a:avLst/>
          </a:prstGeom>
          <a:noFill/>
          <a:ln w="19050" cap="flat" cmpd="sng" algn="ctr">
            <a:solidFill>
              <a:srgbClr val="0000FF"/>
            </a:solidFill>
            <a:prstDash val="dash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1" name="Line 22"/>
          <p:cNvSpPr>
            <a:spLocks noChangeShapeType="1"/>
          </p:cNvSpPr>
          <p:nvPr/>
        </p:nvSpPr>
        <p:spPr bwMode="auto">
          <a:xfrm>
            <a:off x="1750497" y="2373934"/>
            <a:ext cx="397898" cy="1004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2" name="Text Box 5"/>
          <p:cNvSpPr txBox="1">
            <a:spLocks noChangeArrowheads="1"/>
          </p:cNvSpPr>
          <p:nvPr/>
        </p:nvSpPr>
        <p:spPr bwMode="auto">
          <a:xfrm>
            <a:off x="226767" y="2192288"/>
            <a:ext cx="1599020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vert="horz"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00FF"/>
                </a:solidFill>
                <a:ea typeface="ＭＳ Ｐゴシック" charset="0"/>
              </a:rPr>
              <a:t>Lokal variabel</a:t>
            </a:r>
            <a:endParaRPr lang="da-DK" sz="1600" b="1" dirty="0">
              <a:solidFill>
                <a:srgbClr val="0000FF"/>
              </a:solidFill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5508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468313" y="260350"/>
            <a:ext cx="8352159" cy="682625"/>
          </a:xfrm>
        </p:spPr>
        <p:txBody>
          <a:bodyPr/>
          <a:lstStyle/>
          <a:p>
            <a:r>
              <a:rPr lang="da-DK" altLang="da-DK" sz="3200" noProof="0" dirty="0" smtClean="0">
                <a:ea typeface="ＭＳ Ｐゴシック" pitchFamily="34" charset="-128"/>
              </a:rPr>
              <a:t>Lad os kigge lidt nærmere på </a:t>
            </a:r>
            <a:r>
              <a:rPr lang="da-DK" altLang="da-DK" sz="3200" noProof="0" dirty="0" err="1" smtClean="0">
                <a:ea typeface="ＭＳ Ｐゴシック" pitchFamily="34" charset="-128"/>
              </a:rPr>
              <a:t>findAll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735222" y="4944319"/>
            <a:ext cx="7581194" cy="7273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Lad os bibeholde de </a:t>
            </a:r>
            <a:r>
              <a:rPr lang="da-DK" altLang="da-DK" sz="2000" kern="0" dirty="0" smtClean="0">
                <a:solidFill>
                  <a:srgbClr val="008000"/>
                </a:solidFill>
              </a:rPr>
              <a:t>grønne</a:t>
            </a:r>
            <a:r>
              <a:rPr lang="da-DK" altLang="da-DK" sz="2000" kern="0" dirty="0" smtClean="0"/>
              <a:t> dele, men udskifte de </a:t>
            </a:r>
            <a:r>
              <a:rPr lang="da-DK" altLang="da-DK" sz="2000" kern="0" dirty="0" smtClean="0">
                <a:solidFill>
                  <a:srgbClr val="0000FF"/>
                </a:solidFill>
              </a:rPr>
              <a:t>blå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Det giver os to nye algoritmeskabeloner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6</a:t>
            </a:fld>
            <a:endParaRPr lang="da-DK" altLang="da-DK" sz="1800" b="1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1691680" y="1822190"/>
            <a:ext cx="6984776" cy="2588530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da-DK" sz="1800" b="1" dirty="0" err="1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findAll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new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ArrayList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&gt;();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8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9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result.add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754138" y="2744924"/>
            <a:ext cx="1562278" cy="4775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Erklæring af lokal variabel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979712" y="2215210"/>
            <a:ext cx="6552728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2523998" y="3257518"/>
            <a:ext cx="2460378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2" name="Line 22"/>
          <p:cNvSpPr>
            <a:spLocks noChangeShapeType="1"/>
          </p:cNvSpPr>
          <p:nvPr/>
        </p:nvSpPr>
        <p:spPr bwMode="auto">
          <a:xfrm flipH="1" flipV="1">
            <a:off x="5060962" y="3609941"/>
            <a:ext cx="195114" cy="21510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 flipV="1">
            <a:off x="6660232" y="2536606"/>
            <a:ext cx="195114" cy="21510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5244400" y="3717491"/>
            <a:ext cx="1991895" cy="4775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Opdatering af den lokale variabel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6" name="Rectangle 15"/>
          <p:cNvSpPr/>
          <p:nvPr/>
        </p:nvSpPr>
        <p:spPr bwMode="auto">
          <a:xfrm>
            <a:off x="1979559" y="2600908"/>
            <a:ext cx="3130323" cy="274468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7" name="Rectangle 16"/>
          <p:cNvSpPr/>
          <p:nvPr/>
        </p:nvSpPr>
        <p:spPr bwMode="auto">
          <a:xfrm>
            <a:off x="2267744" y="2931344"/>
            <a:ext cx="2842138" cy="271744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2013467" y="3905216"/>
            <a:ext cx="2054477" cy="288870"/>
          </a:xfrm>
          <a:prstGeom prst="rect">
            <a:avLst/>
          </a:prstGeom>
          <a:noFill/>
          <a:ln w="28575" cap="flat" cmpd="sng" algn="ctr">
            <a:solidFill>
              <a:srgbClr val="008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9" name="Line 22"/>
          <p:cNvSpPr>
            <a:spLocks noChangeShapeType="1"/>
          </p:cNvSpPr>
          <p:nvPr/>
        </p:nvSpPr>
        <p:spPr bwMode="auto">
          <a:xfrm flipH="1">
            <a:off x="3704389" y="1556792"/>
            <a:ext cx="0" cy="26539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20" name="Rectangle 19"/>
          <p:cNvSpPr/>
          <p:nvPr/>
        </p:nvSpPr>
        <p:spPr bwMode="auto">
          <a:xfrm>
            <a:off x="2644346" y="1880828"/>
            <a:ext cx="2215686" cy="263580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00FF"/>
              </a:solidFill>
              <a:effectLst/>
              <a:latin typeface="Arial" charset="0"/>
            </a:endParaRPr>
          </a:p>
        </p:txBody>
      </p:sp>
      <p:sp>
        <p:nvSpPr>
          <p:cNvPr id="21" name="Text Box 5"/>
          <p:cNvSpPr txBox="1">
            <a:spLocks noChangeArrowheads="1"/>
          </p:cNvSpPr>
          <p:nvPr/>
        </p:nvSpPr>
        <p:spPr bwMode="auto">
          <a:xfrm>
            <a:off x="2843808" y="1241611"/>
            <a:ext cx="1584176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Resultat type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26" name="Line 22"/>
          <p:cNvSpPr>
            <a:spLocks noChangeShapeType="1"/>
          </p:cNvSpPr>
          <p:nvPr/>
        </p:nvSpPr>
        <p:spPr bwMode="auto">
          <a:xfrm flipV="1">
            <a:off x="1403649" y="4034882"/>
            <a:ext cx="57591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7" name="Text Box 5"/>
          <p:cNvSpPr txBox="1">
            <a:spLocks noChangeArrowheads="1"/>
          </p:cNvSpPr>
          <p:nvPr/>
        </p:nvSpPr>
        <p:spPr bwMode="auto">
          <a:xfrm>
            <a:off x="315061" y="3892778"/>
            <a:ext cx="1072302" cy="4775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r"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Returner resultat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8" name="Line 22"/>
          <p:cNvSpPr>
            <a:spLocks noChangeShapeType="1"/>
          </p:cNvSpPr>
          <p:nvPr/>
        </p:nvSpPr>
        <p:spPr bwMode="auto">
          <a:xfrm flipV="1">
            <a:off x="1395830" y="2759088"/>
            <a:ext cx="511720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 sz="1800"/>
          </a:p>
        </p:txBody>
      </p:sp>
      <p:sp>
        <p:nvSpPr>
          <p:cNvPr id="29" name="Text Box 5"/>
          <p:cNvSpPr txBox="1">
            <a:spLocks noChangeArrowheads="1"/>
          </p:cNvSpPr>
          <p:nvPr/>
        </p:nvSpPr>
        <p:spPr bwMode="auto">
          <a:xfrm>
            <a:off x="326495" y="2203910"/>
            <a:ext cx="1072302" cy="671466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r"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Start på for-</a:t>
            </a:r>
            <a:r>
              <a:rPr lang="da-DK" sz="1400" b="1" dirty="0" err="1" smtClean="0">
                <a:solidFill>
                  <a:srgbClr val="008000"/>
                </a:solidFill>
                <a:latin typeface="+mn-lt"/>
                <a:ea typeface="ＭＳ Ｐゴシック" charset="0"/>
              </a:rPr>
              <a:t>each</a:t>
            </a: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 løkke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30" name="Line 22"/>
          <p:cNvSpPr>
            <a:spLocks noChangeShapeType="1"/>
          </p:cNvSpPr>
          <p:nvPr/>
        </p:nvSpPr>
        <p:spPr bwMode="auto">
          <a:xfrm flipV="1">
            <a:off x="1403648" y="3067216"/>
            <a:ext cx="864096" cy="0"/>
          </a:xfrm>
          <a:prstGeom prst="line">
            <a:avLst/>
          </a:prstGeom>
          <a:noFill/>
          <a:ln w="28575">
            <a:solidFill>
              <a:srgbClr val="0080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1" name="Text Box 5"/>
          <p:cNvSpPr txBox="1">
            <a:spLocks noChangeArrowheads="1"/>
          </p:cNvSpPr>
          <p:nvPr/>
        </p:nvSpPr>
        <p:spPr bwMode="auto">
          <a:xfrm>
            <a:off x="121756" y="2931273"/>
            <a:ext cx="1268574" cy="477567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r" eaLnBrk="0" hangingPunct="0">
              <a:lnSpc>
                <a:spcPct val="90000"/>
              </a:lnSpc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TEST af element</a:t>
            </a:r>
            <a:endParaRPr lang="da-DK" sz="1400" b="1" dirty="0">
              <a:solidFill>
                <a:srgbClr val="008000"/>
              </a:solidFill>
              <a:latin typeface="+mn-lt"/>
              <a:ea typeface="ＭＳ Ｐゴシック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6078625" y="1876723"/>
            <a:ext cx="808208" cy="255372"/>
          </a:xfrm>
          <a:prstGeom prst="rect">
            <a:avLst/>
          </a:prstGeom>
          <a:noFill/>
          <a:ln w="28575" cap="flat" cmpd="sng" algn="ctr">
            <a:solidFill>
              <a:srgbClr val="0099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5" name="Line 22"/>
          <p:cNvSpPr>
            <a:spLocks noChangeShapeType="1"/>
          </p:cNvSpPr>
          <p:nvPr/>
        </p:nvSpPr>
        <p:spPr bwMode="auto">
          <a:xfrm flipH="1">
            <a:off x="6414139" y="1565084"/>
            <a:ext cx="0" cy="265398"/>
          </a:xfrm>
          <a:prstGeom prst="line">
            <a:avLst/>
          </a:prstGeom>
          <a:noFill/>
          <a:ln w="28575">
            <a:solidFill>
              <a:srgbClr val="009900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>
              <a:solidFill>
                <a:srgbClr val="0000FF"/>
              </a:solidFill>
            </a:endParaRPr>
          </a:p>
        </p:txBody>
      </p:sp>
      <p:sp>
        <p:nvSpPr>
          <p:cNvPr id="32" name="Text Box 5"/>
          <p:cNvSpPr txBox="1">
            <a:spLocks noChangeArrowheads="1"/>
          </p:cNvSpPr>
          <p:nvPr/>
        </p:nvSpPr>
        <p:spPr bwMode="auto">
          <a:xfrm>
            <a:off x="5891700" y="1249903"/>
            <a:ext cx="1200580" cy="305212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9900"/>
                </a:solidFill>
                <a:latin typeface="+mn-lt"/>
                <a:ea typeface="ＭＳ Ｐゴシック" charset="0"/>
              </a:rPr>
              <a:t>Parameter</a:t>
            </a:r>
            <a:endParaRPr lang="da-DK" sz="1400" b="1" dirty="0">
              <a:solidFill>
                <a:srgbClr val="009900"/>
              </a:solidFill>
              <a:latin typeface="+mn-lt"/>
              <a:ea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19190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10" grpId="0" animBg="1"/>
      <p:bldP spid="11" grpId="0" animBg="1"/>
      <p:bldP spid="12" grpId="0" animBg="1"/>
      <p:bldP spid="13" grpId="0" animBg="1"/>
      <p:bldP spid="14" grpId="0"/>
      <p:bldP spid="16" grpId="0" animBg="1"/>
      <p:bldP spid="17" grpId="0" animBg="1"/>
      <p:bldP spid="18" grpId="0" animBg="1"/>
      <p:bldP spid="19" grpId="0" animBg="1"/>
      <p:bldP spid="20" grpId="0" animBg="1"/>
      <p:bldP spid="21" grpId="0"/>
      <p:bldP spid="26" grpId="0" animBg="1"/>
      <p:bldP spid="27" grpId="0"/>
      <p:bldP spid="28" grpId="0" animBg="1"/>
      <p:bldP spid="29" grpId="0"/>
      <p:bldP spid="30" grpId="0" animBg="1"/>
      <p:bldP spid="31" grpId="0"/>
      <p:bldP spid="24" grpId="0" animBg="1"/>
      <p:bldP spid="25" grpId="0" animBg="1"/>
      <p:bldP spid="3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3"/>
          <p:cNvSpPr txBox="1">
            <a:spLocks noChangeArrowheads="1"/>
          </p:cNvSpPr>
          <p:nvPr/>
        </p:nvSpPr>
        <p:spPr bwMode="auto">
          <a:xfrm>
            <a:off x="490056" y="1270198"/>
            <a:ext cx="5124008" cy="414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  <a:defRPr/>
            </a:pPr>
            <a:r>
              <a:rPr 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Hvad gør denne algoritmeskabelon?</a:t>
            </a:r>
          </a:p>
        </p:txBody>
      </p:sp>
      <p:sp>
        <p:nvSpPr>
          <p:cNvPr id="36" name="Title 1"/>
          <p:cNvSpPr txBox="1">
            <a:spLocks/>
          </p:cNvSpPr>
          <p:nvPr/>
        </p:nvSpPr>
        <p:spPr bwMode="auto">
          <a:xfrm>
            <a:off x="467544" y="260648"/>
            <a:ext cx="8352159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r>
              <a:rPr lang="da-DK" altLang="da-DK" kern="0" dirty="0" smtClean="0">
                <a:ea typeface="ＭＳ Ｐゴシック" pitchFamily="34" charset="-128"/>
              </a:rPr>
              <a:t>Ny algoritmeskabelon</a:t>
            </a:r>
          </a:p>
        </p:txBody>
      </p:sp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490056" y="251864"/>
            <a:ext cx="8352159" cy="682625"/>
          </a:xfrm>
          <a:solidFill>
            <a:schemeClr val="bg1"/>
          </a:solidFill>
        </p:spPr>
        <p:txBody>
          <a:bodyPr/>
          <a:lstStyle/>
          <a:p>
            <a:r>
              <a:rPr lang="da-DK" altLang="da-DK" sz="3200" dirty="0">
                <a:ea typeface="ＭＳ Ｐゴシック" pitchFamily="34" charset="-128"/>
              </a:rPr>
              <a:t>Algoritmeskabelonen </a:t>
            </a:r>
            <a:r>
              <a:rPr lang="da-DK" altLang="da-DK" sz="3200" dirty="0" smtClean="0">
                <a:ea typeface="ＭＳ Ｐゴシック" pitchFamily="34" charset="-128"/>
              </a:rPr>
              <a:t>findNoOf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7</a:t>
            </a:fld>
            <a:endParaRPr lang="da-DK" altLang="da-DK" sz="1800" b="1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977326" y="1844824"/>
            <a:ext cx="4428392" cy="256288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findNoOf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result++;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3985419" y="2237844"/>
            <a:ext cx="1418261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Erklæring</a:t>
            </a:r>
            <a:endParaRPr lang="da-DK" sz="16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247864" y="2237844"/>
            <a:ext cx="2238477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823927" y="3280152"/>
            <a:ext cx="1379921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3" name="Line 22"/>
          <p:cNvSpPr>
            <a:spLocks noChangeShapeType="1"/>
          </p:cNvSpPr>
          <p:nvPr/>
        </p:nvSpPr>
        <p:spPr bwMode="auto">
          <a:xfrm flipH="1">
            <a:off x="3624127" y="2391127"/>
            <a:ext cx="361291" cy="2528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3722238" y="3280152"/>
            <a:ext cx="1343824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Opdatering</a:t>
            </a:r>
            <a:endParaRPr lang="da-DK" sz="16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>
            <a:off x="3266891" y="3437674"/>
            <a:ext cx="446382" cy="1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530673" y="1073355"/>
            <a:ext cx="8136904" cy="702899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Gennemsøger arraylisten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LIST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med elementer af typen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TYPE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og returnerer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antallet af elementer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, der opfylder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TEST</a:t>
            </a:r>
          </a:p>
        </p:txBody>
      </p:sp>
      <p:sp>
        <p:nvSpPr>
          <p:cNvPr id="39" name="Rectangle 38"/>
          <p:cNvSpPr/>
          <p:nvPr/>
        </p:nvSpPr>
        <p:spPr bwMode="auto">
          <a:xfrm>
            <a:off x="1984273" y="1899202"/>
            <a:ext cx="510395" cy="263580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008000"/>
              </a:solidFill>
              <a:effectLst/>
              <a:latin typeface="Arial" charset="0"/>
            </a:endParaRPr>
          </a:p>
        </p:txBody>
      </p:sp>
      <p:sp>
        <p:nvSpPr>
          <p:cNvPr id="15" name="Rectangle 3"/>
          <p:cNvSpPr txBox="1">
            <a:spLocks noChangeArrowheads="1"/>
          </p:cNvSpPr>
          <p:nvPr/>
        </p:nvSpPr>
        <p:spPr bwMode="auto">
          <a:xfrm>
            <a:off x="593426" y="4808231"/>
            <a:ext cx="8100392" cy="10801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dirty="0" smtClean="0"/>
              <a:t>Algoritmeskabelon </a:t>
            </a:r>
            <a:r>
              <a:rPr lang="da-DK" altLang="da-DK" sz="2000" kern="0" dirty="0" smtClean="0">
                <a:sym typeface="Wingdings" panose="05000000000000000000" pitchFamily="2" charset="2"/>
              </a:rPr>
              <a:t> Konkret metode</a:t>
            </a:r>
            <a:endParaRPr lang="da-DK" altLang="da-DK" sz="2000" kern="0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Indsæt hvad de </a:t>
            </a:r>
            <a:r>
              <a:rPr lang="da-DK" altLang="da-DK" sz="1800" b="1" kern="0" dirty="0" smtClean="0">
                <a:solidFill>
                  <a:srgbClr val="FF0000"/>
                </a:solidFill>
              </a:rPr>
              <a:t>RØDE</a:t>
            </a:r>
            <a:r>
              <a:rPr lang="da-DK" altLang="da-DK" sz="1800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 smtClean="0"/>
              <a:t>ting skal være (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TYPE</a:t>
            </a:r>
            <a:r>
              <a:rPr lang="da-DK" altLang="da-DK" sz="1600" kern="0" dirty="0" smtClean="0">
                <a:solidFill>
                  <a:srgbClr val="FF0000"/>
                </a:solidFill>
              </a:rPr>
              <a:t>,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LIST, PARAM</a:t>
            </a:r>
            <a:r>
              <a:rPr lang="da-DK" altLang="da-DK" sz="1800" kern="0" dirty="0" smtClean="0"/>
              <a:t> og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TEST</a:t>
            </a:r>
            <a:r>
              <a:rPr lang="da-DK" altLang="da-DK" sz="1800" kern="0" dirty="0" smtClean="0"/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Kopiér resten, som det står uden modifikationer</a:t>
            </a:r>
          </a:p>
        </p:txBody>
      </p:sp>
    </p:spTree>
    <p:extLst>
      <p:ext uri="{BB962C8B-B14F-4D97-AF65-F5344CB8AC3E}">
        <p14:creationId xmlns:p14="http://schemas.microsoft.com/office/powerpoint/2010/main" val="9251198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505" grpId="0" animBg="1"/>
      <p:bldP spid="33" grpId="0" animBg="1"/>
      <p:bldP spid="1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Title 1"/>
          <p:cNvSpPr txBox="1">
            <a:spLocks/>
          </p:cNvSpPr>
          <p:nvPr/>
        </p:nvSpPr>
        <p:spPr bwMode="auto">
          <a:xfrm>
            <a:off x="467544" y="260648"/>
            <a:ext cx="8352159" cy="682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+mj-lt"/>
                <a:ea typeface="ＭＳ Ｐゴシック" pitchFamily="-107" charset="-128"/>
                <a:cs typeface="ＭＳ Ｐゴシック" pitchFamily="-107" charset="-128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  <a:ea typeface="ＭＳ Ｐゴシック" pitchFamily="-107" charset="-128"/>
                <a:cs typeface="ＭＳ Ｐゴシック" pitchFamily="-107" charset="-128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600" b="1">
                <a:solidFill>
                  <a:srgbClr val="000066"/>
                </a:solidFill>
                <a:latin typeface="Arial" charset="0"/>
              </a:defRPr>
            </a:lvl9pPr>
          </a:lstStyle>
          <a:p>
            <a:r>
              <a:rPr lang="da-DK" altLang="da-DK" kern="0" dirty="0" smtClean="0">
                <a:ea typeface="ＭＳ Ｐゴシック" pitchFamily="34" charset="-128"/>
              </a:rPr>
              <a:t>Endnu en algoritmeskabelon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8</a:t>
            </a:fld>
            <a:endParaRPr lang="da-DK" altLang="da-DK" sz="1800" b="1" dirty="0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>
            <a:off x="989093" y="1844824"/>
            <a:ext cx="5167083" cy="2562882"/>
          </a:xfrm>
          <a:prstGeom prst="rect">
            <a:avLst/>
          </a:prstGeom>
          <a:solidFill>
            <a:srgbClr val="FFFFCC"/>
          </a:solidFill>
          <a:ln w="28575">
            <a:solidFill>
              <a:srgbClr val="0000FF"/>
            </a:solidFill>
            <a:miter lim="800000"/>
            <a:headEnd/>
            <a:tailEnd/>
          </a:ln>
          <a:extLst/>
        </p:spPr>
        <p:txBody>
          <a:bodyPr wrap="square" lIns="90000" tIns="46800" rIns="90000" bIns="46800">
            <a:spAutoFit/>
          </a:bodyPr>
          <a:lstStyle>
            <a:lvl1pPr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1pPr>
            <a:lvl2pPr marL="742950" indent="-28575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2pPr>
            <a:lvl3pPr marL="11430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3pPr>
            <a:lvl4pPr marL="16002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4pPr>
            <a:lvl5pPr marL="2057400" indent="-228600" eaLnBrk="0" hangingPunct="0"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0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</a:defRPr>
            </a:lvl9pPr>
          </a:lstStyle>
          <a:p>
            <a:pPr eaLnBrk="1" hangingPunct="1"/>
            <a:r>
              <a:rPr lang="en-US" altLang="da-DK" sz="1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altLang="da-DK" sz="1800" b="1" dirty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 </a:t>
            </a:r>
            <a:r>
              <a:rPr lang="en-US" altLang="da-DK" sz="1800" b="1" dirty="0" smtClean="0">
                <a:solidFill>
                  <a:srgbClr val="0000F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findSumOf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 = 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0;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for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TYPE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: 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LIST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if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TEST(</a:t>
            </a:r>
            <a:r>
              <a:rPr lang="en-US" altLang="da-DK" sz="1800" b="1" dirty="0" err="1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elem,</a:t>
            </a:r>
            <a:r>
              <a:rPr lang="en-US" altLang="da-DK" sz="1800" b="1" dirty="0" err="1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pPr eaLnBrk="1" hangingPunct="1">
              <a:spcBef>
                <a:spcPts val="600"/>
              </a:spcBef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result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+=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VALUE(</a:t>
            </a:r>
            <a:r>
              <a:rPr lang="en-US" altLang="da-DK" sz="1800" b="1" dirty="0" err="1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elem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altLang="da-DK" sz="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PARAM</a:t>
            </a:r>
            <a:r>
              <a:rPr lang="en-US" altLang="da-DK" sz="1800" b="1" dirty="0" smtClean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eaLnBrk="1" hangingPunct="1"/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altLang="da-DK" sz="1800" b="1" dirty="0" smtClean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return</a:t>
            </a: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altLang="da-DK" sz="1800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result;</a:t>
            </a:r>
          </a:p>
          <a:p>
            <a:pPr eaLnBrk="1" hangingPunct="1">
              <a:lnSpc>
                <a:spcPct val="60000"/>
              </a:lnSpc>
            </a:pPr>
            <a:r>
              <a:rPr lang="en-US" altLang="da-DK" sz="1800" b="1" dirty="0" smtClean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}  </a:t>
            </a:r>
            <a:endParaRPr lang="en-US" altLang="da-DK" sz="1800" b="1" dirty="0">
              <a:solidFill>
                <a:schemeClr val="tx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11" name="Rectangle 10"/>
          <p:cNvSpPr/>
          <p:nvPr/>
        </p:nvSpPr>
        <p:spPr bwMode="auto">
          <a:xfrm>
            <a:off x="1835696" y="3280152"/>
            <a:ext cx="4090122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24" name="Line 22"/>
          <p:cNvSpPr>
            <a:spLocks noChangeShapeType="1"/>
          </p:cNvSpPr>
          <p:nvPr/>
        </p:nvSpPr>
        <p:spPr bwMode="auto">
          <a:xfrm flipH="1">
            <a:off x="5934783" y="3428202"/>
            <a:ext cx="369142" cy="0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12" name="Text Box 5"/>
          <p:cNvSpPr txBox="1">
            <a:spLocks noChangeArrowheads="1"/>
          </p:cNvSpPr>
          <p:nvPr/>
        </p:nvSpPr>
        <p:spPr bwMode="auto">
          <a:xfrm>
            <a:off x="3980711" y="2232682"/>
            <a:ext cx="1418261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Erklæring</a:t>
            </a:r>
            <a:endParaRPr lang="da-DK" sz="16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243156" y="2232682"/>
            <a:ext cx="2238477" cy="318407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6" name="Line 22"/>
          <p:cNvSpPr>
            <a:spLocks noChangeShapeType="1"/>
          </p:cNvSpPr>
          <p:nvPr/>
        </p:nvSpPr>
        <p:spPr bwMode="auto">
          <a:xfrm flipH="1" flipV="1">
            <a:off x="3619420" y="2388493"/>
            <a:ext cx="339130" cy="6783"/>
          </a:xfrm>
          <a:prstGeom prst="line">
            <a:avLst/>
          </a:prstGeom>
          <a:noFill/>
          <a:ln w="28575">
            <a:solidFill>
              <a:srgbClr val="0000FF"/>
            </a:solidFill>
            <a:round/>
            <a:headEnd/>
            <a:tailEnd type="triangle" w="lg" len="lg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>
            <a:defPPr>
              <a:defRPr lang="da-DK"/>
            </a:defPPr>
            <a:lvl1pPr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5pPr>
            <a:lvl6pPr marL="22860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6pPr>
            <a:lvl7pPr marL="27432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7pPr>
            <a:lvl8pPr marL="32004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8pPr>
            <a:lvl9pPr marL="3657600" algn="l" defTabSz="914400" rtl="0" eaLnBrk="1" latinLnBrk="0" hangingPunct="1">
              <a:defRPr sz="2000" kern="1200">
                <a:solidFill>
                  <a:srgbClr val="A50021"/>
                </a:solidFill>
                <a:latin typeface="Arial" pitchFamily="34" charset="0"/>
                <a:ea typeface="ＭＳ Ｐゴシック" pitchFamily="34" charset="-128"/>
                <a:cs typeface="+mn-cs"/>
              </a:defRPr>
            </a:lvl9pPr>
          </a:lstStyle>
          <a:p>
            <a:endParaRPr lang="da-DK"/>
          </a:p>
        </p:txBody>
      </p:sp>
      <p:sp>
        <p:nvSpPr>
          <p:cNvPr id="20" name="Rectangle 19"/>
          <p:cNvSpPr/>
          <p:nvPr/>
        </p:nvSpPr>
        <p:spPr bwMode="auto">
          <a:xfrm>
            <a:off x="1979712" y="1893250"/>
            <a:ext cx="516353" cy="255373"/>
          </a:xfrm>
          <a:prstGeom prst="rect">
            <a:avLst/>
          </a:prstGeom>
          <a:noFill/>
          <a:ln w="28575" cap="flat" cmpd="sng" algn="ctr">
            <a:solidFill>
              <a:srgbClr val="0000FF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0000" tIns="46800" rIns="90000" bIns="4680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a-DK" sz="2000" b="0" i="0" u="none" strike="noStrike" cap="none" normalizeH="0" baseline="0">
              <a:ln>
                <a:noFill/>
              </a:ln>
              <a:solidFill>
                <a:srgbClr val="A50021"/>
              </a:solidFill>
              <a:effectLst/>
              <a:latin typeface="Arial" charset="0"/>
            </a:endParaRPr>
          </a:p>
        </p:txBody>
      </p:sp>
      <p:sp>
        <p:nvSpPr>
          <p:cNvPr id="17" name="Rectangle 3"/>
          <p:cNvSpPr txBox="1">
            <a:spLocks noChangeArrowheads="1"/>
          </p:cNvSpPr>
          <p:nvPr/>
        </p:nvSpPr>
        <p:spPr bwMode="auto">
          <a:xfrm>
            <a:off x="496153" y="4625444"/>
            <a:ext cx="8329647" cy="17686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/>
              <a:t>Hvis man undlader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TEST</a:t>
            </a:r>
            <a:r>
              <a:rPr lang="da-DK" altLang="da-DK" sz="1800" kern="0" dirty="0"/>
              <a:t> (og fjerner if sætningen), </a:t>
            </a:r>
            <a:r>
              <a:rPr lang="da-DK" altLang="da-DK" sz="1800" kern="0" dirty="0" smtClean="0"/>
              <a:t>summerer </a:t>
            </a:r>
            <a:r>
              <a:rPr lang="da-DK" altLang="da-DK" sz="1800" kern="0" dirty="0"/>
              <a:t>man værdien af </a:t>
            </a:r>
            <a:r>
              <a:rPr lang="da-DK" altLang="da-DK" sz="1800" b="1" kern="0" dirty="0">
                <a:solidFill>
                  <a:srgbClr val="008000"/>
                </a:solidFill>
              </a:rPr>
              <a:t>alle</a:t>
            </a:r>
            <a:r>
              <a:rPr lang="da-DK" altLang="da-DK" sz="1800" kern="0" dirty="0"/>
              <a:t> elementer i </a:t>
            </a:r>
            <a:r>
              <a:rPr lang="da-DK" altLang="da-DK" sz="1800" b="1" kern="0" dirty="0">
                <a:solidFill>
                  <a:srgbClr val="008000"/>
                </a:solidFill>
              </a:rPr>
              <a:t>LIST</a:t>
            </a:r>
          </a:p>
          <a:p>
            <a:pPr eaLnBrk="1" hangingPunct="1">
              <a:lnSpc>
                <a:spcPct val="90000"/>
              </a:lnSpc>
              <a:spcBef>
                <a:spcPts val="1800"/>
              </a:spcBef>
            </a:pPr>
            <a:r>
              <a:rPr lang="da-DK" altLang="da-DK" sz="2000" kern="0" dirty="0" smtClean="0"/>
              <a:t>Algoritmeskabelon </a:t>
            </a:r>
            <a:r>
              <a:rPr lang="da-DK" altLang="da-DK" sz="2000" kern="0" dirty="0" smtClean="0">
                <a:sym typeface="Wingdings" panose="05000000000000000000" pitchFamily="2" charset="2"/>
              </a:rPr>
              <a:t> Konkret metode</a:t>
            </a:r>
            <a:endParaRPr lang="da-DK" altLang="da-DK" sz="2000" kern="0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Indsæt hvad de </a:t>
            </a:r>
            <a:r>
              <a:rPr lang="da-DK" altLang="da-DK" sz="1800" b="1" kern="0" dirty="0" smtClean="0">
                <a:solidFill>
                  <a:srgbClr val="FF0000"/>
                </a:solidFill>
              </a:rPr>
              <a:t>RØDE</a:t>
            </a:r>
            <a:r>
              <a:rPr lang="da-DK" altLang="da-DK" sz="1800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 smtClean="0"/>
              <a:t>ting skal være (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TYPE</a:t>
            </a:r>
            <a:r>
              <a:rPr lang="da-DK" altLang="da-DK" sz="1600" kern="0" dirty="0" smtClean="0">
                <a:solidFill>
                  <a:srgbClr val="FF0000"/>
                </a:solidFill>
              </a:rPr>
              <a:t>,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LIST, PARAM</a:t>
            </a:r>
            <a:r>
              <a:rPr lang="da-DK" altLang="da-DK" sz="1800" kern="0" dirty="0" smtClean="0"/>
              <a:t> og </a:t>
            </a:r>
            <a:r>
              <a:rPr lang="da-DK" altLang="da-DK" sz="1600" b="1" kern="0" dirty="0" smtClean="0">
                <a:solidFill>
                  <a:srgbClr val="FF0000"/>
                </a:solidFill>
              </a:rPr>
              <a:t>TEST</a:t>
            </a:r>
            <a:r>
              <a:rPr lang="da-DK" altLang="da-DK" sz="1800" kern="0" dirty="0" smtClean="0"/>
              <a:t>)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Kopiér resten, som det står uden modifikationer</a:t>
            </a:r>
          </a:p>
        </p:txBody>
      </p:sp>
      <p:sp>
        <p:nvSpPr>
          <p:cNvPr id="19" name="Title 1"/>
          <p:cNvSpPr>
            <a:spLocks noGrp="1"/>
          </p:cNvSpPr>
          <p:nvPr>
            <p:ph type="title"/>
          </p:nvPr>
        </p:nvSpPr>
        <p:spPr>
          <a:xfrm>
            <a:off x="467544" y="208783"/>
            <a:ext cx="7957144" cy="682625"/>
          </a:xfrm>
          <a:solidFill>
            <a:schemeClr val="bg1"/>
          </a:solidFill>
        </p:spPr>
        <p:txBody>
          <a:bodyPr/>
          <a:lstStyle/>
          <a:p>
            <a:r>
              <a:rPr lang="da-DK" altLang="da-DK" sz="3200" dirty="0">
                <a:ea typeface="ＭＳ Ｐゴシック" pitchFamily="34" charset="-128"/>
              </a:rPr>
              <a:t>Algoritmeskabelonen </a:t>
            </a:r>
            <a:r>
              <a:rPr lang="da-DK" altLang="da-DK" sz="3200" dirty="0" smtClean="0">
                <a:ea typeface="ＭＳ Ｐゴシック" pitchFamily="34" charset="-128"/>
              </a:rPr>
              <a:t>findSumOf</a:t>
            </a:r>
            <a:endParaRPr lang="da-DK" altLang="da-DK" sz="3200" noProof="0" dirty="0" smtClean="0">
              <a:ea typeface="ＭＳ Ｐゴシック" pitchFamily="34" charset="-128"/>
            </a:endParaRPr>
          </a:p>
        </p:txBody>
      </p:sp>
      <p:sp>
        <p:nvSpPr>
          <p:cNvPr id="21" name="Rectangle 3"/>
          <p:cNvSpPr txBox="1">
            <a:spLocks noChangeArrowheads="1"/>
          </p:cNvSpPr>
          <p:nvPr/>
        </p:nvSpPr>
        <p:spPr bwMode="auto">
          <a:xfrm>
            <a:off x="467544" y="1261315"/>
            <a:ext cx="5124008" cy="4146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  <a:defRPr/>
            </a:pPr>
            <a:r>
              <a:rPr 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Hvad gør denne algoritmeskabelon?</a:t>
            </a:r>
          </a:p>
        </p:txBody>
      </p:sp>
      <p:sp>
        <p:nvSpPr>
          <p:cNvPr id="23" name="Text Box 5"/>
          <p:cNvSpPr txBox="1">
            <a:spLocks noChangeArrowheads="1"/>
          </p:cNvSpPr>
          <p:nvPr/>
        </p:nvSpPr>
        <p:spPr bwMode="auto">
          <a:xfrm>
            <a:off x="6334243" y="3270496"/>
            <a:ext cx="1302373" cy="335989"/>
          </a:xfrm>
          <a:prstGeom prst="rect">
            <a:avLst/>
          </a:prstGeom>
          <a:noFill/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6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Opdatering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14" name="Text Box 5"/>
          <p:cNvSpPr txBox="1">
            <a:spLocks noChangeArrowheads="1"/>
          </p:cNvSpPr>
          <p:nvPr/>
        </p:nvSpPr>
        <p:spPr bwMode="auto">
          <a:xfrm>
            <a:off x="6329062" y="2849201"/>
            <a:ext cx="2409770" cy="1420902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eaLnBrk="0" hangingPunct="0">
              <a:spcBef>
                <a:spcPts val="1800"/>
              </a:spcBef>
              <a:buClr>
                <a:schemeClr val="tx1"/>
              </a:buClr>
              <a:buSzPct val="75000"/>
              <a:buFont typeface="Monotype Sorts" charset="0"/>
              <a:buNone/>
              <a:defRPr/>
            </a:pP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Opdateringen</a:t>
            </a:r>
            <a:r>
              <a:rPr lang="da-DK" sz="1400" b="1" dirty="0">
                <a:solidFill>
                  <a:srgbClr val="0000FF"/>
                </a:solidFill>
                <a:latin typeface="+mn-lt"/>
                <a:ea typeface="ＭＳ Ｐゴシック" charset="0"/>
              </a:rPr>
              <a:t> </a:t>
            </a: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beregner elementets værdi ved hjælp af </a:t>
            </a:r>
            <a:r>
              <a:rPr lang="da-DK" sz="1400" b="1" dirty="0" smtClean="0">
                <a:solidFill>
                  <a:srgbClr val="008000"/>
                </a:solidFill>
                <a:latin typeface="+mn-lt"/>
                <a:ea typeface="ＭＳ Ｐゴシック" charset="0"/>
              </a:rPr>
              <a:t>VALUE</a:t>
            </a:r>
            <a:r>
              <a:rPr lang="da-DK" sz="1400" b="1" dirty="0" smtClean="0">
                <a:solidFill>
                  <a:srgbClr val="0000FF"/>
                </a:solidFill>
                <a:latin typeface="+mn-lt"/>
                <a:ea typeface="ＭＳ Ｐゴシック" charset="0"/>
              </a:rPr>
              <a:t> , f.eks.</a:t>
            </a:r>
          </a:p>
          <a:p>
            <a:pPr eaLnBrk="0" hangingPunct="0">
              <a:spcBef>
                <a:spcPts val="300"/>
              </a:spcBef>
              <a:buClr>
                <a:schemeClr val="tx1"/>
              </a:buClr>
              <a:buSzPct val="75000"/>
              <a:defRPr/>
            </a:pPr>
            <a:r>
              <a:rPr lang="da-DK" altLang="da-DK" sz="1400" kern="0" dirty="0">
                <a:solidFill>
                  <a:srgbClr val="0000FF"/>
                </a:solidFill>
              </a:rPr>
              <a:t>–</a:t>
            </a:r>
            <a:r>
              <a:rPr lang="da-DK" sz="1400" b="1" dirty="0" smtClean="0">
                <a:solidFill>
                  <a:srgbClr val="0000FF"/>
                </a:solidFill>
                <a:ea typeface="ＭＳ Ｐゴシック" charset="0"/>
              </a:rPr>
              <a:t> farven </a:t>
            </a:r>
            <a:r>
              <a:rPr lang="da-DK" sz="1400" b="1" dirty="0">
                <a:solidFill>
                  <a:srgbClr val="0000FF"/>
                </a:solidFill>
                <a:ea typeface="ＭＳ Ｐゴシック" charset="0"/>
              </a:rPr>
              <a:t>i</a:t>
            </a:r>
            <a:r>
              <a:rPr lang="da-DK" sz="1400" b="1" dirty="0" smtClean="0">
                <a:solidFill>
                  <a:srgbClr val="0000FF"/>
                </a:solidFill>
                <a:ea typeface="ＭＳ Ｐゴシック" charset="0"/>
              </a:rPr>
              <a:t> </a:t>
            </a:r>
            <a:r>
              <a:rPr lang="da-DK" sz="1400" b="1" dirty="0">
                <a:solidFill>
                  <a:srgbClr val="0000FF"/>
                </a:solidFill>
                <a:ea typeface="ＭＳ Ｐゴシック" charset="0"/>
              </a:rPr>
              <a:t>et </a:t>
            </a:r>
            <a:r>
              <a:rPr lang="da-DK" sz="1400" b="1" dirty="0" smtClean="0">
                <a:solidFill>
                  <a:srgbClr val="0000FF"/>
                </a:solidFill>
                <a:ea typeface="ＭＳ Ｐゴシック" charset="0"/>
              </a:rPr>
              <a:t>Pixel-objekt</a:t>
            </a:r>
          </a:p>
          <a:p>
            <a:pPr eaLnBrk="0" hangingPunct="0">
              <a:spcBef>
                <a:spcPts val="0"/>
              </a:spcBef>
              <a:buClr>
                <a:schemeClr val="tx1"/>
              </a:buClr>
              <a:buSzPct val="75000"/>
              <a:defRPr/>
            </a:pPr>
            <a:r>
              <a:rPr lang="da-DK" altLang="da-DK" sz="1400" kern="0" dirty="0">
                <a:solidFill>
                  <a:srgbClr val="0000FF"/>
                </a:solidFill>
              </a:rPr>
              <a:t>–</a:t>
            </a:r>
            <a:r>
              <a:rPr lang="da-DK" sz="1400" b="1" dirty="0" smtClean="0">
                <a:solidFill>
                  <a:srgbClr val="0000FF"/>
                </a:solidFill>
                <a:ea typeface="ＭＳ Ｐゴシック" charset="0"/>
              </a:rPr>
              <a:t> længden </a:t>
            </a:r>
            <a:r>
              <a:rPr lang="da-DK" sz="1400" b="1" dirty="0">
                <a:solidFill>
                  <a:srgbClr val="0000FF"/>
                </a:solidFill>
                <a:ea typeface="ＭＳ Ｐゴシック" charset="0"/>
              </a:rPr>
              <a:t>af navnet </a:t>
            </a:r>
            <a:r>
              <a:rPr lang="da-DK" sz="1400" b="1" dirty="0" smtClean="0">
                <a:solidFill>
                  <a:srgbClr val="0000FF"/>
                </a:solidFill>
                <a:ea typeface="ＭＳ Ｐゴシック" charset="0"/>
              </a:rPr>
              <a:t>i</a:t>
            </a:r>
          </a:p>
          <a:p>
            <a:pPr eaLnBrk="0" hangingPunct="0">
              <a:spcBef>
                <a:spcPts val="0"/>
              </a:spcBef>
              <a:buClr>
                <a:schemeClr val="tx1"/>
              </a:buClr>
              <a:buSzPct val="75000"/>
              <a:defRPr/>
            </a:pPr>
            <a:r>
              <a:rPr lang="da-DK" sz="1400" b="1" dirty="0">
                <a:solidFill>
                  <a:srgbClr val="0000FF"/>
                </a:solidFill>
                <a:ea typeface="ＭＳ Ｐゴシック" charset="0"/>
              </a:rPr>
              <a:t> </a:t>
            </a:r>
            <a:r>
              <a:rPr lang="da-DK" sz="1400" b="1" dirty="0" smtClean="0">
                <a:solidFill>
                  <a:srgbClr val="0000FF"/>
                </a:solidFill>
                <a:ea typeface="ＭＳ Ｐゴシック" charset="0"/>
              </a:rPr>
              <a:t>  et Person-objekt</a:t>
            </a:r>
            <a:endParaRPr lang="da-DK" sz="1400" b="1" dirty="0">
              <a:solidFill>
                <a:srgbClr val="0000FF"/>
              </a:solidFill>
              <a:latin typeface="+mn-lt"/>
              <a:ea typeface="ＭＳ Ｐゴシック" charset="0"/>
            </a:endParaRPr>
          </a:p>
        </p:txBody>
      </p:sp>
      <p:sp>
        <p:nvSpPr>
          <p:cNvPr id="33" name="Rectangle 3"/>
          <p:cNvSpPr txBox="1">
            <a:spLocks noChangeArrowheads="1"/>
          </p:cNvSpPr>
          <p:nvPr/>
        </p:nvSpPr>
        <p:spPr bwMode="auto">
          <a:xfrm>
            <a:off x="422343" y="1075715"/>
            <a:ext cx="8182105" cy="681856"/>
          </a:xfrm>
          <a:prstGeom prst="rect">
            <a:avLst/>
          </a:prstGeom>
          <a:solidFill>
            <a:schemeClr val="bg1"/>
          </a:solidFill>
          <a:ln>
            <a:noFill/>
          </a:ln>
          <a:ex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342900" lvl="1" indent="-342900" eaLnBrk="1" hangingPunct="1">
              <a:lnSpc>
                <a:spcPct val="90000"/>
              </a:lnSpc>
              <a:buChar char="•"/>
            </a:pP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Gennemsøger arraylisten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LIST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med elementer af typen </a:t>
            </a:r>
            <a:r>
              <a:rPr lang="da-DK" altLang="da-DK" b="1" kern="0" dirty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TYPE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 og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summerer værdien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af de </a:t>
            </a:r>
            <a:r>
              <a:rPr lang="da-DK" altLang="da-DK" b="1" kern="0" dirty="0" smtClean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elementer, </a:t>
            </a:r>
            <a:r>
              <a:rPr lang="da-DK" altLang="da-DK" b="1" kern="0" dirty="0">
                <a:solidFill>
                  <a:srgbClr val="A50021"/>
                </a:solidFill>
                <a:ea typeface="ＭＳ Ｐゴシック" pitchFamily="-107" charset="-128"/>
                <a:cs typeface="ＭＳ Ｐゴシック" pitchFamily="-107" charset="-128"/>
              </a:rPr>
              <a:t>der opfylder </a:t>
            </a:r>
            <a:r>
              <a:rPr lang="da-DK" altLang="da-DK" b="1" kern="0" dirty="0" smtClean="0">
                <a:solidFill>
                  <a:srgbClr val="008000"/>
                </a:solidFill>
                <a:ea typeface="ＭＳ Ｐゴシック" pitchFamily="-107" charset="-128"/>
                <a:cs typeface="ＭＳ Ｐゴシック" pitchFamily="-107" charset="-128"/>
              </a:rPr>
              <a:t>TEST</a:t>
            </a:r>
            <a:endParaRPr lang="da-DK" altLang="da-DK" b="1" kern="0" dirty="0">
              <a:solidFill>
                <a:srgbClr val="008000"/>
              </a:solidFill>
              <a:ea typeface="ＭＳ Ｐゴシック" pitchFamily="-107" charset="-128"/>
              <a:cs typeface="ＭＳ Ｐゴシック" pitchFamily="-107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1028193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9" grpId="0" animBg="1"/>
      <p:bldP spid="14" grpId="0" animBg="1"/>
      <p:bldP spid="3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Box 5"/>
          <p:cNvSpPr txBox="1">
            <a:spLocks noChangeArrowheads="1"/>
          </p:cNvSpPr>
          <p:nvPr/>
        </p:nvSpPr>
        <p:spPr bwMode="auto">
          <a:xfrm>
            <a:off x="6232629" y="5238415"/>
            <a:ext cx="2317011" cy="951543"/>
          </a:xfrm>
          <a:prstGeom prst="rect">
            <a:avLst/>
          </a:prstGeom>
          <a:solidFill>
            <a:srgbClr val="CCECFF"/>
          </a:solidFill>
          <a:ln w="28575">
            <a:solidFill>
              <a:srgbClr val="0000FF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/>
          <a:p>
            <a:pPr algn="ctr">
              <a:defRPr/>
            </a:pPr>
            <a:r>
              <a:rPr lang="da-DK" sz="1400" b="1" dirty="0" smtClean="0">
                <a:ln w="11430"/>
                <a:solidFill>
                  <a:srgbClr val="0000FF"/>
                </a:solidFill>
              </a:rPr>
              <a:t>Køreprøven indeholder </a:t>
            </a:r>
            <a:r>
              <a:rPr lang="da-DK" sz="1400" b="1" dirty="0">
                <a:ln w="11430"/>
                <a:solidFill>
                  <a:srgbClr val="0000FF"/>
                </a:solidFill>
              </a:rPr>
              <a:t>opgaver, som </a:t>
            </a:r>
            <a:r>
              <a:rPr lang="da-DK" sz="1400" b="1" dirty="0" smtClean="0">
                <a:ln w="11430"/>
                <a:solidFill>
                  <a:srgbClr val="0000FF"/>
                </a:solidFill>
              </a:rPr>
              <a:t>kan løses </a:t>
            </a:r>
            <a:r>
              <a:rPr lang="da-DK" sz="1400" b="1" dirty="0">
                <a:ln w="11430"/>
                <a:solidFill>
                  <a:srgbClr val="0000FF"/>
                </a:solidFill>
              </a:rPr>
              <a:t>ved hjælp af algoritmeskabeloner</a:t>
            </a:r>
          </a:p>
        </p:txBody>
      </p:sp>
      <p:sp>
        <p:nvSpPr>
          <p:cNvPr id="21505" name="Title 1"/>
          <p:cNvSpPr>
            <a:spLocks noGrp="1"/>
          </p:cNvSpPr>
          <p:nvPr>
            <p:ph type="title"/>
          </p:nvPr>
        </p:nvSpPr>
        <p:spPr>
          <a:xfrm>
            <a:off x="395536" y="298103"/>
            <a:ext cx="8568952" cy="682625"/>
          </a:xfrm>
        </p:spPr>
        <p:txBody>
          <a:bodyPr/>
          <a:lstStyle/>
          <a:p>
            <a:r>
              <a:rPr lang="da-DK" altLang="da-DK" sz="3200" spc="-100" noProof="0" dirty="0" smtClean="0">
                <a:ea typeface="ＭＳ Ｐゴシック" pitchFamily="34" charset="-128"/>
              </a:rPr>
              <a:t>Sammenligning af de fire algoritmeskabeloner</a:t>
            </a:r>
          </a:p>
        </p:txBody>
      </p:sp>
      <p:sp>
        <p:nvSpPr>
          <p:cNvPr id="6" name="Rectangle 3"/>
          <p:cNvSpPr txBox="1">
            <a:spLocks noChangeArrowheads="1"/>
          </p:cNvSpPr>
          <p:nvPr/>
        </p:nvSpPr>
        <p:spPr bwMode="auto">
          <a:xfrm>
            <a:off x="467544" y="1052736"/>
            <a:ext cx="8568952" cy="43924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eaLnBrk="1" hangingPunct="1">
              <a:lnSpc>
                <a:spcPct val="90000"/>
              </a:lnSpc>
            </a:pPr>
            <a:r>
              <a:rPr lang="da-DK" altLang="da-DK" sz="2000" kern="0" spc="-100" dirty="0"/>
              <a:t>Alle skabeloner gennemsøger en arrayliste (eller en anden objektsamling)</a:t>
            </a:r>
            <a:endParaRPr lang="da-DK" altLang="da-DK" sz="2000" kern="0" spc="-100" dirty="0" smtClean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Hvert enkelt element i listen tjekkes op mod en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angiven betingelse</a:t>
            </a: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smtClean="0"/>
              <a:t>Betingelsen involverer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kun det element</a:t>
            </a:r>
            <a:r>
              <a:rPr lang="da-DK" altLang="da-DK" sz="1800" kern="0" dirty="0" smtClean="0"/>
              <a:t> i listen, der pt. undersøges</a:t>
            </a:r>
          </a:p>
          <a:p>
            <a:pPr eaLnBrk="1" hangingPunct="1">
              <a:lnSpc>
                <a:spcPct val="90000"/>
              </a:lnSpc>
              <a:spcBef>
                <a:spcPts val="3000"/>
              </a:spcBef>
            </a:pPr>
            <a:r>
              <a:rPr lang="da-DK" altLang="da-DK" sz="2000" kern="0" dirty="0" smtClean="0"/>
              <a:t>Forskelle</a:t>
            </a:r>
            <a:endParaRPr lang="da-DK" altLang="da-DK" sz="2000" kern="0" dirty="0"/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findOne</a:t>
            </a:r>
            <a:r>
              <a:rPr lang="da-DK" altLang="da-DK" sz="1800" kern="0" dirty="0"/>
              <a:t> </a:t>
            </a:r>
            <a:r>
              <a:rPr lang="da-DK" altLang="da-DK" sz="1800" kern="0" dirty="0" smtClean="0"/>
              <a:t>returnerer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ét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element, der opfylder den angivne </a:t>
            </a:r>
            <a:r>
              <a:rPr lang="da-DK" altLang="da-DK" sz="1800" kern="0" dirty="0" smtClean="0"/>
              <a:t>betingelse</a:t>
            </a:r>
            <a:br>
              <a:rPr lang="da-DK" altLang="da-DK" sz="1800" kern="0" dirty="0" smtClean="0"/>
            </a:br>
            <a:r>
              <a:rPr lang="da-DK" altLang="da-DK" sz="1800" kern="0" dirty="0" smtClean="0"/>
              <a:t>(og stopper så snart et sådant element er fundet)</a:t>
            </a:r>
            <a:endParaRPr lang="da-DK" altLang="da-DK" sz="1800" b="1" kern="0" dirty="0">
              <a:solidFill>
                <a:srgbClr val="00800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findAll</a:t>
            </a:r>
            <a:r>
              <a:rPr lang="da-DK" altLang="da-DK" sz="1800" kern="0" dirty="0"/>
              <a:t> </a:t>
            </a:r>
            <a:r>
              <a:rPr lang="da-DK" altLang="da-DK" sz="1800" kern="0" dirty="0" smtClean="0"/>
              <a:t>returnerer </a:t>
            </a:r>
            <a:r>
              <a:rPr lang="da-DK" altLang="da-DK" sz="1800" kern="0" dirty="0"/>
              <a:t>en arrayliste</a:t>
            </a:r>
            <a:r>
              <a:rPr lang="da-DK" altLang="da-DK" sz="1800" b="1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med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b="1" kern="0" dirty="0">
                <a:solidFill>
                  <a:srgbClr val="008000"/>
                </a:solidFill>
              </a:rPr>
              <a:t>alle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de</a:t>
            </a:r>
            <a:r>
              <a:rPr lang="da-DK" altLang="da-DK" sz="1800" b="1" kern="0" dirty="0" smtClean="0">
                <a:solidFill>
                  <a:srgbClr val="FF0000"/>
                </a:solidFill>
              </a:rPr>
              <a:t> </a:t>
            </a:r>
            <a:r>
              <a:rPr lang="da-DK" altLang="da-DK" sz="1800" kern="0" dirty="0" smtClean="0"/>
              <a:t>elementer</a:t>
            </a:r>
            <a:r>
              <a:rPr lang="da-DK" altLang="da-DK" sz="1800" kern="0" dirty="0"/>
              <a:t>, der opfylder den angivne </a:t>
            </a:r>
            <a:r>
              <a:rPr lang="da-DK" altLang="da-DK" sz="1800" kern="0" dirty="0" smtClean="0"/>
              <a:t>betingelse</a:t>
            </a:r>
            <a:endParaRPr lang="da-DK" altLang="da-DK" sz="1800" b="1" kern="0" dirty="0">
              <a:solidFill>
                <a:srgbClr val="00800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/>
              <a:t>findNoOf</a:t>
            </a:r>
            <a:r>
              <a:rPr lang="da-DK" altLang="da-DK" sz="1800" kern="0" dirty="0"/>
              <a:t> </a:t>
            </a:r>
            <a:r>
              <a:rPr lang="da-DK" altLang="da-DK" sz="1800" kern="0" dirty="0" smtClean="0"/>
              <a:t>returnerer </a:t>
            </a:r>
            <a:r>
              <a:rPr lang="da-DK" altLang="da-DK" sz="1800" b="1" kern="0" dirty="0">
                <a:solidFill>
                  <a:srgbClr val="008000"/>
                </a:solidFill>
              </a:rPr>
              <a:t>antallet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af elementer, der opfylder den angivne </a:t>
            </a:r>
            <a:r>
              <a:rPr lang="da-DK" altLang="da-DK" sz="1800" kern="0" dirty="0" smtClean="0"/>
              <a:t>betingelse</a:t>
            </a:r>
            <a:endParaRPr lang="da-DK" altLang="da-DK" sz="1800" b="1" kern="0" dirty="0">
              <a:solidFill>
                <a:srgbClr val="008000"/>
              </a:solidFill>
            </a:endParaRPr>
          </a:p>
          <a:p>
            <a:pPr lvl="1" eaLnBrk="1" hangingPunct="1">
              <a:lnSpc>
                <a:spcPct val="90000"/>
              </a:lnSpc>
              <a:spcBef>
                <a:spcPts val="600"/>
              </a:spcBef>
            </a:pPr>
            <a:r>
              <a:rPr lang="da-DK" altLang="da-DK" sz="1800" kern="0" dirty="0" err="1" smtClean="0"/>
              <a:t>findSumOf</a:t>
            </a:r>
            <a:r>
              <a:rPr lang="da-DK" altLang="da-DK" sz="1800" kern="0" dirty="0" smtClean="0"/>
              <a:t> returnerer </a:t>
            </a:r>
            <a:r>
              <a:rPr lang="da-DK" altLang="da-DK" sz="1800" b="1" kern="0" dirty="0" smtClean="0">
                <a:solidFill>
                  <a:srgbClr val="008000"/>
                </a:solidFill>
              </a:rPr>
              <a:t>summ</a:t>
            </a:r>
            <a:r>
              <a:rPr lang="da-DK" altLang="da-DK" sz="1800" b="1" kern="0" dirty="0">
                <a:solidFill>
                  <a:srgbClr val="008000"/>
                </a:solidFill>
              </a:rPr>
              <a:t>en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af</a:t>
            </a:r>
            <a:r>
              <a:rPr lang="da-DK" altLang="da-DK" sz="1800" b="1" kern="0" dirty="0">
                <a:solidFill>
                  <a:srgbClr val="FF0000"/>
                </a:solidFill>
              </a:rPr>
              <a:t> </a:t>
            </a:r>
            <a:r>
              <a:rPr lang="da-DK" altLang="da-DK" sz="1800" kern="0" dirty="0"/>
              <a:t>værdierne</a:t>
            </a:r>
            <a:r>
              <a:rPr lang="da-DK" altLang="da-DK" sz="1800" kern="0" dirty="0" smtClean="0"/>
              <a:t> af de elementer, der </a:t>
            </a:r>
            <a:r>
              <a:rPr lang="da-DK" altLang="da-DK" sz="1800" kern="0" dirty="0"/>
              <a:t>opfylder den angivne </a:t>
            </a:r>
            <a:r>
              <a:rPr lang="da-DK" altLang="da-DK" sz="1800" kern="0" dirty="0" smtClean="0"/>
              <a:t>betingelse</a:t>
            </a:r>
            <a:endParaRPr lang="da-DK" altLang="da-DK" sz="1800" b="1" kern="0" dirty="0">
              <a:solidFill>
                <a:srgbClr val="008000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algn="ctr"/>
            <a:fld id="{0C953E5A-28AD-44D7-98CE-0B8AEAC88EC0}" type="slidenum">
              <a:rPr lang="da-DK" altLang="da-DK" sz="1800" b="1" smtClean="0"/>
              <a:pPr algn="ctr"/>
              <a:t>9</a:t>
            </a:fld>
            <a:endParaRPr lang="da-DK" altLang="da-DK" sz="1800" b="1" dirty="0"/>
          </a:p>
        </p:txBody>
      </p:sp>
      <p:graphicFrame>
        <p:nvGraphicFramePr>
          <p:cNvPr id="5" name="Group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18551738"/>
              </p:ext>
            </p:extLst>
          </p:nvPr>
        </p:nvGraphicFramePr>
        <p:xfrm>
          <a:off x="1043608" y="5229200"/>
          <a:ext cx="4972006" cy="1219200"/>
        </p:xfrm>
        <a:graphic>
          <a:graphicData uri="http://schemas.openxmlformats.org/drawingml/2006/table">
            <a:tbl>
              <a:tblPr/>
              <a:tblGrid>
                <a:gridCol w="1171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68152">
                  <a:extLst>
                    <a:ext uri="{9D8B030D-6E8A-4147-A177-3AD203B41FA5}">
                      <a16:colId xmlns:a16="http://schemas.microsoft.com/office/drawing/2014/main" val="3306566544"/>
                    </a:ext>
                  </a:extLst>
                </a:gridCol>
                <a:gridCol w="12961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357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67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Skabelon</a:t>
                      </a:r>
                      <a:endParaRPr kumimoji="0" lang="da-DK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Lokal variabel</a:t>
                      </a:r>
                      <a:endParaRPr kumimoji="0" lang="da-DK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Initialisering</a:t>
                      </a:r>
                      <a:endParaRPr kumimoji="0" lang="da-DK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marR="54000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da-DK" sz="1400" b="1" i="0" u="none" strike="noStrike" cap="none" normalizeH="0" baseline="0" noProof="0" dirty="0" err="1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Opdateri</a:t>
                      </a:r>
                      <a:r>
                        <a:rPr kumimoji="0" lang="da-DK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rgbClr val="A50021"/>
                          </a:solidFill>
                          <a:effectLst/>
                          <a:latin typeface="Arial" charset="0"/>
                          <a:ea typeface="ＭＳ Ｐゴシック" charset="0"/>
                          <a:cs typeface="ＭＳ Ｐゴシック" charset="0"/>
                        </a:rPr>
                        <a:t>ng</a:t>
                      </a:r>
                      <a:endParaRPr kumimoji="0" lang="da-DK" sz="1400" b="1" i="0" u="none" strike="noStrike" cap="none" normalizeH="0" baseline="0" dirty="0">
                        <a:ln>
                          <a:noFill/>
                        </a:ln>
                        <a:solidFill>
                          <a:srgbClr val="A50021"/>
                        </a:solidFill>
                        <a:effectLst/>
                        <a:latin typeface="Arial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67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findAll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arrayliste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tom </a:t>
                      </a: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liste</a:t>
                      </a: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 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add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67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findNoOf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heltal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+= 1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6798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findSumOf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heltal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0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sz="1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ourier New" charset="0"/>
                          <a:ea typeface="ＭＳ Ｐゴシック" charset="0"/>
                          <a:cs typeface="ＭＳ Ｐゴシック" charset="0"/>
                        </a:rPr>
                        <a:t>+= VALUE</a:t>
                      </a:r>
                      <a:endParaRPr kumimoji="0" lang="en-US" sz="1400" b="1" i="0" u="none" strike="noStrike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ourier New" charset="0"/>
                        <a:ea typeface="ＭＳ Ｐゴシック" charset="0"/>
                        <a:cs typeface="ＭＳ Ｐゴシック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FFFF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0" name="Rectangle 3"/>
          <p:cNvSpPr txBox="1">
            <a:spLocks noChangeArrowheads="1"/>
          </p:cNvSpPr>
          <p:nvPr/>
        </p:nvSpPr>
        <p:spPr bwMode="auto">
          <a:xfrm>
            <a:off x="6370343" y="3014597"/>
            <a:ext cx="1658199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ÉN RØD SKO</a:t>
            </a:r>
            <a:endParaRPr lang="da-DK" altLang="da-DK" sz="1400" kern="0" dirty="0">
              <a:solidFill>
                <a:srgbClr val="FF0000"/>
              </a:solidFill>
            </a:endParaRPr>
          </a:p>
        </p:txBody>
      </p:sp>
      <p:sp>
        <p:nvSpPr>
          <p:cNvPr id="11" name="Rectangle 3"/>
          <p:cNvSpPr txBox="1">
            <a:spLocks noChangeArrowheads="1"/>
          </p:cNvSpPr>
          <p:nvPr/>
        </p:nvSpPr>
        <p:spPr bwMode="auto">
          <a:xfrm>
            <a:off x="3428837" y="3586740"/>
            <a:ext cx="1882794" cy="2810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ALLE </a:t>
            </a:r>
            <a:r>
              <a:rPr lang="da-DK" altLang="da-DK" sz="1400" b="1" kern="0" dirty="0">
                <a:solidFill>
                  <a:srgbClr val="FF0000"/>
                </a:solidFill>
              </a:rPr>
              <a:t>RØDE </a:t>
            </a:r>
            <a:r>
              <a:rPr lang="da-DK" altLang="da-DK" sz="1400" b="1" kern="0" dirty="0" smtClean="0">
                <a:solidFill>
                  <a:srgbClr val="FF0000"/>
                </a:solidFill>
              </a:rPr>
              <a:t>SKO</a:t>
            </a:r>
            <a:endParaRPr lang="da-DK" altLang="da-DK" sz="1400" kern="0" dirty="0">
              <a:solidFill>
                <a:srgbClr val="FF0000"/>
              </a:solidFill>
            </a:endParaRPr>
          </a:p>
        </p:txBody>
      </p:sp>
      <p:sp>
        <p:nvSpPr>
          <p:cNvPr id="12" name="Rectangle 3"/>
          <p:cNvSpPr txBox="1">
            <a:spLocks noChangeArrowheads="1"/>
          </p:cNvSpPr>
          <p:nvPr/>
        </p:nvSpPr>
        <p:spPr bwMode="auto">
          <a:xfrm>
            <a:off x="2479951" y="4149556"/>
            <a:ext cx="3098359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ANTALLET </a:t>
            </a:r>
            <a:r>
              <a:rPr lang="da-DK" altLang="da-DK" sz="1400" b="1" kern="0" dirty="0">
                <a:solidFill>
                  <a:srgbClr val="FF0000"/>
                </a:solidFill>
              </a:rPr>
              <a:t>AF RØDE </a:t>
            </a:r>
            <a:r>
              <a:rPr lang="da-DK" altLang="da-DK" sz="1400" b="1" kern="0" dirty="0" smtClean="0">
                <a:solidFill>
                  <a:srgbClr val="FF0000"/>
                </a:solidFill>
              </a:rPr>
              <a:t>SKO</a:t>
            </a:r>
          </a:p>
        </p:txBody>
      </p:sp>
      <p:sp>
        <p:nvSpPr>
          <p:cNvPr id="13" name="Rectangle 3"/>
          <p:cNvSpPr txBox="1">
            <a:spLocks noChangeArrowheads="1"/>
          </p:cNvSpPr>
          <p:nvPr/>
        </p:nvSpPr>
        <p:spPr bwMode="auto">
          <a:xfrm>
            <a:off x="3816175" y="4719360"/>
            <a:ext cx="4457009" cy="2880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2400" b="1">
                <a:solidFill>
                  <a:srgbClr val="A50021"/>
                </a:solidFill>
                <a:latin typeface="+mn-lt"/>
                <a:ea typeface="ＭＳ Ｐゴシック" pitchFamily="-107" charset="-128"/>
                <a:cs typeface="ＭＳ Ｐゴシック" pitchFamily="-107" charset="-128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2000">
                <a:solidFill>
                  <a:srgbClr val="000066"/>
                </a:solidFill>
                <a:latin typeface="+mn-lt"/>
                <a:ea typeface="ＭＳ Ｐゴシック" charset="-128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•"/>
              <a:defRPr sz="1600">
                <a:solidFill>
                  <a:schemeClr val="tx1"/>
                </a:solidFill>
                <a:latin typeface="+mn-lt"/>
                <a:ea typeface="ＭＳ Ｐゴシック" charset="-128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–"/>
              <a:defRPr sz="16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200">
                <a:solidFill>
                  <a:schemeClr val="tx1"/>
                </a:solidFill>
                <a:latin typeface="Times New Roman" charset="0"/>
                <a:ea typeface="ＭＳ Ｐゴシック" charset="-128"/>
              </a:defRPr>
            </a:lvl9pPr>
          </a:lstStyle>
          <a:p>
            <a:pPr marL="0" indent="0" eaLnBrk="1" hangingPunct="1">
              <a:lnSpc>
                <a:spcPct val="90000"/>
              </a:lnSpc>
              <a:buNone/>
            </a:pPr>
            <a:r>
              <a:rPr lang="da-DK" altLang="da-DK" sz="1400" b="1" kern="0" dirty="0" smtClean="0">
                <a:solidFill>
                  <a:srgbClr val="FF0000"/>
                </a:solidFill>
              </a:rPr>
              <a:t>SAMLEDE </a:t>
            </a:r>
            <a:r>
              <a:rPr lang="da-DK" altLang="da-DK" sz="1400" b="1" kern="0" dirty="0">
                <a:solidFill>
                  <a:srgbClr val="FF0000"/>
                </a:solidFill>
              </a:rPr>
              <a:t>PRIS FOR ALLE RØDE SKO</a:t>
            </a:r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 bwMode="auto">
          <a:xfrm>
            <a:off x="2646584" y="2144997"/>
            <a:ext cx="3440451" cy="520655"/>
          </a:xfrm>
          <a:prstGeom prst="rect">
            <a:avLst/>
          </a:prstGeom>
          <a:solidFill>
            <a:srgbClr val="FFE7E7"/>
          </a:solidFill>
          <a:ln w="28575">
            <a:solidFill>
              <a:srgbClr val="FF0000"/>
            </a:solidFill>
          </a:ln>
          <a:effectLst/>
          <a:extLst/>
        </p:spPr>
        <p:txBody>
          <a:bodyPr wrap="square" lIns="90487" tIns="44450" rIns="90487" bIns="44450">
            <a:spAutoFit/>
          </a:bodyPr>
          <a:lstStyle>
            <a:defPPr>
              <a:defRPr lang="da-DK"/>
            </a:defPPr>
            <a:lvl1pPr algn="ctr">
              <a:defRPr sz="1600" b="1">
                <a:ln w="11430"/>
                <a:solidFill>
                  <a:srgbClr val="0000FF"/>
                </a:solidFill>
              </a:defRPr>
            </a:lvl1pPr>
          </a:lstStyle>
          <a:p>
            <a:pPr marL="179388" indent="-179388" algn="l">
              <a:buFont typeface="Arial" panose="020B0604020202020204" pitchFamily="34" charset="0"/>
              <a:buChar char="•"/>
            </a:pPr>
            <a:r>
              <a:rPr lang="da-DK" altLang="da-DK" sz="1400" dirty="0" smtClean="0">
                <a:solidFill>
                  <a:srgbClr val="FF0000"/>
                </a:solidFill>
              </a:rPr>
              <a:t>Skobutik med en arrayliste med sko</a:t>
            </a:r>
          </a:p>
          <a:p>
            <a:pPr marL="179388" indent="-179388" algn="l">
              <a:buFont typeface="Arial" panose="020B0604020202020204" pitchFamily="34" charset="0"/>
              <a:buChar char="•"/>
            </a:pPr>
            <a:r>
              <a:rPr lang="da-DK" altLang="da-DK" sz="1400" dirty="0" smtClean="0">
                <a:solidFill>
                  <a:srgbClr val="FF0000"/>
                </a:solidFill>
              </a:rPr>
              <a:t>Betingelsen tester skoenes farve</a:t>
            </a:r>
            <a:endParaRPr lang="da-DK" altLang="da-DK" sz="1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87938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1" grpId="0"/>
      <p:bldP spid="14" grpId="0" animBg="1"/>
    </p:bldLst>
  </p:timing>
</p:sld>
</file>

<file path=ppt/theme/theme1.xml><?xml version="1.0" encoding="utf-8"?>
<a:theme xmlns:a="http://schemas.openxmlformats.org/drawingml/2006/main" name="Standarddesign">
  <a:themeElements>
    <a:clrScheme name="Standarddesign 2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Standard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9525" cap="flat" cmpd="sng" algn="ctr">
          <a:solidFill>
            <a:srgbClr val="000066"/>
          </a:solidFill>
          <a:prstDash val="solid"/>
          <a:round/>
          <a:headEnd type="none" w="med" len="med"/>
          <a:tailEnd type="triangle" w="med" len="med"/>
        </a:ln>
        <a:effectLst/>
      </a:spPr>
      <a:bodyPr vert="horz" wrap="square" lIns="90000" tIns="46800" rIns="90000" bIns="4680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da-DK" sz="2000" b="0" i="0" u="none" strike="noStrike" cap="none" normalizeH="0" baseline="0">
            <a:ln>
              <a:noFill/>
            </a:ln>
            <a:solidFill>
              <a:srgbClr val="A5002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Standarddesign 1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tandarddesign 2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3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4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tandard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11348</TotalTime>
  <Words>3334</Words>
  <Application>Microsoft Office PowerPoint</Application>
  <PresentationFormat>On-screen Show (4:3)</PresentationFormat>
  <Paragraphs>600</Paragraphs>
  <Slides>29</Slides>
  <Notes>29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8" baseType="lpstr">
      <vt:lpstr>ＭＳ Ｐゴシック</vt:lpstr>
      <vt:lpstr>Arial</vt:lpstr>
      <vt:lpstr>Courier New</vt:lpstr>
      <vt:lpstr>Helvetica</vt:lpstr>
      <vt:lpstr>Monotype Sorts</vt:lpstr>
      <vt:lpstr>Times New Roman</vt:lpstr>
      <vt:lpstr>Trebuchet MS</vt:lpstr>
      <vt:lpstr>Wingdings</vt:lpstr>
      <vt:lpstr>Standarddesign</vt:lpstr>
      <vt:lpstr>PowerPoint Presentation</vt:lpstr>
      <vt:lpstr>● Algoritmeskabeloner</vt:lpstr>
      <vt:lpstr>Algoritmeskabelonen findOne</vt:lpstr>
      <vt:lpstr>En anden slags metoder</vt:lpstr>
      <vt:lpstr>Algoritmeskabelonen findAll</vt:lpstr>
      <vt:lpstr>Lad os kigge lidt nærmere på findAll</vt:lpstr>
      <vt:lpstr>Algoritmeskabelonen findNoOf</vt:lpstr>
      <vt:lpstr>Algoritmeskabelonen findSumOf</vt:lpstr>
      <vt:lpstr>Sammenligning af de fire algoritmeskabeloner</vt:lpstr>
      <vt:lpstr>Eksempler på findNoOf</vt:lpstr>
      <vt:lpstr>Eksempler på findSumOf</vt:lpstr>
      <vt:lpstr>● Primitive typer i Java</vt:lpstr>
      <vt:lpstr>Forfremmelse og begrænsning</vt:lpstr>
      <vt:lpstr>Eksempler på forfremmelse og begrænsning</vt:lpstr>
      <vt:lpstr>Konstanter og wrapper typer</vt:lpstr>
      <vt:lpstr>● Identitet versus lighed (magen til)</vt:lpstr>
      <vt:lpstr>== operatoren  versus  equals metoden</vt:lpstr>
      <vt:lpstr>Sammenligning af tekststrenge</vt:lpstr>
      <vt:lpstr>● Køreprøveopgaverne</vt:lpstr>
      <vt:lpstr>Køreprøveopgaverne (fortsat)</vt:lpstr>
      <vt:lpstr>● Afleveringsopgave: Skildpadde 2 (Turtle 2)</vt:lpstr>
      <vt:lpstr>Koch kurver</vt:lpstr>
      <vt:lpstr>Sierpinski kurver</vt:lpstr>
      <vt:lpstr>● Afleveringsopgave: Billedredigering</vt:lpstr>
      <vt:lpstr>Billedredigeringsopgave – fortsat</vt:lpstr>
      <vt:lpstr>● Opsummering</vt:lpstr>
      <vt:lpstr>Programmeringspar</vt:lpstr>
      <vt:lpstr>Programmeringspar (fortsat)</vt:lpstr>
      <vt:lpstr>Det var alt for nu…..              … spørgsmål</vt:lpstr>
    </vt:vector>
  </TitlesOfParts>
  <Company>DAIMI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Programmering  – fra instruktion til modellering</dc:title>
  <dc:creator>Michael E. Caspersen</dc:creator>
  <cp:lastModifiedBy>Kurt Jensen</cp:lastModifiedBy>
  <cp:revision>781</cp:revision>
  <cp:lastPrinted>2014-09-25T13:10:10Z</cp:lastPrinted>
  <dcterms:created xsi:type="dcterms:W3CDTF">2011-09-05T07:28:16Z</dcterms:created>
  <dcterms:modified xsi:type="dcterms:W3CDTF">2024-09-13T10:34:48Z</dcterms:modified>
</cp:coreProperties>
</file>