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9" r:id="rId2"/>
    <p:sldId id="258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3" r:id="rId13"/>
    <p:sldId id="312" r:id="rId14"/>
    <p:sldId id="331" r:id="rId15"/>
    <p:sldId id="332" r:id="rId16"/>
    <p:sldId id="333" r:id="rId17"/>
    <p:sldId id="330" r:id="rId18"/>
    <p:sldId id="315" r:id="rId19"/>
    <p:sldId id="314" r:id="rId20"/>
    <p:sldId id="321" r:id="rId21"/>
    <p:sldId id="322" r:id="rId22"/>
    <p:sldId id="326" r:id="rId23"/>
    <p:sldId id="324" r:id="rId24"/>
    <p:sldId id="334" r:id="rId25"/>
    <p:sldId id="327" r:id="rId26"/>
    <p:sldId id="296" r:id="rId27"/>
    <p:sldId id="297" r:id="rId28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34"/>
            <p14:sldId id="327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7207" autoAdjust="0"/>
  </p:normalViewPr>
  <p:slideViewPr>
    <p:cSldViewPr>
      <p:cViewPr varScale="1">
        <p:scale>
          <a:sx n="111" d="100"/>
          <a:sy n="111" d="100"/>
        </p:scale>
        <p:origin x="126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63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Klik for at redigere teksttypografierne i masteren</a:t>
            </a:r>
          </a:p>
          <a:p>
            <a:pPr lvl="1"/>
            <a:r>
              <a:rPr lang="da-DK" altLang="da-DK" dirty="0" smtClean="0"/>
              <a:t>Andet niveau</a:t>
            </a:r>
          </a:p>
          <a:p>
            <a:pPr lvl="2"/>
            <a:r>
              <a:rPr lang="da-DK" altLang="da-DK" dirty="0" smtClean="0"/>
              <a:t>Tredje niveau</a:t>
            </a:r>
          </a:p>
          <a:p>
            <a:pPr lvl="3"/>
            <a:r>
              <a:rPr lang="da-DK" altLang="da-DK" dirty="0" smtClean="0"/>
              <a:t>Fjerde niveau</a:t>
            </a:r>
          </a:p>
          <a:p>
            <a:pPr lvl="4"/>
            <a:r>
              <a:rPr lang="da-DK" altLang="da-DK" dirty="0" smtClean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Torsdag</a:t>
            </a:r>
            <a:endParaRPr lang="da-DK" altLang="da-DK" sz="3200" noProof="0" dirty="0" smtClean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</a:t>
            </a:r>
            <a:r>
              <a:rPr lang="da-DK" altLang="da-DK" sz="1800" dirty="0" smtClean="0">
                <a:ea typeface="ＭＳ Ｐゴシック" charset="-128"/>
              </a:rPr>
              <a:t>lidt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simplere </a:t>
            </a:r>
            <a:r>
              <a:rPr lang="da-DK" altLang="da-DK" sz="1800" dirty="0">
                <a:ea typeface="ＭＳ Ｐゴシック" charset="-128"/>
              </a:rPr>
              <a:t>end farvebilleder</a:t>
            </a:r>
            <a:r>
              <a:rPr lang="da-DK" altLang="da-DK" sz="1800" dirty="0" smtClean="0">
                <a:ea typeface="ＭＳ Ｐゴシック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I uge 4 er der en afleveringsopgave,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hvor I selv skal lave billedredigering</a:t>
            </a:r>
            <a:endParaRPr lang="da-DK" altLang="da-DK" sz="1800" dirty="0">
              <a:ea typeface="ＭＳ Ｐゴシック" charset="-128"/>
            </a:endParaRPr>
          </a:p>
          <a:p>
            <a:pPr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Giver ofte meget elegante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Et musiknummer repræsenteres </a:t>
            </a:r>
            <a:r>
              <a:rPr lang="da-DK" altLang="da-DK" sz="1800" dirty="0">
                <a:ea typeface="ＭＳ Ｐゴシック" charset="-128"/>
              </a:rPr>
              <a:t>nu ved hjælp af </a:t>
            </a:r>
            <a:r>
              <a:rPr lang="da-DK" altLang="da-DK" sz="1800" dirty="0" smtClean="0">
                <a:ea typeface="ＭＳ Ｐゴシック" charset="-128"/>
              </a:rPr>
              <a:t>en Track klasse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(i </a:t>
            </a:r>
            <a:r>
              <a:rPr lang="da-DK" altLang="da-DK" sz="1800" dirty="0">
                <a:ea typeface="ＭＳ Ｐゴシック" charset="-128"/>
              </a:rPr>
              <a:t>stedet for </a:t>
            </a:r>
            <a:r>
              <a:rPr lang="da-DK" altLang="da-DK" sz="1800" dirty="0" smtClean="0">
                <a:ea typeface="ＭＳ Ｐゴシック" charset="-128"/>
              </a:rPr>
              <a:t>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 smtClean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255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</a:t>
            </a:r>
            <a:r>
              <a:rPr lang="da-DK" altLang="da-DK" b="1" kern="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  <a:ea typeface="ＭＳ Ｐゴシック" charset="-128"/>
              </a:rPr>
              <a:t>righten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  <a:ea typeface="ＭＳ Ｐゴシック" charset="-128"/>
              </a:rPr>
              <a:t>	Gør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 smtClean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Rekursive metoder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= 1;</a:t>
            </a:r>
          </a:p>
          <a:p>
            <a:r>
              <a:rPr lang="nn-NO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 smtClean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*= i;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*...* (n-1) * n    for n ≥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3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* 5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kan også defineres</a:t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(n-1) * n;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(n-1)! * n   for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</a:t>
            </a:r>
            <a:r>
              <a:rPr lang="da-DK" sz="1800" dirty="0" smtClean="0">
                <a:solidFill>
                  <a:srgbClr val="002060"/>
                </a:solidFill>
              </a:rPr>
              <a:t>laver </a:t>
            </a:r>
            <a:r>
              <a:rPr lang="da-DK" sz="1800" dirty="0">
                <a:solidFill>
                  <a:srgbClr val="002060"/>
                </a:solidFill>
              </a:rPr>
              <a:t>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</a:t>
            </a:r>
            <a:r>
              <a:rPr lang="da-DK" sz="1800" dirty="0" smtClean="0">
                <a:solidFill>
                  <a:srgbClr val="002060"/>
                </a:solidFill>
              </a:rPr>
              <a:t>klare,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idet </a:t>
            </a:r>
            <a:r>
              <a:rPr lang="da-DK" sz="1800" dirty="0">
                <a:solidFill>
                  <a:srgbClr val="002060"/>
                </a:solidFill>
              </a:rPr>
              <a:t>den jo har begrænset</a:t>
            </a:r>
            <a:r>
              <a:rPr lang="da-DK" sz="2000" kern="0" dirty="0" smtClean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Idéen bag </a:t>
            </a:r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har en række problemer, der ”ligner hinanden”, men har forskellig ”størrelse”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F.eks. ligner beregningen af </a:t>
            </a:r>
            <a:r>
              <a:rPr lang="da-DK" altLang="da-DK" sz="1800" dirty="0">
                <a:solidFill>
                  <a:srgbClr val="002060"/>
                </a:solidFill>
              </a:rPr>
              <a:t>5!, 4</a:t>
            </a:r>
            <a:r>
              <a:rPr lang="da-DK" altLang="da-DK" sz="1800" dirty="0" smtClean="0">
                <a:solidFill>
                  <a:srgbClr val="002060"/>
                </a:solidFill>
              </a:rPr>
              <a:t>!, </a:t>
            </a:r>
            <a:r>
              <a:rPr lang="da-DK" altLang="da-DK" sz="1800" dirty="0">
                <a:solidFill>
                  <a:srgbClr val="002060"/>
                </a:solidFill>
              </a:rPr>
              <a:t>3</a:t>
            </a:r>
            <a:r>
              <a:rPr lang="da-DK" altLang="da-DK" sz="1800" dirty="0" smtClean="0">
                <a:solidFill>
                  <a:srgbClr val="002060"/>
                </a:solidFill>
              </a:rPr>
              <a:t>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løser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problemet for en given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størrelse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</a:t>
            </a:r>
            <a:r>
              <a:rPr lang="da-DK" altLang="da-DK" sz="1800" dirty="0" smtClean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mme</a:t>
            </a:r>
            <a:r>
              <a:rPr lang="da-DK" altLang="da-DK" sz="1800" dirty="0" smtClean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stopper</a:t>
            </a:r>
            <a:r>
              <a:rPr lang="da-DK" altLang="da-DK" sz="1800" dirty="0" smtClean="0">
                <a:solidFill>
                  <a:srgbClr val="002060"/>
                </a:solidFill>
              </a:rPr>
              <a:t> vi </a:t>
            </a:r>
            <a:r>
              <a:rPr lang="da-DK" altLang="da-DK" sz="1800" dirty="0" err="1" smtClean="0">
                <a:solidFill>
                  <a:srgbClr val="002060"/>
                </a:solidFill>
              </a:rPr>
              <a:t>rekursionen</a:t>
            </a:r>
            <a:r>
              <a:rPr lang="da-DK" altLang="da-DK" sz="1800" dirty="0" smtClean="0">
                <a:solidFill>
                  <a:srgbClr val="002060"/>
                </a:solidFill>
              </a:rPr>
              <a:t> og udskriver den fundne løsning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r>
              <a:rPr lang="da-DK" altLang="da-DK" sz="3200" dirty="0" smtClean="0">
                <a:ea typeface="ＭＳ Ｐゴシック" pitchFamily="34" charset="-128"/>
              </a:rPr>
              <a:t> ligner induktionsbeviser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også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rekursion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</a:t>
            </a:r>
            <a:r>
              <a:rPr lang="da-DK" altLang="da-DK" sz="1800" dirty="0" smtClean="0">
                <a:solidFill>
                  <a:srgbClr val="002060"/>
                </a:solidFill>
              </a:rPr>
              <a:t>figurer – og det skal I selv prøve i Skildpadde 2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2314" y="3018013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 smtClean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3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76349" y="3467507"/>
            <a:ext cx="2034921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3122" y="4142389"/>
            <a:ext cx="133214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emp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13710" y="3772734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70057" y="3451001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96086" y="3447060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65232" y="3782340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20072" y="2085818"/>
            <a:ext cx="2363357" cy="702257"/>
            <a:chOff x="5232979" y="2048866"/>
            <a:chExt cx="2363357" cy="702257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 flipV="1">
              <a:off x="6371247" y="2048866"/>
              <a:ext cx="88" cy="3813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5232979" y="2415134"/>
              <a:ext cx="2363357" cy="3359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ts val="18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da-DK" sz="1600" b="1" dirty="0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           </a:t>
              </a:r>
              <a:r>
                <a:rPr lang="da-DK" sz="1600" b="1" dirty="0" err="1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f</a:t>
              </a:r>
              <a:r>
                <a:rPr lang="da-DK" sz="1600" b="1" dirty="0" err="1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irst</a:t>
              </a:r>
              <a:r>
                <a:rPr lang="da-DK" sz="1600" b="1" dirty="0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</a:t>
              </a:r>
              <a:r>
                <a:rPr lang="da-DK" sz="1600" b="1" dirty="0" err="1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second</a:t>
              </a:r>
              <a:endPara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7069297" y="2052857"/>
              <a:ext cx="88" cy="3813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496486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</a:t>
            </a:r>
            <a:r>
              <a:rPr lang="da-DK" altLang="da-DK" sz="2000" kern="0" dirty="0"/>
              <a:t>ved hjælp af en </a:t>
            </a:r>
            <a:r>
              <a:rPr lang="da-DK" altLang="da-DK" sz="2000" kern="0" dirty="0" smtClean="0"/>
              <a:t>for løkke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74711" y="2106022"/>
            <a:ext cx="2363357" cy="698266"/>
            <a:chOff x="5874711" y="2096275"/>
            <a:chExt cx="2363357" cy="698266"/>
          </a:xfrm>
        </p:grpSpPr>
        <p:grpSp>
          <p:nvGrpSpPr>
            <p:cNvPr id="23" name="Group 22"/>
            <p:cNvGrpSpPr/>
            <p:nvPr/>
          </p:nvGrpSpPr>
          <p:grpSpPr>
            <a:xfrm>
              <a:off x="5874711" y="2096275"/>
              <a:ext cx="2363357" cy="698266"/>
              <a:chOff x="5232979" y="2052857"/>
              <a:chExt cx="2363357" cy="698266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5232979" y="2415134"/>
                <a:ext cx="2363357" cy="3359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ts val="18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da-DK" sz="1600" b="1" dirty="0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               </a:t>
                </a:r>
                <a:r>
                  <a:rPr lang="da-DK" sz="1600" b="1" dirty="0" err="1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f</a:t>
                </a:r>
                <a:r>
                  <a:rPr lang="da-DK" sz="1600" b="1" dirty="0" err="1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irst</a:t>
                </a:r>
                <a:r>
                  <a:rPr lang="da-DK" sz="1600" b="1" dirty="0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    </a:t>
                </a:r>
                <a:r>
                  <a:rPr lang="da-DK" sz="1600" b="1" dirty="0" err="1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second</a:t>
                </a:r>
                <a:endParaRPr lang="da-DK" sz="1600" b="1" dirty="0">
                  <a:solidFill>
                    <a:srgbClr val="008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7069297" y="2052857"/>
                <a:ext cx="88" cy="38135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 sz="1800"/>
              </a:p>
            </p:txBody>
          </p:sp>
        </p:grp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5995483" y="2109460"/>
              <a:ext cx="812533" cy="335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ts val="18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da-DK" sz="1600" b="1" dirty="0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         </a:t>
              </a:r>
              <a:endPara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2)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fib(n-2)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fib(n-1)   for n ≥ 3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 smtClean="0"/>
              <a:t>Rekursion</a:t>
            </a:r>
            <a:r>
              <a:rPr lang="da-DK" altLang="da-DK" sz="2000" kern="0" dirty="0" smtClean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dette tilfælde løses problem(n) ved hjælp af problem(n-2) og problem(n-1)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metode tjekker om parameteren er et palindrom, dvs. ens forfra og bagfra (fx "kik", "</a:t>
            </a:r>
            <a:r>
              <a:rPr lang="da-DK" altLang="da-DK" sz="2000" kern="0" dirty="0" err="1" smtClean="0"/>
              <a:t>anna</a:t>
            </a:r>
            <a:r>
              <a:rPr lang="da-DK" altLang="da-DK" sz="2000" kern="0" dirty="0" smtClean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</a:t>
            </a:r>
            <a:r>
              <a:rPr lang="da-DK" altLang="da-DK" sz="1800" kern="0" dirty="0" smtClean="0"/>
              <a:t>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(int </a:t>
            </a:r>
            <a:r>
              <a:rPr lang="da-DK" altLang="da-DK" sz="1800" b="1" kern="0" dirty="0">
                <a:solidFill>
                  <a:srgbClr val="008000"/>
                </a:solidFill>
              </a:rPr>
              <a:t>i1, int i2)</a:t>
            </a:r>
            <a:r>
              <a:rPr lang="da-DK" altLang="da-DK" sz="1800" kern="0" dirty="0"/>
              <a:t> returnerer den </a:t>
            </a:r>
            <a:r>
              <a:rPr lang="da-DK" altLang="da-DK" sz="1800" kern="0" dirty="0" smtClean="0"/>
              <a:t>delstreng, </a:t>
            </a:r>
            <a:r>
              <a:rPr lang="da-DK" altLang="da-DK" sz="1800" kern="0" dirty="0"/>
              <a:t>der starter i </a:t>
            </a:r>
            <a:r>
              <a:rPr lang="da-DK" altLang="da-DK" sz="1800" kern="0" dirty="0" smtClean="0"/>
              <a:t>i1 </a:t>
            </a:r>
            <a:r>
              <a:rPr lang="da-DK" altLang="da-DK" sz="1800" kern="0" dirty="0"/>
              <a:t>og slutter i </a:t>
            </a:r>
            <a:r>
              <a:rPr lang="da-DK" altLang="da-DK" sz="1800" kern="0" dirty="0" smtClean="0"/>
              <a:t>i2</a:t>
            </a:r>
            <a:r>
              <a:rPr lang="da-DK" altLang="da-DK" sz="800" kern="0" dirty="0" smtClean="0"/>
              <a:t> </a:t>
            </a:r>
            <a:r>
              <a:rPr lang="da-DK" altLang="da-DK" sz="1800" kern="0" dirty="0" smtClean="0">
                <a:latin typeface="Arial"/>
                <a:cs typeface="Arial"/>
              </a:rPr>
              <a:t>–</a:t>
            </a:r>
            <a:r>
              <a:rPr lang="da-DK" altLang="da-DK" sz="800" kern="0" dirty="0" smtClean="0">
                <a:latin typeface="Arial"/>
                <a:cs typeface="Arial"/>
              </a:rPr>
              <a:t> </a:t>
            </a:r>
            <a:r>
              <a:rPr lang="da-DK" altLang="da-DK" sz="1800" kern="0" dirty="0" smtClean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(length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&lt;= 1)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{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(0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  <a:endParaRPr lang="en-US" sz="1600" b="1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String middle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(first != last)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ved hjælp af problem(n-2), hvor n er teststrengens længde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Et String objekt består af et antal tegn (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 smtClean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 smtClean="0"/>
                <a:t>Humør</a:t>
              </a:r>
              <a:endParaRPr lang="da-DK" altLang="da-DK" sz="1400" b="0" i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  <a:endParaRPr lang="da-DK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C0"/>
                </a:solidFill>
                <a:latin typeface="Arial" pitchFamily="-106" charset="0"/>
                <a:ea typeface="+mn-ea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</a:t>
            </a:r>
            <a:r>
              <a:rPr lang="da-DK" altLang="da-DK" sz="1800" dirty="0" smtClean="0"/>
              <a:t>gang, </a:t>
            </a:r>
            <a:r>
              <a:rPr lang="da-DK" altLang="da-DK" sz="1800" dirty="0"/>
              <a:t>kan det være svært at stoppe igen</a:t>
            </a:r>
          </a:p>
          <a:p>
            <a:pPr lvl="4" eaLnBrk="1" hangingPunct="1"/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629282"/>
            <a:ext cx="4830887" cy="3371468"/>
            <a:chOff x="3419871" y="3309160"/>
            <a:chExt cx="4830887" cy="3226932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26221" y="3309160"/>
              <a:ext cx="4824537" cy="3226932"/>
              <a:chOff x="1060189" y="4204388"/>
              <a:chExt cx="2139807" cy="2665633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60189" y="4204388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 smtClean="0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60189" y="4494754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  <a:endParaRPr lang="da-DK" altLang="da-DK" sz="1600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7808" y="1038116"/>
            <a:ext cx="8604448" cy="151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548351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355425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045386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229956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689620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365104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Accessor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128619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567729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69049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517232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Mutator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340768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735323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RESPONSIBILITY DRIVEN DESIGN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27799" y="4841208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345030" y="6151843"/>
            <a:ext cx="538649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vil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MusicOrganizer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have en feltvariabel, der peger på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ArraList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&lt;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&gt; i stedet for en ArrayList&lt;String&gt;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et</a:t>
            </a:r>
            <a:r>
              <a:rPr lang="da-DK" altLang="da-DK" sz="2000" kern="0" dirty="0" smtClean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2000" kern="0" dirty="0" smtClean="0"/>
              <a:t> musiknumre</a:t>
            </a:r>
            <a:r>
              <a:rPr lang="da-DK" altLang="da-DK" sz="2000" kern="0" dirty="0"/>
              <a:t>, hvor </a:t>
            </a:r>
            <a:r>
              <a:rPr lang="da-DK" altLang="da-DK" sz="2000" kern="0" dirty="0" smtClean="0"/>
              <a:t/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 smtClean="0"/>
              <a:t>Ifølge BlueJ bogen bør man kun bruge </a:t>
            </a:r>
            <a:r>
              <a:rPr lang="da-DK" altLang="da-DK" dirty="0"/>
              <a:t>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</a:t>
            </a:r>
            <a:r>
              <a:rPr lang="da-DK" altLang="da-DK" dirty="0" smtClean="0"/>
              <a:t>med, </a:t>
            </a:r>
            <a:r>
              <a:rPr lang="da-DK" altLang="da-DK" dirty="0"/>
              <a:t>at man afbryder gennem-løbet undervejs, når man har fundet </a:t>
            </a:r>
            <a:r>
              <a:rPr lang="da-DK" altLang="da-DK" dirty="0" smtClean="0"/>
              <a:t>det, </a:t>
            </a:r>
            <a:r>
              <a:rPr lang="da-DK" altLang="da-DK" dirty="0"/>
              <a:t>man søger</a:t>
            </a:r>
          </a:p>
          <a:p>
            <a:r>
              <a:rPr lang="da-DK" altLang="da-DK" dirty="0" smtClean="0"/>
              <a:t>Bogen er ikke konsistent: På </a:t>
            </a:r>
            <a:r>
              <a:rPr lang="da-DK" altLang="da-DK" dirty="0"/>
              <a:t>side </a:t>
            </a:r>
            <a:r>
              <a:rPr lang="da-DK" altLang="da-DK" dirty="0" smtClean="0"/>
              <a:t>301 afbrydes gennemløbet af en for-</a:t>
            </a:r>
            <a:r>
              <a:rPr lang="da-DK" altLang="da-DK" dirty="0" err="1" smtClean="0"/>
              <a:t>each</a:t>
            </a:r>
            <a:r>
              <a:rPr lang="da-DK" altLang="da-DK" dirty="0" smtClean="0"/>
              <a:t> løkke</a:t>
            </a:r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De </a:t>
            </a:r>
            <a:r>
              <a:rPr lang="da-DK" altLang="da-DK" dirty="0" err="1" smtClean="0"/>
              <a:t>trakcs</a:t>
            </a:r>
            <a:r>
              <a:rPr lang="da-DK" altLang="da-DK" dirty="0" smtClean="0"/>
              <a:t>, der opfylder betingelsen, returneres i en arrayliste (som kan være tom)</a:t>
            </a:r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4067" y="2104097"/>
            <a:ext cx="201803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Hvis vi finder et </a:t>
            </a:r>
            <a:r>
              <a:rPr lang="da-DK" altLang="da-DK" dirty="0" err="1" smtClean="0"/>
              <a:t>track</a:t>
            </a:r>
            <a:r>
              <a:rPr lang="da-DK" altLang="da-DK" dirty="0"/>
              <a:t>,</a:t>
            </a:r>
            <a:r>
              <a:rPr lang="da-DK" altLang="da-DK" dirty="0" smtClean="0"/>
              <a:t> der opfylder betingelsen, returneres det, ellers returneres null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På de foregående slides har vi foretaget en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 smtClean="0"/>
              <a:t> af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 smtClean="0"/>
              <a:t> for </a:t>
            </a:r>
            <a:r>
              <a:rPr lang="da-DK" altLang="da-DK" sz="2000" kern="0" dirty="0" err="1" smtClean="0"/>
              <a:t>MusicOrgnizer</a:t>
            </a:r>
            <a:endParaRPr lang="da-DK" altLang="da-DK" sz="2000" kern="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Først derefter tilføjer man ny funktionalitet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6622555" y="5519370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Iterator typen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54421" y="2838296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/>
            </a:r>
            <a:br>
              <a:rPr lang="da-DK" altLang="da-DK" sz="1600" kern="0" dirty="0" smtClean="0">
                <a:solidFill>
                  <a:srgbClr val="0000FF"/>
                </a:solidFill>
              </a:rPr>
            </a:br>
            <a:r>
              <a:rPr lang="da-DK" altLang="da-DK" sz="1600" kern="0" dirty="0" smtClean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12569" y="2816230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46049" y="4701095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12568" y="4701095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i++;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Når vi har en </a:t>
            </a:r>
            <a:r>
              <a:rPr lang="da-DK" altLang="da-DK" sz="2000" kern="0" dirty="0" smtClean="0"/>
              <a:t>arrayliste (eller en anden objektsamling)  </a:t>
            </a:r>
            <a:r>
              <a:rPr lang="da-DK" altLang="da-DK" sz="2000" kern="0" dirty="0" smtClean="0"/>
              <a:t>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12568" y="3764046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946049" y="3739865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812568" y="1841504"/>
            <a:ext cx="3939611" cy="81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spc="-6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179725" y="2102732"/>
            <a:ext cx="2520279" cy="34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Hjælpemetode</a:t>
            </a: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31755" y="1994576"/>
            <a:ext cx="5556150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spc="-5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Gennemløb ved hjælp af iterator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9192" y="6382254"/>
            <a:ext cx="754808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147795" y="2899362"/>
            <a:ext cx="30394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383868" y="1564092"/>
            <a:ext cx="2232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Importér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Iterator typen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07665" y="2736474"/>
            <a:ext cx="5040130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3779912" y="1825844"/>
            <a:ext cx="1" cy="2743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513963" y="2431610"/>
            <a:ext cx="2452274" cy="14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metoden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iterator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på den objektsamling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list,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som vi vil gennemløbe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FF0000"/>
                </a:solidFill>
              </a:rPr>
              <a:t>Dette returnerer et </a:t>
            </a:r>
            <a:r>
              <a:rPr lang="da-DK" altLang="da-DK" sz="1400" b="1" dirty="0">
                <a:solidFill>
                  <a:srgbClr val="008000"/>
                </a:solidFill>
              </a:rPr>
              <a:t>Iterator </a:t>
            </a:r>
            <a:r>
              <a:rPr lang="da-DK" altLang="da-DK" sz="1400" b="1" spc="-60" dirty="0">
                <a:solidFill>
                  <a:srgbClr val="FF0000"/>
                </a:solidFill>
              </a:rPr>
              <a:t>objekt, som er </a:t>
            </a:r>
            <a:r>
              <a:rPr lang="da-DK" altLang="da-DK" sz="1400" b="1" spc="-60" dirty="0" err="1">
                <a:solidFill>
                  <a:srgbClr val="FF0000"/>
                </a:solidFill>
              </a:rPr>
              <a:t>parametriseret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med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objektsamlingens elementtype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92303" y="3376431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38193" y="3719663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8626" y="2117129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726095" y="4773991"/>
            <a:ext cx="332111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da-DK" altLang="da-DK" dirty="0" smtClean="0">
                <a:solidFill>
                  <a:srgbClr val="0000FF"/>
                </a:solidFill>
              </a:rPr>
              <a:t>Returnerer </a:t>
            </a:r>
            <a:r>
              <a:rPr lang="da-DK" altLang="da-DK" dirty="0">
                <a:solidFill>
                  <a:srgbClr val="0000FF"/>
                </a:solidFill>
              </a:rPr>
              <a:t>det næste element i </a:t>
            </a:r>
            <a:r>
              <a:rPr lang="da-DK" altLang="da-DK" dirty="0" smtClean="0">
                <a:solidFill>
                  <a:srgbClr val="0000FF"/>
                </a:solidFill>
              </a:rPr>
              <a:t>objektsamlingen</a:t>
            </a:r>
          </a:p>
          <a:p>
            <a:pPr algn="l"/>
            <a:r>
              <a:rPr lang="da-DK" altLang="da-DK" dirty="0">
                <a:solidFill>
                  <a:srgbClr val="0000FF"/>
                </a:solidFill>
              </a:rPr>
              <a:t>F</a:t>
            </a:r>
            <a:r>
              <a:rPr lang="da-DK" altLang="da-DK" dirty="0" smtClean="0">
                <a:solidFill>
                  <a:srgbClr val="0000FF"/>
                </a:solidFill>
              </a:rPr>
              <a:t>lytter</a:t>
            </a:r>
            <a:r>
              <a:rPr lang="da-DK" altLang="da-DK" dirty="0">
                <a:solidFill>
                  <a:srgbClr val="0000FF"/>
                </a:solidFill>
              </a:rPr>
              <a:t>" samtidig </a:t>
            </a:r>
            <a:r>
              <a:rPr lang="da-DK" altLang="da-DK" dirty="0" err="1">
                <a:solidFill>
                  <a:srgbClr val="0000FF"/>
                </a:solidFill>
              </a:rPr>
              <a:t>iteratoren</a:t>
            </a:r>
            <a:r>
              <a:rPr lang="da-DK" altLang="da-DK" dirty="0">
                <a:solidFill>
                  <a:srgbClr val="0000FF"/>
                </a:solidFill>
              </a:rPr>
              <a:t>, således at næste kald af </a:t>
            </a:r>
            <a:r>
              <a:rPr lang="da-DK" altLang="da-DK" dirty="0" err="1">
                <a:solidFill>
                  <a:srgbClr val="0000FF"/>
                </a:solidFill>
              </a:rPr>
              <a:t>next</a:t>
            </a:r>
            <a:r>
              <a:rPr lang="da-DK" altLang="da-DK" dirty="0">
                <a:solidFill>
                  <a:srgbClr val="0000FF"/>
                </a:solidFill>
              </a:rPr>
              <a:t>() returnerer det efterfølgende element</a:t>
            </a:r>
            <a:endParaRPr lang="da-DK" altLang="da-DK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3638332" y="3573475"/>
            <a:ext cx="1239231" cy="118355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343198" y="4010504"/>
            <a:ext cx="520308" cy="7289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99992" y="4827284"/>
            <a:ext cx="321300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Boolsk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tjekker, om </a:t>
            </a:r>
            <a:r>
              <a:rPr lang="da-DK" altLang="da-DK" sz="1400" b="1" dirty="0">
                <a:solidFill>
                  <a:srgbClr val="0000FF"/>
                </a:solidFill>
              </a:rPr>
              <a:t>der er flere elementer at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besøge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Bør kaldes </a:t>
            </a:r>
            <a:r>
              <a:rPr lang="da-DK" altLang="da-DK" sz="1400" b="1" dirty="0">
                <a:solidFill>
                  <a:srgbClr val="0000FF"/>
                </a:solidFill>
              </a:rPr>
              <a:t>før hvert kald af </a:t>
            </a:r>
            <a:r>
              <a:rPr lang="da-DK" altLang="da-DK" sz="1400" b="1" dirty="0" err="1">
                <a:solidFill>
                  <a:srgbClr val="0000FF"/>
                </a:solidFill>
              </a:rPr>
              <a:t>next</a:t>
            </a:r>
            <a:r>
              <a:rPr lang="da-DK" altLang="da-DK" sz="1400" b="1" dirty="0">
                <a:solidFill>
                  <a:srgbClr val="0000FF"/>
                </a:solidFill>
              </a:rPr>
              <a:t> for at undgå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runtime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fejl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Det er lidt mere kompliceret, men har nogle fordele (som vi vil se på om lidt)</a:t>
            </a:r>
            <a:endParaRPr lang="da-DK" altLang="da-DK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8886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bruge en </a:t>
            </a:r>
            <a:r>
              <a:rPr lang="da-DK" altLang="da-DK" sz="3200" dirty="0" err="1" smtClean="0">
                <a:ea typeface="ＭＳ Ｐゴシック" pitchFamily="34" charset="-128"/>
              </a:rPr>
              <a:t>iterator</a:t>
            </a:r>
            <a:r>
              <a:rPr lang="da-DK" altLang="da-DK" sz="3200" dirty="0" smtClean="0">
                <a:ea typeface="ＭＳ Ｐゴシック" pitchFamily="34" charset="-128"/>
              </a:rPr>
              <a:t>?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Nogle collection typer mangler et </a:t>
            </a:r>
            <a:r>
              <a:rPr lang="da-DK" altLang="da-DK" sz="2000" kern="0" dirty="0" err="1" smtClean="0"/>
              <a:t>index</a:t>
            </a:r>
            <a:r>
              <a:rPr lang="da-DK" altLang="da-DK" sz="2000" kern="0" dirty="0" smtClean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For disse kan man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altLang="da-DK" sz="1800" kern="0" dirty="0" smtClean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 smtClean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 smtClean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</a:t>
            </a:r>
            <a:r>
              <a:rPr lang="da-DK" altLang="da-DK" sz="1800" kern="0" dirty="0" smtClean="0"/>
              <a:t>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gør det inde i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 smtClean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 smtClean="0"/>
              <a:t> løkke, går der let "koks" i </a:t>
            </a:r>
            <a:r>
              <a:rPr lang="da-DK" altLang="da-DK" sz="1800" kern="0" dirty="0" err="1" smtClean="0"/>
              <a:t>iterationen</a:t>
            </a:r>
            <a:r>
              <a:rPr lang="da-DK" altLang="da-DK" sz="1800" kern="0" dirty="0" smtClean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typen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Ved at bruge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Iterator typens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b="1" kern="0" dirty="0">
                <a:solidFill>
                  <a:srgbClr val="008000"/>
                </a:solidFill>
              </a:rPr>
              <a:t> metode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(sammen med </a:t>
            </a:r>
            <a:r>
              <a:rPr lang="da-DK" altLang="da-DK" sz="1800" kern="0" dirty="0" err="1" smtClean="0"/>
              <a:t>hashNext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) kan man i en while eller do-while løkke fjerne elementer, </a:t>
            </a:r>
            <a:r>
              <a:rPr lang="da-DK" altLang="da-DK" sz="1800" kern="0" dirty="0"/>
              <a:t>uden at </a:t>
            </a:r>
            <a:r>
              <a:rPr lang="da-DK" altLang="da-DK" sz="1800" kern="0" dirty="0" smtClean="0"/>
              <a:t>der går </a:t>
            </a:r>
            <a:r>
              <a:rPr lang="da-DK" altLang="da-DK" sz="1800" kern="0" dirty="0"/>
              <a:t>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Gråtonebilleder (som er lidt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Giver ofte meget elegante og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Vi omstrukturerede </a:t>
            </a:r>
            <a:r>
              <a:rPr lang="da-DK" altLang="da-DK" sz="1800" kern="0" dirty="0" err="1" smtClean="0">
                <a:ea typeface="ＭＳ Ｐゴシック" charset="-128"/>
              </a:rPr>
              <a:t>MusicOrganizer</a:t>
            </a:r>
            <a:endParaRPr lang="da-DK" altLang="da-DK" sz="1800" kern="0" dirty="0" smtClean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 smtClean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Billedredigering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Lysere</a:t>
            </a:r>
            <a:endParaRPr lang="da-DK" altLang="da-DK" dirty="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Uskarpt</a:t>
            </a:r>
            <a:endParaRPr lang="da-DK" altLang="da-DK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Mørkere</a:t>
            </a:r>
            <a:endParaRPr lang="da-DK" altLang="da-DK" dirty="0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Inverteret</a:t>
            </a:r>
            <a:endParaRPr lang="da-DK" alt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[0..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255], hvor 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sort og 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</a:t>
            </a:r>
            <a:r>
              <a:rPr lang="da-DK" altLang="da-DK" sz="1600" dirty="0" smtClean="0"/>
              <a:t>idth-1</a:t>
            </a:r>
            <a:endParaRPr lang="da-DK" altLang="da-DK" sz="1600" dirty="0"/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</a:t>
            </a:r>
            <a:r>
              <a:rPr lang="da-DK" altLang="da-DK" sz="1600" dirty="0" smtClean="0"/>
              <a:t>eight-1</a:t>
            </a:r>
            <a:endParaRPr lang="da-DK" altLang="da-DK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Pixel(</a:t>
            </a:r>
            <a:r>
              <a:rPr lang="da-DK" altLang="da-DK" sz="1600" dirty="0" err="1" smtClean="0"/>
              <a:t>x,y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Intervallet [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0..255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] har 256 værdier og kan derfor repræsenteres ved hjælp af en byte (8 bits): 2</a:t>
            </a:r>
            <a:r>
              <a:rPr lang="da-DK" altLang="da-DK" sz="1800" baseline="30000" dirty="0" smtClean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= 256 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Image repræsenterer et billede og har metoder, som arbejder på billedet, bl.a. </a:t>
            </a:r>
            <a:r>
              <a:rPr lang="da-DK" altLang="da-DK" sz="1800" kern="0" dirty="0" err="1" smtClean="0"/>
              <a:t>brighten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darken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invert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blur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Pixel</a:t>
              </a:r>
              <a:endParaRPr lang="da-DK" altLang="da-DK" sz="1400" b="1" dirty="0"/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 smtClean="0">
                  <a:solidFill>
                    <a:srgbClr val="000000"/>
                  </a:solidFill>
                </a:rPr>
                <a:t>*</a:t>
              </a:r>
              <a:endParaRPr lang="da-DK" altLang="da-DK" sz="2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Image</a:t>
              </a:r>
              <a:endParaRPr lang="da-DK" altLang="da-DK" sz="1400" b="1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Pixel {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Returnerer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 // Opdaterer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 smtClean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bredde.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 smtClean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// 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højde.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pixlen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på position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en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arrayliste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med samtlige pixels i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de op til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ni naboer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til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Gentegner 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solidFill>
                  <a:srgbClr val="0000CC"/>
                </a:solidFill>
                <a:ea typeface="ＭＳ Ｐゴシック" charset="-128"/>
              </a:rPr>
              <a:t>Udvalgte metoder</a:t>
            </a:r>
            <a:endParaRPr lang="da-DK" altLang="da-DK" sz="1800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/>
              <a:t>Vi bruger en for-</a:t>
            </a:r>
            <a:r>
              <a:rPr lang="da-DK" altLang="da-DK" sz="1800" kern="0" dirty="0" err="1" smtClean="0"/>
              <a:t>each</a:t>
            </a:r>
            <a:r>
              <a:rPr lang="da-DK" altLang="da-DK" sz="1800" kern="0" dirty="0" smtClean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en ny værdi ud fra den gamle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Erklæring af lokal variabel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Den arrayliste der skal gennemløbes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opdater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find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sort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 + 30);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smtClean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 smtClean="0">
                <a:cs typeface="+mn-cs"/>
              </a:rPr>
              <a:t>setValue</a:t>
            </a:r>
            <a:r>
              <a:rPr lang="da-DK" sz="2000" kern="0" dirty="0" smtClean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2659</Words>
  <Application>Microsoft Office PowerPoint</Application>
  <PresentationFormat>On-screen Show (4:3)</PresentationFormat>
  <Paragraphs>449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● Iterator typen</vt:lpstr>
      <vt:lpstr>Gennemløb ved hjælp af iterator</vt:lpstr>
      <vt:lpstr>Hvorfor bruge en iterator?</vt:lpstr>
      <vt:lpstr>● Opsummering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546</cp:revision>
  <cp:lastPrinted>2001-09-26T00:51:19Z</cp:lastPrinted>
  <dcterms:created xsi:type="dcterms:W3CDTF">2009-09-10T10:07:34Z</dcterms:created>
  <dcterms:modified xsi:type="dcterms:W3CDTF">2024-09-09T10:04:13Z</dcterms:modified>
</cp:coreProperties>
</file>