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439" r:id="rId2"/>
    <p:sldId id="514" r:id="rId3"/>
    <p:sldId id="442" r:id="rId4"/>
    <p:sldId id="443" r:id="rId5"/>
    <p:sldId id="444" r:id="rId6"/>
    <p:sldId id="518" r:id="rId7"/>
    <p:sldId id="454" r:id="rId8"/>
    <p:sldId id="456" r:id="rId9"/>
    <p:sldId id="460" r:id="rId10"/>
    <p:sldId id="459" r:id="rId11"/>
    <p:sldId id="479" r:id="rId12"/>
    <p:sldId id="519" r:id="rId13"/>
    <p:sldId id="461" r:id="rId14"/>
    <p:sldId id="453" r:id="rId15"/>
    <p:sldId id="457" r:id="rId16"/>
    <p:sldId id="469" r:id="rId17"/>
    <p:sldId id="470" r:id="rId18"/>
    <p:sldId id="472" r:id="rId19"/>
    <p:sldId id="473" r:id="rId20"/>
    <p:sldId id="474" r:id="rId21"/>
    <p:sldId id="493" r:id="rId22"/>
    <p:sldId id="477" r:id="rId23"/>
    <p:sldId id="480" r:id="rId24"/>
    <p:sldId id="481" r:id="rId25"/>
    <p:sldId id="482" r:id="rId26"/>
    <p:sldId id="475" r:id="rId27"/>
    <p:sldId id="485" r:id="rId28"/>
    <p:sldId id="490" r:id="rId29"/>
    <p:sldId id="520" r:id="rId30"/>
    <p:sldId id="491" r:id="rId31"/>
    <p:sldId id="492" r:id="rId32"/>
    <p:sldId id="487" r:id="rId33"/>
    <p:sldId id="511" r:id="rId34"/>
    <p:sldId id="486" r:id="rId35"/>
    <p:sldId id="488" r:id="rId36"/>
    <p:sldId id="489" r:id="rId37"/>
    <p:sldId id="517" r:id="rId38"/>
    <p:sldId id="506" r:id="rId39"/>
    <p:sldId id="504" r:id="rId40"/>
    <p:sldId id="513" r:id="rId41"/>
    <p:sldId id="523" r:id="rId42"/>
    <p:sldId id="515" r:id="rId43"/>
    <p:sldId id="516" r:id="rId44"/>
    <p:sldId id="522" r:id="rId45"/>
    <p:sldId id="521" r:id="rId46"/>
    <p:sldId id="509" r:id="rId47"/>
    <p:sldId id="510" r:id="rId48"/>
    <p:sldId id="508" r:id="rId49"/>
    <p:sldId id="505" r:id="rId50"/>
    <p:sldId id="451" r:id="rId51"/>
    <p:sldId id="452" r:id="rId52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ECFFB7"/>
    <a:srgbClr val="CCFF33"/>
    <a:srgbClr val="0000FF"/>
    <a:srgbClr val="CCECFF"/>
    <a:srgbClr val="FFFFCC"/>
    <a:srgbClr val="FF9999"/>
    <a:srgbClr val="E6FEDA"/>
    <a:srgbClr val="FFD9D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34" autoAdjust="0"/>
    <p:restoredTop sz="94703" autoAdjust="0"/>
  </p:normalViewPr>
  <p:slideViewPr>
    <p:cSldViewPr>
      <p:cViewPr varScale="1">
        <p:scale>
          <a:sx n="127" d="100"/>
          <a:sy n="127" d="100"/>
        </p:scale>
        <p:origin x="126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586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6" rIns="99034" bIns="49516" numCol="1" anchor="t" anchorCtr="0" compatLnSpc="1">
            <a:prstTxWarp prst="textNoShape">
              <a:avLst/>
            </a:prstTxWarp>
          </a:bodyPr>
          <a:lstStyle>
            <a:lvl1pPr defTabSz="990457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4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6" rIns="99034" bIns="49516" numCol="1" anchor="t" anchorCtr="0" compatLnSpc="1">
            <a:prstTxWarp prst="textNoShape">
              <a:avLst/>
            </a:prstTxWarp>
          </a:bodyPr>
          <a:lstStyle>
            <a:lvl1pPr algn="r" defTabSz="990457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721852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6" rIns="99034" bIns="49516" numCol="1" anchor="b" anchorCtr="0" compatLnSpc="1">
            <a:prstTxWarp prst="textNoShape">
              <a:avLst/>
            </a:prstTxWarp>
          </a:bodyPr>
          <a:lstStyle>
            <a:lvl1pPr defTabSz="990457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40" y="9721852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6" rIns="99034" bIns="49516" numCol="1" anchor="b" anchorCtr="0" compatLnSpc="1">
            <a:prstTxWarp prst="textNoShape">
              <a:avLst/>
            </a:prstTxWarp>
          </a:bodyPr>
          <a:lstStyle>
            <a:lvl1pPr algn="r" defTabSz="990457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6" rIns="99034" bIns="49516" numCol="1" anchor="t" anchorCtr="0" compatLnSpc="1">
            <a:prstTxWarp prst="textNoShape">
              <a:avLst/>
            </a:prstTxWarp>
          </a:bodyPr>
          <a:lstStyle>
            <a:lvl1pPr defTabSz="990457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6" rIns="99034" bIns="49516" numCol="1" anchor="t" anchorCtr="0" compatLnSpc="1">
            <a:prstTxWarp prst="textNoShape">
              <a:avLst/>
            </a:prstTxWarp>
          </a:bodyPr>
          <a:lstStyle>
            <a:lvl1pPr algn="r" defTabSz="990457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2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6" rIns="99034" bIns="49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344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6" rIns="99034" bIns="49516" numCol="1" anchor="b" anchorCtr="0" compatLnSpc="1">
            <a:prstTxWarp prst="textNoShape">
              <a:avLst/>
            </a:prstTxWarp>
          </a:bodyPr>
          <a:lstStyle>
            <a:lvl1pPr defTabSz="990457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8" y="972344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6" rIns="99034" bIns="49516" numCol="1" anchor="b" anchorCtr="0" compatLnSpc="1">
            <a:prstTxWarp prst="textNoShape">
              <a:avLst/>
            </a:prstTxWarp>
          </a:bodyPr>
          <a:lstStyle>
            <a:lvl1pPr algn="r" defTabSz="990457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6502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9948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8987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8921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2014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0550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5265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7780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7626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022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8485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267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8650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6109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6712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941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6194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9642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241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3346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940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8701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86222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9114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9617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27139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7071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57895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6491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90112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9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69" indent="-285718" defTabSz="99049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75" indent="-228575" defTabSz="99049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25" indent="-228575" defTabSz="99049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76" indent="-228575" defTabSz="99049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325" indent="-228575" defTabSz="99049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475" indent="-228575" defTabSz="99049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624" indent="-228575" defTabSz="99049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775" indent="-228575" defTabSz="99049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88568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41363"/>
            <a:ext cx="4940300" cy="37052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298993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41363"/>
            <a:ext cx="4940300" cy="37052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99851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08377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41363"/>
            <a:ext cx="4940300" cy="37052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658118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3788" y="788988"/>
            <a:ext cx="5265737" cy="3949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370037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74700"/>
            <a:ext cx="5154612" cy="3865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426548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74700"/>
            <a:ext cx="5154612" cy="3865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284678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74700"/>
            <a:ext cx="5154612" cy="3865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89521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74700"/>
            <a:ext cx="5154612" cy="3865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647227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41363"/>
            <a:ext cx="4940300" cy="37052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078424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41363"/>
            <a:ext cx="4940300" cy="37052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480418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41363"/>
            <a:ext cx="4940300" cy="37052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124884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41363"/>
            <a:ext cx="4940300" cy="37052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25022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09156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55212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44" indent="-285709" defTabSz="99045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836" indent="-228568" defTabSz="99045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99969" indent="-228568" defTabSz="99045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103" indent="-228568" defTabSz="99045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8495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1852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1391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6332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583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geeksforgeeks.org/overriding-in-java/" TargetMode="Externa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73805"/>
            <a:ext cx="8424936" cy="5544616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err="1" smtClean="0"/>
              <a:t>Nedarvning</a:t>
            </a:r>
            <a:r>
              <a:rPr lang="da-DK" sz="2000" dirty="0" smtClean="0"/>
              <a:t> – en af de mest geniale konstruktioner i objektorienterede sprog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En klasse kan være en subklasse af en anden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Det betyder at subklassen arver feltvariabler og metoder fra klassen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Object </a:t>
            </a:r>
            <a:r>
              <a:rPr lang="da-DK" sz="2000" dirty="0"/>
              <a:t>klassen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Indeholder </a:t>
            </a:r>
            <a:r>
              <a:rPr lang="da-DK" sz="1800" dirty="0"/>
              <a:t>en række nyttige metoder</a:t>
            </a:r>
            <a:r>
              <a:rPr lang="da-DK" sz="1800" dirty="0" smtClean="0"/>
              <a:t>,</a:t>
            </a:r>
            <a:br>
              <a:rPr lang="da-DK" sz="1800" dirty="0" smtClean="0"/>
            </a:br>
            <a:r>
              <a:rPr lang="da-DK" sz="1800" spc="-50" dirty="0" smtClean="0"/>
              <a:t>bl.a</a:t>
            </a:r>
            <a:r>
              <a:rPr lang="da-DK" sz="1800" spc="-50" dirty="0"/>
              <a:t>. </a:t>
            </a:r>
            <a:r>
              <a:rPr lang="da-DK" sz="1800" spc="-50" dirty="0" smtClean="0"/>
              <a:t>toString</a:t>
            </a:r>
            <a:r>
              <a:rPr lang="da-DK" sz="1800" spc="-50" dirty="0"/>
              <a:t>, </a:t>
            </a:r>
            <a:r>
              <a:rPr lang="da-DK" sz="1800" spc="-50" dirty="0" smtClean="0"/>
              <a:t>equals, </a:t>
            </a:r>
            <a:r>
              <a:rPr lang="da-DK" sz="1800" spc="-50" dirty="0" err="1" smtClean="0"/>
              <a:t>hashCode</a:t>
            </a:r>
            <a:r>
              <a:rPr lang="da-DK" sz="1800" spc="-50" dirty="0"/>
              <a:t> </a:t>
            </a:r>
            <a:r>
              <a:rPr lang="da-DK" sz="1800" spc="-50" dirty="0" smtClean="0"/>
              <a:t>og </a:t>
            </a:r>
            <a:r>
              <a:rPr lang="da-DK" sz="1800" spc="-50" dirty="0" err="1" smtClean="0"/>
              <a:t>getClass</a:t>
            </a:r>
            <a:endParaRPr lang="da-DK" sz="1800" spc="-50" dirty="0" smtClean="0"/>
          </a:p>
          <a:p>
            <a:pPr lvl="1">
              <a:spcBef>
                <a:spcPts val="600"/>
              </a:spcBef>
            </a:pPr>
            <a:r>
              <a:rPr lang="da-DK" sz="1800" spc="-50" dirty="0" smtClean="0"/>
              <a:t>Alle klasser er subklasser af Object klassen,</a:t>
            </a:r>
            <a:br>
              <a:rPr lang="da-DK" sz="1800" spc="-50" dirty="0" smtClean="0"/>
            </a:br>
            <a:r>
              <a:rPr lang="da-DK" sz="1800" spc="-50" dirty="0" smtClean="0"/>
              <a:t>hvorfor de arver ovenstående metoder </a:t>
            </a:r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Protected access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Alternativ til public og </a:t>
            </a:r>
            <a:r>
              <a:rPr lang="da-DK" altLang="da-DK" sz="1800" dirty="0" smtClean="0"/>
              <a:t>private</a:t>
            </a:r>
            <a:endParaRPr lang="da-DK" sz="180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Projektopgave om computerspil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I kursets sidste fem uger skal </a:t>
            </a:r>
            <a:r>
              <a:rPr lang="da-DK" altLang="da-DK" sz="1800" dirty="0" smtClean="0">
                <a:ea typeface="ＭＳ Ｐゴシック" pitchFamily="34" charset="-128"/>
              </a:rPr>
              <a:t>I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(sammen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med jeres makker)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programmere et computerspil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Forelæsning </a:t>
            </a:r>
            <a:r>
              <a:rPr lang="da-DK" altLang="en-US" sz="3200" kern="0" smtClean="0">
                <a:ea typeface="ＭＳ Ｐゴシック" pitchFamily="34" charset="-128"/>
              </a:rPr>
              <a:t>Uge 11 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796136" y="2708920"/>
            <a:ext cx="3195464" cy="398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NewsFeed klassen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10</a:t>
            </a:fld>
            <a:endParaRPr lang="da-DK" altLang="da-DK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11442" y="1131930"/>
            <a:ext cx="4608512" cy="4320480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NewsFeed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&lt;Post&gt; posts;</a:t>
            </a: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NewsFeed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posts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addPost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post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posts.add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779442" y="1516612"/>
            <a:ext cx="4124488" cy="28571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766304" y="1881846"/>
            <a:ext cx="4137626" cy="76393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415109" y="2348880"/>
            <a:ext cx="2481626" cy="540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Konstruktør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Initialiserer feltvariablen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766303" y="2727928"/>
            <a:ext cx="4141257" cy="714014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>
            <a:off x="4903930" y="3276794"/>
            <a:ext cx="47070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407985" y="3132778"/>
            <a:ext cx="3637201" cy="96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til indsættelse af postings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30" dirty="0">
                <a:solidFill>
                  <a:srgbClr val="0000FF"/>
                </a:solidFill>
              </a:rPr>
              <a:t>Bemærk at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parameteren er af </a:t>
            </a:r>
            <a:r>
              <a:rPr lang="da-DK" altLang="da-DK" sz="1400" b="1" spc="-30" dirty="0">
                <a:solidFill>
                  <a:srgbClr val="0000FF"/>
                </a:solidFill>
              </a:rPr>
              <a:t>typen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Post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A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rgumenter af typen MessagePost og PhotoPost er også lovlige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>
            <a:off x="4944407" y="1628800"/>
            <a:ext cx="43022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4944408" y="2492896"/>
            <a:ext cx="47070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761049" y="3520771"/>
            <a:ext cx="4130746" cy="1568668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1055339" y="3860417"/>
            <a:ext cx="3389383" cy="1016187"/>
          </a:xfrm>
          <a:prstGeom prst="rect">
            <a:avLst/>
          </a:prstGeom>
          <a:noFill/>
          <a:ln w="25400">
            <a:solidFill>
              <a:srgbClr val="008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911053" y="4611410"/>
            <a:ext cx="47070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415109" y="4467394"/>
            <a:ext cx="3403588" cy="1121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til udskrift af alle postings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For-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each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løkken løber arraylisten igennem og udskriver de enkelte elementer ved hjælp af display metoden fra Post klassen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404297" y="1310454"/>
            <a:ext cx="3560191" cy="96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Feltvariabel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Arrayliste med elementtypen Post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Elementerne i listen vil være </a:t>
            </a:r>
            <a:r>
              <a:rPr lang="da-DK" altLang="da-DK" sz="1400" b="1" dirty="0">
                <a:solidFill>
                  <a:srgbClr val="FF0000"/>
                </a:solidFill>
              </a:rPr>
              <a:t>af typen </a:t>
            </a:r>
            <a:r>
              <a:rPr lang="da-DK" altLang="da-DK" sz="1400" b="1" spc="-50" dirty="0">
                <a:solidFill>
                  <a:srgbClr val="FF0000"/>
                </a:solidFill>
              </a:rPr>
              <a:t>MessagePost eller </a:t>
            </a:r>
            <a:r>
              <a:rPr lang="da-DK" altLang="da-DK" sz="1400" b="1" spc="-50" dirty="0" smtClean="0">
                <a:solidFill>
                  <a:srgbClr val="FF0000"/>
                </a:solidFill>
              </a:rPr>
              <a:t>PhotoPost (eller Post)</a:t>
            </a:r>
            <a:endParaRPr lang="da-DK" altLang="da-DK" sz="1400" b="1" spc="-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70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Statisk og dynamisk type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400800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11</a:t>
            </a:fld>
            <a:endParaRPr lang="da-DK" altLang="da-DK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1763688" y="1436784"/>
            <a:ext cx="3570312" cy="131488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</a:t>
            </a:r>
            <a:r>
              <a:rPr lang="en-US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052736"/>
            <a:ext cx="8352159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da-DK" sz="2000" kern="0" dirty="0" smtClean="0"/>
              <a:t>Lad os se lidt nærmere på show metoden fra foregående slide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72899" y="2780928"/>
            <a:ext cx="8671101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Den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lokale variabel post er erklæret til at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have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typen Post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 smtClean="0"/>
              <a:t>Vi siger derfor, at den </a:t>
            </a:r>
            <a:r>
              <a:rPr lang="da-DK" sz="1800" b="1" kern="0" dirty="0" smtClean="0">
                <a:solidFill>
                  <a:srgbClr val="008000"/>
                </a:solidFill>
              </a:rPr>
              <a:t>statiske type</a:t>
            </a:r>
            <a:r>
              <a:rPr lang="da-DK" sz="1800" kern="0" dirty="0" smtClean="0"/>
              <a:t> for variablen post er Post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da-DK" altLang="da-DK" sz="2000" kern="0" dirty="0"/>
              <a:t>Javas variabler 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polymorfe </a:t>
            </a:r>
            <a:r>
              <a:rPr lang="da-DK" altLang="da-DK" sz="2000" kern="0" dirty="0" smtClean="0">
                <a:solidFill>
                  <a:srgbClr val="C00000"/>
                </a:solidFill>
              </a:rPr>
              <a:t>(</a:t>
            </a:r>
            <a:r>
              <a:rPr lang="da-DK" altLang="da-DK" sz="2000" kern="0" dirty="0" smtClean="0"/>
              <a:t>≈ </a:t>
            </a:r>
            <a:r>
              <a:rPr lang="da-DK" altLang="da-DK" sz="2000" kern="0" dirty="0"/>
              <a:t>kan antage forskellige </a:t>
            </a:r>
            <a:r>
              <a:rPr lang="da-DK" altLang="da-DK" sz="2000" kern="0" dirty="0" smtClean="0"/>
              <a:t>former)</a:t>
            </a:r>
            <a:endParaRPr lang="da-DK" altLang="da-DK" sz="2000" kern="0" dirty="0">
              <a:solidFill>
                <a:srgbClr val="008000"/>
              </a:solidFill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/>
              <a:t>De kan pege på objekter af forskellig type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spc="-60" dirty="0" smtClean="0"/>
              <a:t>Når </a:t>
            </a:r>
            <a:r>
              <a:rPr lang="da-DK" sz="1800" kern="0" spc="-60" dirty="0"/>
              <a:t>post </a:t>
            </a:r>
            <a:r>
              <a:rPr lang="da-DK" sz="1800" kern="0" spc="-60" dirty="0" smtClean="0">
                <a:solidFill>
                  <a:srgbClr val="000066"/>
                </a:solidFill>
              </a:rPr>
              <a:t>peger </a:t>
            </a:r>
            <a:r>
              <a:rPr lang="da-DK" sz="1800" kern="0" spc="-60" dirty="0">
                <a:solidFill>
                  <a:srgbClr val="000066"/>
                </a:solidFill>
              </a:rPr>
              <a:t>på et MessagePost </a:t>
            </a:r>
            <a:r>
              <a:rPr lang="da-DK" sz="1800" kern="0" spc="-60" dirty="0" smtClean="0">
                <a:solidFill>
                  <a:srgbClr val="000066"/>
                </a:solidFill>
              </a:rPr>
              <a:t>objekt er den </a:t>
            </a:r>
            <a:r>
              <a:rPr lang="da-DK" sz="1800" b="1" kern="0" spc="-60" dirty="0" smtClean="0">
                <a:solidFill>
                  <a:srgbClr val="008000"/>
                </a:solidFill>
              </a:rPr>
              <a:t>dynamiske type</a:t>
            </a:r>
            <a:r>
              <a:rPr lang="da-DK" sz="1800" kern="0" spc="-60" dirty="0" smtClean="0">
                <a:solidFill>
                  <a:srgbClr val="000066"/>
                </a:solidFill>
              </a:rPr>
              <a:t> MessagePost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spc="-60" dirty="0"/>
              <a:t>Når post peger på </a:t>
            </a:r>
            <a:r>
              <a:rPr lang="da-DK" sz="1800" kern="0" spc="-60" dirty="0" smtClean="0"/>
              <a:t>et PhotoPost </a:t>
            </a:r>
            <a:r>
              <a:rPr lang="da-DK" sz="1800" kern="0" spc="-60" dirty="0"/>
              <a:t>objekt er den </a:t>
            </a:r>
            <a:r>
              <a:rPr lang="da-DK" sz="1800" b="1" kern="0" spc="-60" dirty="0">
                <a:solidFill>
                  <a:srgbClr val="008000"/>
                </a:solidFill>
              </a:rPr>
              <a:t>dynamiske type</a:t>
            </a:r>
            <a:r>
              <a:rPr lang="da-DK" sz="1800" kern="0" spc="-60" dirty="0"/>
              <a:t> </a:t>
            </a:r>
            <a:r>
              <a:rPr lang="da-DK" sz="1800" kern="0" spc="-60" dirty="0" smtClean="0"/>
              <a:t>PhotoPost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spc="-60" dirty="0"/>
              <a:t>Når post peger på et </a:t>
            </a:r>
            <a:r>
              <a:rPr lang="da-DK" sz="1800" kern="0" spc="-60" dirty="0" smtClean="0"/>
              <a:t>Post </a:t>
            </a:r>
            <a:r>
              <a:rPr lang="da-DK" sz="1800" kern="0" spc="-60" dirty="0"/>
              <a:t>objekt er den </a:t>
            </a:r>
            <a:r>
              <a:rPr lang="da-DK" sz="1800" b="1" kern="0" spc="-60" dirty="0">
                <a:solidFill>
                  <a:srgbClr val="008000"/>
                </a:solidFill>
              </a:rPr>
              <a:t>dynamiske type</a:t>
            </a:r>
            <a:r>
              <a:rPr lang="da-DK" sz="1800" kern="0" spc="-60" dirty="0"/>
              <a:t> </a:t>
            </a:r>
            <a:r>
              <a:rPr lang="da-DK" sz="1800" kern="0" spc="-60" dirty="0" smtClean="0"/>
              <a:t>Post</a:t>
            </a:r>
            <a:endParaRPr lang="da-DK" sz="1800" kern="0" spc="-60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da-DK" sz="2000" kern="0" dirty="0" smtClean="0"/>
              <a:t>Opsummering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/>
              <a:t>Den </a:t>
            </a:r>
            <a:r>
              <a:rPr lang="da-DK" sz="1800" b="1" kern="0" dirty="0">
                <a:solidFill>
                  <a:srgbClr val="008000"/>
                </a:solidFill>
              </a:rPr>
              <a:t>statiske type</a:t>
            </a:r>
            <a:r>
              <a:rPr lang="da-DK" sz="1800" kern="0" dirty="0"/>
              <a:t> bestemmes af variablens erklæring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/>
              <a:t>Den </a:t>
            </a:r>
            <a:r>
              <a:rPr lang="da-DK" sz="1800" b="1" kern="0" dirty="0">
                <a:solidFill>
                  <a:srgbClr val="008000"/>
                </a:solidFill>
              </a:rPr>
              <a:t>dynamiske type</a:t>
            </a:r>
            <a:r>
              <a:rPr lang="da-DK" sz="1800" kern="0" dirty="0"/>
              <a:t> </a:t>
            </a:r>
            <a:r>
              <a:rPr lang="da-DK" sz="1800" kern="0" spc="-50" dirty="0"/>
              <a:t>bestemmes af det </a:t>
            </a:r>
            <a:r>
              <a:rPr lang="da-DK" sz="1800" kern="0" spc="-50" dirty="0" smtClean="0"/>
              <a:t>objekt, </a:t>
            </a:r>
            <a:r>
              <a:rPr lang="da-DK" sz="1800" kern="0" spc="-50" dirty="0"/>
              <a:t>som variablen </a:t>
            </a:r>
            <a:r>
              <a:rPr lang="da-DK" sz="1800" kern="0" spc="-50" dirty="0" smtClean="0"/>
              <a:t>pt peger på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/>
              <a:t>Den dynamiske type er altid en </a:t>
            </a:r>
            <a:r>
              <a:rPr lang="da-DK" sz="1800" b="1" kern="0" dirty="0">
                <a:solidFill>
                  <a:srgbClr val="008000"/>
                </a:solidFill>
              </a:rPr>
              <a:t>subtype</a:t>
            </a:r>
            <a:r>
              <a:rPr lang="da-DK" sz="1800" kern="0" dirty="0"/>
              <a:t> af den statiske type</a:t>
            </a:r>
            <a:br>
              <a:rPr lang="da-DK" sz="1800" kern="0" dirty="0"/>
            </a:br>
            <a:r>
              <a:rPr lang="da-DK" sz="1800" kern="0" dirty="0"/>
              <a:t>(eller identisk med denne)</a:t>
            </a:r>
          </a:p>
        </p:txBody>
      </p:sp>
    </p:spTree>
    <p:extLst>
      <p:ext uri="{BB962C8B-B14F-4D97-AF65-F5344CB8AC3E}">
        <p14:creationId xmlns:p14="http://schemas.microsoft.com/office/powerpoint/2010/main" val="20610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95536" y="267664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Typecheck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12</a:t>
            </a:fld>
            <a:endParaRPr lang="da-DK" alt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012970"/>
            <a:ext cx="2818068" cy="161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 bwMode="auto">
          <a:xfrm>
            <a:off x="1115616" y="1712414"/>
            <a:ext cx="3944172" cy="91455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v1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Vehicle();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v2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Car();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v3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Bicycle();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348554" y="4168281"/>
            <a:ext cx="3219732" cy="62887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Car();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325996" y="5237086"/>
            <a:ext cx="1018193" cy="33599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= c; 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8100392" y="836712"/>
            <a:ext cx="576064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2353540" y="5431969"/>
            <a:ext cx="400794" cy="26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>
            <a:off x="2353539" y="6353157"/>
            <a:ext cx="5622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533662" y="2729693"/>
            <a:ext cx="8069249" cy="1455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Oversætterens typecheck anvender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statiske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typer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De </a:t>
            </a:r>
            <a:r>
              <a:rPr lang="da-DK" sz="1800" kern="0" dirty="0" smtClean="0"/>
              <a:t>dynamiske </a:t>
            </a:r>
            <a:r>
              <a:rPr lang="da-DK" sz="1800" kern="0" dirty="0"/>
              <a:t>typer kendes </a:t>
            </a:r>
            <a:r>
              <a:rPr lang="da-DK" sz="1800" kern="0" dirty="0" smtClean="0"/>
              <a:t>først </a:t>
            </a:r>
            <a:r>
              <a:rPr lang="da-DK" sz="1800" kern="0" dirty="0"/>
              <a:t>under </a:t>
            </a:r>
            <a:r>
              <a:rPr lang="da-DK" sz="1800" kern="0" dirty="0" smtClean="0"/>
              <a:t>programudførelsen, og kan derfor ikke bruges af oversætteren (som ikke aner, hvad de er)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I nedenstående </a:t>
            </a:r>
            <a:r>
              <a:rPr lang="da-DK" sz="1800" kern="0" dirty="0" smtClean="0"/>
              <a:t>erklæringer, </a:t>
            </a:r>
            <a:r>
              <a:rPr lang="da-DK" sz="1800" kern="0" dirty="0"/>
              <a:t>har v </a:t>
            </a:r>
            <a:r>
              <a:rPr lang="da-DK" sz="1800" kern="0" dirty="0" err="1" smtClean="0"/>
              <a:t>Vehicle</a:t>
            </a:r>
            <a:r>
              <a:rPr lang="da-DK" sz="1800" kern="0" dirty="0" smtClean="0"/>
              <a:t> som statisk type, </a:t>
            </a:r>
            <a:r>
              <a:rPr lang="da-DK" sz="1800" kern="0" dirty="0"/>
              <a:t>mens c har </a:t>
            </a:r>
            <a:r>
              <a:rPr lang="da-DK" sz="1800" kern="0" dirty="0" smtClean="0"/>
              <a:t>Car som statisk </a:t>
            </a:r>
            <a:r>
              <a:rPr lang="da-DK" sz="1800" kern="0" dirty="0"/>
              <a:t>type </a:t>
            </a:r>
            <a:r>
              <a:rPr lang="da-DK" sz="1800" kern="0" dirty="0" smtClean="0"/>
              <a:t>– begge har Car som dynamisk type</a:t>
            </a:r>
            <a:endParaRPr lang="da-DK" sz="1800" kern="0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5976664" cy="62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Liskovs substitutions princip betyder at nedenstående tre assignments alle er lovlige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33662" y="4914090"/>
            <a:ext cx="7854761" cy="47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Ifølge Liskovs substitutionsprincip er det 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lov</a:t>
            </a:r>
            <a:r>
              <a:rPr lang="da-DK" altLang="da-DK" sz="1800" b="1" kern="0" dirty="0">
                <a:solidFill>
                  <a:srgbClr val="008000"/>
                </a:solidFill>
              </a:rPr>
              <a:t>ligt</a:t>
            </a:r>
            <a:r>
              <a:rPr lang="da-DK" altLang="da-DK" sz="1800" kern="0" dirty="0"/>
              <a:t> at assigne c til v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754334" y="6107668"/>
            <a:ext cx="5745928" cy="56169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300"/>
              </a:spcBef>
            </a:pPr>
            <a:r>
              <a:rPr lang="da-DK" altLang="da-DK" spc="-40" dirty="0" smtClean="0"/>
              <a:t>v's </a:t>
            </a:r>
            <a:r>
              <a:rPr lang="da-DK" altLang="da-DK" spc="-40" dirty="0">
                <a:solidFill>
                  <a:srgbClr val="008000"/>
                </a:solidFill>
              </a:rPr>
              <a:t>statiske type</a:t>
            </a:r>
            <a:r>
              <a:rPr lang="da-DK" altLang="da-DK" spc="-40" dirty="0"/>
              <a:t>, </a:t>
            </a:r>
            <a:r>
              <a:rPr lang="da-DK" altLang="da-DK" spc="-40" dirty="0" err="1"/>
              <a:t>Vehicle</a:t>
            </a:r>
            <a:r>
              <a:rPr lang="da-DK" altLang="da-DK" spc="-40" dirty="0"/>
              <a:t>, er </a:t>
            </a:r>
            <a:r>
              <a:rPr lang="da-DK" altLang="da-DK" spc="-40" dirty="0">
                <a:solidFill>
                  <a:srgbClr val="008000"/>
                </a:solidFill>
              </a:rPr>
              <a:t>ikke</a:t>
            </a:r>
            <a:r>
              <a:rPr lang="da-DK" altLang="da-DK" spc="-40" dirty="0"/>
              <a:t> en subtype af c's </a:t>
            </a:r>
            <a:r>
              <a:rPr lang="da-DK" altLang="da-DK" spc="-40" dirty="0">
                <a:solidFill>
                  <a:srgbClr val="008000"/>
                </a:solidFill>
              </a:rPr>
              <a:t>statiske type</a:t>
            </a:r>
            <a:r>
              <a:rPr lang="da-DK" altLang="da-DK" spc="-40" dirty="0"/>
              <a:t>, Car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Det er </a:t>
            </a:r>
            <a:r>
              <a:rPr lang="da-DK" altLang="da-DK" dirty="0" smtClean="0"/>
              <a:t>lige </a:t>
            </a:r>
            <a:r>
              <a:rPr lang="da-DK" altLang="da-DK" dirty="0"/>
              <a:t>meget at v's </a:t>
            </a:r>
            <a:r>
              <a:rPr lang="da-DK" altLang="da-DK" dirty="0" smtClean="0">
                <a:solidFill>
                  <a:srgbClr val="008000"/>
                </a:solidFill>
              </a:rPr>
              <a:t>dynamiske type</a:t>
            </a:r>
            <a:r>
              <a:rPr lang="da-DK" altLang="da-DK" dirty="0" smtClean="0"/>
              <a:t> </a:t>
            </a:r>
            <a:r>
              <a:rPr lang="da-DK" altLang="da-DK" dirty="0"/>
              <a:t>er Car 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322768" y="6180614"/>
            <a:ext cx="1012473" cy="35341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v; 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2771242" y="5281463"/>
            <a:ext cx="5725454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pPr marL="182563" indent="-182563">
              <a:spcBef>
                <a:spcPts val="300"/>
              </a:spcBef>
              <a:tabLst>
                <a:tab pos="182563" algn="l"/>
              </a:tabLst>
            </a:pPr>
            <a:r>
              <a:rPr lang="da-DK" altLang="da-DK" dirty="0" smtClean="0"/>
              <a:t>c's </a:t>
            </a:r>
            <a:r>
              <a:rPr lang="da-DK" altLang="da-DK" dirty="0">
                <a:solidFill>
                  <a:srgbClr val="008000"/>
                </a:solidFill>
              </a:rPr>
              <a:t>statiske type</a:t>
            </a:r>
            <a:r>
              <a:rPr lang="da-DK" altLang="da-DK" dirty="0"/>
              <a:t>, </a:t>
            </a:r>
            <a:r>
              <a:rPr lang="da-DK" altLang="da-DK" dirty="0" smtClean="0"/>
              <a:t>Car, </a:t>
            </a:r>
            <a:r>
              <a:rPr lang="da-DK" altLang="da-DK" dirty="0"/>
              <a:t>er </a:t>
            </a:r>
            <a:r>
              <a:rPr lang="da-DK" altLang="da-DK" dirty="0" smtClean="0"/>
              <a:t>en </a:t>
            </a:r>
            <a:r>
              <a:rPr lang="da-DK" altLang="da-DK" dirty="0"/>
              <a:t>subtype af </a:t>
            </a:r>
            <a:r>
              <a:rPr lang="da-DK" altLang="da-DK" dirty="0" smtClean="0"/>
              <a:t>v's </a:t>
            </a:r>
            <a:r>
              <a:rPr lang="da-DK" altLang="da-DK" dirty="0">
                <a:solidFill>
                  <a:srgbClr val="008000"/>
                </a:solidFill>
              </a:rPr>
              <a:t>statiske type</a:t>
            </a:r>
            <a:r>
              <a:rPr lang="da-DK" altLang="da-DK" dirty="0"/>
              <a:t>, </a:t>
            </a:r>
            <a:r>
              <a:rPr lang="da-DK" altLang="da-DK" dirty="0" err="1" smtClean="0"/>
              <a:t>Vehicle</a:t>
            </a:r>
            <a:endParaRPr lang="da-DK" altLang="da-DK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539552" y="5758247"/>
            <a:ext cx="7854761" cy="47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Det modsatte 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ulovligt</a:t>
            </a:r>
            <a:r>
              <a:rPr lang="da-DK" altLang="da-DK" sz="1800" kern="0" dirty="0" smtClean="0"/>
              <a:t> – og giver en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oversætterfejl</a:t>
            </a:r>
            <a:endParaRPr lang="da-DK" altLang="da-DK" sz="1800" b="1" kern="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16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2" grpId="0" animBg="1"/>
      <p:bldP spid="27" grpId="0" animBg="1"/>
      <p:bldP spid="28" grpId="0"/>
      <p:bldP spid="19" grpId="0"/>
      <p:bldP spid="26" grpId="0" animBg="1"/>
      <p:bldP spid="16" grpId="0" animBg="1"/>
      <p:bldP spid="17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323528" y="3068960"/>
            <a:ext cx="8640960" cy="337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0" hangingPunct="0">
              <a:spcBef>
                <a:spcPct val="20000"/>
              </a:spcBef>
              <a:buChar char="•"/>
              <a:defRPr sz="2400" b="1"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342900" lvl="1" indent="-342900" eaLnBrk="0" hangingPunct="0">
              <a:lnSpc>
                <a:spcPct val="90000"/>
              </a:lnSpc>
              <a:spcBef>
                <a:spcPts val="1800"/>
              </a:spcBef>
              <a:buChar char="•"/>
              <a:defRPr b="1" kern="0">
                <a:latin typeface="+mn-lt"/>
                <a:ea typeface="ＭＳ Ｐゴシック" pitchFamily="-106" charset="-128"/>
                <a:cs typeface="ＭＳ Ｐゴシック" pitchFamily="-106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r>
              <a:rPr lang="da-DK" altLang="da-DK" spc="-60" dirty="0"/>
              <a:t>Ved at bruge et </a:t>
            </a:r>
            <a:r>
              <a:rPr lang="da-DK" altLang="da-DK" spc="-60" dirty="0">
                <a:solidFill>
                  <a:srgbClr val="008000"/>
                </a:solidFill>
              </a:rPr>
              <a:t>type cast</a:t>
            </a:r>
            <a:r>
              <a:rPr lang="da-DK" altLang="da-DK" spc="-60" dirty="0"/>
              <a:t> </a:t>
            </a:r>
            <a:r>
              <a:rPr lang="da-DK" altLang="da-DK" spc="-60" dirty="0" smtClean="0"/>
              <a:t>kan vi ændre den </a:t>
            </a:r>
            <a:r>
              <a:rPr lang="da-DK" altLang="da-DK" spc="-60" dirty="0" smtClean="0">
                <a:solidFill>
                  <a:srgbClr val="008000"/>
                </a:solidFill>
              </a:rPr>
              <a:t>statiske type</a:t>
            </a:r>
            <a:r>
              <a:rPr lang="da-DK" altLang="da-DK" spc="-60" dirty="0" smtClean="0"/>
              <a:t> af et udtryk</a:t>
            </a:r>
          </a:p>
          <a:p>
            <a:pPr marL="0" lvl="1" indent="0">
              <a:buNone/>
            </a:pPr>
            <a:endParaRPr lang="da-DK" altLang="da-DK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Typeskift (type cast)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13</a:t>
            </a:fld>
            <a:endParaRPr lang="da-DK" alt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196752"/>
            <a:ext cx="2874391" cy="164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755576" y="1616498"/>
            <a:ext cx="3219732" cy="62887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Car();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87624" y="3481554"/>
            <a:ext cx="1819109" cy="344745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(Car) v; 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8100392" y="836712"/>
            <a:ext cx="576064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346500" y="3943031"/>
            <a:ext cx="8407188" cy="2307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0" hangingPunct="0">
              <a:spcBef>
                <a:spcPct val="20000"/>
              </a:spcBef>
              <a:buChar char="•"/>
              <a:defRPr sz="2400" b="1"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342900" lvl="1" indent="-342900" eaLnBrk="0" hangingPunct="0">
              <a:lnSpc>
                <a:spcPct val="90000"/>
              </a:lnSpc>
              <a:spcBef>
                <a:spcPts val="1800"/>
              </a:spcBef>
              <a:buChar char="•"/>
              <a:defRPr b="1" kern="0">
                <a:latin typeface="+mn-lt"/>
                <a:ea typeface="ＭＳ Ｐゴシック" pitchFamily="-106" charset="-128"/>
                <a:cs typeface="ＭＳ Ｐゴシック" pitchFamily="-106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Højresiden af assignment har nu den statiske type Car, og oversætteren godkender derfor assignmentet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Under 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charset="-128"/>
                <a:cs typeface="+mn-cs"/>
              </a:rPr>
              <a:t>udførslen</a:t>
            </a: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 af ovenstående type cast, tjekkes det, at den 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charset="-128"/>
                <a:cs typeface="+mn-cs"/>
              </a:rPr>
              <a:t>dynamiske type</a:t>
            </a: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 af variablen v virkelig er en Car (eller en subtype af Car)</a:t>
            </a:r>
            <a:endParaRPr lang="da-DK" altLang="da-DK" sz="1800" b="0" dirty="0">
              <a:solidFill>
                <a:srgbClr val="000066"/>
              </a:solidFill>
              <a:ea typeface="ＭＳ Ｐゴシック" charset="-128"/>
              <a:cs typeface="+mn-cs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0" dirty="0">
                <a:solidFill>
                  <a:srgbClr val="000066"/>
                </a:solidFill>
                <a:ea typeface="ＭＳ Ｐゴシック" charset="-128"/>
                <a:cs typeface="+mn-cs"/>
              </a:rPr>
              <a:t>Ellers får man en run-time fejl (</a:t>
            </a:r>
            <a:r>
              <a:rPr lang="da-DK" altLang="da-DK" sz="1800" b="0" dirty="0" err="1">
                <a:solidFill>
                  <a:srgbClr val="000066"/>
                </a:solidFill>
                <a:ea typeface="ＭＳ Ｐゴシック" charset="-128"/>
                <a:cs typeface="+mn-cs"/>
              </a:rPr>
              <a:t>ClassCastException</a:t>
            </a:r>
            <a:r>
              <a:rPr lang="da-DK" altLang="da-DK" sz="1800" b="0" dirty="0">
                <a:solidFill>
                  <a:srgbClr val="000066"/>
                </a:solidFill>
                <a:ea typeface="ＭＳ Ｐゴシック" charset="-128"/>
                <a:cs typeface="+mn-cs"/>
              </a:rPr>
              <a:t>)</a:t>
            </a:r>
          </a:p>
          <a:p>
            <a:pPr lvl="1"/>
            <a:r>
              <a:rPr lang="da-DK" altLang="da-DK" dirty="0"/>
              <a:t>Objektet, som v peger på, ændres </a:t>
            </a:r>
            <a:r>
              <a:rPr lang="da-DK" altLang="da-DK" dirty="0">
                <a:solidFill>
                  <a:srgbClr val="008000"/>
                </a:solidFill>
              </a:rPr>
              <a:t>ikke</a:t>
            </a:r>
            <a:r>
              <a:rPr lang="da-DK" altLang="da-DK" dirty="0"/>
              <a:t> ved et type cast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0" dirty="0">
                <a:solidFill>
                  <a:srgbClr val="000066"/>
                </a:solidFill>
                <a:ea typeface="ＭＳ Ｐゴシック" charset="-128"/>
                <a:cs typeface="+mn-cs"/>
              </a:rPr>
              <a:t>Det eneste, der ændres, er 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charset="-128"/>
                <a:cs typeface="+mn-cs"/>
              </a:rPr>
              <a:t>oversætterens opfattelse</a:t>
            </a: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 af udtrykkets type</a:t>
            </a:r>
            <a:endParaRPr lang="da-DK" altLang="da-DK" sz="1800" b="0" dirty="0">
              <a:solidFill>
                <a:srgbClr val="000066"/>
              </a:solidFill>
              <a:ea typeface="ＭＳ Ｐゴシック" charset="-128"/>
              <a:cs typeface="+mn-cs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683568" y="1268760"/>
            <a:ext cx="27516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Samme erklæringer som før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40260" y="2400659"/>
            <a:ext cx="1018193" cy="33599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v; 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1758452" y="2573064"/>
            <a:ext cx="4526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2168598" y="2433489"/>
            <a:ext cx="891402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Ulovligt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17868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496175" cy="43204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En subklasse kan igen have subklasser, osv.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Nedarvning i flere niveauer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14</a:t>
            </a:fld>
            <a:endParaRPr lang="da-DK" altLang="da-DK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5400600" cy="2944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9552" y="4581128"/>
            <a:ext cx="8135367" cy="2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Dog klassen er 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direkte subklasse af </a:t>
            </a:r>
            <a:r>
              <a:rPr lang="da-DK" sz="1800" kern="0" dirty="0" err="1" smtClean="0"/>
              <a:t>Mammal</a:t>
            </a:r>
            <a:r>
              <a:rPr lang="da-DK" sz="1800" kern="0" dirty="0" smtClean="0"/>
              <a:t> 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subklasse af Animal klassen (subklasse relationen er transitiv)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subklasse af sig selv (subklasse relationen er refleksiv)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direkte superklasse for </a:t>
            </a:r>
            <a:r>
              <a:rPr lang="da-DK" sz="1800" kern="0" dirty="0" err="1" smtClean="0"/>
              <a:t>Poodle</a:t>
            </a:r>
            <a:r>
              <a:rPr lang="da-DK" sz="1800" kern="0" dirty="0" smtClean="0"/>
              <a:t> og </a:t>
            </a:r>
            <a:r>
              <a:rPr lang="da-DK" sz="1800" kern="0" dirty="0" err="1" smtClean="0"/>
              <a:t>Dalmatian</a:t>
            </a:r>
            <a:r>
              <a:rPr lang="da-DK" sz="1800" kern="0" dirty="0" smtClean="0"/>
              <a:t> klasserne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superklasse af sig selv</a:t>
            </a:r>
            <a:r>
              <a:rPr lang="da-DK" sz="1800" kern="0" dirty="0"/>
              <a:t> (</a:t>
            </a:r>
            <a:r>
              <a:rPr lang="da-DK" sz="1800" kern="0" dirty="0" smtClean="0"/>
              <a:t>superklasse </a:t>
            </a:r>
            <a:r>
              <a:rPr lang="da-DK" sz="1800" kern="0" dirty="0"/>
              <a:t>relationen er </a:t>
            </a:r>
            <a:r>
              <a:rPr lang="da-DK" sz="1800" kern="0" dirty="0" smtClean="0"/>
              <a:t>refleksiv og transitiv)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1907704" y="3078013"/>
            <a:ext cx="432048" cy="36004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28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val 62"/>
          <p:cNvSpPr/>
          <p:nvPr/>
        </p:nvSpPr>
        <p:spPr bwMode="auto">
          <a:xfrm>
            <a:off x="468313" y="4006318"/>
            <a:ext cx="3295423" cy="1366898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da-DK"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6188749" y="5441701"/>
            <a:ext cx="2105750" cy="1083643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</a:t>
            </a:r>
            <a:r>
              <a:rPr lang="da-DK" altLang="da-DK" sz="3200" dirty="0" smtClean="0">
                <a:ea typeface="ＭＳ Ｐゴシック" pitchFamily="34" charset="-128"/>
              </a:rPr>
              <a:t>rug </a:t>
            </a:r>
            <a:r>
              <a:rPr lang="da-DK" altLang="da-DK" sz="3200" dirty="0">
                <a:ea typeface="ＭＳ Ｐゴシック" pitchFamily="34" charset="-128"/>
              </a:rPr>
              <a:t>af </a:t>
            </a:r>
            <a:r>
              <a:rPr lang="da-DK" altLang="da-DK" sz="3200" smtClean="0">
                <a:ea typeface="ＭＳ Ｐゴシック" pitchFamily="34" charset="-128"/>
              </a:rPr>
              <a:t>Collection og Comparable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6675598" y="5134498"/>
            <a:ext cx="1080120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Person 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cxnSp>
        <p:nvCxnSpPr>
          <p:cNvPr id="41989" name="AutoShape 8"/>
          <p:cNvCxnSpPr>
            <a:cxnSpLocks noChangeShapeType="1"/>
          </p:cNvCxnSpPr>
          <p:nvPr/>
        </p:nvCxnSpPr>
        <p:spPr bwMode="auto">
          <a:xfrm>
            <a:off x="7308304" y="1850227"/>
            <a:ext cx="10437" cy="89563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7179657" y="3801998"/>
            <a:ext cx="209991" cy="1332504"/>
            <a:chOff x="7080067" y="4166143"/>
            <a:chExt cx="233964" cy="1021795"/>
          </a:xfrm>
        </p:grpSpPr>
        <p:sp>
          <p:nvSpPr>
            <p:cNvPr id="41990" name="AutoShape 10"/>
            <p:cNvSpPr>
              <a:spLocks noChangeArrowheads="1"/>
            </p:cNvSpPr>
            <p:nvPr/>
          </p:nvSpPr>
          <p:spPr bwMode="auto">
            <a:xfrm>
              <a:off x="7080067" y="4166143"/>
              <a:ext cx="233964" cy="187767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91" name="Line 11"/>
            <p:cNvSpPr>
              <a:spLocks noChangeShapeType="1"/>
            </p:cNvSpPr>
            <p:nvPr/>
          </p:nvSpPr>
          <p:spPr bwMode="auto">
            <a:xfrm>
              <a:off x="7199749" y="4382041"/>
              <a:ext cx="2" cy="80589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8187767" y="5134498"/>
            <a:ext cx="864096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String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4" name="Text Box 15"/>
          <p:cNvSpPr txBox="1">
            <a:spLocks noChangeArrowheads="1"/>
          </p:cNvSpPr>
          <p:nvPr/>
        </p:nvSpPr>
        <p:spPr bwMode="auto">
          <a:xfrm>
            <a:off x="5652120" y="5134498"/>
            <a:ext cx="87946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Pixel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5" name="Line 16"/>
          <p:cNvSpPr>
            <a:spLocks noChangeShapeType="1"/>
          </p:cNvSpPr>
          <p:nvPr/>
        </p:nvSpPr>
        <p:spPr bwMode="auto">
          <a:xfrm>
            <a:off x="6171540" y="4613558"/>
            <a:ext cx="1" cy="520940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6" name="Line 17"/>
          <p:cNvSpPr>
            <a:spLocks noChangeShapeType="1"/>
          </p:cNvSpPr>
          <p:nvPr/>
        </p:nvSpPr>
        <p:spPr bwMode="auto">
          <a:xfrm>
            <a:off x="8619814" y="4613556"/>
            <a:ext cx="0" cy="520942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7" name="Line 18"/>
          <p:cNvSpPr>
            <a:spLocks noChangeShapeType="1"/>
          </p:cNvSpPr>
          <p:nvPr/>
        </p:nvSpPr>
        <p:spPr bwMode="auto">
          <a:xfrm flipV="1">
            <a:off x="6152954" y="4609826"/>
            <a:ext cx="2451494" cy="3729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755718" y="5153082"/>
            <a:ext cx="455431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15</a:t>
            </a:fld>
            <a:endParaRPr lang="da-DK" altLang="da-DK" dirty="0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6122789" y="1844827"/>
            <a:ext cx="1190733" cy="10342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30" name="Group 29"/>
          <p:cNvGrpSpPr/>
          <p:nvPr/>
        </p:nvGrpSpPr>
        <p:grpSpPr>
          <a:xfrm>
            <a:off x="588177" y="2715868"/>
            <a:ext cx="2806982" cy="1354217"/>
            <a:chOff x="544328" y="1557983"/>
            <a:chExt cx="2802549" cy="1354217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544328" y="1557983"/>
              <a:ext cx="2742715" cy="1354217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585867" y="1570727"/>
              <a:ext cx="2761010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/>
                <a:t>&lt;&lt;interface</a:t>
              </a:r>
              <a:r>
                <a:rPr lang="en-US" altLang="da-DK" sz="1400" b="1" dirty="0" smtClean="0"/>
                <a:t>&gt;&gt;</a:t>
              </a:r>
              <a:endParaRPr lang="en-US" altLang="da-DK" b="1" dirty="0" smtClean="0"/>
            </a:p>
            <a:p>
              <a:pPr algn="ctr" eaLnBrk="1" hangingPunct="1"/>
              <a:r>
                <a:rPr lang="en-US" altLang="da-DK" b="1" dirty="0" smtClean="0"/>
                <a:t>Collection</a:t>
              </a:r>
              <a:endParaRPr lang="en-US" altLang="da-DK" sz="1400" b="1" dirty="0"/>
            </a:p>
            <a:p>
              <a:pPr eaLnBrk="1" hangingPunct="1">
                <a:spcBef>
                  <a:spcPts val="600"/>
                </a:spcBef>
              </a:pP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boolean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add(E e)</a:t>
              </a:r>
            </a:p>
            <a:p>
              <a:pPr eaLnBrk="1" hangingPunct="1"/>
              <a:r>
                <a:rPr lang="en-US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b</a:t>
              </a: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altLang="da-DK" sz="1400" b="1" spc="-100" dirty="0" smtClean="0">
                  <a:solidFill>
                    <a:schemeClr val="tx1"/>
                  </a:solidFill>
                  <a:latin typeface="Courier New" pitchFamily="49" charset="0"/>
                </a:rPr>
                <a:t>contains(Object o)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544328" y="2161964"/>
              <a:ext cx="2734490" cy="47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cxnSp>
        <p:nvCxnSpPr>
          <p:cNvPr id="34" name="AutoShape 8"/>
          <p:cNvCxnSpPr>
            <a:cxnSpLocks noChangeShapeType="1"/>
          </p:cNvCxnSpPr>
          <p:nvPr/>
        </p:nvCxnSpPr>
        <p:spPr bwMode="auto">
          <a:xfrm>
            <a:off x="2121951" y="1855169"/>
            <a:ext cx="1777" cy="860699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Line 18"/>
          <p:cNvSpPr>
            <a:spLocks noChangeShapeType="1"/>
          </p:cNvSpPr>
          <p:nvPr/>
        </p:nvSpPr>
        <p:spPr bwMode="auto">
          <a:xfrm flipV="1">
            <a:off x="2123728" y="1844823"/>
            <a:ext cx="1610626" cy="1034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12" name="Group 11"/>
          <p:cNvGrpSpPr/>
          <p:nvPr/>
        </p:nvGrpSpPr>
        <p:grpSpPr>
          <a:xfrm>
            <a:off x="1990474" y="4084020"/>
            <a:ext cx="205262" cy="1072401"/>
            <a:chOff x="1906811" y="4077072"/>
            <a:chExt cx="288925" cy="1072401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2" name="Line 16"/>
          <p:cNvSpPr>
            <a:spLocks noChangeShapeType="1"/>
          </p:cNvSpPr>
          <p:nvPr/>
        </p:nvSpPr>
        <p:spPr bwMode="auto">
          <a:xfrm flipH="1">
            <a:off x="827583" y="4706878"/>
            <a:ext cx="6942" cy="502258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H="1">
            <a:off x="3491880" y="4706878"/>
            <a:ext cx="0" cy="502258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 flipV="1">
            <a:off x="834525" y="4702629"/>
            <a:ext cx="2659789" cy="3925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3510904" y="2708920"/>
            <a:ext cx="2677845" cy="174201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3 forskellige slags UML pile</a:t>
            </a:r>
          </a:p>
          <a:p>
            <a:pPr marL="176213" indent="-176213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7030A0"/>
                </a:solidFill>
              </a:rPr>
              <a:t>Fuldt </a:t>
            </a:r>
            <a:r>
              <a:rPr lang="da-DK" altLang="da-DK" sz="1200" b="1" dirty="0">
                <a:solidFill>
                  <a:srgbClr val="7030A0"/>
                </a:solidFill>
              </a:rPr>
              <a:t>optrukne pile med lukket hoved angiver nedarvning </a:t>
            </a:r>
            <a:r>
              <a:rPr lang="da-DK" altLang="da-DK" sz="1200" b="1" dirty="0" smtClean="0">
                <a:solidFill>
                  <a:srgbClr val="7030A0"/>
                </a:solidFill>
              </a:rPr>
              <a:t>mellem  klasser/interfaces</a:t>
            </a:r>
            <a:endParaRPr lang="da-DK" altLang="da-DK" sz="1200" b="1" dirty="0">
              <a:solidFill>
                <a:srgbClr val="7030A0"/>
              </a:solidFill>
            </a:endParaRP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Stiplede pile med lukket hoved angiver implementation af interface</a:t>
            </a:r>
          </a:p>
          <a:p>
            <a:pPr marL="176213" indent="-176213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FF0000"/>
                </a:solidFill>
              </a:rPr>
              <a:t>Stiplede pile med åbent hoved angiver brug (</a:t>
            </a:r>
            <a:r>
              <a:rPr lang="da-DK" altLang="da-DK" sz="1200" b="1" dirty="0" err="1">
                <a:solidFill>
                  <a:srgbClr val="FF0000"/>
                </a:solidFill>
              </a:rPr>
              <a:t>uses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)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                  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63888" y="1124744"/>
            <a:ext cx="2598609" cy="1390124"/>
            <a:chOff x="3765173" y="1246788"/>
            <a:chExt cx="2598609" cy="1390124"/>
          </a:xfrm>
        </p:grpSpPr>
        <p:sp>
          <p:nvSpPr>
            <p:cNvPr id="78" name="Rectangle 19"/>
            <p:cNvSpPr>
              <a:spLocks noChangeArrowheads="1"/>
            </p:cNvSpPr>
            <p:nvPr/>
          </p:nvSpPr>
          <p:spPr bwMode="auto">
            <a:xfrm>
              <a:off x="3779388" y="1268760"/>
              <a:ext cx="2520803" cy="136815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79" name="Text Box 5"/>
            <p:cNvSpPr txBox="1">
              <a:spLocks noChangeArrowheads="1"/>
            </p:cNvSpPr>
            <p:nvPr/>
          </p:nvSpPr>
          <p:spPr bwMode="auto">
            <a:xfrm>
              <a:off x="3786205" y="1246788"/>
              <a:ext cx="2577577" cy="1390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b="1" dirty="0"/>
                <a:t>Collections</a:t>
              </a:r>
            </a:p>
            <a:p>
              <a:pPr eaLnBrk="1" hangingPunct="1">
                <a:spcBef>
                  <a:spcPts val="1000"/>
                </a:spcBef>
              </a:pPr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T min(Collection&lt;T&gt; c)</a:t>
              </a:r>
            </a:p>
            <a:p>
              <a:pPr eaLnBrk="1" hangingPunct="1"/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T max(Collection&lt;T&gt; c)</a:t>
              </a:r>
            </a:p>
            <a:p>
              <a:pPr eaLnBrk="1" hangingPunct="1"/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void sort(List&lt;T&gt; l)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80" name="Line 13"/>
            <p:cNvSpPr>
              <a:spLocks noChangeShapeType="1"/>
            </p:cNvSpPr>
            <p:nvPr/>
          </p:nvSpPr>
          <p:spPr bwMode="auto">
            <a:xfrm flipV="1">
              <a:off x="3765173" y="1649751"/>
              <a:ext cx="2512059" cy="82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12160" y="2590600"/>
            <a:ext cx="2348048" cy="1271438"/>
            <a:chOff x="5633362" y="2674362"/>
            <a:chExt cx="2561728" cy="1271438"/>
          </a:xfrm>
        </p:grpSpPr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6012160" y="2817193"/>
              <a:ext cx="2014306" cy="10795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auto">
            <a:xfrm>
              <a:off x="5633362" y="2674362"/>
              <a:ext cx="2561728" cy="12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/>
                <a:t>      &lt;&lt;</a:t>
              </a:r>
              <a:r>
                <a:rPr lang="en-US" altLang="da-DK" sz="1400" b="1" dirty="0"/>
                <a:t>interface&gt;&gt;</a:t>
              </a:r>
              <a:r>
                <a:rPr lang="en-US" altLang="da-DK" b="1" dirty="0"/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da-DK" b="1" dirty="0" smtClean="0"/>
                <a:t>   Comparable</a:t>
              </a:r>
            </a:p>
            <a:p>
              <a:pPr algn="ctr" eaLnBrk="1" hangingPunct="1">
                <a:spcBef>
                  <a:spcPts val="400"/>
                </a:spcBef>
              </a:pPr>
              <a:r>
                <a:rPr lang="da-DK" altLang="da-DK" sz="24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spc="-150" dirty="0" smtClean="0">
                  <a:solidFill>
                    <a:schemeClr val="tx1"/>
                  </a:solidFill>
                  <a:latin typeface="Courier New" pitchFamily="49" charset="0"/>
                </a:rPr>
                <a:t>int compareTo(T o)</a:t>
              </a:r>
              <a:endParaRPr lang="en-US" altLang="da-DK" sz="1800" b="1" spc="-150" dirty="0"/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>
              <a:off x="6012805" y="3463181"/>
              <a:ext cx="2013661" cy="63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76" name="Text Box 15"/>
          <p:cNvSpPr txBox="1">
            <a:spLocks noChangeArrowheads="1"/>
          </p:cNvSpPr>
          <p:nvPr/>
        </p:nvSpPr>
        <p:spPr bwMode="auto">
          <a:xfrm>
            <a:off x="251520" y="5072983"/>
            <a:ext cx="1117164" cy="513200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2627784" y="5186954"/>
            <a:ext cx="455431" cy="25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81" name="Text Box 15"/>
          <p:cNvSpPr txBox="1">
            <a:spLocks noChangeArrowheads="1"/>
          </p:cNvSpPr>
          <p:nvPr/>
        </p:nvSpPr>
        <p:spPr bwMode="auto">
          <a:xfrm>
            <a:off x="1531258" y="5066918"/>
            <a:ext cx="1096526" cy="517814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Queue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3059832" y="5071083"/>
            <a:ext cx="1147352" cy="515099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0" name="Text Box 15"/>
          <p:cNvSpPr txBox="1">
            <a:spLocks noChangeArrowheads="1"/>
          </p:cNvSpPr>
          <p:nvPr/>
        </p:nvSpPr>
        <p:spPr bwMode="auto">
          <a:xfrm>
            <a:off x="107504" y="6260967"/>
            <a:ext cx="123950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ArrayList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1" name="Text Box 15"/>
          <p:cNvSpPr txBox="1">
            <a:spLocks noChangeArrowheads="1"/>
          </p:cNvSpPr>
          <p:nvPr/>
        </p:nvSpPr>
        <p:spPr bwMode="auto">
          <a:xfrm>
            <a:off x="3064427" y="6256695"/>
            <a:ext cx="112837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HashSet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2" name="Text Box 15"/>
          <p:cNvSpPr txBox="1">
            <a:spLocks noChangeArrowheads="1"/>
          </p:cNvSpPr>
          <p:nvPr/>
        </p:nvSpPr>
        <p:spPr bwMode="auto">
          <a:xfrm>
            <a:off x="1474907" y="6260967"/>
            <a:ext cx="146429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LinkedList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grpSp>
        <p:nvGrpSpPr>
          <p:cNvPr id="93" name="Group 92"/>
          <p:cNvGrpSpPr/>
          <p:nvPr/>
        </p:nvGrpSpPr>
        <p:grpSpPr>
          <a:xfrm>
            <a:off x="683568" y="5631479"/>
            <a:ext cx="209529" cy="629488"/>
            <a:chOff x="611560" y="5733256"/>
            <a:chExt cx="209529" cy="629488"/>
          </a:xfrm>
        </p:grpSpPr>
        <p:sp>
          <p:nvSpPr>
            <p:cNvPr id="94" name="Line 11"/>
            <p:cNvSpPr>
              <a:spLocks noChangeShapeType="1"/>
            </p:cNvSpPr>
            <p:nvPr/>
          </p:nvSpPr>
          <p:spPr bwMode="auto">
            <a:xfrm flipH="1">
              <a:off x="708971" y="5907011"/>
              <a:ext cx="0" cy="45573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95" name="AutoShape 10"/>
            <p:cNvSpPr>
              <a:spLocks noChangeArrowheads="1"/>
            </p:cNvSpPr>
            <p:nvPr/>
          </p:nvSpPr>
          <p:spPr bwMode="auto">
            <a:xfrm>
              <a:off x="611560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96" name="Line 11"/>
          <p:cNvSpPr>
            <a:spLocks noChangeShapeType="1"/>
          </p:cNvSpPr>
          <p:nvPr/>
        </p:nvSpPr>
        <p:spPr bwMode="auto">
          <a:xfrm flipH="1">
            <a:off x="2083618" y="5805234"/>
            <a:ext cx="0" cy="455733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97" name="AutoShape 10"/>
          <p:cNvSpPr>
            <a:spLocks noChangeArrowheads="1"/>
          </p:cNvSpPr>
          <p:nvPr/>
        </p:nvSpPr>
        <p:spPr bwMode="auto">
          <a:xfrm>
            <a:off x="1986207" y="5631479"/>
            <a:ext cx="209529" cy="18605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98" name="Group 97"/>
          <p:cNvGrpSpPr/>
          <p:nvPr/>
        </p:nvGrpSpPr>
        <p:grpSpPr>
          <a:xfrm>
            <a:off x="3570383" y="5631479"/>
            <a:ext cx="209529" cy="629488"/>
            <a:chOff x="3498375" y="5733256"/>
            <a:chExt cx="209529" cy="629488"/>
          </a:xfrm>
        </p:grpSpPr>
        <p:sp>
          <p:nvSpPr>
            <p:cNvPr id="99" name="Line 11"/>
            <p:cNvSpPr>
              <a:spLocks noChangeShapeType="1"/>
            </p:cNvSpPr>
            <p:nvPr/>
          </p:nvSpPr>
          <p:spPr bwMode="auto">
            <a:xfrm flipH="1">
              <a:off x="3595786" y="5907011"/>
              <a:ext cx="0" cy="45573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100" name="AutoShape 10"/>
            <p:cNvSpPr>
              <a:spLocks noChangeArrowheads="1"/>
            </p:cNvSpPr>
            <p:nvPr/>
          </p:nvSpPr>
          <p:spPr bwMode="auto">
            <a:xfrm>
              <a:off x="3498375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104" name="Line 11"/>
          <p:cNvSpPr>
            <a:spLocks noChangeShapeType="1"/>
          </p:cNvSpPr>
          <p:nvPr/>
        </p:nvSpPr>
        <p:spPr bwMode="auto">
          <a:xfrm rot="20084575" flipH="1">
            <a:off x="1465910" y="5783450"/>
            <a:ext cx="0" cy="455733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05" name="AutoShape 10"/>
          <p:cNvSpPr>
            <a:spLocks noChangeArrowheads="1"/>
          </p:cNvSpPr>
          <p:nvPr/>
        </p:nvSpPr>
        <p:spPr bwMode="auto">
          <a:xfrm rot="20084575">
            <a:off x="1227320" y="5603613"/>
            <a:ext cx="209529" cy="18605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5868144" y="6285821"/>
            <a:ext cx="865635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Adult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7596336" y="6290736"/>
            <a:ext cx="900101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Child</a:t>
            </a:r>
            <a:endParaRPr lang="en-US" altLang="da-DK" sz="1800" b="1" dirty="0"/>
          </a:p>
          <a:p>
            <a:pPr algn="ctr" eaLnBrk="1" hangingPunct="1"/>
            <a:r>
              <a:rPr lang="en-US" altLang="da-DK" sz="1200" b="1" dirty="0" smtClean="0"/>
              <a:t>                            </a:t>
            </a:r>
            <a:endParaRPr lang="en-US" altLang="da-DK" sz="1200" b="1" dirty="0"/>
          </a:p>
        </p:txBody>
      </p:sp>
      <p:grpSp>
        <p:nvGrpSpPr>
          <p:cNvPr id="55" name="Group 54"/>
          <p:cNvGrpSpPr/>
          <p:nvPr/>
        </p:nvGrpSpPr>
        <p:grpSpPr>
          <a:xfrm rot="1240195">
            <a:off x="6476894" y="5510005"/>
            <a:ext cx="200325" cy="811451"/>
            <a:chOff x="1906811" y="4077072"/>
            <a:chExt cx="288925" cy="1072401"/>
          </a:xfrm>
        </p:grpSpPr>
        <p:sp>
          <p:nvSpPr>
            <p:cNvPr id="56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grpSp>
        <p:nvGrpSpPr>
          <p:cNvPr id="64" name="Group 63"/>
          <p:cNvGrpSpPr/>
          <p:nvPr/>
        </p:nvGrpSpPr>
        <p:grpSpPr>
          <a:xfrm rot="20504199">
            <a:off x="7739157" y="5502642"/>
            <a:ext cx="201940" cy="819301"/>
            <a:chOff x="1906811" y="4077072"/>
            <a:chExt cx="288925" cy="1072401"/>
          </a:xfrm>
        </p:grpSpPr>
        <p:sp>
          <p:nvSpPr>
            <p:cNvPr id="65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986005" y="4427609"/>
            <a:ext cx="19405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Nedarvning  mellem interfaces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6482148" y="5733256"/>
            <a:ext cx="1476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Nedarvning mellem klasser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54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185832" y="1988840"/>
            <a:ext cx="3922672" cy="4123186"/>
            <a:chOff x="5185832" y="1988840"/>
            <a:chExt cx="3922672" cy="4123186"/>
          </a:xfrm>
        </p:grpSpPr>
        <p:grpSp>
          <p:nvGrpSpPr>
            <p:cNvPr id="19" name="Group 18"/>
            <p:cNvGrpSpPr/>
            <p:nvPr/>
          </p:nvGrpSpPr>
          <p:grpSpPr>
            <a:xfrm>
              <a:off x="5185832" y="1988840"/>
              <a:ext cx="3922672" cy="4123186"/>
              <a:chOff x="5041818" y="2212560"/>
              <a:chExt cx="3922672" cy="4123186"/>
            </a:xfrm>
          </p:grpSpPr>
          <p:pic>
            <p:nvPicPr>
              <p:cNvPr id="20" name="Picture 1" descr="fig8-5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1818" y="2212560"/>
                <a:ext cx="3922670" cy="4024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Text Box 21"/>
              <p:cNvSpPr txBox="1">
                <a:spLocks noChangeArrowheads="1"/>
              </p:cNvSpPr>
              <p:nvPr/>
            </p:nvSpPr>
            <p:spPr bwMode="auto">
              <a:xfrm>
                <a:off x="7756270" y="2971314"/>
                <a:ext cx="1208220" cy="609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eaLnBrk="1" hangingPunct="1">
                  <a:lnSpc>
                    <a:spcPct val="80000"/>
                  </a:lnSpc>
                  <a:spcBef>
                    <a:spcPct val="50000"/>
                  </a:spcBef>
                  <a:buFontTx/>
                  <a:buNone/>
                  <a:defRPr sz="1400" b="1">
                    <a:solidFill>
                      <a:srgbClr val="FF0000"/>
                    </a:solidFill>
                  </a:defRPr>
                </a:lvl1pPr>
              </a:lstStyle>
              <a:p>
                <a:r>
                  <a:rPr lang="da-DK" altLang="da-DK" dirty="0"/>
                  <a:t>Fælles feltvariabler og metoder</a:t>
                </a: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 flipH="1" flipV="1">
                <a:off x="7322438" y="2929404"/>
                <a:ext cx="444321" cy="20823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 flipH="1">
                <a:off x="7375927" y="3387435"/>
                <a:ext cx="418743" cy="26277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  <p:sp>
            <p:nvSpPr>
              <p:cNvPr id="24" name="Text Box 21"/>
              <p:cNvSpPr txBox="1">
                <a:spLocks noChangeArrowheads="1"/>
              </p:cNvSpPr>
              <p:nvPr/>
            </p:nvSpPr>
            <p:spPr bwMode="auto">
              <a:xfrm>
                <a:off x="5041819" y="6027969"/>
                <a:ext cx="39226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FF0000"/>
                    </a:solidFill>
                  </a:rPr>
                  <a:t>Forskellige feltvariabler og metoder</a:t>
                </a:r>
                <a:endParaRPr lang="da-DK" altLang="da-DK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 flipV="1">
                <a:off x="7092279" y="5764839"/>
                <a:ext cx="283647" cy="26313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 flipH="1" flipV="1">
                <a:off x="6530919" y="5764839"/>
                <a:ext cx="209371" cy="26313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</p:grp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6499630" y="3744050"/>
              <a:ext cx="493720" cy="201179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Metoder i subklasser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16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3528" y="1039310"/>
            <a:ext cx="8676456" cy="232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Lad os nu kigge lidt nærmere på metoder i super- og subklasser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Post klassen har en display metode, der</a:t>
            </a:r>
            <a:br>
              <a:rPr lang="da-DK" sz="1800" kern="0" dirty="0" smtClean="0"/>
            </a:br>
            <a:r>
              <a:rPr lang="da-DK" sz="1800" kern="0" dirty="0" smtClean="0"/>
              <a:t>udskriver information om klassens tilstand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display metoden har kun adgang til</a:t>
            </a:r>
            <a:br>
              <a:rPr lang="da-DK" sz="1800" kern="0" dirty="0" smtClean="0"/>
            </a:br>
            <a:r>
              <a:rPr lang="da-DK" sz="1800" kern="0" dirty="0" smtClean="0"/>
              <a:t>feltvariabler i Post 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Hvad gør vi, hvis vi gerne vil udskrive</a:t>
            </a:r>
            <a:br>
              <a:rPr lang="da-DK" sz="1800" kern="0" dirty="0" smtClean="0"/>
            </a:br>
            <a:r>
              <a:rPr lang="da-DK" sz="1800" kern="0" dirty="0" smtClean="0"/>
              <a:t>information</a:t>
            </a:r>
            <a:r>
              <a:rPr lang="da-DK" sz="1800" kern="0" dirty="0"/>
              <a:t> </a:t>
            </a:r>
            <a:r>
              <a:rPr lang="da-DK" sz="1800" kern="0" dirty="0" smtClean="0"/>
              <a:t>om subklassernes feltvariabler?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755576" y="4365907"/>
            <a:ext cx="3346641" cy="174611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display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</a:rPr>
              <a:t>metoden udskriver klassens tilstand på terminalen</a:t>
            </a:r>
          </a:p>
          <a:p>
            <a:pPr marL="179388" indent="-179388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Det ville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give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bedre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cohesion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</a:rPr>
              <a:t>at have en toString metode, der returnerer en tekststreng</a:t>
            </a:r>
          </a:p>
          <a:p>
            <a:pPr marL="179388" indent="-179388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Så kan man på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kaldsstedet selv bestemme</a:t>
            </a:r>
            <a:r>
              <a:rPr lang="da-DK" altLang="da-DK" sz="1400" b="1" dirty="0">
                <a:solidFill>
                  <a:srgbClr val="0000FF"/>
                </a:solidFill>
              </a:rPr>
              <a:t>, hvad man vil gøre ved tekststrengen</a:t>
            </a:r>
          </a:p>
        </p:txBody>
      </p:sp>
    </p:spTree>
    <p:extLst>
      <p:ext uri="{BB962C8B-B14F-4D97-AF65-F5344CB8AC3E}">
        <p14:creationId xmlns:p14="http://schemas.microsoft.com/office/powerpoint/2010/main" val="163762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Situationen er som vist nedenfor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17</a:t>
            </a:fld>
            <a:endParaRPr lang="da-DK" altLang="da-DK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81296" y="1124744"/>
            <a:ext cx="7382544" cy="384044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timeString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0)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(likes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people like this."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 </a:t>
            </a:r>
            <a:r>
              <a:rPr lang="en-US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comments."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comments.size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comment(s</a:t>
            </a:r>
            <a:r>
              <a:rPr lang="en-US" sz="16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)."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3172878" y="1429856"/>
            <a:ext cx="1060704" cy="18977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4267200" y="1682840"/>
            <a:ext cx="1146048" cy="18368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1219200" y="3387856"/>
            <a:ext cx="1021080" cy="19773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1188720" y="1923632"/>
            <a:ext cx="704088" cy="18977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1691680" y="4839400"/>
            <a:ext cx="3837024" cy="15419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6588224" y="1120135"/>
            <a:ext cx="1320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Post klassen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448584" y="6067823"/>
            <a:ext cx="1080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Newsfeed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2280296" y="5436792"/>
            <a:ext cx="2194560" cy="25992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477582" y="2681720"/>
            <a:ext cx="3541396" cy="127265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300" b="1" dirty="0" smtClean="0">
                <a:solidFill>
                  <a:srgbClr val="0000FF"/>
                </a:solidFill>
              </a:rPr>
              <a:t>Post klassens display metode udskriver information om de fire feltvariabler, der ligger i Post klassen</a:t>
            </a:r>
          </a:p>
          <a:p>
            <a:pPr marL="182563" indent="-182563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300" b="1" dirty="0" smtClean="0">
                <a:solidFill>
                  <a:srgbClr val="0000FF"/>
                </a:solidFill>
              </a:rPr>
              <a:t>Men den kender ikke de feltvariabler, der ligger i subklasserne, og kan derfor ikke udskrive information om disse</a:t>
            </a:r>
            <a:endParaRPr lang="da-DK" altLang="da-DK" sz="1300" b="1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1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310447" y="1262047"/>
            <a:ext cx="3922670" cy="4024752"/>
            <a:chOff x="5185832" y="1636496"/>
            <a:chExt cx="3922670" cy="4024752"/>
          </a:xfrm>
        </p:grpSpPr>
        <p:grpSp>
          <p:nvGrpSpPr>
            <p:cNvPr id="2" name="Group 1"/>
            <p:cNvGrpSpPr/>
            <p:nvPr/>
          </p:nvGrpSpPr>
          <p:grpSpPr>
            <a:xfrm>
              <a:off x="5185832" y="1636496"/>
              <a:ext cx="3922670" cy="4024752"/>
              <a:chOff x="5185832" y="1988840"/>
              <a:chExt cx="3922670" cy="4024752"/>
            </a:xfrm>
          </p:grpSpPr>
          <p:pic>
            <p:nvPicPr>
              <p:cNvPr id="20" name="Picture 1" descr="fig8-5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5832" y="1988840"/>
                <a:ext cx="3922670" cy="4024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8191" y="5454015"/>
                <a:ext cx="1410081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7135" y="5716143"/>
                <a:ext cx="1410081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5404160" y="5096933"/>
              <a:ext cx="488640" cy="179155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7630216" y="5371582"/>
              <a:ext cx="480851" cy="15715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6463677" y="3303272"/>
              <a:ext cx="5211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xxx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Første løsningsforslag (virker ikke)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1520" y="1039310"/>
            <a:ext cx="8351392" cy="44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Vi kan flytte display metoden til de to subklasser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043608" y="3147681"/>
            <a:ext cx="3837024" cy="15419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813251" y="4378403"/>
            <a:ext cx="1080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Newsfeed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251519" y="1412776"/>
            <a:ext cx="621215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sz="1800" kern="0" dirty="0"/>
              <a:t>Metoderne har kun adgang til superklassens feltvariabler via acces metoder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giver massiv kodedublering</a:t>
            </a:r>
            <a:endParaRPr lang="da-DK" sz="1800" kern="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Vi får en compile-time fejl i NewsFeed klassen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251519" y="5100653"/>
            <a:ext cx="8715697" cy="1476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Oversætteren bruger de </a:t>
            </a:r>
            <a:r>
              <a:rPr lang="da-DK" b="1" kern="0" dirty="0">
                <a:solidFill>
                  <a:srgbClr val="008000"/>
                </a:solidFill>
                <a:cs typeface="ＭＳ Ｐゴシック" charset="-128"/>
              </a:rPr>
              <a:t>statiske typer 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Den statiske type af post er Post og oversætteren kigger derfor (uden held) i Post klassen (og dens superklasser) for at finde display metoden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hjælper </a:t>
            </a:r>
            <a:r>
              <a:rPr lang="da-DK" sz="1800" b="1" kern="0" dirty="0" smtClean="0">
                <a:solidFill>
                  <a:srgbClr val="008000"/>
                </a:solidFill>
              </a:rPr>
              <a:t>ikke</a:t>
            </a:r>
            <a:r>
              <a:rPr lang="da-DK" sz="1800" kern="0" dirty="0" smtClean="0"/>
              <a:t>, at alle subklasserne har en display metode</a:t>
            </a:r>
            <a:endParaRPr lang="da-DK" sz="1800" kern="0" dirty="0"/>
          </a:p>
          <a:p>
            <a:pPr marL="457200" lvl="1" indent="0">
              <a:spcBef>
                <a:spcPts val="400"/>
              </a:spcBef>
              <a:buNone/>
            </a:pPr>
            <a:endParaRPr lang="da-DK" sz="1800" kern="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4916" y="2938449"/>
            <a:ext cx="3705225" cy="2571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886283" y="3788444"/>
            <a:ext cx="152941" cy="254411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214340" y="3957174"/>
            <a:ext cx="1151706" cy="69353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76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32" grpId="0" build="allAtOnce"/>
      <p:bldP spid="9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331278" y="5397008"/>
            <a:ext cx="3290388" cy="867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Kaldet af superklassens display metode behøver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at være i første linje, og det kan helt mangle (eller der kan være flere kald)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64088" y="1052736"/>
            <a:ext cx="3672408" cy="3715579"/>
            <a:chOff x="5258296" y="1539610"/>
            <a:chExt cx="3672408" cy="3888433"/>
          </a:xfrm>
        </p:grpSpPr>
        <p:pic>
          <p:nvPicPr>
            <p:cNvPr id="20" name="Picture 1" descr="fig8-5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0" t="2960" r="3570" b="427"/>
            <a:stretch/>
          </p:blipFill>
          <p:spPr bwMode="auto">
            <a:xfrm>
              <a:off x="5258296" y="1539610"/>
              <a:ext cx="3672408" cy="3888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423" y="4885647"/>
              <a:ext cx="1410081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9367" y="5147775"/>
              <a:ext cx="1410081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7586123" y="5155060"/>
              <a:ext cx="486885" cy="17386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5348994" y="4882526"/>
              <a:ext cx="480347" cy="180579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6461060" y="3169911"/>
              <a:ext cx="494347" cy="17424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Korrekt løsning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19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07046" y="1097452"/>
            <a:ext cx="5317082" cy="219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Vi har både en display metode i superklassen og i de to subklasser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display </a:t>
            </a:r>
            <a:r>
              <a:rPr lang="da-DK" sz="1800" kern="0" dirty="0"/>
              <a:t>metoderne i subklasserne </a:t>
            </a:r>
            <a:r>
              <a:rPr lang="da-DK" sz="1800" kern="0" dirty="0" smtClean="0"/>
              <a:t>kalder</a:t>
            </a:r>
            <a:r>
              <a:rPr lang="da-DK" sz="1800" kern="0" dirty="0"/>
              <a:t> </a:t>
            </a:r>
            <a:r>
              <a:rPr lang="da-DK" sz="1800" kern="0" dirty="0" smtClean="0"/>
              <a:t>display </a:t>
            </a:r>
            <a:r>
              <a:rPr lang="da-DK" sz="1800" kern="0" dirty="0"/>
              <a:t>metoden i </a:t>
            </a:r>
            <a:r>
              <a:rPr lang="da-DK" sz="1800" kern="0" dirty="0" smtClean="0"/>
              <a:t>superklassen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Via den er der</a:t>
            </a:r>
            <a:r>
              <a:rPr lang="da-DK" sz="1800" kern="0" dirty="0"/>
              <a:t> </a:t>
            </a:r>
            <a:r>
              <a:rPr lang="da-DK" sz="1800" kern="0" dirty="0" smtClean="0"/>
              <a:t>adgang til superklassens</a:t>
            </a:r>
            <a:r>
              <a:rPr lang="da-DK" sz="1800" kern="0" dirty="0"/>
              <a:t> </a:t>
            </a:r>
            <a:r>
              <a:rPr lang="da-DK" sz="1800" kern="0" dirty="0" smtClean="0"/>
              <a:t>feltvariabler uden brug af </a:t>
            </a:r>
            <a:r>
              <a:rPr lang="da-DK" sz="1800" kern="0" dirty="0" err="1" smtClean="0"/>
              <a:t>accessor</a:t>
            </a:r>
            <a:r>
              <a:rPr lang="da-DK" sz="1800" kern="0" dirty="0" smtClean="0"/>
              <a:t> metoder (og uden </a:t>
            </a:r>
            <a:r>
              <a:rPr lang="da-DK" sz="1800" kern="0" dirty="0" err="1" smtClean="0"/>
              <a:t>kodedublikering</a:t>
            </a:r>
            <a:r>
              <a:rPr lang="da-DK" sz="1800" kern="0" dirty="0" smtClean="0"/>
              <a:t>)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da-DK" sz="1800" kern="0" dirty="0" smtClean="0"/>
          </a:p>
        </p:txBody>
      </p:sp>
      <p:sp>
        <p:nvSpPr>
          <p:cNvPr id="15" name="Rectangle 14"/>
          <p:cNvSpPr/>
          <p:nvPr/>
        </p:nvSpPr>
        <p:spPr bwMode="auto">
          <a:xfrm>
            <a:off x="476632" y="3386302"/>
            <a:ext cx="4451934" cy="12199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500825" y="4298016"/>
            <a:ext cx="14105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MessagePost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815657" y="3729428"/>
            <a:ext cx="2247448" cy="24807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467544" y="4725617"/>
            <a:ext cx="4486660" cy="150429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18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display()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(filename);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(caption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3534485" y="5929535"/>
            <a:ext cx="14110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PhotoPost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803465" y="5080198"/>
            <a:ext cx="2247448" cy="24807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788595" y="4044197"/>
            <a:ext cx="3883597" cy="262913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787170" y="5401555"/>
            <a:ext cx="4013209" cy="48652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6579963" y="1384076"/>
            <a:ext cx="729855" cy="60756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458932" y="3796338"/>
            <a:ext cx="594891" cy="187426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7687880" y="3803539"/>
            <a:ext cx="562133" cy="308490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>
            <a:off x="3063104" y="5051497"/>
            <a:ext cx="2173880" cy="159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236984" y="4772132"/>
            <a:ext cx="21162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Kald af superklassens display metode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3117532" y="3836926"/>
            <a:ext cx="1932407" cy="14430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H="1" flipV="1">
            <a:off x="5053691" y="3974031"/>
            <a:ext cx="285751" cy="77560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592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Træning i mundtlig præsentation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vigtigt for it-folk at kunne præsentere tekniske problemstillinger for fagfæller og lægfolk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er en essentiel del af vores faglige kompetencer, og I kommer alle til at gøre det i jeres daglige </a:t>
            </a:r>
            <a:r>
              <a:rPr lang="da-DK" altLang="da-DK" sz="1800" kern="0" dirty="0" smtClean="0">
                <a:ea typeface="ＭＳ Ｐゴシック" pitchFamily="34" charset="-128"/>
              </a:rPr>
              <a:t>arbejde</a:t>
            </a:r>
          </a:p>
          <a:p>
            <a:pPr>
              <a:spcBef>
                <a:spcPts val="12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Evnen til at lave gode mundtlige præsentationer </a:t>
            </a:r>
            <a:r>
              <a:rPr lang="da-DK" altLang="da-DK" sz="2000" kern="0" dirty="0" smtClean="0">
                <a:ea typeface="ＭＳ Ｐゴシック" pitchFamily="34" charset="-128"/>
              </a:rPr>
              <a:t>kan</a:t>
            </a:r>
            <a:br>
              <a:rPr lang="da-DK" altLang="da-DK" sz="2000" kern="0" dirty="0" smtClean="0">
                <a:ea typeface="ＭＳ Ｐゴシック" pitchFamily="34" charset="-128"/>
              </a:rPr>
            </a:br>
            <a:r>
              <a:rPr lang="da-DK" altLang="da-DK" sz="2000" kern="0" dirty="0" smtClean="0">
                <a:ea typeface="ＭＳ Ｐゴシック" pitchFamily="34" charset="-128"/>
              </a:rPr>
              <a:t>forbedres </a:t>
            </a:r>
            <a:r>
              <a:rPr lang="da-DK" altLang="da-DK" sz="2000" kern="0" dirty="0">
                <a:solidFill>
                  <a:srgbClr val="008000"/>
                </a:solidFill>
                <a:ea typeface="ＭＳ Ｐゴシック" pitchFamily="34" charset="-128"/>
              </a:rPr>
              <a:t>kraftigt</a:t>
            </a:r>
            <a:r>
              <a:rPr lang="da-DK" altLang="da-DK" sz="2000" kern="0" dirty="0">
                <a:ea typeface="ＭＳ Ｐゴシック" pitchFamily="34" charset="-128"/>
              </a:rPr>
              <a:t> ved intensiv træning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Vi </a:t>
            </a:r>
            <a:r>
              <a:rPr lang="da-DK" altLang="da-DK" sz="1800" kern="0" dirty="0" smtClean="0">
                <a:ea typeface="ＭＳ Ｐゴシック" pitchFamily="34" charset="-128"/>
              </a:rPr>
              <a:t>bruger derfor den </a:t>
            </a:r>
            <a:r>
              <a:rPr lang="da-DK" altLang="da-DK" sz="1800" kern="0" dirty="0">
                <a:ea typeface="ＭＳ Ｐゴシック" pitchFamily="34" charset="-128"/>
              </a:rPr>
              <a:t>anden af de to ugentlige øvelsesgange </a:t>
            </a:r>
            <a:r>
              <a:rPr lang="da-DK" altLang="da-DK" sz="1800" kern="0" dirty="0" smtClean="0">
                <a:ea typeface="ＭＳ Ｐゴシック" pitchFamily="34" charset="-128"/>
              </a:rPr>
              <a:t>på dette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er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obligatorisk</a:t>
            </a:r>
            <a:r>
              <a:rPr lang="da-DK" altLang="da-DK" sz="1800" kern="0" dirty="0">
                <a:ea typeface="ＭＳ Ｐゴシック" pitchFamily="34" charset="-128"/>
              </a:rPr>
              <a:t> at lave mindst 2 </a:t>
            </a:r>
            <a:r>
              <a:rPr lang="da-DK" altLang="da-DK" sz="1800" kern="0" dirty="0" smtClean="0">
                <a:ea typeface="ＭＳ Ｐゴシック" pitchFamily="34" charset="-128"/>
              </a:rPr>
              <a:t>præsentationer </a:t>
            </a:r>
            <a:r>
              <a:rPr lang="da-DK" altLang="da-DK" sz="1800" kern="0" dirty="0">
                <a:ea typeface="ＭＳ Ｐゴシック" pitchFamily="34" charset="-128"/>
              </a:rPr>
              <a:t>– </a:t>
            </a:r>
            <a:r>
              <a:rPr lang="da-DK" altLang="da-DK" sz="1800" kern="0" dirty="0" smtClean="0">
                <a:ea typeface="ＭＳ Ｐゴシック" pitchFamily="34" charset="-128"/>
              </a:rPr>
              <a:t> som skal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godkendes</a:t>
            </a:r>
            <a:r>
              <a:rPr lang="da-DK" altLang="da-DK" sz="1800" kern="0" dirty="0">
                <a:ea typeface="ＭＳ Ｐゴシック" pitchFamily="34" charset="-128"/>
              </a:rPr>
              <a:t> af </a:t>
            </a:r>
            <a:r>
              <a:rPr lang="da-DK" altLang="da-DK" sz="1800" kern="0" dirty="0" smtClean="0">
                <a:ea typeface="ＭＳ Ｐゴシック" pitchFamily="34" charset="-128"/>
              </a:rPr>
              <a:t>instruktoren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Tag træningen alvorligt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er den eneste gang under jeres studier, hvor I får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omfattende konstruktiv feedback</a:t>
            </a:r>
            <a:r>
              <a:rPr lang="da-DK" altLang="da-DK" sz="1800" kern="0" dirty="0" smtClean="0">
                <a:ea typeface="ＭＳ Ｐゴシック" pitchFamily="34" charset="-128"/>
              </a:rPr>
              <a:t> på, hvordan I kan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forbedre</a:t>
            </a:r>
            <a:r>
              <a:rPr lang="da-DK" altLang="da-DK" sz="1800" kern="0" dirty="0" smtClean="0">
                <a:ea typeface="ＭＳ Ｐゴシック" pitchFamily="34" charset="-128"/>
              </a:rPr>
              <a:t> jeres mundtlige præsentationer – og dermed jeres karakterer ved mundtlig eksamen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Træning gør mester </a:t>
            </a:r>
            <a:r>
              <a:rPr lang="da-DK" altLang="da-DK" sz="1800" kern="0" dirty="0">
                <a:ea typeface="ＭＳ Ｐゴシック" pitchFamily="34" charset="-128"/>
              </a:rPr>
              <a:t>–</a:t>
            </a:r>
            <a:r>
              <a:rPr lang="da-DK" altLang="da-DK" sz="1800" kern="0" dirty="0" smtClean="0">
                <a:ea typeface="ＭＳ Ｐゴシック" pitchFamily="34" charset="-128"/>
              </a:rPr>
              <a:t> de timer I bruger på det, er virkelig godt givet ud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Se videoerne om den "perfekte" eksamenspræstation og hør jeres medstuderendes præsentationer – det lærer I også meget af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alt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1967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59624" y="1014056"/>
            <a:ext cx="3384376" cy="3241308"/>
            <a:chOff x="5185832" y="1988837"/>
            <a:chExt cx="3922669" cy="4024748"/>
          </a:xfrm>
        </p:grpSpPr>
        <p:pic>
          <p:nvPicPr>
            <p:cNvPr id="20" name="Picture 1" descr="fig8-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5832" y="1988837"/>
              <a:ext cx="3922669" cy="4024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8189" y="5454005"/>
              <a:ext cx="1410081" cy="247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7136" y="5716143"/>
              <a:ext cx="1410081" cy="247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5946804" y="3790423"/>
            <a:ext cx="402530" cy="15272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7859638" y="4013741"/>
            <a:ext cx="397069" cy="12834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6910952" y="2431562"/>
            <a:ext cx="415533" cy="135928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792626" y="4129335"/>
            <a:ext cx="18400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Programudførelse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6147639" y="3949259"/>
            <a:ext cx="9879" cy="28170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7489533" y="4078503"/>
            <a:ext cx="324796" cy="20441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6601600" y="2498674"/>
            <a:ext cx="30935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460599" y="2333950"/>
            <a:ext cx="11361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Oversætter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03874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Statiske og dynamiske typer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20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2744" y="1015281"/>
            <a:ext cx="6279496" cy="166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Oversætteren bruger den </a:t>
            </a:r>
            <a:r>
              <a:rPr lang="da-DK" sz="2000" kern="0" dirty="0" smtClean="0">
                <a:solidFill>
                  <a:srgbClr val="008000"/>
                </a:solidFill>
              </a:rPr>
              <a:t>statiske</a:t>
            </a:r>
            <a:r>
              <a:rPr lang="da-DK" sz="2000" kern="0" dirty="0" smtClean="0"/>
              <a:t> type,</a:t>
            </a:r>
            <a:br>
              <a:rPr lang="da-DK" sz="2000" kern="0" dirty="0" smtClean="0"/>
            </a:br>
            <a:r>
              <a:rPr lang="da-DK" sz="2000" kern="0" dirty="0" smtClean="0"/>
              <a:t>dvs. typen fra variablens </a:t>
            </a:r>
            <a:r>
              <a:rPr lang="da-DK" sz="2000" kern="0" dirty="0" smtClean="0">
                <a:solidFill>
                  <a:srgbClr val="008000"/>
                </a:solidFill>
              </a:rPr>
              <a:t>erklæring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Variablen </a:t>
            </a:r>
            <a:r>
              <a:rPr lang="da-DK" sz="1800" kern="0" dirty="0"/>
              <a:t>post er </a:t>
            </a:r>
            <a:r>
              <a:rPr lang="da-DK" sz="1800" kern="0" dirty="0" smtClean="0"/>
              <a:t>erklæret til at være af </a:t>
            </a:r>
            <a:r>
              <a:rPr lang="da-DK" sz="1800" kern="0" dirty="0"/>
              <a:t>typen Post</a:t>
            </a:r>
          </a:p>
          <a:p>
            <a:pPr lvl="1">
              <a:spcBef>
                <a:spcPts val="400"/>
              </a:spcBef>
            </a:pPr>
            <a:r>
              <a:rPr lang="da-DK" sz="1800" kern="0" dirty="0"/>
              <a:t>Oversætteren kigger derfor i Post </a:t>
            </a:r>
            <a:r>
              <a:rPr lang="da-DK" sz="1800" kern="0" dirty="0" smtClean="0"/>
              <a:t>klassen for at finde </a:t>
            </a:r>
            <a:r>
              <a:rPr lang="da-DK" sz="1800" kern="0" dirty="0"/>
              <a:t>display </a:t>
            </a:r>
            <a:r>
              <a:rPr lang="da-DK" sz="1800" kern="0" dirty="0" smtClean="0"/>
              <a:t>metoden (og finder den)</a:t>
            </a:r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30" name="Rectangle 29"/>
          <p:cNvSpPr/>
          <p:nvPr/>
        </p:nvSpPr>
        <p:spPr bwMode="auto">
          <a:xfrm>
            <a:off x="1259632" y="2708920"/>
            <a:ext cx="3837024" cy="15419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016536" y="3943331"/>
            <a:ext cx="1080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Newsfeed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2171178" y="3047762"/>
            <a:ext cx="1341143" cy="248072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52742" y="4437112"/>
            <a:ext cx="869125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Under programudførelsen bruges den </a:t>
            </a:r>
            <a:r>
              <a:rPr lang="da-DK" sz="2000" kern="0" dirty="0">
                <a:solidFill>
                  <a:srgbClr val="008000"/>
                </a:solidFill>
              </a:rPr>
              <a:t>dynamiske</a:t>
            </a:r>
            <a:r>
              <a:rPr lang="da-DK" sz="2000" kern="0" dirty="0" smtClean="0"/>
              <a:t> type,</a:t>
            </a:r>
            <a:br>
              <a:rPr lang="da-DK" sz="2000" kern="0" dirty="0" smtClean="0"/>
            </a:br>
            <a:r>
              <a:rPr lang="da-DK" sz="2000" kern="0" dirty="0" smtClean="0"/>
              <a:t>dvs. typen af variablens </a:t>
            </a:r>
            <a:r>
              <a:rPr lang="da-DK" sz="2000" kern="0" dirty="0" smtClean="0">
                <a:solidFill>
                  <a:srgbClr val="008000"/>
                </a:solidFill>
              </a:rPr>
              <a:t>aktuelle værdi</a:t>
            </a:r>
          </a:p>
          <a:p>
            <a:pPr lvl="1">
              <a:spcBef>
                <a:spcPts val="400"/>
              </a:spcBef>
            </a:pPr>
            <a:r>
              <a:rPr lang="da-DK" sz="1800" kern="0" spc="-40" dirty="0" smtClean="0"/>
              <a:t>Når den dynamiske type er en MessagePost, kaldes display metoden fra MessagePost</a:t>
            </a:r>
          </a:p>
          <a:p>
            <a:pPr lvl="1">
              <a:spcBef>
                <a:spcPts val="400"/>
              </a:spcBef>
            </a:pPr>
            <a:r>
              <a:rPr lang="da-DK" sz="1800" kern="0" spc="-40" dirty="0" smtClean="0"/>
              <a:t>Når den dynamiske type </a:t>
            </a:r>
            <a:r>
              <a:rPr lang="da-DK" sz="1800" kern="0" spc="-40" dirty="0"/>
              <a:t>er en </a:t>
            </a:r>
            <a:r>
              <a:rPr lang="da-DK" sz="1800" kern="0" spc="-40" dirty="0" smtClean="0"/>
              <a:t>PhotoPost, kaldes display</a:t>
            </a:r>
            <a:r>
              <a:rPr lang="da-DK" sz="1800" kern="0" spc="-40" dirty="0"/>
              <a:t> </a:t>
            </a:r>
            <a:r>
              <a:rPr lang="da-DK" sz="1800" kern="0" spc="-40" dirty="0" smtClean="0"/>
              <a:t>metoden fra PhotoPost</a:t>
            </a:r>
          </a:p>
          <a:p>
            <a:pPr lvl="1">
              <a:spcBef>
                <a:spcPts val="400"/>
              </a:spcBef>
            </a:pPr>
            <a:r>
              <a:rPr lang="da-DK" sz="1800" kern="0" spc="-40" dirty="0"/>
              <a:t>Når den dynamiske type er en </a:t>
            </a:r>
            <a:r>
              <a:rPr lang="da-DK" sz="1800" kern="0" spc="-40" dirty="0" smtClean="0"/>
              <a:t>Post</a:t>
            </a:r>
            <a:r>
              <a:rPr lang="da-DK" sz="1800" kern="0" spc="-40" dirty="0"/>
              <a:t>, kaldes display metoden fra </a:t>
            </a:r>
            <a:r>
              <a:rPr lang="da-DK" sz="1800" kern="0" spc="-40" dirty="0" smtClean="0"/>
              <a:t>Post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Dette princip kaldes </a:t>
            </a:r>
            <a:r>
              <a:rPr lang="da-DK" sz="1800" b="1" kern="0" dirty="0" smtClean="0">
                <a:solidFill>
                  <a:srgbClr val="008000"/>
                </a:solidFill>
              </a:rPr>
              <a:t>dynamisk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method</a:t>
            </a:r>
            <a:r>
              <a:rPr lang="da-DK" sz="1800" b="1" kern="0" dirty="0" smtClean="0">
                <a:solidFill>
                  <a:srgbClr val="008000"/>
                </a:solidFill>
              </a:rPr>
              <a:t>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lookup</a:t>
            </a:r>
            <a:endParaRPr lang="da-DK" sz="1800" b="1" kern="0" dirty="0" smtClean="0">
              <a:solidFill>
                <a:srgbClr val="00800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49935" y="3327550"/>
            <a:ext cx="2160003" cy="249653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7170082" y="2654303"/>
            <a:ext cx="28738" cy="152357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269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/>
      <p:bldP spid="22" grpId="0" animBg="1"/>
      <p:bldP spid="23" grpId="0" animBg="1"/>
      <p:bldP spid="15" grpId="0"/>
      <p:bldP spid="16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508104" y="2492896"/>
            <a:ext cx="3384376" cy="3241308"/>
            <a:chOff x="5759624" y="1086639"/>
            <a:chExt cx="3384376" cy="3241308"/>
          </a:xfrm>
        </p:grpSpPr>
        <p:grpSp>
          <p:nvGrpSpPr>
            <p:cNvPr id="24" name="Group 23"/>
            <p:cNvGrpSpPr/>
            <p:nvPr/>
          </p:nvGrpSpPr>
          <p:grpSpPr>
            <a:xfrm>
              <a:off x="5759624" y="1086639"/>
              <a:ext cx="3384376" cy="3241308"/>
              <a:chOff x="5185832" y="1988837"/>
              <a:chExt cx="3922669" cy="4024748"/>
            </a:xfrm>
          </p:grpSpPr>
          <p:pic>
            <p:nvPicPr>
              <p:cNvPr id="25" name="Picture 1" descr="fig8-5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5832" y="1988837"/>
                <a:ext cx="3922669" cy="4024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8189" y="5454005"/>
                <a:ext cx="1410081" cy="247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7136" y="5716143"/>
                <a:ext cx="1410081" cy="247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5946804" y="3863006"/>
              <a:ext cx="402530" cy="15272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7859638" y="4086324"/>
              <a:ext cx="397069" cy="1283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6910952" y="2504145"/>
              <a:ext cx="415533" cy="13592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Overskrivning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21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>
          <a:xfrm rot="21165640">
            <a:off x="4799503" y="3517257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3807" y="1052736"/>
            <a:ext cx="8592410" cy="167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De to subklasser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overskriver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superklassens display metode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med deres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egne udgaver af metoden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På engelsk: override </a:t>
            </a:r>
            <a:r>
              <a:rPr lang="da-DK" sz="1800" kern="0" dirty="0" smtClean="0">
                <a:latin typeface="Arial"/>
                <a:cs typeface="Arial"/>
              </a:rPr>
              <a:t>≈</a:t>
            </a:r>
            <a:r>
              <a:rPr lang="da-DK" sz="1800" kern="0" dirty="0" smtClean="0"/>
              <a:t> </a:t>
            </a:r>
            <a:r>
              <a:rPr lang="da-DK" sz="1800" kern="0" dirty="0"/>
              <a:t>tilsidesætte / </a:t>
            </a:r>
            <a:r>
              <a:rPr lang="da-DK" sz="1800" kern="0" dirty="0" smtClean="0"/>
              <a:t>underkende</a:t>
            </a:r>
            <a:endParaRPr lang="da-DK" sz="1800" kern="0" dirty="0"/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 </a:t>
            </a:r>
            <a:r>
              <a:rPr lang="da-DK" sz="1800" kern="0" dirty="0"/>
              <a:t>nye metoder </a:t>
            </a:r>
            <a:r>
              <a:rPr lang="da-DK" sz="1800" kern="0" dirty="0" smtClean="0"/>
              <a:t>vil ofte have </a:t>
            </a:r>
            <a:r>
              <a:rPr lang="da-DK" sz="1800" b="1" kern="0" dirty="0" smtClean="0">
                <a:solidFill>
                  <a:srgbClr val="008000"/>
                </a:solidFill>
              </a:rPr>
              <a:t>samme</a:t>
            </a:r>
            <a:r>
              <a:rPr lang="da-DK" sz="1800" kern="0" dirty="0" smtClean="0"/>
              <a:t> </a:t>
            </a:r>
            <a:r>
              <a:rPr lang="da-DK" sz="1800" kern="0" dirty="0"/>
              <a:t>signatur, returtype </a:t>
            </a:r>
            <a:r>
              <a:rPr lang="da-DK" sz="1800" kern="0" dirty="0" smtClean="0"/>
              <a:t>og</a:t>
            </a:r>
            <a:br>
              <a:rPr lang="da-DK" sz="1800" kern="0" dirty="0" smtClean="0"/>
            </a:br>
            <a:r>
              <a:rPr lang="da-DK" sz="1800" kern="0" dirty="0" smtClean="0"/>
              <a:t>access modifier, </a:t>
            </a:r>
            <a:r>
              <a:rPr lang="da-DK" sz="1800" kern="0" dirty="0"/>
              <a:t>som den de </a:t>
            </a:r>
            <a:r>
              <a:rPr lang="da-DK" sz="1800" kern="0" dirty="0" smtClean="0"/>
              <a:t>overskriver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Men det er nok, at de </a:t>
            </a:r>
            <a:r>
              <a:rPr lang="da-DK" sz="1800" b="1" kern="0" dirty="0" smtClean="0">
                <a:solidFill>
                  <a:srgbClr val="008000"/>
                </a:solidFill>
              </a:rPr>
              <a:t>matcher</a:t>
            </a:r>
            <a:r>
              <a:rPr lang="da-DK" sz="1800" kern="0" dirty="0" smtClean="0"/>
              <a:t>  (se </a:t>
            </a:r>
            <a:r>
              <a:rPr lang="da-DK" sz="1800" b="1" kern="0" dirty="0" smtClean="0">
                <a:hlinkClick r:id="rId5"/>
              </a:rPr>
              <a:t>Link</a:t>
            </a:r>
            <a:r>
              <a:rPr lang="da-DK" sz="800" b="1" kern="0" dirty="0" smtClean="0"/>
              <a:t> </a:t>
            </a:r>
            <a:r>
              <a:rPr lang="da-DK" sz="1800" kern="0" dirty="0" smtClean="0"/>
              <a:t>)</a:t>
            </a:r>
            <a:endParaRPr lang="da-DK" sz="1800" kern="0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754957" y="4871188"/>
            <a:ext cx="4434052" cy="154512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</a:p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778505" y="6159917"/>
            <a:ext cx="14105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MessagePost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83808" y="3140968"/>
            <a:ext cx="5714006" cy="165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Når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man overskriver en metode, bør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man</a:t>
            </a:r>
            <a:b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</a:b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angive dette via et </a:t>
            </a:r>
            <a:r>
              <a:rPr lang="da-DK" b="1" kern="0" dirty="0">
                <a:solidFill>
                  <a:srgbClr val="008000"/>
                </a:solidFill>
                <a:cs typeface="ＭＳ Ｐゴシック" charset="-128"/>
              </a:rPr>
              <a:t>@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Override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tag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Gør det lettere at forstå koden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Oversætteren protesterer, hvis signatur, </a:t>
            </a:r>
            <a:r>
              <a:rPr lang="da-DK" sz="1800" kern="0" spc="-30" dirty="0" smtClean="0"/>
              <a:t>returtype eller access modifier ikke matcher</a:t>
            </a:r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181188" y="5802428"/>
            <a:ext cx="2490320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>
                <a:solidFill>
                  <a:srgbClr val="008000"/>
                </a:solidFill>
              </a:rPr>
              <a:t>De to </a:t>
            </a:r>
            <a:r>
              <a:rPr lang="da-DK" altLang="da-DK" dirty="0">
                <a:solidFill>
                  <a:srgbClr val="FF0000"/>
                </a:solidFill>
              </a:rPr>
              <a:t>røde</a:t>
            </a:r>
            <a:r>
              <a:rPr lang="da-DK" altLang="da-DK" dirty="0">
                <a:solidFill>
                  <a:srgbClr val="008000"/>
                </a:solidFill>
              </a:rPr>
              <a:t> display metoder overskriver den </a:t>
            </a:r>
            <a:r>
              <a:rPr lang="da-DK" altLang="da-DK" dirty="0"/>
              <a:t>blå</a:t>
            </a:r>
          </a:p>
        </p:txBody>
      </p:sp>
    </p:spTree>
    <p:extLst>
      <p:ext uri="{BB962C8B-B14F-4D97-AF65-F5344CB8AC3E}">
        <p14:creationId xmlns:p14="http://schemas.microsoft.com/office/powerpoint/2010/main" val="390602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370464" y="2062452"/>
            <a:ext cx="4176463" cy="2356533"/>
            <a:chOff x="1370464" y="2226199"/>
            <a:chExt cx="4176463" cy="2356533"/>
          </a:xfrm>
        </p:grpSpPr>
        <p:grpSp>
          <p:nvGrpSpPr>
            <p:cNvPr id="6" name="Group 5"/>
            <p:cNvGrpSpPr/>
            <p:nvPr/>
          </p:nvGrpSpPr>
          <p:grpSpPr>
            <a:xfrm>
              <a:off x="1370464" y="2226199"/>
              <a:ext cx="4176463" cy="2356533"/>
              <a:chOff x="1370464" y="2226199"/>
              <a:chExt cx="4176463" cy="235653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370464" y="2226199"/>
                <a:ext cx="4176463" cy="2356533"/>
                <a:chOff x="1619673" y="1480387"/>
                <a:chExt cx="4176463" cy="2356533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1619673" y="1480387"/>
                  <a:ext cx="4176463" cy="2356533"/>
                  <a:chOff x="1268638" y="1480387"/>
                  <a:chExt cx="4176463" cy="2356533"/>
                </a:xfrm>
              </p:grpSpPr>
              <p:pic>
                <p:nvPicPr>
                  <p:cNvPr id="12" name="Picture 11" descr="fig9-5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68638" y="1480387"/>
                    <a:ext cx="4176463" cy="23565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8" name="Rectangle 7"/>
                  <p:cNvSpPr/>
                  <p:nvPr/>
                </p:nvSpPr>
                <p:spPr bwMode="auto">
                  <a:xfrm>
                    <a:off x="1380832" y="1617367"/>
                    <a:ext cx="958920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0000" tIns="46800" rIns="90000" bIns="4680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a-DK" sz="2000" b="0" i="0" u="none" strike="noStrike" cap="none" normalizeH="0" baseline="0">
                      <a:ln>
                        <a:noFill/>
                      </a:ln>
                      <a:solidFill>
                        <a:srgbClr val="A5002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sp>
              <p:nvSpPr>
                <p:cNvPr id="3" name="Rectangle 2"/>
                <p:cNvSpPr/>
                <p:nvPr/>
              </p:nvSpPr>
              <p:spPr bwMode="auto">
                <a:xfrm>
                  <a:off x="1731867" y="2154287"/>
                  <a:ext cx="751901" cy="615208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" name="Oval 1"/>
                <p:cNvSpPr/>
                <p:nvPr/>
              </p:nvSpPr>
              <p:spPr bwMode="auto">
                <a:xfrm>
                  <a:off x="2302685" y="2408720"/>
                  <a:ext cx="216024" cy="216024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solidFill>
                        <a:schemeClr val="tx1"/>
                      </a:solidFill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" name="Oval 17"/>
                <p:cNvSpPr/>
                <p:nvPr/>
              </p:nvSpPr>
              <p:spPr bwMode="auto">
                <a:xfrm>
                  <a:off x="2360393" y="2467863"/>
                  <a:ext cx="100608" cy="97739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1641" y="2432049"/>
                <a:ext cx="985254" cy="173868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29543" y="3827751"/>
              <a:ext cx="902624" cy="2000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66098" y="3834613"/>
              <a:ext cx="331419" cy="19706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55276" y="3854519"/>
              <a:ext cx="223932" cy="197060"/>
            </a:xfrm>
            <a:prstGeom prst="rect">
              <a:avLst/>
            </a:prstGeom>
          </p:spPr>
        </p:pic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Metodekald (simpelt eksempel, én klasse)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22</a:t>
            </a:fld>
            <a:endParaRPr lang="da-DK" altLang="da-DK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987618" y="4438716"/>
            <a:ext cx="5689097" cy="2014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>
              <a:spcBef>
                <a:spcPts val="600"/>
              </a:spcBef>
              <a:buNone/>
            </a:pPr>
            <a:r>
              <a:rPr lang="da-DK" sz="1800" b="1" kern="0" dirty="0" smtClean="0">
                <a:solidFill>
                  <a:srgbClr val="002060"/>
                </a:solidFill>
                <a:cs typeface="ＭＳ Ｐゴシック" charset="-128"/>
              </a:rPr>
              <a:t>Oversætteren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Variablen p har den statiske type Post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,</a:t>
            </a:r>
            <a:b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</a:b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og her har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oversætteren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fundet en display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metode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da-DK" sz="1800" b="1" kern="0" dirty="0" smtClean="0">
                <a:solidFill>
                  <a:srgbClr val="002060"/>
                </a:solidFill>
                <a:cs typeface="ＭＳ Ｐゴシック" charset="-128"/>
              </a:rPr>
              <a:t>Programudførelsen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Variablen p har den dynamiske type Post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display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metoden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søges i Post og findes der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4295260" y="2828536"/>
            <a:ext cx="506502" cy="17015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619664" y="2624949"/>
            <a:ext cx="1229789" cy="355603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>
              <a:defRPr sz="1800" b="1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da-DK" altLang="da-DK" dirty="0" smtClean="0"/>
              <a:t>Post </a:t>
            </a:r>
            <a:r>
              <a:rPr lang="da-DK" altLang="da-DK" dirty="0"/>
              <a:t>p;</a:t>
            </a: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909960" y="2225651"/>
            <a:ext cx="146272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Dynamisk type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 flipV="1">
            <a:off x="5346670" y="2368767"/>
            <a:ext cx="55678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4267336" y="2257400"/>
            <a:ext cx="1045029" cy="195943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467544" y="1108037"/>
            <a:ext cx="8029152" cy="42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Hvilken metode udføres ved metodekaldet </a:t>
            </a:r>
            <a:r>
              <a:rPr lang="da-DK" b="1" kern="0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p.display</a:t>
            </a:r>
            <a:r>
              <a:rPr lang="da-DK" b="1" kern="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()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?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5923909" y="2697991"/>
            <a:ext cx="213765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er denne metode, der udføres</a:t>
            </a:r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 flipH="1">
            <a:off x="5319680" y="2910766"/>
            <a:ext cx="576371" cy="28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3826950" y="2360205"/>
            <a:ext cx="430649" cy="910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602114" y="2406110"/>
            <a:ext cx="14401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Oversætteren</a:t>
            </a: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H="1">
            <a:off x="2259035" y="2644432"/>
            <a:ext cx="391522" cy="7494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1665590" y="2709032"/>
            <a:ext cx="602121" cy="206920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4538173" y="2251903"/>
            <a:ext cx="482137" cy="190267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4211960" y="1730793"/>
            <a:ext cx="129614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Statiske type</a:t>
            </a: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88023" y="1965671"/>
            <a:ext cx="0" cy="27505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2" name="Rectangle 28"/>
          <p:cNvSpPr>
            <a:spLocks noChangeArrowheads="1"/>
          </p:cNvSpPr>
          <p:nvPr/>
        </p:nvSpPr>
        <p:spPr bwMode="auto">
          <a:xfrm>
            <a:off x="4286726" y="2834632"/>
            <a:ext cx="506502" cy="17015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00891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8" grpId="0" animBg="1"/>
      <p:bldP spid="40" grpId="0"/>
      <p:bldP spid="41" grpId="0" animBg="1"/>
      <p:bldP spid="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31895" y="1556792"/>
            <a:ext cx="4025751" cy="3168352"/>
            <a:chOff x="971600" y="1623899"/>
            <a:chExt cx="4025751" cy="3168352"/>
          </a:xfrm>
        </p:grpSpPr>
        <p:grpSp>
          <p:nvGrpSpPr>
            <p:cNvPr id="3" name="Group 2"/>
            <p:cNvGrpSpPr/>
            <p:nvPr/>
          </p:nvGrpSpPr>
          <p:grpSpPr>
            <a:xfrm>
              <a:off x="971600" y="1623899"/>
              <a:ext cx="4025751" cy="3168352"/>
              <a:chOff x="1986409" y="1052736"/>
              <a:chExt cx="4025751" cy="3168352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986409" y="1052736"/>
                <a:ext cx="4025751" cy="3168352"/>
                <a:chOff x="1349388" y="1268760"/>
                <a:chExt cx="4025751" cy="3168352"/>
              </a:xfrm>
            </p:grpSpPr>
            <p:pic>
              <p:nvPicPr>
                <p:cNvPr id="15" name="Picture 14" descr="fig9-6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9388" y="1268760"/>
                  <a:ext cx="4025751" cy="3168352"/>
                </a:xfrm>
                <a:prstGeom prst="rect">
                  <a:avLst/>
                </a:prstGeom>
                <a:solidFill>
                  <a:srgbClr val="CCECFF"/>
                </a:solidFill>
                <a:ln w="9525">
                  <a:noFill/>
                  <a:miter lim="800000"/>
                  <a:headEnd/>
                  <a:tailEnd/>
                </a:ln>
                <a:extLst/>
              </p:spPr>
            </p:pic>
            <p:sp>
              <p:nvSpPr>
                <p:cNvPr id="18" name="Rectangle 17"/>
                <p:cNvSpPr/>
                <p:nvPr/>
              </p:nvSpPr>
              <p:spPr bwMode="auto">
                <a:xfrm>
                  <a:off x="1452840" y="1412776"/>
                  <a:ext cx="958920" cy="21602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21" name="Rectangle 20"/>
              <p:cNvSpPr/>
              <p:nvPr/>
            </p:nvSpPr>
            <p:spPr bwMode="auto">
              <a:xfrm>
                <a:off x="2051720" y="2649312"/>
                <a:ext cx="751901" cy="6152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2627784" y="2903745"/>
                <a:ext cx="216024" cy="216024"/>
              </a:xfrm>
              <a:prstGeom prst="ellipse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solidFill>
                      <a:schemeClr val="tx1"/>
                    </a:solidFill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2685492" y="2962888"/>
                <a:ext cx="100608" cy="97739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37" name="Oval 36"/>
            <p:cNvSpPr/>
            <p:nvPr/>
          </p:nvSpPr>
          <p:spPr bwMode="auto">
            <a:xfrm>
              <a:off x="1596276" y="3481104"/>
              <a:ext cx="216024" cy="216024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solidFill>
                    <a:schemeClr val="tx1"/>
                  </a:solidFill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Metodekald (nedarvning)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23</a:t>
            </a:fld>
            <a:endParaRPr lang="da-DK" altLang="da-DK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931296" y="4357183"/>
            <a:ext cx="7560840" cy="235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>
              <a:spcBef>
                <a:spcPts val="600"/>
              </a:spcBef>
              <a:buNone/>
            </a:pPr>
            <a:r>
              <a:rPr lang="da-DK" sz="1800" b="1" kern="0" spc="-50" dirty="0" smtClean="0">
                <a:solidFill>
                  <a:srgbClr val="002060"/>
                </a:solidFill>
                <a:cs typeface="ＭＳ Ｐゴシック" charset="-128"/>
              </a:rPr>
              <a:t>Oversætteren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spc="-50" dirty="0" smtClean="0">
                <a:solidFill>
                  <a:srgbClr val="002060"/>
                </a:solidFill>
                <a:cs typeface="ＭＳ Ｐゴシック" charset="-128"/>
              </a:rPr>
              <a:t>Variablen </a:t>
            </a:r>
            <a:r>
              <a:rPr lang="da-DK" sz="1800" kern="0" spc="-50" dirty="0">
                <a:solidFill>
                  <a:srgbClr val="002060"/>
                </a:solidFill>
                <a:cs typeface="ＭＳ Ｐゴシック" charset="-128"/>
              </a:rPr>
              <a:t>p har den statiske type </a:t>
            </a:r>
            <a:r>
              <a:rPr lang="da-DK" sz="1800" kern="0" spc="-50" dirty="0" smtClean="0">
                <a:solidFill>
                  <a:srgbClr val="002060"/>
                </a:solidFill>
                <a:cs typeface="ＭＳ Ｐゴシック" charset="-128"/>
              </a:rPr>
              <a:t>Post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,</a:t>
            </a:r>
            <a:b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</a:b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og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her har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oversætteren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fundet en display metode</a:t>
            </a:r>
            <a:endParaRPr lang="da-DK" sz="1800" kern="0" spc="-50" dirty="0">
              <a:solidFill>
                <a:srgbClr val="002060"/>
              </a:solidFill>
              <a:cs typeface="ＭＳ Ｐゴシック" charset="-128"/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da-DK" sz="1800" b="1" kern="0" dirty="0" smtClean="0">
                <a:solidFill>
                  <a:srgbClr val="002060"/>
                </a:solidFill>
                <a:cs typeface="ＭＳ Ｐゴシック" charset="-128"/>
              </a:rPr>
              <a:t>Programudførelsen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Variablen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p har den dynamiske type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PhotoPost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display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metoden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søges i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PhotoPost (uden held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)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display metoden søges i superklasserne (efter tur) og findes i Post</a:t>
            </a:r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3669520" y="2134578"/>
            <a:ext cx="506502" cy="17015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564772" y="3021012"/>
            <a:ext cx="1149596" cy="376008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>
              <a:defRPr sz="1800" b="1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da-DK" altLang="da-DK" dirty="0" smtClean="0"/>
              <a:t>Post </a:t>
            </a:r>
            <a:r>
              <a:rPr lang="da-DK" altLang="da-DK" dirty="0"/>
              <a:t>p;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5712700" y="2779670"/>
            <a:ext cx="146272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Dynamisk type</a:t>
            </a: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>
            <a:off x="5109471" y="2937382"/>
            <a:ext cx="603229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4080772" y="2834113"/>
            <a:ext cx="1028700" cy="189775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372277" y="2055541"/>
            <a:ext cx="311254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er denne metode, der udføres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 flipV="1">
            <a:off x="4704589" y="2212559"/>
            <a:ext cx="65305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2904389" y="1874502"/>
            <a:ext cx="772627" cy="61809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207199" y="2472008"/>
            <a:ext cx="14401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Oversætteren</a:t>
            </a: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2207199" y="2730671"/>
            <a:ext cx="432791" cy="36199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1605079" y="3102227"/>
            <a:ext cx="602121" cy="206920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3949502" y="1739802"/>
            <a:ext cx="482137" cy="190267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5366811" y="1682057"/>
            <a:ext cx="129614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Statiske type</a:t>
            </a: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H="1" flipV="1">
            <a:off x="4704124" y="1825476"/>
            <a:ext cx="67546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467544" y="1108037"/>
            <a:ext cx="8029152" cy="42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Hvilken metode udføres ved metodekaldet </a:t>
            </a:r>
            <a:r>
              <a:rPr lang="da-DK" b="1" kern="0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p.display</a:t>
            </a:r>
            <a:r>
              <a:rPr lang="da-DK" b="1" kern="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()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?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45" name="Rectangle 28"/>
          <p:cNvSpPr>
            <a:spLocks noChangeArrowheads="1"/>
          </p:cNvSpPr>
          <p:nvPr/>
        </p:nvSpPr>
        <p:spPr bwMode="auto">
          <a:xfrm>
            <a:off x="3668301" y="2126044"/>
            <a:ext cx="506502" cy="17015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1327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2" grpId="0" animBg="1"/>
      <p:bldP spid="35" grpId="0"/>
      <p:bldP spid="36" grpId="0" animBg="1"/>
      <p:bldP spid="4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43608" y="1556792"/>
            <a:ext cx="4025751" cy="3168352"/>
            <a:chOff x="1997460" y="1052736"/>
            <a:chExt cx="4025751" cy="3168352"/>
          </a:xfrm>
        </p:grpSpPr>
        <p:grpSp>
          <p:nvGrpSpPr>
            <p:cNvPr id="4" name="Group 3"/>
            <p:cNvGrpSpPr/>
            <p:nvPr/>
          </p:nvGrpSpPr>
          <p:grpSpPr>
            <a:xfrm>
              <a:off x="1997460" y="1052736"/>
              <a:ext cx="4025751" cy="3168352"/>
              <a:chOff x="1997460" y="1052736"/>
              <a:chExt cx="4025751" cy="3168352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997460" y="1052736"/>
                <a:ext cx="4025751" cy="3168352"/>
                <a:chOff x="1349388" y="1268760"/>
                <a:chExt cx="4025751" cy="3168352"/>
              </a:xfrm>
            </p:grpSpPr>
            <p:pic>
              <p:nvPicPr>
                <p:cNvPr id="15" name="Picture 14" descr="fig9-6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9388" y="1268760"/>
                  <a:ext cx="4025751" cy="31683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" name="Rectangle 17"/>
                <p:cNvSpPr/>
                <p:nvPr/>
              </p:nvSpPr>
              <p:spPr bwMode="auto">
                <a:xfrm>
                  <a:off x="1452840" y="1412776"/>
                  <a:ext cx="958920" cy="21602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6" name="Text Box 21"/>
              <p:cNvSpPr txBox="1">
                <a:spLocks noChangeArrowheads="1"/>
              </p:cNvSpPr>
              <p:nvPr/>
            </p:nvSpPr>
            <p:spPr bwMode="auto">
              <a:xfrm>
                <a:off x="4708759" y="2669703"/>
                <a:ext cx="772619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100" dirty="0" smtClean="0">
                    <a:solidFill>
                      <a:schemeClr val="tx1"/>
                    </a:solidFill>
                  </a:rPr>
                  <a:t>display</a:t>
                </a:r>
                <a:endParaRPr lang="da-DK" altLang="da-DK" sz="11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88648" y="2615458"/>
              <a:ext cx="1103176" cy="174186"/>
            </a:xfrm>
            <a:prstGeom prst="rect">
              <a:avLst/>
            </a:prstGeom>
          </p:spPr>
        </p:pic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Metodekald (nedarvning og overskrivning)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24</a:t>
            </a:fld>
            <a:endParaRPr lang="da-DK" altLang="da-DK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899592" y="4653136"/>
            <a:ext cx="6192688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>
              <a:spcBef>
                <a:spcPts val="600"/>
              </a:spcBef>
              <a:buNone/>
            </a:pPr>
            <a:r>
              <a:rPr lang="da-DK" sz="1800" b="1" kern="0" dirty="0" smtClean="0">
                <a:solidFill>
                  <a:srgbClr val="002060"/>
                </a:solidFill>
                <a:cs typeface="ＭＳ Ｐゴシック" charset="-128"/>
              </a:rPr>
              <a:t>Oversætteren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Variablen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p har den statiske type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Post, og her har oversætteren fundet en display metode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da-DK" sz="1800" b="1" kern="0" dirty="0" smtClean="0">
                <a:solidFill>
                  <a:srgbClr val="002060"/>
                </a:solidFill>
                <a:cs typeface="ＭＳ Ｐゴシック" charset="-128"/>
              </a:rPr>
              <a:t>Programudførelsen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Variablen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p har den dynamiske type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PhotoPost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display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metoden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søges i PhotoPost og findes der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3816209" y="3201871"/>
            <a:ext cx="504067" cy="19374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1096795" y="3115026"/>
            <a:ext cx="751901" cy="6152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1252259" y="2978038"/>
            <a:ext cx="1145844" cy="376008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>
              <a:defRPr sz="1800" b="1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da-DK" altLang="da-DK" dirty="0"/>
              <a:t>Post p;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1644861" y="3355597"/>
            <a:ext cx="216024" cy="216024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solidFill>
                  <a:schemeClr val="tx1"/>
                </a:solidFill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702569" y="3414740"/>
            <a:ext cx="100608" cy="9773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5312255" y="2804779"/>
            <a:ext cx="146272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Dynamisk type</a:t>
            </a: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H="1">
            <a:off x="4860280" y="2947895"/>
            <a:ext cx="418157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3816209" y="2834478"/>
            <a:ext cx="1010253" cy="190883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4413343" y="3591591"/>
            <a:ext cx="4723273" cy="121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er denne metode, der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udføres</a:t>
            </a:r>
            <a:endParaRPr lang="da-DK" altLang="da-DK" sz="1400" b="1" dirty="0">
              <a:solidFill>
                <a:srgbClr val="008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er den metode, som oversætteren fandt,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men en der overskriver denne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display metoden i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PhotoPost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kalder display metoden i Post (således at begge display metoder udføres)</a:t>
            </a: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2849819" y="1839409"/>
            <a:ext cx="521047" cy="40295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1930593" y="2252123"/>
            <a:ext cx="14401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Oversætteren</a:t>
            </a: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3659079" y="1746092"/>
            <a:ext cx="482137" cy="190267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1930593" y="2520341"/>
            <a:ext cx="553174" cy="42831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1307877" y="3044442"/>
            <a:ext cx="602121" cy="206920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4856011" y="3279070"/>
            <a:ext cx="508076" cy="294865"/>
            <a:chOff x="4863326" y="3351078"/>
            <a:chExt cx="508076" cy="294865"/>
          </a:xfrm>
        </p:grpSpPr>
        <p:sp>
          <p:nvSpPr>
            <p:cNvPr id="37" name="Line 22"/>
            <p:cNvSpPr>
              <a:spLocks noChangeShapeType="1"/>
            </p:cNvSpPr>
            <p:nvPr/>
          </p:nvSpPr>
          <p:spPr bwMode="auto">
            <a:xfrm flipH="1">
              <a:off x="4863326" y="3365707"/>
              <a:ext cx="500761" cy="16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 flipV="1">
              <a:off x="5371402" y="3351078"/>
              <a:ext cx="0" cy="29486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</p:grp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467544" y="1108037"/>
            <a:ext cx="8029152" cy="42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Hvilken metode udføres ved metodekaldet </a:t>
            </a:r>
            <a:r>
              <a:rPr lang="da-DK" b="1" kern="0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p.display</a:t>
            </a:r>
            <a:r>
              <a:rPr lang="da-DK" b="1" kern="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()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?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5125409" y="1705146"/>
            <a:ext cx="129614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Statiske type</a:t>
            </a: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 flipH="1" flipV="1">
            <a:off x="4462722" y="1848565"/>
            <a:ext cx="67546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3407045" y="2108506"/>
            <a:ext cx="504067" cy="193746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93237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0" grpId="0"/>
      <p:bldP spid="31" grpId="0" animBg="1"/>
      <p:bldP spid="33" grpId="0" animBg="1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Dynamic </a:t>
            </a:r>
            <a:r>
              <a:rPr lang="da-DK" altLang="da-DK" sz="3200" kern="0" dirty="0" err="1" smtClean="0">
                <a:ea typeface="ＭＳ Ｐゴシック" pitchFamily="34" charset="-128"/>
              </a:rPr>
              <a:t>method</a:t>
            </a:r>
            <a:r>
              <a:rPr lang="da-DK" altLang="da-DK" sz="3200" kern="0" dirty="0" smtClean="0">
                <a:ea typeface="ＭＳ Ｐゴシック" pitchFamily="34" charset="-128"/>
              </a:rPr>
              <a:t> </a:t>
            </a:r>
            <a:r>
              <a:rPr lang="da-DK" altLang="da-DK" sz="3200" kern="0" dirty="0" err="1" smtClean="0">
                <a:ea typeface="ＭＳ Ｐゴシック" pitchFamily="34" charset="-128"/>
              </a:rPr>
              <a:t>lookup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25</a:t>
            </a:fld>
            <a:endParaRPr lang="da-DK" altLang="da-DK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99288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Under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udførslen findes den rigtige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metode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at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bestemme </a:t>
            </a:r>
            <a:r>
              <a:rPr lang="da-DK" sz="1800" kern="0" dirty="0" smtClean="0"/>
              <a:t>variablens </a:t>
            </a:r>
            <a:r>
              <a:rPr lang="da-DK" sz="1800" kern="0" dirty="0"/>
              <a:t>dynamiske type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søge metoden i denne klasse </a:t>
            </a:r>
            <a:r>
              <a:rPr lang="da-DK" sz="1800" kern="0" dirty="0" smtClean="0"/>
              <a:t>eller </a:t>
            </a:r>
            <a:r>
              <a:rPr lang="da-DK" sz="1800" kern="0" dirty="0"/>
              <a:t>i en superklasse af </a:t>
            </a:r>
            <a:r>
              <a:rPr lang="da-DK" sz="1800" kern="0" dirty="0" smtClean="0"/>
              <a:t>den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Oversætteren har tjekket, at metoden findes i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 smtClean="0"/>
              <a:t>variablens </a:t>
            </a:r>
            <a:r>
              <a:rPr lang="da-DK" sz="1800" kern="0" dirty="0"/>
              <a:t>statiske type </a:t>
            </a:r>
            <a:r>
              <a:rPr lang="da-DK" sz="1800" kern="0" dirty="0" smtClean="0"/>
              <a:t>(eller en </a:t>
            </a:r>
            <a:r>
              <a:rPr lang="da-DK" sz="1800" kern="0" dirty="0"/>
              <a:t>af dennes superklasser)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Den dynamiske type er en subtype af den statiske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type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Vi er derfor sikre på at finde </a:t>
            </a:r>
            <a:r>
              <a:rPr lang="da-DK" sz="1800" kern="0" dirty="0" smtClean="0"/>
              <a:t>metoden (under udførelsen)</a:t>
            </a:r>
            <a:endParaRPr lang="da-DK" sz="1800" kern="0" dirty="0"/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Den er </a:t>
            </a:r>
            <a:r>
              <a:rPr lang="da-DK" sz="1800" kern="0" dirty="0" smtClean="0"/>
              <a:t>i den statiske </a:t>
            </a:r>
            <a:r>
              <a:rPr lang="da-DK" sz="1800" kern="0" dirty="0"/>
              <a:t>type </a:t>
            </a:r>
            <a:r>
              <a:rPr lang="da-DK" sz="1800" kern="0" dirty="0" smtClean="0"/>
              <a:t>eller </a:t>
            </a:r>
            <a:r>
              <a:rPr lang="da-DK" sz="1800" kern="0" dirty="0"/>
              <a:t>en af dennes </a:t>
            </a:r>
            <a:r>
              <a:rPr lang="da-DK" sz="1800" kern="0" dirty="0" smtClean="0"/>
              <a:t>superklasser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K</a:t>
            </a:r>
            <a:r>
              <a:rPr lang="da-DK" sz="1800" kern="0" dirty="0" smtClean="0"/>
              <a:t>an </a:t>
            </a:r>
            <a:r>
              <a:rPr lang="da-DK" sz="1800" kern="0" dirty="0"/>
              <a:t>være overskrevet i en </a:t>
            </a:r>
            <a:r>
              <a:rPr lang="da-DK" sz="1800" kern="0" dirty="0" smtClean="0"/>
              <a:t>subklasse heraf</a:t>
            </a:r>
            <a:endParaRPr lang="da-DK" sz="1800" kern="0" dirty="0"/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Ovenstående er kendt som </a:t>
            </a:r>
            <a:r>
              <a:rPr lang="en-US" b="1" kern="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dynamic method lookup</a:t>
            </a:r>
            <a:endParaRPr lang="en-US" b="1" kern="0" dirty="0" smtClean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 smtClean="0"/>
              <a:t>Spiller </a:t>
            </a:r>
            <a:r>
              <a:rPr lang="da-DK" sz="1800" kern="0" dirty="0"/>
              <a:t>en essentiel rolle i anvendelsen af </a:t>
            </a:r>
            <a:r>
              <a:rPr lang="da-DK" sz="1800" kern="0" dirty="0" smtClean="0"/>
              <a:t>subklasser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 smtClean="0"/>
              <a:t>Tillader at de enkelte subklasser kan lave deres egne specialtilpassede versioner af en metode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 smtClean="0"/>
              <a:t>Eksempel på </a:t>
            </a:r>
            <a:r>
              <a:rPr lang="en-US" sz="1800" kern="0" dirty="0" smtClean="0"/>
              <a:t>responsibility-driven</a:t>
            </a:r>
            <a:r>
              <a:rPr lang="da-DK" sz="1800" kern="0" dirty="0" smtClean="0"/>
              <a:t> design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59344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Polymorfi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26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2742" y="1124744"/>
            <a:ext cx="8367729" cy="191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/>
              <a:t>Betyder at noget k</a:t>
            </a:r>
            <a:r>
              <a:rPr lang="da-DK" altLang="da-DK" sz="2000" kern="0" dirty="0" smtClean="0">
                <a:ea typeface="ＭＳ Ｐゴシック" pitchFamily="34" charset="-128"/>
              </a:rPr>
              <a:t>an </a:t>
            </a:r>
            <a:r>
              <a:rPr lang="da-DK" altLang="da-DK" sz="2000" kern="0" dirty="0">
                <a:ea typeface="ＭＳ Ｐゴシック" pitchFamily="34" charset="-128"/>
              </a:rPr>
              <a:t>antage forskellige </a:t>
            </a:r>
            <a:r>
              <a:rPr lang="da-DK" altLang="da-DK" sz="2000" kern="0" dirty="0" smtClean="0">
                <a:ea typeface="ＭＳ Ｐゴシック" pitchFamily="34" charset="-128"/>
              </a:rPr>
              <a:t>former</a:t>
            </a:r>
            <a:endParaRPr lang="da-DK" altLang="da-DK" sz="2000" kern="0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da-DK" altLang="da-DK" sz="2000" kern="0" dirty="0" smtClean="0"/>
              <a:t>Vi har </a:t>
            </a:r>
            <a:r>
              <a:rPr lang="da-DK" altLang="da-DK" sz="2000" kern="0" dirty="0"/>
              <a:t>tidligere </a:t>
            </a:r>
            <a:r>
              <a:rPr lang="da-DK" altLang="da-DK" sz="2000" kern="0" dirty="0" smtClean="0"/>
              <a:t>set, </a:t>
            </a:r>
            <a:r>
              <a:rPr lang="da-DK" altLang="da-DK" sz="2000" kern="0" dirty="0"/>
              <a:t>at Javas </a:t>
            </a:r>
            <a:r>
              <a:rPr lang="da-DK" altLang="da-DK" sz="2000" kern="0" dirty="0">
                <a:solidFill>
                  <a:srgbClr val="008000"/>
                </a:solidFill>
              </a:rPr>
              <a:t>variabler</a:t>
            </a:r>
            <a:r>
              <a:rPr lang="da-DK" altLang="da-DK" sz="2000" kern="0" dirty="0"/>
              <a:t> er </a:t>
            </a:r>
            <a:r>
              <a:rPr lang="da-DK" altLang="da-DK" sz="2000" kern="0" dirty="0" smtClean="0"/>
              <a:t>polymorfe – dvs. kan pege på objekter </a:t>
            </a:r>
            <a:r>
              <a:rPr lang="da-DK" altLang="da-DK" sz="2000" kern="0" dirty="0"/>
              <a:t>af forskellig </a:t>
            </a:r>
            <a:r>
              <a:rPr lang="da-DK" altLang="da-DK" sz="2000" kern="0" dirty="0" smtClean="0"/>
              <a:t>type</a:t>
            </a: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Nedenstående variabel kan pege på objekter af typen </a:t>
            </a:r>
            <a:r>
              <a:rPr lang="da-DK" altLang="da-DK" sz="1800" kern="0" dirty="0" err="1" smtClean="0"/>
              <a:t>MessagePost</a:t>
            </a:r>
            <a:r>
              <a:rPr lang="da-DK" altLang="da-DK" sz="1800" kern="0" dirty="0" smtClean="0"/>
              <a:t> og </a:t>
            </a:r>
            <a:r>
              <a:rPr lang="da-DK" altLang="da-DK" sz="1800" kern="0" dirty="0" err="1" smtClean="0"/>
              <a:t>PhotoPost</a:t>
            </a:r>
            <a:r>
              <a:rPr lang="da-DK" altLang="da-DK" sz="1800" kern="0" dirty="0" smtClean="0"/>
              <a:t> (samt Post)</a:t>
            </a:r>
            <a:endParaRPr lang="da-DK" altLang="da-DK" sz="1800" kern="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1249333" y="3041945"/>
            <a:ext cx="3837024" cy="15419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006237" y="4270368"/>
            <a:ext cx="1080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Newsfeed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26573" y="3644046"/>
            <a:ext cx="2190234" cy="24807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7544" y="4725144"/>
            <a:ext cx="8496944" cy="134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cs typeface="ＭＳ Ｐゴシック" charset="-128"/>
              </a:rPr>
              <a:t>Vi har nu set, </a:t>
            </a:r>
            <a:r>
              <a:rPr lang="da-DK" altLang="da-DK" b="1" kern="0" dirty="0">
                <a:solidFill>
                  <a:srgbClr val="A50021"/>
                </a:solidFill>
                <a:cs typeface="ＭＳ Ｐゴシック" charset="-128"/>
              </a:rPr>
              <a:t>at </a:t>
            </a:r>
            <a:r>
              <a:rPr lang="da-DK" altLang="da-DK" b="1" kern="0" dirty="0" smtClean="0">
                <a:solidFill>
                  <a:srgbClr val="A50021"/>
                </a:solidFill>
                <a:cs typeface="ＭＳ Ｐゴシック" charset="-128"/>
              </a:rPr>
              <a:t>også Javas</a:t>
            </a:r>
            <a:r>
              <a:rPr lang="da-DK" altLang="da-DK" b="1" kern="0" dirty="0" smtClean="0">
                <a:solidFill>
                  <a:srgbClr val="008000"/>
                </a:solidFill>
                <a:cs typeface="ＭＳ Ｐゴシック" charset="-128"/>
              </a:rPr>
              <a:t> metodekald</a:t>
            </a:r>
            <a:r>
              <a:rPr lang="da-DK" altLang="da-DK" b="1" kern="0" dirty="0" smtClean="0">
                <a:solidFill>
                  <a:srgbClr val="A50021"/>
                </a:solidFill>
                <a:cs typeface="ＭＳ Ｐゴシック" charset="-128"/>
              </a:rPr>
              <a:t> er polymorfe – dv</a:t>
            </a:r>
            <a:r>
              <a:rPr lang="da-DK" altLang="da-DK" b="1" kern="0" dirty="0">
                <a:solidFill>
                  <a:srgbClr val="A50021"/>
                </a:solidFill>
                <a:cs typeface="ＭＳ Ｐゴシック" charset="-128"/>
              </a:rPr>
              <a:t>s. kan aktivere metoder i forskellige typer (klasser)</a:t>
            </a: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Ovenstående metodekald kan aktivere display </a:t>
            </a:r>
            <a:r>
              <a:rPr lang="da-DK" altLang="da-DK" sz="1800" kern="0" dirty="0"/>
              <a:t>metoden i </a:t>
            </a:r>
            <a:r>
              <a:rPr lang="da-DK" altLang="da-DK" sz="1800" kern="0" dirty="0" err="1" smtClean="0"/>
              <a:t>MessagePost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og display </a:t>
            </a:r>
            <a:r>
              <a:rPr lang="da-DK" altLang="da-DK" sz="1800" kern="0" dirty="0"/>
              <a:t>metoden i </a:t>
            </a:r>
            <a:r>
              <a:rPr lang="da-DK" altLang="da-DK" sz="1800" kern="0" dirty="0" err="1" smtClean="0"/>
              <a:t>PhotoPost</a:t>
            </a:r>
            <a:r>
              <a:rPr lang="da-DK" altLang="da-DK" sz="1800" kern="0" dirty="0" smtClean="0"/>
              <a:t> (samt  display metoden i Post)</a:t>
            </a:r>
            <a:endParaRPr lang="da-DK" sz="1800" kern="0" dirty="0" smtClean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01873" y="3374506"/>
            <a:ext cx="1300718" cy="222293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843213" y="3357814"/>
            <a:ext cx="175312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Polymorf variabel</a:t>
            </a: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 flipV="1">
            <a:off x="5190157" y="3514832"/>
            <a:ext cx="65305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868144" y="3628299"/>
            <a:ext cx="216024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Polymorft metode kald</a:t>
            </a: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 flipV="1">
            <a:off x="5215088" y="3785317"/>
            <a:ext cx="65305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43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/>
      <p:bldP spid="18" grpId="0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5" y="332656"/>
            <a:ext cx="374441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Object klassen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67292" y="6400800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27</a:t>
            </a:fld>
            <a:endParaRPr lang="da-DK" altLang="da-DK" dirty="0"/>
          </a:p>
        </p:txBody>
      </p:sp>
      <p:pic>
        <p:nvPicPr>
          <p:cNvPr id="5" name="Picture 4" descr="fig8-14-colou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1"/>
          <a:stretch/>
        </p:blipFill>
        <p:spPr bwMode="auto">
          <a:xfrm>
            <a:off x="611560" y="1912925"/>
            <a:ext cx="3456384" cy="2479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69213" y="4541855"/>
            <a:ext cx="8613959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Object klassen indeholder en række nyttige metoder, som de øvrige klasser nedarver (og eventuelt overskriver)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toString</a:t>
            </a:r>
            <a:r>
              <a:rPr lang="da-DK" sz="1800" kern="0" dirty="0" smtClean="0"/>
              <a:t> </a:t>
            </a:r>
            <a:r>
              <a:rPr lang="da-DK" sz="1800" kern="0" dirty="0"/>
              <a:t>metoden returnerer en </a:t>
            </a:r>
            <a:r>
              <a:rPr lang="da-DK" sz="1800" kern="0" dirty="0" smtClean="0"/>
              <a:t>tekstrepræsentation af objektet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equals</a:t>
            </a:r>
            <a:r>
              <a:rPr lang="da-DK" sz="1800" kern="0" dirty="0" smtClean="0"/>
              <a:t> </a:t>
            </a:r>
            <a:r>
              <a:rPr lang="da-DK" sz="1800" kern="0" dirty="0"/>
              <a:t>metoden tjekker om to objekter "ligner hinanden</a:t>
            </a:r>
            <a:r>
              <a:rPr lang="da-DK" sz="1800" kern="0" dirty="0" smtClean="0"/>
              <a:t>"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</a:rPr>
              <a:t>hashCode</a:t>
            </a:r>
            <a:r>
              <a:rPr lang="da-DK" sz="1800" kern="0" dirty="0"/>
              <a:t> metoden beregner en </a:t>
            </a:r>
            <a:r>
              <a:rPr lang="da-DK" sz="1800" kern="0" dirty="0" smtClean="0"/>
              <a:t>hashkode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getClass</a:t>
            </a:r>
            <a:r>
              <a:rPr lang="da-DK" sz="1800" kern="0" dirty="0" smtClean="0"/>
              <a:t> </a:t>
            </a:r>
            <a:r>
              <a:rPr lang="da-DK" sz="1800" kern="0" dirty="0"/>
              <a:t>metoden returnerer objektets dynamiske type</a:t>
            </a:r>
          </a:p>
          <a:p>
            <a:pPr lvl="1">
              <a:spcBef>
                <a:spcPts val="600"/>
              </a:spcBef>
            </a:pPr>
            <a:endParaRPr lang="da-DK" sz="1800" kern="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48742"/>
            <a:ext cx="3696242" cy="724074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da-DK" sz="2000" dirty="0" smtClean="0"/>
              <a:t>Alle klasser i Java er </a:t>
            </a:r>
            <a:r>
              <a:rPr lang="da-DK" sz="2000" spc="-100" dirty="0" smtClean="0"/>
              <a:t>subklasser af Object klassen</a:t>
            </a:r>
            <a:endParaRPr lang="da-DK" sz="2000" spc="-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899" y="1041599"/>
            <a:ext cx="3346291" cy="311478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/>
          <a:srcRect t="1111" r="60035"/>
          <a:stretch/>
        </p:blipFill>
        <p:spPr>
          <a:xfrm>
            <a:off x="4913401" y="1872339"/>
            <a:ext cx="1611564" cy="2520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grpSp>
        <p:nvGrpSpPr>
          <p:cNvPr id="3" name="Group 2"/>
          <p:cNvGrpSpPr/>
          <p:nvPr/>
        </p:nvGrpSpPr>
        <p:grpSpPr>
          <a:xfrm>
            <a:off x="6465600" y="1872339"/>
            <a:ext cx="2498888" cy="2520280"/>
            <a:chOff x="6465600" y="1872339"/>
            <a:chExt cx="2498888" cy="252028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5"/>
            <a:srcRect l="38031" t="1111"/>
            <a:stretch/>
          </p:blipFill>
          <p:spPr>
            <a:xfrm>
              <a:off x="6465600" y="1872339"/>
              <a:ext cx="2498888" cy="252028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3" name="Rounded Rectangle 12"/>
            <p:cNvSpPr/>
            <p:nvPr/>
          </p:nvSpPr>
          <p:spPr bwMode="auto">
            <a:xfrm>
              <a:off x="6524965" y="3297072"/>
              <a:ext cx="2336090" cy="206662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6528548" y="2000428"/>
              <a:ext cx="1377452" cy="178888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6527926" y="2522876"/>
              <a:ext cx="892969" cy="181641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6533731" y="2252517"/>
              <a:ext cx="1167616" cy="200816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939266" y="2199284"/>
            <a:ext cx="1526334" cy="15897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3361794" y="2081589"/>
            <a:ext cx="92129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Metoder i Person klassen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4233382" y="2417332"/>
            <a:ext cx="647635" cy="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8244408" y="1612997"/>
            <a:ext cx="0" cy="25934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501600" y="1854884"/>
            <a:ext cx="2448000" cy="251551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7841289" y="982837"/>
            <a:ext cx="90717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Metoder i Object klassen</a:t>
            </a: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H="1" flipV="1">
            <a:off x="8172400" y="3503734"/>
            <a:ext cx="7324" cy="29518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7915332" y="3778019"/>
            <a:ext cx="61710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Obs</a:t>
            </a:r>
          </a:p>
        </p:txBody>
      </p:sp>
    </p:spTree>
    <p:extLst>
      <p:ext uri="{BB962C8B-B14F-4D97-AF65-F5344CB8AC3E}">
        <p14:creationId xmlns:p14="http://schemas.microsoft.com/office/powerpoint/2010/main" val="120156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 animBg="1"/>
      <p:bldP spid="28" grpId="0" animBg="1"/>
      <p:bldP spid="29" grpId="0" animBg="1"/>
      <p:bldP spid="31" grpId="0"/>
      <p:bldP spid="32" grpId="0" animBg="1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hashCode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73244" y="1015281"/>
            <a:ext cx="8544578" cy="565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Metoden returnerer en </a:t>
            </a:r>
            <a:r>
              <a:rPr lang="da-DK" sz="2000" kern="0" dirty="0" smtClean="0">
                <a:solidFill>
                  <a:srgbClr val="008000"/>
                </a:solidFill>
              </a:rPr>
              <a:t>hashkode</a:t>
            </a:r>
            <a:r>
              <a:rPr lang="da-DK" sz="2000" kern="0" dirty="0" smtClean="0"/>
              <a:t> for objektet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Hashkoder bruges som nøgler i såkaldte hashtabeller, f.eks. i klasserne HashSet og HashMap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Det kræves, at </a:t>
            </a:r>
            <a:r>
              <a:rPr lang="da-DK" sz="1800" kern="0" dirty="0" err="1"/>
              <a:t>hashcode</a:t>
            </a:r>
            <a:r>
              <a:rPr lang="da-DK" sz="1800" kern="0" dirty="0"/>
              <a:t> metoden er </a:t>
            </a:r>
            <a:r>
              <a:rPr lang="da-DK" sz="1800" b="1" kern="0" dirty="0">
                <a:solidFill>
                  <a:srgbClr val="008000"/>
                </a:solidFill>
              </a:rPr>
              <a:t>konsistent</a:t>
            </a:r>
            <a:r>
              <a:rPr lang="da-DK" sz="1800" kern="0" dirty="0"/>
              <a:t> med equals metoden</a:t>
            </a:r>
          </a:p>
          <a:p>
            <a:pPr marL="1089025" lvl="1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2513013" algn="l"/>
              </a:tabLst>
            </a:pP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y</a:t>
            </a:r>
            <a:r>
              <a:rPr lang="da-DK" sz="1800" kern="0" dirty="0"/>
              <a:t>)  </a:t>
            </a:r>
            <a:r>
              <a:rPr lang="da-DK" sz="1800" kern="0" dirty="0">
                <a:sym typeface="Symbol"/>
              </a:rPr>
              <a:t></a:t>
            </a:r>
            <a:r>
              <a:rPr lang="da-DK" sz="1800" kern="0" dirty="0"/>
              <a:t>  </a:t>
            </a:r>
            <a:r>
              <a:rPr lang="da-DK" sz="1800" kern="0" dirty="0" err="1"/>
              <a:t>hashcode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x</a:t>
            </a:r>
            <a:r>
              <a:rPr lang="da-DK" sz="1800" kern="0" dirty="0"/>
              <a:t>) == </a:t>
            </a:r>
            <a:r>
              <a:rPr lang="da-DK" sz="1800" kern="0" dirty="0" err="1"/>
              <a:t>hashCode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y</a:t>
            </a:r>
            <a:r>
              <a:rPr lang="da-DK" sz="1800" kern="0" dirty="0"/>
              <a:t>) </a:t>
            </a:r>
          </a:p>
          <a:p>
            <a:pPr lvl="1">
              <a:spcBef>
                <a:spcPts val="600"/>
              </a:spcBef>
            </a:pPr>
            <a:r>
              <a:rPr lang="da-DK" sz="1800" kern="0" dirty="0" err="1" smtClean="0"/>
              <a:t>hashCode</a:t>
            </a:r>
            <a:r>
              <a:rPr lang="da-DK" sz="1800" kern="0" dirty="0" smtClean="0"/>
              <a:t> metoden </a:t>
            </a:r>
            <a:r>
              <a:rPr lang="da-DK" sz="1800" kern="0" dirty="0"/>
              <a:t>bør konstrueres således, at der for to </a:t>
            </a:r>
            <a:r>
              <a:rPr lang="da-DK" sz="1800" kern="0" dirty="0" smtClean="0"/>
              <a:t>umage objekter </a:t>
            </a:r>
            <a:r>
              <a:rPr lang="da-DK" sz="1800" kern="0" dirty="0"/>
              <a:t>er </a:t>
            </a:r>
            <a:r>
              <a:rPr lang="da-DK" sz="1800" b="1" kern="0" dirty="0">
                <a:solidFill>
                  <a:srgbClr val="008000"/>
                </a:solidFill>
              </a:rPr>
              <a:t>lille sandsynlighed</a:t>
            </a:r>
            <a:r>
              <a:rPr lang="da-DK" sz="1800" kern="0" dirty="0"/>
              <a:t> for, at deres </a:t>
            </a:r>
            <a:r>
              <a:rPr lang="da-DK" sz="1800" kern="0" dirty="0" smtClean="0"/>
              <a:t>hashkoder er identiske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I Object klassen returnerer </a:t>
            </a:r>
            <a:r>
              <a:rPr lang="da-DK" b="1" kern="0" dirty="0" err="1" smtClean="0">
                <a:solidFill>
                  <a:srgbClr val="008000"/>
                </a:solidFill>
                <a:cs typeface="ＭＳ Ｐゴシック" charset="-128"/>
              </a:rPr>
              <a:t>hashCode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metoden objektets </a:t>
            </a:r>
            <a:r>
              <a:rPr lang="da-DK" b="1" kern="0" spc="-40" dirty="0" err="1" smtClean="0">
                <a:solidFill>
                  <a:srgbClr val="008000"/>
                </a:solidFill>
                <a:cs typeface="ＭＳ Ｐゴシック" charset="-128"/>
              </a:rPr>
              <a:t>memory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 </a:t>
            </a:r>
            <a:r>
              <a:rPr lang="da-DK" b="1" kern="0" spc="-40" dirty="0" smtClean="0">
                <a:solidFill>
                  <a:srgbClr val="008000"/>
                </a:solidFill>
                <a:cs typeface="ＭＳ Ｐゴシック" charset="-128"/>
              </a:rPr>
              <a:t>adresse</a:t>
            </a:r>
            <a:r>
              <a:rPr lang="da-DK" b="1" kern="0" spc="-40" dirty="0" smtClean="0">
                <a:solidFill>
                  <a:srgbClr val="A50021"/>
                </a:solidFill>
                <a:cs typeface="ＭＳ Ｐゴシック" charset="-128"/>
              </a:rPr>
              <a:t> (det sted, hvor objektet ligger i computerens lager)</a:t>
            </a:r>
            <a:endParaRPr lang="da-DK" sz="1800" kern="0" dirty="0" smtClean="0"/>
          </a:p>
          <a:p>
            <a:pPr lvl="1">
              <a:spcBef>
                <a:spcPts val="600"/>
              </a:spcBef>
              <a:tabLst>
                <a:tab pos="2513013" algn="l"/>
              </a:tabLst>
            </a:pPr>
            <a:r>
              <a:rPr lang="da-DK" sz="1800" kern="0" dirty="0"/>
              <a:t>Object klassens equals metoden er defineret ved hjælp af == operatoren </a:t>
            </a:r>
            <a:r>
              <a:rPr lang="da-DK" sz="1800" kern="0" spc="-30" dirty="0"/>
              <a:t>(hvilket betyder, at equals kun evaluerer til sand, hvis objekterne er identiske)</a:t>
            </a:r>
          </a:p>
          <a:p>
            <a:pPr lvl="1">
              <a:spcBef>
                <a:spcPts val="600"/>
              </a:spcBef>
              <a:tabLst>
                <a:tab pos="2513013" algn="l"/>
              </a:tabLst>
            </a:pPr>
            <a:r>
              <a:rPr lang="da-DK" sz="1800" kern="0" dirty="0"/>
              <a:t>Dermed er det nemt at se, </a:t>
            </a:r>
            <a:r>
              <a:rPr lang="da-DK" sz="1800" kern="0" dirty="0" smtClean="0"/>
              <a:t>at konsistenskravet er opfyldt</a:t>
            </a:r>
            <a:endParaRPr lang="da-DK" sz="1800" kern="0" dirty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Hvis jeres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egne klasser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overskriver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equals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metoden, vil det normalt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også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være nødvendigt at overskrive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hashCode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metoden</a:t>
            </a:r>
          </a:p>
          <a:p>
            <a:pPr lvl="1">
              <a:spcBef>
                <a:spcPts val="600"/>
              </a:spcBef>
              <a:tabLst>
                <a:tab pos="2152650" algn="l"/>
              </a:tabLst>
            </a:pPr>
            <a:r>
              <a:rPr lang="da-DK" sz="1800" kern="0" dirty="0" smtClean="0"/>
              <a:t>Hvis I tillader to forskellige objekter at være mage til hinanden, skal de ifølge konsistenskravet også have samme hashkode</a:t>
            </a:r>
          </a:p>
        </p:txBody>
      </p:sp>
    </p:spTree>
    <p:extLst>
      <p:ext uri="{BB962C8B-B14F-4D97-AF65-F5344CB8AC3E}">
        <p14:creationId xmlns:p14="http://schemas.microsoft.com/office/powerpoint/2010/main" val="403565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1347969" y="6327456"/>
            <a:ext cx="6488403" cy="34190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("tea")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97 = 314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347969" y="4669392"/>
            <a:ext cx="6488403" cy="34190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hashCode("eat")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 = 314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Hashkoder for tekststrenge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29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4266" y="1039757"/>
            <a:ext cx="8552229" cy="1569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Det er en hel videnskab at definere hashkoder, hvor der er så få kollisioner som muligt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Lad os starte med at se, hvordan </a:t>
            </a:r>
            <a:r>
              <a:rPr lang="da-DK" sz="1800" kern="0" dirty="0" smtClean="0"/>
              <a:t>hashCode kan defineres </a:t>
            </a:r>
            <a:r>
              <a:rPr lang="da-DK" sz="1800" kern="0" dirty="0"/>
              <a:t>i String </a:t>
            </a:r>
            <a:r>
              <a:rPr lang="da-DK" sz="1800" kern="0" dirty="0" smtClean="0"/>
              <a:t>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Et første forsøg kunne være nedenstående, hvor s er en feltvariabel, der indeholder værdien af tekststrengen</a:t>
            </a:r>
            <a:endParaRPr lang="da-DK" sz="1800" kern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347969" y="2755552"/>
            <a:ext cx="5199788" cy="180828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spcBef>
                <a:spcPts val="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 i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i++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5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67544" y="5112786"/>
            <a:ext cx="8552229" cy="104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Det fungerer ikke ret godt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Hvis vi ombytter tegnene i tekststrengen får vi samme hashkode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giver rigtigt mange kollisioner (tekststrenge med samme hashkode)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259721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56895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Nedarvning (subklasser)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13728" y="2955015"/>
            <a:ext cx="2808312" cy="2592288"/>
            <a:chOff x="611560" y="2996951"/>
            <a:chExt cx="2444686" cy="1979614"/>
          </a:xfrm>
        </p:grpSpPr>
        <p:pic>
          <p:nvPicPr>
            <p:cNvPr id="5" name="Picture 1" descr="fig8-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611560" y="2996952"/>
              <a:ext cx="1385887" cy="1979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" descr="fig8-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67"/>
            <a:stretch/>
          </p:blipFill>
          <p:spPr bwMode="auto">
            <a:xfrm>
              <a:off x="1763688" y="2996951"/>
              <a:ext cx="1292558" cy="1979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</a:t>
            </a:fld>
            <a:endParaRPr lang="da-DK" alt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4860031" y="5854312"/>
            <a:ext cx="2455945" cy="933943"/>
            <a:chOff x="5090923" y="5885787"/>
            <a:chExt cx="2455945" cy="933943"/>
          </a:xfrm>
        </p:grpSpPr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5458637" y="6145699"/>
              <a:ext cx="2088231" cy="674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Stort overlap (kodeduplikering),</a:t>
              </a:r>
              <a:br>
                <a:rPr lang="da-DK" altLang="da-DK" sz="1400" b="1" dirty="0" smtClean="0">
                  <a:solidFill>
                    <a:srgbClr val="0000FF"/>
                  </a:solidFill>
                </a:rPr>
              </a:br>
              <a:r>
                <a:rPr lang="da-DK" altLang="da-DK" sz="1400" b="1" dirty="0" smtClean="0">
                  <a:solidFill>
                    <a:srgbClr val="0000FF"/>
                  </a:solidFill>
                </a:rPr>
                <a:t>men også forskelle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 flipV="1">
              <a:off x="5090923" y="5949280"/>
              <a:ext cx="355087" cy="29654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V="1">
              <a:off x="6862379" y="5885787"/>
              <a:ext cx="460793" cy="36003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/>
            </a:p>
          </p:txBody>
        </p:sp>
      </p:grp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5748192" y="3553271"/>
            <a:ext cx="1272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Feltvariabler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5464067" y="3835850"/>
            <a:ext cx="425004" cy="20974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6709721" y="3850576"/>
            <a:ext cx="382559" cy="19502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902598" y="4993431"/>
            <a:ext cx="901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5464063" y="5195629"/>
            <a:ext cx="393040" cy="2495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6697786" y="5179409"/>
            <a:ext cx="402175" cy="22518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399455" cy="186349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Vi vil gerne modellere et simpelt nyhedssystem (</a:t>
            </a:r>
            <a:r>
              <a:rPr lang="da-DK" sz="2000" dirty="0" err="1" smtClean="0"/>
              <a:t>NewsFeed</a:t>
            </a:r>
            <a:r>
              <a:rPr lang="da-DK" sz="2000" dirty="0" smtClean="0"/>
              <a:t>) med to slags meddelelser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Almindelige tekstmeddelelse (MessagePost)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Fotomeddelelse (PhotoPost)</a:t>
            </a:r>
          </a:p>
          <a:p>
            <a:pPr marL="342900" lvl="1" indent="-342900">
              <a:spcBef>
                <a:spcPts val="15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Uden brug af 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nedarvning ser </a:t>
            </a: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det sådan ud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63888" y="3037486"/>
            <a:ext cx="1887553" cy="2880319"/>
            <a:chOff x="3563888" y="3037486"/>
            <a:chExt cx="1887553" cy="2880319"/>
          </a:xfrm>
        </p:grpSpPr>
        <p:pic>
          <p:nvPicPr>
            <p:cNvPr id="9" name="Picture 1" descr="fig8-2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9" t="3894" r="65651" b="16108"/>
            <a:stretch/>
          </p:blipFill>
          <p:spPr bwMode="auto">
            <a:xfrm>
              <a:off x="3563888" y="3037486"/>
              <a:ext cx="1887553" cy="2880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3692695" y="3730889"/>
              <a:ext cx="785705" cy="16431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3685003" y="5176801"/>
              <a:ext cx="656597" cy="18481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92280" y="3010654"/>
            <a:ext cx="1829358" cy="3204591"/>
            <a:chOff x="7092280" y="3010654"/>
            <a:chExt cx="1829358" cy="3204591"/>
          </a:xfrm>
        </p:grpSpPr>
        <p:grpSp>
          <p:nvGrpSpPr>
            <p:cNvPr id="28" name="Group 27"/>
            <p:cNvGrpSpPr/>
            <p:nvPr/>
          </p:nvGrpSpPr>
          <p:grpSpPr>
            <a:xfrm>
              <a:off x="7092280" y="3010654"/>
              <a:ext cx="1829358" cy="3204591"/>
              <a:chOff x="7092280" y="3042129"/>
              <a:chExt cx="1829358" cy="3204591"/>
            </a:xfrm>
          </p:grpSpPr>
          <p:pic>
            <p:nvPicPr>
              <p:cNvPr id="23" name="Picture 1" descr="fig8-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004" t="3893" r="31138" b="7101"/>
              <a:stretch/>
            </p:blipFill>
            <p:spPr bwMode="auto">
              <a:xfrm>
                <a:off x="7092280" y="3042129"/>
                <a:ext cx="1829358" cy="3204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1" descr="fig8-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316" t="25697" r="36043" b="59595"/>
              <a:stretch/>
            </p:blipFill>
            <p:spPr bwMode="auto">
              <a:xfrm>
                <a:off x="8414762" y="3700556"/>
                <a:ext cx="453005" cy="529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1" descr="fig8-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316" t="25697" r="36043" b="59595"/>
              <a:stretch/>
            </p:blipFill>
            <p:spPr bwMode="auto">
              <a:xfrm>
                <a:off x="8394167" y="5154535"/>
                <a:ext cx="453005" cy="529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7164295" y="3681689"/>
              <a:ext cx="755705" cy="37911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7192603" y="5335301"/>
              <a:ext cx="1065797" cy="359899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379494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1283731" y="4819730"/>
            <a:ext cx="6488402" cy="34190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("tea")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31</a:t>
            </a:r>
            <a:r>
              <a:rPr lang="en-US" sz="1600" b="1" kern="0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 +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 + 'a' = 114704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Hashkoder for tekststrenge version 2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30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4266" y="1039757"/>
            <a:ext cx="8552229" cy="73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/>
              <a:t>Ved </a:t>
            </a:r>
            <a:r>
              <a:rPr lang="da-DK" altLang="da-DK" sz="2000" kern="0" dirty="0"/>
              <a:t>at gange et primtal på før summeringen, </a:t>
            </a:r>
            <a:r>
              <a:rPr lang="da-DK" altLang="da-DK" sz="2000" kern="0" dirty="0" smtClean="0"/>
              <a:t>får vi </a:t>
            </a:r>
            <a:r>
              <a:rPr lang="da-DK" altLang="da-DK" sz="2000" kern="0" dirty="0"/>
              <a:t>langt færre kollisioner (tekststrenge med samme hashkode</a:t>
            </a:r>
            <a:r>
              <a:rPr lang="da-DK" altLang="da-DK" sz="2000" kern="0" dirty="0" smtClean="0"/>
              <a:t>)</a:t>
            </a:r>
            <a:endParaRPr lang="da-DK" altLang="da-DK" sz="2000" kern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283731" y="1919193"/>
            <a:ext cx="5236184" cy="187220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spcBef>
                <a:spcPts val="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 i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i++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 *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76523" y="4218951"/>
            <a:ext cx="6502817" cy="34190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("eat")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31</a:t>
            </a:r>
            <a:r>
              <a:rPr lang="en-US" sz="1600" b="1" kern="0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 +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+ 't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100184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39092" y="2803008"/>
            <a:ext cx="669471" cy="24227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1509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Overskrivning af hashCode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71600" y="1462035"/>
            <a:ext cx="5958938" cy="126055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*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name.hashCode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>
              <a:spcBef>
                <a:spcPts val="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Integer(age).hashCode();</a:t>
            </a:r>
          </a:p>
          <a:p>
            <a:pPr>
              <a:lnSpc>
                <a:spcPct val="60000"/>
              </a:lnSpc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60000"/>
              </a:lnSpc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41417" y="1041220"/>
            <a:ext cx="8190652" cy="391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For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Person klassen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kan man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overskrive hashCode som følger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19922" y="4330217"/>
            <a:ext cx="8365208" cy="4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I subklassen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Child kan man definere hashCode som følger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125684" y="4797152"/>
            <a:ext cx="6487637" cy="116308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hashCode() {</a:t>
            </a:r>
          </a:p>
          <a:p>
            <a:pPr>
              <a:spcBef>
                <a:spcPts val="300"/>
              </a:spcBef>
            </a:pP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>
              <a:spcBef>
                <a:spcPts val="4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r>
              <a:rPr lang="en-US" sz="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Integer(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noOfToys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).hashCode();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23035" y="6400800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31</a:t>
            </a:fld>
            <a:endParaRPr lang="da-DK" altLang="da-DK" dirty="0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2800349" y="5433761"/>
            <a:ext cx="587829" cy="72662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6300192" y="5790929"/>
            <a:ext cx="0" cy="36945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67544" y="6160383"/>
            <a:ext cx="4608512" cy="47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hashCode metoden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superklassen</a:t>
            </a:r>
          </a:p>
          <a:p>
            <a:pPr marL="179388" indent="-179388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Hashkode baseret på superklassens feltvariabler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603549" y="6198855"/>
            <a:ext cx="264238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Hashkode baseret på feltvariabler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subklassen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85804" y="2767949"/>
            <a:ext cx="8399326" cy="152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300"/>
              </a:spcBef>
            </a:pPr>
            <a:r>
              <a:rPr lang="da-DK" sz="1800" kern="0" dirty="0" smtClean="0"/>
              <a:t>Hashkoderne for feltvariablerne multipliceres </a:t>
            </a:r>
            <a:r>
              <a:rPr lang="da-DK" sz="1800" kern="0" dirty="0"/>
              <a:t>med </a:t>
            </a:r>
            <a:r>
              <a:rPr lang="da-DK" sz="1800" b="1" kern="0" dirty="0">
                <a:solidFill>
                  <a:srgbClr val="008000"/>
                </a:solidFill>
              </a:rPr>
              <a:t>forskellige</a:t>
            </a:r>
            <a:r>
              <a:rPr lang="da-DK" sz="1800" kern="0" dirty="0"/>
              <a:t> </a:t>
            </a:r>
            <a:r>
              <a:rPr lang="da-DK" sz="1800" kern="0" dirty="0" smtClean="0"/>
              <a:t>primtal</a:t>
            </a:r>
            <a:endParaRPr lang="da-DK" sz="1800" kern="0" dirty="0"/>
          </a:p>
          <a:p>
            <a:pPr lvl="1">
              <a:spcBef>
                <a:spcPts val="300"/>
              </a:spcBef>
            </a:pPr>
            <a:r>
              <a:rPr lang="da-DK" sz="1800" kern="0" dirty="0"/>
              <a:t>Primitive værdier konverteres først til deres wrapper type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Vi bruger kun feltvariabler, som sammenlignes i equals metoden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På den måde vil konsistenskravet automatisk være opfyldt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943350" y="5500584"/>
            <a:ext cx="4302579" cy="26601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253343" y="1782472"/>
            <a:ext cx="351064" cy="552513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428999" y="5494713"/>
            <a:ext cx="320041" cy="274320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5419469" y="1904266"/>
            <a:ext cx="1901336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7337432" y="1467650"/>
            <a:ext cx="2058905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3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hashCode metoden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>
            <a:off x="6857999" y="2201385"/>
            <a:ext cx="49373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7351735" y="2075930"/>
            <a:ext cx="1721091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3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hashCode metoden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Integer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372542" y="5170845"/>
            <a:ext cx="2313363" cy="266011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2915817" y="1799293"/>
            <a:ext cx="2113384" cy="237325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2926900" y="2076384"/>
            <a:ext cx="3931100" cy="266011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13582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20" grpId="0" animBg="1"/>
      <p:bldP spid="21" grpId="0" animBg="1"/>
      <p:bldP spid="22" grpId="0"/>
      <p:bldP spid="23" grpId="0"/>
      <p:bldP spid="24" grpId="0" animBg="1"/>
      <p:bldP spid="26" grpId="0" animBg="1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err="1" smtClean="0">
                <a:ea typeface="ＭＳ Ｐゴシック" pitchFamily="34" charset="-128"/>
              </a:rPr>
              <a:t>toString</a:t>
            </a:r>
            <a:r>
              <a:rPr lang="da-DK" altLang="en-US" sz="3200" kern="0" dirty="0" smtClean="0">
                <a:ea typeface="ＭＳ Ｐゴシック" pitchFamily="34" charset="-128"/>
              </a:rPr>
              <a:t>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32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4766" y="1039757"/>
            <a:ext cx="8569722" cy="5269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Metoden bruges bl.a. i print og println metoderne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Hvis argumentet til </a:t>
            </a:r>
            <a:r>
              <a:rPr lang="da-DK" sz="1800" kern="0" dirty="0" smtClean="0"/>
              <a:t>metoderne ikke allerede </a:t>
            </a:r>
            <a:r>
              <a:rPr lang="da-DK" sz="1800" kern="0" dirty="0"/>
              <a:t>er en </a:t>
            </a:r>
            <a:r>
              <a:rPr lang="da-DK" sz="1800" kern="0" dirty="0" smtClean="0"/>
              <a:t>tekststreng, bruges </a:t>
            </a:r>
            <a:r>
              <a:rPr lang="da-DK" sz="1800" kern="0" dirty="0" err="1" smtClean="0"/>
              <a:t>toString</a:t>
            </a:r>
            <a:r>
              <a:rPr lang="da-DK" sz="1800" kern="0" dirty="0" smtClean="0"/>
              <a:t> til at konvertere argumentet til en tekststreng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er også toString metoden, der bruges, når den ene side af en + operation ved konkatenering skal konverteres til en tekststreng</a:t>
            </a:r>
            <a:endParaRPr lang="da-DK" sz="1800" kern="0" dirty="0"/>
          </a:p>
          <a:p>
            <a:pPr>
              <a:spcBef>
                <a:spcPts val="900"/>
              </a:spcBef>
            </a:pPr>
            <a:r>
              <a:rPr lang="da-DK" sz="2000" kern="0" dirty="0" smtClean="0"/>
              <a:t>I Object klassen er </a:t>
            </a:r>
            <a:r>
              <a:rPr lang="da-DK" sz="2000" kern="0" dirty="0" err="1" smtClean="0"/>
              <a:t>toString</a:t>
            </a:r>
            <a:r>
              <a:rPr lang="da-DK" sz="2000" kern="0" dirty="0" smtClean="0"/>
              <a:t> metoden defineret til at returnere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Person@19bb25a</a:t>
            </a:r>
            <a:r>
              <a:rPr lang="da-DK" sz="1800" kern="0" dirty="0" smtClean="0"/>
              <a:t>, hvor Person er klassens navn og 19bb25a er objektets hashkode i det </a:t>
            </a:r>
            <a:r>
              <a:rPr lang="da-DK" sz="1800" kern="0" dirty="0" err="1"/>
              <a:t>hexadecimale</a:t>
            </a:r>
            <a:r>
              <a:rPr lang="da-DK" sz="1800" kern="0" dirty="0"/>
              <a:t> </a:t>
            </a:r>
            <a:r>
              <a:rPr lang="da-DK" sz="1800" kern="0" dirty="0" smtClean="0"/>
              <a:t>system (16-tals systemet)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Ovenstående giver ikke ret meget interessant information, og mange klasser overskriver derfor toString metoden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Ex: I String klassen returnerer toString metoden </a:t>
            </a:r>
            <a:r>
              <a:rPr lang="da-DK" sz="1800" kern="0" dirty="0"/>
              <a:t>værdien af </a:t>
            </a:r>
            <a:r>
              <a:rPr lang="da-DK" sz="1800" kern="0" dirty="0" smtClean="0"/>
              <a:t>den tekststreng som String objektet repræsenterer</a:t>
            </a:r>
            <a:endParaRPr lang="da-DK" sz="1800" kern="0" dirty="0">
              <a:solidFill>
                <a:srgbClr val="002060"/>
              </a:solidFill>
            </a:endParaRPr>
          </a:p>
          <a:p>
            <a:pPr marL="342900" lvl="1" indent="-342900">
              <a:spcBef>
                <a:spcPts val="9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Jeres egne klasser kan også overskrive toString metoden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solidFill>
                  <a:srgbClr val="002060"/>
                </a:solidFill>
              </a:rPr>
              <a:t>For Person klassen kan man f.eks. returnere tekststrengen</a:t>
            </a:r>
            <a:r>
              <a:rPr lang="da-DK" sz="1800" kern="0" dirty="0" smtClean="0">
                <a:solidFill>
                  <a:srgbClr val="0000FF"/>
                </a:solidFill>
              </a:rPr>
              <a:t> </a:t>
            </a:r>
            <a:r>
              <a:rPr lang="da-DK" sz="1800" b="1" kern="0" dirty="0">
                <a:solidFill>
                  <a:srgbClr val="008000"/>
                </a:solidFill>
              </a:rPr>
              <a:t>"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Cecilie:18</a:t>
            </a:r>
            <a:r>
              <a:rPr lang="da-DK" sz="1800" b="1" kern="0" dirty="0" smtClean="0">
                <a:solidFill>
                  <a:srgbClr val="008000"/>
                </a:solidFill>
              </a:rPr>
              <a:t>"</a:t>
            </a:r>
            <a:r>
              <a:rPr lang="da-DK" sz="1800" kern="0" dirty="0" smtClean="0"/>
              <a:t>, hvor Cecilie er personens navn og 18 er personens alder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I køreprøvesættene overskrev i </a:t>
            </a:r>
            <a:r>
              <a:rPr lang="da-DK" sz="1800" kern="0" dirty="0"/>
              <a:t>toString metoden (for den simple af klasserne)</a:t>
            </a:r>
          </a:p>
          <a:p>
            <a:pPr marL="457200" lvl="1" indent="0">
              <a:spcBef>
                <a:spcPts val="400"/>
              </a:spcBef>
              <a:buNone/>
            </a:pP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20380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getClass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33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072836"/>
            <a:ext cx="8568952" cy="211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tilgift til Object klassen er der også en klasse, der hedder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Class </a:t>
            </a:r>
          </a:p>
          <a:p>
            <a:pPr lvl="1">
              <a:spcBef>
                <a:spcPts val="200"/>
              </a:spcBef>
              <a:buFontTx/>
              <a:buChar char="–"/>
            </a:pPr>
            <a:r>
              <a:rPr lang="da-DK" sz="1800" kern="0" dirty="0"/>
              <a:t>I et kørende </a:t>
            </a:r>
            <a:r>
              <a:rPr lang="da-DK" sz="1800" kern="0" dirty="0" smtClean="0"/>
              <a:t>Java program </a:t>
            </a:r>
            <a:r>
              <a:rPr lang="da-DK" sz="1800" kern="0" dirty="0"/>
              <a:t>har hver type (også de primitive) ét</a:t>
            </a:r>
            <a:br>
              <a:rPr lang="da-DK" sz="1800" kern="0" dirty="0"/>
            </a:br>
            <a:r>
              <a:rPr lang="da-DK" sz="1800" kern="0" dirty="0"/>
              <a:t>(og kun et) tilhørende objekt fra Class klassen </a:t>
            </a:r>
          </a:p>
          <a:p>
            <a:pPr lvl="1">
              <a:spcBef>
                <a:spcPts val="200"/>
              </a:spcBef>
            </a:pPr>
            <a:r>
              <a:rPr lang="da-DK" sz="1800" kern="0" dirty="0"/>
              <a:t>Class er en parametriseret type og objektet for klassen A tilhører Class&lt;A&gt;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getClass metoden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returnerer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objektets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dynamiske type</a:t>
            </a:r>
            <a:endParaRPr lang="da-DK" b="1" dirty="0">
              <a:solidFill>
                <a:srgbClr val="008000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200"/>
              </a:spcBef>
            </a:pPr>
            <a:r>
              <a:rPr lang="da-DK" sz="1800" kern="0" dirty="0" smtClean="0"/>
              <a:t>Mere præcist det Class </a:t>
            </a:r>
            <a:r>
              <a:rPr lang="da-DK" sz="1800" kern="0" dirty="0" err="1" smtClean="0"/>
              <a:t>object</a:t>
            </a:r>
            <a:r>
              <a:rPr lang="da-DK" sz="1800" kern="0" dirty="0" smtClean="0"/>
              <a:t>, som svarer til den dynamiske type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313336" y="3396427"/>
            <a:ext cx="3890225" cy="35944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v1.getClass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4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v2.getClass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322488" y="4200706"/>
            <a:ext cx="3866731" cy="35143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v.getClass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4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800" b="1" kern="0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erson.class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02779" y="5382340"/>
            <a:ext cx="813690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begge tilfælde skal de dynamiske typer være identiske</a:t>
            </a:r>
          </a:p>
          <a:p>
            <a:pPr lvl="1">
              <a:spcBef>
                <a:spcPts val="200"/>
              </a:spcBef>
            </a:pPr>
            <a:r>
              <a:rPr lang="da-DK" sz="1800" kern="0" dirty="0"/>
              <a:t>D</a:t>
            </a:r>
            <a:r>
              <a:rPr lang="da-DK" sz="1800" kern="0" dirty="0" smtClean="0"/>
              <a:t>et </a:t>
            </a:r>
            <a:r>
              <a:rPr lang="da-DK" sz="1800" kern="0" dirty="0"/>
              <a:t>er ikke nok, at den ene er en subklasse af den anden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3453188" y="4796428"/>
            <a:ext cx="259766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Giver os det Class objekt, der svarer til Person klassen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4000500" y="4486149"/>
            <a:ext cx="1361" cy="38386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58052" y="4266244"/>
            <a:ext cx="1608364" cy="219907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490719" y="3356992"/>
            <a:ext cx="3240360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nb-NO" altLang="da-DK" sz="1400" b="1" dirty="0" smtClean="0">
                <a:solidFill>
                  <a:srgbClr val="0000FF"/>
                </a:solidFill>
              </a:rPr>
              <a:t>Tjekker </a:t>
            </a:r>
            <a:r>
              <a:rPr lang="nb-NO" altLang="da-DK" sz="1400" b="1" dirty="0">
                <a:solidFill>
                  <a:srgbClr val="0000FF"/>
                </a:solidFill>
              </a:rPr>
              <a:t>om de dynamiske typer for variablerne v1 og v2 er er identiske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5490719" y="4151732"/>
            <a:ext cx="3240360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nb-NO" altLang="da-DK" sz="1400" b="1" dirty="0" smtClean="0">
                <a:solidFill>
                  <a:srgbClr val="0000FF"/>
                </a:solidFill>
              </a:rPr>
              <a:t>Tjekker </a:t>
            </a:r>
            <a:r>
              <a:rPr lang="nb-NO" altLang="da-DK" sz="1400" b="1" dirty="0">
                <a:solidFill>
                  <a:srgbClr val="0000FF"/>
                </a:solidFill>
              </a:rPr>
              <a:t>om </a:t>
            </a:r>
            <a:r>
              <a:rPr lang="nb-NO" altLang="da-DK" sz="1400" b="1" dirty="0" smtClean="0">
                <a:solidFill>
                  <a:srgbClr val="0000FF"/>
                </a:solidFill>
              </a:rPr>
              <a:t>den dynamiske type for variablen v er Person</a:t>
            </a:r>
            <a:endParaRPr lang="nb-NO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2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Det reserverede ord instanceof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34</a:t>
            </a:fld>
            <a:endParaRPr lang="da-DK" altLang="da-DK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3" y="1123386"/>
            <a:ext cx="8496945" cy="81374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sz="2000" dirty="0" smtClean="0"/>
              <a:t>Man kan også undersøge en variabels dynamiske type v</a:t>
            </a:r>
            <a:r>
              <a:rPr lang="da-DK" sz="2000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ed </a:t>
            </a:r>
            <a:r>
              <a:rPr lang="da-DK" sz="2000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hjælp af det reserverede ord </a:t>
            </a:r>
            <a:r>
              <a:rPr lang="da-DK" sz="2000" b="1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instanceof</a:t>
            </a:r>
            <a:endParaRPr lang="da-DK" b="1" dirty="0">
              <a:solidFill>
                <a:srgbClr val="008000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944568" y="3697737"/>
            <a:ext cx="3321536" cy="72007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8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 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(Car) v;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44521" y="3120681"/>
            <a:ext cx="8519967" cy="377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Bruges ofte i forbindelse med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type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cast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971600" y="2123952"/>
            <a:ext cx="2435983" cy="37531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3923928" y="2036549"/>
            <a:ext cx="4176464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nb-NO" altLang="da-DK" sz="1400" b="1" dirty="0" smtClean="0">
                <a:solidFill>
                  <a:srgbClr val="0000FF"/>
                </a:solidFill>
              </a:rPr>
              <a:t>Tjekker om den dynamiske type for variablen v </a:t>
            </a:r>
            <a:r>
              <a:rPr lang="da-DK" altLang="da-DK" sz="1400" b="1" dirty="0">
                <a:solidFill>
                  <a:srgbClr val="0000FF"/>
                </a:solidFill>
              </a:rPr>
              <a:t>er Car eller en subklasse af Car (her kræves ikke at typerne er identiske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427861" y="3717842"/>
            <a:ext cx="4392487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nb-NO" altLang="da-DK" sz="1400" b="1" dirty="0">
                <a:solidFill>
                  <a:srgbClr val="0000FF"/>
                </a:solidFill>
              </a:rPr>
              <a:t>Når vi har tjekket, at variablens dynamiske </a:t>
            </a:r>
            <a:r>
              <a:rPr lang="nb-NO" altLang="da-DK" sz="1400" b="1" dirty="0" smtClean="0">
                <a:solidFill>
                  <a:srgbClr val="0000FF"/>
                </a:solidFill>
              </a:rPr>
              <a:t>type er </a:t>
            </a:r>
            <a:r>
              <a:rPr lang="nb-NO" altLang="da-DK" sz="1400" b="1" dirty="0">
                <a:solidFill>
                  <a:srgbClr val="0000FF"/>
                </a:solidFill>
              </a:rPr>
              <a:t>Car (eller en subklasse af Car</a:t>
            </a:r>
            <a:r>
              <a:rPr lang="nb-NO" altLang="da-DK" sz="1400" b="1" dirty="0" smtClean="0">
                <a:solidFill>
                  <a:srgbClr val="0000FF"/>
                </a:solidFill>
              </a:rPr>
              <a:t>), </a:t>
            </a:r>
            <a:r>
              <a:rPr lang="nb-NO" altLang="da-DK" sz="1400" b="1" dirty="0">
                <a:solidFill>
                  <a:srgbClr val="0000FF"/>
                </a:solidFill>
              </a:rPr>
              <a:t>kan vi uden fare for run-time exceptions lave et type cast til Car</a:t>
            </a:r>
          </a:p>
        </p:txBody>
      </p:sp>
    </p:spTree>
    <p:extLst>
      <p:ext uri="{BB962C8B-B14F-4D97-AF65-F5344CB8AC3E}">
        <p14:creationId xmlns:p14="http://schemas.microsoft.com/office/powerpoint/2010/main" val="245247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err="1" smtClean="0">
                <a:ea typeface="ＭＳ Ｐゴシック" pitchFamily="34" charset="-128"/>
              </a:rPr>
              <a:t>equals</a:t>
            </a:r>
            <a:r>
              <a:rPr lang="da-DK" altLang="en-US" sz="3200" kern="0" dirty="0" smtClean="0">
                <a:ea typeface="ＭＳ Ｐゴシック" pitchFamily="34" charset="-128"/>
              </a:rPr>
              <a:t>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35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8052" y="1039756"/>
            <a:ext cx="8494755" cy="581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Metoden bruges bl.a. i forbindelse med mængder (Set)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F</a:t>
            </a:r>
            <a:r>
              <a:rPr lang="da-DK" sz="1800" kern="0" dirty="0" smtClean="0"/>
              <a:t>or </a:t>
            </a:r>
            <a:r>
              <a:rPr lang="da-DK" sz="1800" kern="0" dirty="0"/>
              <a:t>en mængde </a:t>
            </a:r>
            <a:r>
              <a:rPr lang="da-DK" sz="1800" kern="0" dirty="0" smtClean="0"/>
              <a:t>vil et kald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add</a:t>
            </a:r>
            <a:r>
              <a:rPr lang="da-DK" sz="1800" b="1" kern="0" dirty="0" smtClean="0">
                <a:solidFill>
                  <a:srgbClr val="008000"/>
                </a:solidFill>
              </a:rPr>
              <a:t>(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elem</a:t>
            </a:r>
            <a:r>
              <a:rPr lang="da-DK" sz="1800" kern="0" dirty="0" smtClean="0"/>
              <a:t>) kun tilføje </a:t>
            </a:r>
            <a:r>
              <a:rPr lang="da-DK" sz="1800" kern="0" dirty="0" err="1" smtClean="0"/>
              <a:t>elem</a:t>
            </a:r>
            <a:r>
              <a:rPr lang="da-DK" sz="1800" kern="0" dirty="0" smtClean="0"/>
              <a:t>, hvis der </a:t>
            </a:r>
            <a:r>
              <a:rPr lang="da-DK" sz="1800" u="sng" kern="0" dirty="0" smtClean="0"/>
              <a:t>ikke</a:t>
            </a:r>
            <a:r>
              <a:rPr lang="da-DK" sz="1800" kern="0" dirty="0" smtClean="0"/>
              <a:t> er et element e i mængden, der ligner (</a:t>
            </a:r>
            <a:r>
              <a:rPr lang="da-DK" sz="1800" kern="0" dirty="0" err="1" smtClean="0"/>
              <a:t>elem.equals</a:t>
            </a:r>
            <a:r>
              <a:rPr lang="da-DK" sz="1800" kern="0" dirty="0" smtClean="0"/>
              <a:t>(e))</a:t>
            </a:r>
            <a:endParaRPr lang="da-DK" sz="1800" kern="0" dirty="0"/>
          </a:p>
          <a:p>
            <a:pPr>
              <a:spcBef>
                <a:spcPts val="1800"/>
              </a:spcBef>
            </a:pPr>
            <a:r>
              <a:rPr lang="da-DK" sz="2000" kern="0" dirty="0" smtClean="0"/>
              <a:t>I Object klassen er </a:t>
            </a:r>
            <a:r>
              <a:rPr lang="da-DK" sz="2000" kern="0" dirty="0" err="1" smtClean="0"/>
              <a:t>equals</a:t>
            </a:r>
            <a:r>
              <a:rPr lang="da-DK" sz="2000" kern="0" dirty="0" smtClean="0"/>
              <a:t> metoden defineret ved hjælp af ==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betyder at e1.equals(e2) kun evaluerer til sand, hvis de to objekter</a:t>
            </a:r>
            <a:br>
              <a:rPr lang="da-DK" sz="1800" kern="0" dirty="0" smtClean="0"/>
            </a:br>
            <a:r>
              <a:rPr lang="da-DK" sz="1800" kern="0" dirty="0" smtClean="0"/>
              <a:t>er identiske (e1 == e2)</a:t>
            </a:r>
          </a:p>
          <a:p>
            <a:pPr lvl="1">
              <a:spcBef>
                <a:spcPts val="600"/>
              </a:spcBef>
            </a:pPr>
            <a:r>
              <a:rPr lang="da-DK" sz="1800" kern="0" spc="-50" dirty="0" smtClean="0"/>
              <a:t>Dette er ofte for restriktivt, og mange klasser overskriver derfor equals metoden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Ex: I String klassen tjekker equals metoden om de to tekststrenge er mage til hinanden, dvs. indeholder de samme tegn (i samme rækkefølge)</a:t>
            </a:r>
          </a:p>
          <a:p>
            <a:pPr marL="342900" lvl="1" indent="-342900">
              <a:spcBef>
                <a:spcPts val="1800"/>
              </a:spcBef>
              <a:buChar char="•"/>
              <a:tabLst>
                <a:tab pos="2152650" algn="l"/>
              </a:tabLst>
            </a:pPr>
            <a:r>
              <a:rPr lang="da-DK" b="1" kern="0" spc="-50" dirty="0">
                <a:solidFill>
                  <a:srgbClr val="A50021"/>
                </a:solidFill>
                <a:cs typeface="ＭＳ Ｐゴシック" charset="-128"/>
              </a:rPr>
              <a:t>Hvis I overskriver en equals metode, skal </a:t>
            </a:r>
            <a:r>
              <a:rPr lang="da-DK" b="1" kern="0" spc="-50" dirty="0" smtClean="0">
                <a:solidFill>
                  <a:srgbClr val="A50021"/>
                </a:solidFill>
                <a:cs typeface="ＭＳ Ｐゴシック" charset="-128"/>
              </a:rPr>
              <a:t>nedenstående </a:t>
            </a:r>
            <a:r>
              <a:rPr lang="da-DK" b="1" kern="0" spc="-50" dirty="0">
                <a:solidFill>
                  <a:srgbClr val="A50021"/>
                </a:solidFill>
                <a:cs typeface="ＭＳ Ｐゴシック" charset="-128"/>
              </a:rPr>
              <a:t>være opfyldt</a:t>
            </a:r>
          </a:p>
          <a:p>
            <a:pPr lvl="1">
              <a:spcBef>
                <a:spcPts val="600"/>
              </a:spcBef>
              <a:tabLst>
                <a:tab pos="2152650" algn="l"/>
              </a:tabLst>
            </a:pPr>
            <a:r>
              <a:rPr lang="da-DK" sz="1800" kern="0" dirty="0" smtClean="0"/>
              <a:t>Equals skal være en ækvivalensrelation</a:t>
            </a:r>
            <a:endParaRPr lang="da-DK" sz="1800" kern="0" dirty="0"/>
          </a:p>
          <a:p>
            <a:pPr marL="1089025" lvl="1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2513013" algn="l"/>
              </a:tabLst>
            </a:pPr>
            <a:r>
              <a:rPr lang="da-DK" sz="1800" b="1" kern="0" dirty="0">
                <a:solidFill>
                  <a:srgbClr val="008000"/>
                </a:solidFill>
              </a:rPr>
              <a:t>Refleksiv</a:t>
            </a:r>
            <a:r>
              <a:rPr lang="da-DK" sz="1800" kern="0" dirty="0"/>
              <a:t>:	</a:t>
            </a: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x</a:t>
            </a:r>
            <a:r>
              <a:rPr lang="da-DK" sz="1800" kern="0" dirty="0" smtClean="0"/>
              <a:t>)  for </a:t>
            </a:r>
            <a:r>
              <a:rPr lang="da-DK" sz="1800" kern="0" dirty="0"/>
              <a:t>alle x</a:t>
            </a:r>
          </a:p>
          <a:p>
            <a:pPr marL="1089025" lvl="1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2513013" algn="l"/>
              </a:tabLst>
            </a:pPr>
            <a:r>
              <a:rPr lang="da-DK" sz="1800" b="1" kern="0" spc="-50" dirty="0">
                <a:solidFill>
                  <a:srgbClr val="008000"/>
                </a:solidFill>
              </a:rPr>
              <a:t>Symmetrisk</a:t>
            </a:r>
            <a:r>
              <a:rPr lang="da-DK" sz="1800" kern="0" dirty="0"/>
              <a:t>:	</a:t>
            </a: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y</a:t>
            </a:r>
            <a:r>
              <a:rPr lang="da-DK" sz="1800" kern="0" dirty="0"/>
              <a:t>)  </a:t>
            </a:r>
            <a:r>
              <a:rPr lang="da-DK" sz="1800" kern="0" dirty="0">
                <a:sym typeface="Symbol"/>
              </a:rPr>
              <a:t></a:t>
            </a:r>
            <a:r>
              <a:rPr lang="da-DK" sz="1800" kern="0" dirty="0"/>
              <a:t>  </a:t>
            </a:r>
            <a:r>
              <a:rPr lang="da-DK" sz="1800" b="1" kern="0" dirty="0" err="1">
                <a:solidFill>
                  <a:srgbClr val="008000"/>
                </a:solidFill>
              </a:rPr>
              <a:t>y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x</a:t>
            </a:r>
            <a:r>
              <a:rPr lang="da-DK" sz="1800" kern="0" dirty="0"/>
              <a:t>)  for alle </a:t>
            </a:r>
            <a:r>
              <a:rPr lang="da-DK" sz="1800" kern="0" dirty="0" err="1"/>
              <a:t>x,y</a:t>
            </a:r>
            <a:endParaRPr lang="da-DK" sz="1800" kern="0" dirty="0"/>
          </a:p>
          <a:p>
            <a:pPr marL="1089025" lvl="1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2513013" algn="l"/>
              </a:tabLst>
            </a:pPr>
            <a:r>
              <a:rPr lang="da-DK" sz="1800" b="1" kern="0" dirty="0">
                <a:solidFill>
                  <a:srgbClr val="008000"/>
                </a:solidFill>
              </a:rPr>
              <a:t>Transitiv</a:t>
            </a:r>
            <a:r>
              <a:rPr lang="da-DK" sz="1800" kern="0" dirty="0"/>
              <a:t>:	</a:t>
            </a: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y</a:t>
            </a:r>
            <a:r>
              <a:rPr lang="da-DK" sz="1800" kern="0" dirty="0"/>
              <a:t>)  </a:t>
            </a:r>
            <a:r>
              <a:rPr lang="da-DK" sz="1800" kern="0" dirty="0">
                <a:sym typeface="Symbol"/>
              </a:rPr>
              <a:t></a:t>
            </a:r>
            <a:r>
              <a:rPr lang="da-DK" sz="1800" kern="0" dirty="0"/>
              <a:t>  </a:t>
            </a:r>
            <a:r>
              <a:rPr lang="da-DK" sz="1800" b="1" kern="0" dirty="0" err="1">
                <a:solidFill>
                  <a:srgbClr val="008000"/>
                </a:solidFill>
              </a:rPr>
              <a:t>y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z</a:t>
            </a:r>
            <a:r>
              <a:rPr lang="da-DK" sz="1800" kern="0" dirty="0"/>
              <a:t>)  </a:t>
            </a:r>
            <a:r>
              <a:rPr lang="da-DK" sz="1800" kern="0" dirty="0">
                <a:sym typeface="Symbol"/>
              </a:rPr>
              <a:t></a:t>
            </a:r>
            <a:r>
              <a:rPr lang="da-DK" sz="1800" kern="0" dirty="0"/>
              <a:t>  </a:t>
            </a: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z</a:t>
            </a:r>
            <a:r>
              <a:rPr lang="da-DK" sz="1800" kern="0" dirty="0"/>
              <a:t>)  for alle </a:t>
            </a:r>
            <a:r>
              <a:rPr lang="da-DK" sz="1800" kern="0" dirty="0" err="1"/>
              <a:t>x,y,z</a:t>
            </a:r>
            <a:endParaRPr lang="da-DK" sz="1800" kern="0" dirty="0"/>
          </a:p>
          <a:p>
            <a:pPr lvl="1">
              <a:spcBef>
                <a:spcPts val="600"/>
              </a:spcBef>
              <a:tabLst>
                <a:tab pos="2152650" algn="l"/>
              </a:tabLst>
            </a:pPr>
            <a:r>
              <a:rPr lang="da-DK" sz="1800" kern="0" dirty="0" smtClean="0"/>
              <a:t>Ingen objekter er mage til null:    x </a:t>
            </a:r>
            <a:r>
              <a:rPr lang="da-DK" sz="1800" kern="0" dirty="0"/>
              <a:t>!= null  </a:t>
            </a:r>
            <a:r>
              <a:rPr lang="da-DK" sz="1800" kern="0" dirty="0">
                <a:sym typeface="Symbol"/>
              </a:rPr>
              <a:t></a:t>
            </a:r>
            <a:r>
              <a:rPr lang="da-DK" sz="1800" kern="0" dirty="0"/>
              <a:t>  ! </a:t>
            </a:r>
            <a:r>
              <a:rPr lang="da-DK" sz="1800" kern="0" dirty="0" err="1"/>
              <a:t>x.equals</a:t>
            </a:r>
            <a:r>
              <a:rPr lang="da-DK" sz="1800" kern="0" dirty="0"/>
              <a:t>(null)  for alle </a:t>
            </a:r>
            <a:r>
              <a:rPr lang="da-DK" sz="1800" kern="0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1305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4940888" y="5782190"/>
            <a:ext cx="4104435" cy="944874"/>
          </a:xfrm>
          <a:prstGeom prst="rect">
            <a:avLst/>
          </a:prstGeom>
          <a:solidFill>
            <a:srgbClr val="ECFFB7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I behøver ikke at huske detaljerne i overskrivning af </a:t>
            </a:r>
            <a:r>
              <a:rPr lang="da-DK" altLang="da-DK" sz="1400" b="1" spc="-50" dirty="0" smtClean="0">
                <a:solidFill>
                  <a:srgbClr val="008000"/>
                </a:solidFill>
              </a:rPr>
              <a:t>equals</a:t>
            </a:r>
            <a:r>
              <a:rPr lang="da-DK" altLang="da-DK" sz="1400" b="1" spc="-50" dirty="0" smtClean="0">
                <a:solidFill>
                  <a:srgbClr val="0000FF"/>
                </a:solidFill>
              </a:rPr>
              <a:t> og </a:t>
            </a:r>
            <a:r>
              <a:rPr lang="da-DK" altLang="da-DK" sz="1400" b="1" spc="-50" dirty="0" err="1" smtClean="0">
                <a:solidFill>
                  <a:srgbClr val="008000"/>
                </a:solidFill>
              </a:rPr>
              <a:t>hashCode</a:t>
            </a:r>
            <a:r>
              <a:rPr lang="da-DK" altLang="da-DK" sz="1400" b="1" spc="-50" dirty="0" smtClean="0">
                <a:solidFill>
                  <a:srgbClr val="0000FF"/>
                </a:solidFill>
              </a:rPr>
              <a:t> metoderne udenad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I kan slå op i mine slides, når I får bruge for det, f.eks. i Computerspil 1</a:t>
            </a:r>
            <a:endParaRPr lang="da-DK" altLang="da-DK" sz="1400" b="1" spc="-50" dirty="0" smtClean="0">
              <a:solidFill>
                <a:srgbClr val="008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Overskrivning af equals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46469" y="1039756"/>
            <a:ext cx="8328450" cy="4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For Person klassen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kan man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overskrive equals som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følger</a:t>
            </a:r>
          </a:p>
          <a:p>
            <a:pPr marL="457200" lvl="1" indent="0">
              <a:spcBef>
                <a:spcPts val="400"/>
              </a:spcBef>
              <a:buNone/>
            </a:pPr>
            <a:endParaRPr lang="da-DK" sz="1600" kern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492374" y="1457866"/>
            <a:ext cx="7535194" cy="206628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2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2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000" b="1" kern="0" spc="-2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equals(Object</a:t>
            </a:r>
            <a:r>
              <a:rPr lang="en-US" sz="10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2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2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>
              <a:spcBef>
                <a:spcPts val="1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>
              <a:spcBef>
                <a:spcPts val="1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otherObject.getClass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kern="0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Person other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name.equals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(other.name) &amp;&amp; age ==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other.age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4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V="1">
            <a:off x="1426946" y="2494980"/>
            <a:ext cx="367851" cy="426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6204" y="2432749"/>
            <a:ext cx="15740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spc="-60" dirty="0" smtClean="0">
                <a:solidFill>
                  <a:srgbClr val="0000FF"/>
                </a:solidFill>
              </a:rPr>
              <a:t>Dynamiske type</a:t>
            </a:r>
            <a:endParaRPr lang="da-DK" altLang="da-DK" sz="1400" b="1" spc="-60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42240" y="2648848"/>
            <a:ext cx="999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Type cast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17645" y="2898025"/>
            <a:ext cx="1273203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Sammenlign (udvalgte) feltvariabler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1341780" y="2807397"/>
            <a:ext cx="44852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1347201" y="3060513"/>
            <a:ext cx="44852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V="1">
            <a:off x="1420932" y="2201245"/>
            <a:ext cx="367851" cy="426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902877" y="2038119"/>
            <a:ext cx="6245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null?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1520085" y="1927242"/>
            <a:ext cx="268134" cy="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03333" y="1738006"/>
            <a:ext cx="15044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Optimalisering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67544" y="3653261"/>
            <a:ext cx="8219655" cy="4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I subklassen Child kan man overskrive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equals som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følger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489200" y="4039424"/>
            <a:ext cx="6556123" cy="163324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equals(Object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kern="0" spc="-5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spc="-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spc="-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kern="0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>
              <a:spcBef>
                <a:spcPts val="300"/>
              </a:spcBef>
            </a:pPr>
            <a:r>
              <a:rPr lang="en-US" sz="1800" b="1" kern="0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Child other = (Child) </a:t>
            </a:r>
            <a:r>
              <a:rPr lang="en-US" sz="1800" b="1" kern="0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noOfToys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other.noOfToys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36</a:t>
            </a:fld>
            <a:endParaRPr lang="da-DK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83825" y="4173004"/>
            <a:ext cx="2365378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Kald af equals metoden 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superklassen (tjekker den dynamiske type og </a:t>
            </a:r>
            <a:r>
              <a:rPr lang="da-DK" altLang="da-DK" sz="1400" b="1" spc="-50" dirty="0" smtClean="0">
                <a:solidFill>
                  <a:srgbClr val="0000FF"/>
                </a:solidFill>
              </a:rPr>
              <a:t>superklassens feltvariabler) 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2388394" y="4518305"/>
            <a:ext cx="382604" cy="15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3231215" y="5357687"/>
            <a:ext cx="532562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Tjek af subklassens egne feltvariabler (eller nogle af dem)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5240208" y="5183044"/>
            <a:ext cx="0" cy="22501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2878954" y="3264284"/>
            <a:ext cx="20431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>
                <a:solidFill>
                  <a:srgbClr val="008000"/>
                </a:solidFill>
              </a:rPr>
              <a:t>e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quals metoden i String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H="1" flipV="1">
            <a:off x="3826600" y="3165758"/>
            <a:ext cx="0" cy="17961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617073" y="3253398"/>
            <a:ext cx="32566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For primitive typer er det ok at bruge ==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7179400" y="3114049"/>
            <a:ext cx="0" cy="17961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323007" y="5782190"/>
            <a:ext cx="4512129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BlueJ bogen overskriver equals på en lidt anden måde og kommer ikke ind på overskrivning i subklasser</a:t>
            </a:r>
            <a:endParaRPr lang="da-DK" altLang="da-DK" sz="1400" b="1" spc="-50" dirty="0" smtClean="0">
              <a:solidFill>
                <a:srgbClr val="008000"/>
              </a:solidFill>
            </a:endParaRP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7371332" y="1586978"/>
            <a:ext cx="1496196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Bemærk at 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parameteren har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typen Object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309850" y="6454654"/>
            <a:ext cx="4531864" cy="2862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80" dirty="0" smtClean="0">
                <a:solidFill>
                  <a:srgbClr val="0000FF"/>
                </a:solidFill>
              </a:rPr>
              <a:t>Hvis I overskriver equals, skal I også overskrive </a:t>
            </a:r>
            <a:r>
              <a:rPr lang="da-DK" altLang="da-DK" sz="1400" b="1" spc="-80" dirty="0" err="1" smtClean="0">
                <a:solidFill>
                  <a:srgbClr val="0000FF"/>
                </a:solidFill>
              </a:rPr>
              <a:t>hashCode</a:t>
            </a:r>
            <a:endParaRPr lang="da-DK" altLang="da-DK" sz="1400" b="1" spc="-80" dirty="0" smtClean="0">
              <a:solidFill>
                <a:srgbClr val="008000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1341780" y="5181289"/>
            <a:ext cx="1015347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Type cast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40" name="Line 22"/>
          <p:cNvSpPr>
            <a:spLocks noChangeShapeType="1"/>
          </p:cNvSpPr>
          <p:nvPr/>
        </p:nvSpPr>
        <p:spPr bwMode="auto">
          <a:xfrm flipV="1">
            <a:off x="2321610" y="4873787"/>
            <a:ext cx="449388" cy="35791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133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1" grpId="0"/>
      <p:bldP spid="22" grpId="0" animBg="1"/>
      <p:bldP spid="26" grpId="0"/>
      <p:bldP spid="27" grpId="0" animBg="1"/>
      <p:bldP spid="29" grpId="0"/>
      <p:bldP spid="30" grpId="0" animBg="1"/>
      <p:bldP spid="35" grpId="0" animBg="1"/>
      <p:bldP spid="36" grpId="0" animBg="1"/>
      <p:bldP spid="37" grpId="0"/>
      <p:bldP spid="4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647978" y="1948019"/>
            <a:ext cx="4258321" cy="2821903"/>
            <a:chOff x="1187624" y="3616025"/>
            <a:chExt cx="4258321" cy="2821903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3622079"/>
              <a:ext cx="4258321" cy="2815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3419431" y="4620126"/>
              <a:ext cx="759537" cy="3689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3098667" y="3686868"/>
              <a:ext cx="720079" cy="221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18000" tIns="18000" rIns="18000" bIns="1800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8000"/>
                  </a:solidFill>
                </a:rPr>
                <a:t>public</a:t>
              </a:r>
              <a:endParaRPr lang="da-DK" altLang="da-DK" sz="1200" b="1" dirty="0">
                <a:solidFill>
                  <a:srgbClr val="008000"/>
                </a:solidFill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3447181" y="5931148"/>
              <a:ext cx="762909" cy="221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18000" tIns="18000" rIns="18000" bIns="1800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protected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1244065" y="3616025"/>
              <a:ext cx="4193714" cy="2815849"/>
            </a:xfrm>
            <a:prstGeom prst="ellipse">
              <a:avLst/>
            </a:prstGeom>
            <a:noFill/>
            <a:ln w="285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2437856" y="4395537"/>
              <a:ext cx="2695618" cy="1860884"/>
            </a:xfrm>
            <a:prstGeom prst="ellipse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3183876" y="4474131"/>
              <a:ext cx="1203640" cy="771637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4251553" y="4788476"/>
              <a:ext cx="558603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0" tIns="0" rIns="0" bIns="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private 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496944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28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2800" dirty="0">
                <a:cs typeface="Arial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Protected access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37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6562" y="1083923"/>
            <a:ext cx="8079697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/>
              <a:t>Vi </a:t>
            </a:r>
            <a:r>
              <a:rPr lang="da-DK" altLang="da-DK" sz="2000" kern="0" dirty="0" smtClean="0"/>
              <a:t>har tidligere set, at feltvariabler og metoder kan være private eller public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/>
              <a:t>De kan også være </a:t>
            </a:r>
            <a:r>
              <a:rPr lang="da-DK" altLang="da-DK" sz="1800" b="1" kern="0" dirty="0">
                <a:solidFill>
                  <a:srgbClr val="008000"/>
                </a:solidFill>
              </a:rPr>
              <a:t>protected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spc="-30" dirty="0"/>
              <a:t>Det </a:t>
            </a:r>
            <a:r>
              <a:rPr lang="da-DK" altLang="da-DK" sz="1800" kern="0" spc="-30" dirty="0" smtClean="0"/>
              <a:t>betyder, at de kan tilgås fra klassen</a:t>
            </a:r>
            <a:r>
              <a:rPr lang="da-DK" altLang="da-DK" sz="1800" kern="0" dirty="0" smtClean="0"/>
              <a:t/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selv og alle dens subklasser</a:t>
            </a:r>
          </a:p>
          <a:p>
            <a:pPr marL="74295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da-DK" alt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endParaRPr lang="da-DK" altLang="da-DK" sz="1800" kern="0" dirty="0"/>
          </a:p>
          <a:p>
            <a:pPr lvl="1">
              <a:spcBef>
                <a:spcPts val="1200"/>
              </a:spcBef>
            </a:pPr>
            <a:endParaRPr lang="da-DK" sz="1800" kern="0" dirty="0" smtClean="0"/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81363" y="2740107"/>
            <a:ext cx="388744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/>
              <a:t>protected feltvariabler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/>
              <a:t>Samme </a:t>
            </a:r>
            <a:r>
              <a:rPr lang="da-DK" altLang="da-DK" sz="1800" kern="0" dirty="0" smtClean="0"/>
              <a:t>ulemper </a:t>
            </a:r>
            <a:r>
              <a:rPr lang="da-DK" altLang="da-DK" sz="1800" kern="0" dirty="0"/>
              <a:t>som public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/>
              <a:t>Bør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aldrig </a:t>
            </a:r>
            <a:r>
              <a:rPr lang="da-DK" altLang="da-DK" sz="1800" kern="0" dirty="0"/>
              <a:t>bruges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cs typeface="ＭＳ Ｐゴシック" charset="-128"/>
              </a:rPr>
              <a:t>protected </a:t>
            </a:r>
            <a:r>
              <a:rPr lang="da-DK" altLang="da-DK" b="1" kern="0" dirty="0">
                <a:solidFill>
                  <a:srgbClr val="A50021"/>
                </a:solidFill>
                <a:cs typeface="ＭＳ Ｐゴシック" charset="-128"/>
              </a:rPr>
              <a:t>metoder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/>
              <a:t>Kan i nogle situationer give god mening</a:t>
            </a:r>
          </a:p>
          <a:p>
            <a:pPr lvl="1">
              <a:spcBef>
                <a:spcPts val="200"/>
              </a:spcBef>
            </a:pPr>
            <a:endParaRPr lang="da-DK" altLang="da-DK" sz="1800" kern="0" dirty="0"/>
          </a:p>
          <a:p>
            <a:pPr marL="74295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da-DK" alt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endParaRPr lang="da-DK" altLang="da-DK" sz="1800" kern="0" dirty="0"/>
          </a:p>
          <a:p>
            <a:pPr lvl="1">
              <a:spcBef>
                <a:spcPts val="1200"/>
              </a:spcBef>
            </a:pPr>
            <a:endParaRPr lang="da-DK" sz="1800" kern="0" dirty="0" smtClean="0"/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89527" y="4869160"/>
            <a:ext cx="8352928" cy="1911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/>
              <a:t>I Java kan feltvariabler og metoder, der er protected,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også</a:t>
            </a:r>
            <a:r>
              <a:rPr lang="da-DK" altLang="da-DK" sz="2000" kern="0" dirty="0" smtClean="0"/>
              <a:t> tilgås fra klasser i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samme programpakke</a:t>
            </a:r>
            <a:r>
              <a:rPr lang="da-DK" altLang="da-DK" sz="2000" kern="0" dirty="0" smtClean="0"/>
              <a:t> (</a:t>
            </a:r>
            <a:r>
              <a:rPr lang="da-DK" altLang="da-DK" sz="2000" kern="0" dirty="0" err="1" smtClean="0"/>
              <a:t>package</a:t>
            </a:r>
            <a:r>
              <a:rPr lang="da-DK" altLang="da-DK" sz="2000" kern="0" dirty="0" smtClean="0"/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/>
              <a:t>Det gør det mere tvivlsomt at benytte protected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/>
              <a:t>Man kan også helt </a:t>
            </a:r>
            <a:r>
              <a:rPr lang="da-DK" altLang="da-DK" sz="1800" b="1" kern="0" dirty="0">
                <a:solidFill>
                  <a:srgbClr val="008000"/>
                </a:solidFill>
              </a:rPr>
              <a:t>udelade</a:t>
            </a:r>
            <a:r>
              <a:rPr lang="da-DK" altLang="da-DK" sz="1800" kern="0" dirty="0"/>
              <a:t> access </a:t>
            </a:r>
            <a:r>
              <a:rPr lang="da-DK" altLang="da-DK" sz="1800" kern="0" dirty="0" err="1"/>
              <a:t>modifier'en</a:t>
            </a:r>
            <a:r>
              <a:rPr lang="da-DK" altLang="da-DK" sz="1800" kern="0" dirty="0"/>
              <a:t>, hvilket betyder, at feltvariabler/metoder kan tilgås fra klasser i samme </a:t>
            </a:r>
            <a:r>
              <a:rPr lang="da-DK" altLang="da-DK" sz="1800" kern="0" dirty="0" smtClean="0"/>
              <a:t>programpakke (men ikke fra subklasserne)</a:t>
            </a:r>
            <a:endParaRPr lang="da-DK" sz="1800" kern="0" dirty="0" smtClean="0"/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412970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468052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I kursets sidste fem uger skal I, sammen med </a:t>
            </a:r>
            <a:r>
              <a:rPr lang="da-DK" altLang="da-DK" sz="2000" kern="0" dirty="0" smtClean="0">
                <a:ea typeface="ＭＳ Ｐゴシック" pitchFamily="34" charset="-128"/>
              </a:rPr>
              <a:t>jeres </a:t>
            </a:r>
            <a:r>
              <a:rPr lang="da-DK" altLang="da-DK" sz="2000" kern="0" dirty="0">
                <a:ea typeface="ＭＳ Ｐゴシック" pitchFamily="34" charset="-128"/>
              </a:rPr>
              <a:t>makker, programmere et </a:t>
            </a:r>
            <a:r>
              <a:rPr lang="da-DK" altLang="da-DK" sz="2000" kern="0" dirty="0" smtClean="0">
                <a:ea typeface="ＭＳ Ｐゴシック" pitchFamily="34" charset="-128"/>
              </a:rPr>
              <a:t>computerspil</a:t>
            </a:r>
            <a:endParaRPr lang="da-DK" altLang="da-DK" sz="2000" kern="0" dirty="0">
              <a:ea typeface="ＭＳ Ｐゴシック" pitchFamily="34" charset="-12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395536" y="201146"/>
            <a:ext cx="856895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sz="2800" kern="0" dirty="0" smtClean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kern="0" dirty="0" smtClean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Projektopgave om computerspil</a:t>
            </a:r>
            <a:endParaRPr lang="da-DK" altLang="da-DK" sz="3200" kern="0" dirty="0">
              <a:ea typeface="ＭＳ Ｐゴシック" pitchFamily="34" charset="-128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21984" y="2066730"/>
            <a:ext cx="5086119" cy="415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</a:t>
            </a:r>
            <a:r>
              <a:rPr lang="da-DK" altLang="da-DK" sz="1800" kern="0" dirty="0">
                <a:ea typeface="ＭＳ Ｐゴシック" pitchFamily="34" charset="-128"/>
              </a:rPr>
              <a:t>første af ugens øvelsesgange bruges på projektopgaven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Hver uge tilføjer I ting, som I har lært om i de </a:t>
            </a:r>
            <a:r>
              <a:rPr lang="da-DK" altLang="da-DK" sz="1800" kern="0" dirty="0" smtClean="0">
                <a:ea typeface="ＭＳ Ｐゴシック" pitchFamily="34" charset="-128"/>
              </a:rPr>
              <a:t>nærmest foregående </a:t>
            </a:r>
            <a:r>
              <a:rPr lang="da-DK" altLang="da-DK" sz="1800" kern="0" dirty="0">
                <a:ea typeface="ＭＳ Ｐゴシック" pitchFamily="34" charset="-128"/>
              </a:rPr>
              <a:t>uger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Et antal spillere </a:t>
            </a:r>
            <a:r>
              <a:rPr lang="da-DK" sz="2000" dirty="0"/>
              <a:t>rejser rundt </a:t>
            </a:r>
            <a:r>
              <a:rPr lang="da-DK" sz="2000" dirty="0" smtClean="0"/>
              <a:t>i Norden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En af </a:t>
            </a:r>
            <a:r>
              <a:rPr lang="da-DK" sz="1800" kern="0" dirty="0" smtClean="0">
                <a:ea typeface="ＭＳ Ｐゴシック" pitchFamily="34" charset="-128"/>
              </a:rPr>
              <a:t>spillerne (GUI </a:t>
            </a:r>
            <a:r>
              <a:rPr lang="da-DK" sz="1800" kern="0" dirty="0" err="1" smtClean="0">
                <a:ea typeface="ＭＳ Ｐゴシック" pitchFamily="34" charset="-128"/>
              </a:rPr>
              <a:t>player</a:t>
            </a:r>
            <a:r>
              <a:rPr lang="da-DK" sz="1800" kern="0" dirty="0" smtClean="0">
                <a:ea typeface="ＭＳ Ｐゴシック" pitchFamily="34" charset="-128"/>
              </a:rPr>
              <a:t>) styres af brugeren ved hjælp af musen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De øvrige </a:t>
            </a:r>
            <a:r>
              <a:rPr lang="da-DK" sz="1800" kern="0" dirty="0" smtClean="0">
                <a:ea typeface="ＭＳ Ｐゴシック" pitchFamily="34" charset="-128"/>
              </a:rPr>
              <a:t>tre spillere styres </a:t>
            </a:r>
            <a:r>
              <a:rPr lang="da-DK" sz="1800" kern="0" dirty="0">
                <a:ea typeface="ＭＳ Ｐゴシック" pitchFamily="34" charset="-128"/>
              </a:rPr>
              <a:t>af </a:t>
            </a:r>
            <a:r>
              <a:rPr lang="da-DK" sz="1800" kern="0" dirty="0" smtClean="0">
                <a:ea typeface="ＭＳ Ｐゴシック" pitchFamily="34" charset="-128"/>
              </a:rPr>
              <a:t>spillet (dvs. computeren)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Ved ankomst til en by kan man optjene/miste point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Det gælder om at samle flest point</a:t>
            </a:r>
            <a:endParaRPr lang="da-DK" sz="1800" kern="0" dirty="0">
              <a:ea typeface="ＭＳ Ｐゴシック" pitchFamily="34" charset="-128"/>
            </a:endParaRPr>
          </a:p>
          <a:p>
            <a:pPr>
              <a:spcBef>
                <a:spcPts val="1200"/>
              </a:spcBef>
            </a:pPr>
            <a:endParaRPr lang="da-DK" sz="2000" dirty="0" smtClean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5508104" y="1394480"/>
            <a:ext cx="3528392" cy="469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71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err="1" smtClean="0">
                <a:ea typeface="ＭＳ Ｐゴシック" pitchFamily="34" charset="-128"/>
              </a:rPr>
              <a:t>Pointgivning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39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748464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Hver </a:t>
            </a:r>
            <a:r>
              <a:rPr lang="da-DK" altLang="da-DK" b="1" kern="0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delaflevering giver op til 3 point, som (sammen med </a:t>
            </a:r>
            <a:r>
              <a:rPr lang="da-DK" altLang="da-DK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pointene fra køreprøven</a:t>
            </a:r>
            <a:r>
              <a:rPr lang="da-DK" altLang="da-DK" b="1" kern="0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 indgår ved fastlæggelsen af den endelige karakter for kurset</a:t>
            </a: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3 = fremragende (få og uvæsentlige mangler)</a:t>
            </a: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2 = fortrinlig (nogle mindre mangler</a:t>
            </a:r>
            <a:r>
              <a:rPr lang="da-DK" sz="1600" kern="0" dirty="0" smtClean="0">
                <a:ea typeface="ＭＳ Ｐゴシック" pitchFamily="34" charset="-128"/>
              </a:rPr>
              <a:t>)</a:t>
            </a:r>
            <a:endParaRPr lang="da-DK" sz="16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1 = acceptabel (adskillige mangler)</a:t>
            </a: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0 = </a:t>
            </a:r>
            <a:r>
              <a:rPr lang="da-DK" sz="1600" kern="0" dirty="0" smtClean="0">
                <a:ea typeface="ＭＳ Ｐゴシック" pitchFamily="34" charset="-128"/>
              </a:rPr>
              <a:t>genaflevering</a:t>
            </a:r>
          </a:p>
          <a:p>
            <a:pPr lvl="1">
              <a:spcBef>
                <a:spcPts val="400"/>
              </a:spcBef>
            </a:pPr>
            <a:r>
              <a:rPr lang="da-DK" sz="1600" kern="0" dirty="0" smtClean="0">
                <a:ea typeface="ＭＳ Ｐゴシック" pitchFamily="34" charset="-128"/>
              </a:rPr>
              <a:t>Der kan gives halve point</a:t>
            </a:r>
            <a:endParaRPr lang="da-DK" sz="1600" kern="0" dirty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Fradrag</a:t>
            </a: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Hvis man afleverer for sent (uden gyldig grund) trækkes 1 point pr påbegyndt døgn</a:t>
            </a:r>
            <a:endParaRPr lang="da-DK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600" kern="0" dirty="0">
                <a:ea typeface="ＭＳ Ｐゴシック" pitchFamily="34" charset="-128"/>
              </a:rPr>
              <a:t>Hvis man ikke retter fejl fra de foregående delafleveringer, trækker de </a:t>
            </a:r>
            <a:r>
              <a:rPr lang="da-DK" altLang="da-DK" sz="1600" kern="0" dirty="0" smtClean="0">
                <a:ea typeface="ＭＳ Ｐゴシック" pitchFamily="34" charset="-128"/>
              </a:rPr>
              <a:t>ned en gang til</a:t>
            </a:r>
            <a:endParaRPr lang="da-DK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600" kern="0" dirty="0">
                <a:ea typeface="ＭＳ Ｐゴシック" pitchFamily="34" charset="-128"/>
              </a:rPr>
              <a:t>Genaflevering skal ske senest 1 uge efter den oprindelige afleveringsfrist</a:t>
            </a:r>
          </a:p>
          <a:p>
            <a:pPr lvl="1">
              <a:spcBef>
                <a:spcPts val="400"/>
              </a:spcBef>
            </a:pPr>
            <a:r>
              <a:rPr lang="da-DK" altLang="da-DK" sz="1600" kern="0" dirty="0">
                <a:ea typeface="ＭＳ Ｐゴシック" pitchFamily="34" charset="-128"/>
              </a:rPr>
              <a:t>En aflevering tæller først som værende afleveret, når eventuelle genafleveringer af alle foregående opgaver (inklusiv Dronninger og Raflebæger 4) også er afleveret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Opgaverne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rettes først, når afleveringsfristen er udløbet</a:t>
            </a:r>
          </a:p>
          <a:p>
            <a:pPr lvl="1">
              <a:spcBef>
                <a:spcPts val="400"/>
              </a:spcBef>
            </a:pPr>
            <a:r>
              <a:rPr lang="da-DK" altLang="da-DK" sz="1600" kern="0" spc="-50" dirty="0">
                <a:ea typeface="ＭＳ Ｐゴシック" pitchFamily="34" charset="-128"/>
              </a:rPr>
              <a:t>Hvis I (inden afleveringsfristens udløb) afleverer en forbedret </a:t>
            </a:r>
            <a:r>
              <a:rPr lang="da-DK" altLang="da-DK" sz="1600" kern="0" spc="-50" dirty="0" smtClean="0">
                <a:ea typeface="ＭＳ Ｐゴシック" pitchFamily="34" charset="-128"/>
              </a:rPr>
              <a:t>udgave, er det den, der rettes</a:t>
            </a:r>
            <a:endParaRPr lang="da-DK" altLang="da-DK" sz="1600" kern="0" spc="-5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600" kern="0" dirty="0">
                <a:ea typeface="ＭＳ Ｐゴシック" pitchFamily="34" charset="-128"/>
              </a:rPr>
              <a:t>Hvis man har afleveret (en eller flere gange) inden fristen, må man </a:t>
            </a:r>
            <a:r>
              <a:rPr lang="da-DK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altLang="da-DK" sz="1600" kern="0" dirty="0">
                <a:ea typeface="ＭＳ Ｐゴシック" pitchFamily="34" charset="-128"/>
              </a:rPr>
              <a:t> aflevere efter fristen (det betragtes som forsøg på snyd og kan give fradrag)</a:t>
            </a: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940152" y="1860067"/>
            <a:ext cx="2415056" cy="78175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≥ 1 er godkendt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De påpegede fejl rettes i næste delaflevering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940152" y="2735773"/>
            <a:ext cx="2447542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9388" indent="-179388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0 betyder </a:t>
            </a:r>
            <a:r>
              <a:rPr lang="da-DK" altLang="da-DK" dirty="0"/>
              <a:t>genaflevering, hvor man </a:t>
            </a:r>
            <a:r>
              <a:rPr lang="da-DK" altLang="da-DK" dirty="0" smtClean="0"/>
              <a:t>højst </a:t>
            </a:r>
            <a:r>
              <a:rPr lang="da-DK" altLang="da-DK" dirty="0"/>
              <a:t>kan få </a:t>
            </a:r>
            <a:r>
              <a:rPr lang="da-DK" altLang="da-DK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46577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fig8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68960"/>
            <a:ext cx="4608512" cy="3039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Dublering af kode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4</a:t>
            </a:fld>
            <a:endParaRPr lang="da-DK" altLang="da-DK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67544" y="2708920"/>
            <a:ext cx="5040560" cy="136815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  <a:defRPr/>
            </a:pPr>
            <a:r>
              <a:rPr lang="da-DK" b="1" kern="0" dirty="0">
                <a:solidFill>
                  <a:srgbClr val="C00000"/>
                </a:solidFill>
                <a:cs typeface="ＭＳ Ｐゴシック" charset="-128"/>
              </a:rPr>
              <a:t>Også </a:t>
            </a:r>
            <a:r>
              <a:rPr lang="da-DK" b="1" kern="0" dirty="0" smtClean="0">
                <a:solidFill>
                  <a:srgbClr val="C00000"/>
                </a:solidFill>
                <a:cs typeface="ＭＳ Ｐゴシック" charset="-128"/>
              </a:rPr>
              <a:t>dublering </a:t>
            </a:r>
            <a:r>
              <a:rPr lang="da-DK" b="1" kern="0" dirty="0">
                <a:solidFill>
                  <a:srgbClr val="C00000"/>
                </a:solidFill>
                <a:cs typeface="ＭＳ Ｐゴシック" charset="-128"/>
              </a:rPr>
              <a:t>i NewsFeed klassen</a:t>
            </a: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Den har to arraylister</a:t>
            </a:r>
            <a:endParaRPr lang="da-DK" sz="1800" kern="0" dirty="0">
              <a:ea typeface="+mn-ea"/>
            </a:endParaRP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Mange metoder gennemløber</a:t>
            </a:r>
            <a:br>
              <a:rPr lang="da-DK" sz="1800" kern="0" dirty="0" smtClean="0">
                <a:ea typeface="+mn-ea"/>
              </a:rPr>
            </a:br>
            <a:r>
              <a:rPr lang="da-DK" sz="1800" kern="0" dirty="0" smtClean="0">
                <a:ea typeface="+mn-ea"/>
              </a:rPr>
              <a:t>begge lister (dubleret kode)</a:t>
            </a:r>
            <a:endParaRPr lang="da-DK" sz="1800" kern="0" dirty="0">
              <a:ea typeface="+mn-ea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82202" y="1052737"/>
            <a:ext cx="8554294" cy="180019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da-DK" sz="2000" kern="0" dirty="0"/>
              <a:t>MessagePost og PhotoPost ligner </a:t>
            </a:r>
            <a:r>
              <a:rPr lang="da-DK" sz="2000" kern="0" dirty="0" smtClean="0"/>
              <a:t>hinanden</a:t>
            </a:r>
            <a:endParaRPr lang="da-DK" sz="1800" kern="0" dirty="0" smtClean="0">
              <a:ea typeface="+mn-ea"/>
              <a:cs typeface="+mn-cs"/>
            </a:endParaRP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Store dele af de to klassers Java kode er identiske</a:t>
            </a: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Det gør koden svær at overskue og vanskelig at vedligeholde</a:t>
            </a: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Der opstår let fejl og inkonsistens, f.eks. når man ændrer noget i den ene klasse, men glemmer at rette i den anden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621260" y="5005714"/>
            <a:ext cx="4493182" cy="11235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  <a:defRPr/>
            </a:pPr>
            <a:endParaRPr lang="da-DK" b="1" kern="0" dirty="0">
              <a:solidFill>
                <a:srgbClr val="C00000"/>
              </a:solidFill>
              <a:cs typeface="ＭＳ Ｐゴシック" charset="-128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299484" y="6092053"/>
            <a:ext cx="4392488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Det 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selvfølgelig endnu værre, </a:t>
            </a:r>
            <a:r>
              <a:rPr lang="da-DK" altLang="da-DK" sz="1400" b="1" dirty="0">
                <a:solidFill>
                  <a:srgbClr val="0000FF"/>
                </a:solidFill>
              </a:rPr>
              <a:t>hvis vi i stedet for to slags postings har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mange forskellige slags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482202" y="4149080"/>
            <a:ext cx="5184576" cy="20882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da-DK" sz="2000" kern="0" dirty="0"/>
              <a:t>Vi kunne nøjes med en Post klasse</a:t>
            </a: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Med en feltvariabel, der angiver om det</a:t>
            </a:r>
            <a:br>
              <a:rPr lang="da-DK" sz="1800" kern="0" dirty="0" smtClean="0">
                <a:ea typeface="+mn-ea"/>
              </a:rPr>
            </a:br>
            <a:r>
              <a:rPr lang="da-DK" sz="1800" kern="0" dirty="0" smtClean="0">
                <a:ea typeface="+mn-ea"/>
              </a:rPr>
              <a:t>er en </a:t>
            </a:r>
            <a:r>
              <a:rPr lang="da-DK" sz="1800" kern="0" dirty="0" err="1" smtClean="0">
                <a:ea typeface="+mn-ea"/>
              </a:rPr>
              <a:t>message</a:t>
            </a:r>
            <a:r>
              <a:rPr lang="da-DK" sz="1800" kern="0" dirty="0" smtClean="0">
                <a:ea typeface="+mn-ea"/>
              </a:rPr>
              <a:t> post eller en </a:t>
            </a:r>
            <a:r>
              <a:rPr lang="da-DK" sz="1800" kern="0" dirty="0" err="1" smtClean="0">
                <a:ea typeface="+mn-ea"/>
              </a:rPr>
              <a:t>photo</a:t>
            </a:r>
            <a:r>
              <a:rPr lang="da-DK" sz="1800" kern="0" dirty="0" smtClean="0">
                <a:ea typeface="+mn-ea"/>
              </a:rPr>
              <a:t> post</a:t>
            </a: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Men det bliver heller ikke særligt pænt, idet der så er feltvariabler/metoder, der ikke giver mening for det enkelte objekt</a:t>
            </a:r>
          </a:p>
        </p:txBody>
      </p:sp>
    </p:spTree>
    <p:extLst>
      <p:ext uri="{BB962C8B-B14F-4D97-AF65-F5344CB8AC3E}">
        <p14:creationId xmlns:p14="http://schemas.microsoft.com/office/powerpoint/2010/main" val="333843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Computerspil 1 (første delaflevering)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40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640960" cy="4683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første delaflevering skal I bl.a. modellere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byerne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og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vejene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imellem dem, samt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landene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hvori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byerne ligger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Når </a:t>
            </a:r>
            <a:r>
              <a:rPr lang="da-DK" sz="1800" kern="0" dirty="0">
                <a:ea typeface="ＭＳ Ｐゴシック" pitchFamily="34" charset="-128"/>
              </a:rPr>
              <a:t>I er færdige, vil I </a:t>
            </a:r>
            <a:r>
              <a:rPr lang="da-DK" sz="1800" kern="0" dirty="0" smtClean="0">
                <a:ea typeface="ＭＳ Ｐゴシック" pitchFamily="34" charset="-128"/>
              </a:rPr>
              <a:t>kunne spille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Der er forholdsvis meget at lave, </a:t>
            </a:r>
            <a:r>
              <a:rPr lang="da-DK" sz="1800" dirty="0" smtClean="0"/>
              <a:t>men langt</a:t>
            </a:r>
            <a:br>
              <a:rPr lang="da-DK" sz="1800" dirty="0" smtClean="0"/>
            </a:br>
            <a:r>
              <a:rPr lang="da-DK" sz="1800" dirty="0" smtClean="0"/>
              <a:t>de </a:t>
            </a:r>
            <a:r>
              <a:rPr lang="da-DK" sz="1800" dirty="0"/>
              <a:t>fleste af tingene </a:t>
            </a:r>
            <a:r>
              <a:rPr lang="da-DK" sz="1800" dirty="0" smtClean="0"/>
              <a:t>er </a:t>
            </a:r>
            <a:r>
              <a:rPr lang="da-DK" sz="1800" dirty="0"/>
              <a:t>lette at </a:t>
            </a:r>
            <a:r>
              <a:rPr lang="da-DK" sz="1800" dirty="0" smtClean="0"/>
              <a:t>implementere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af instruktorerne lavede en løsning</a:t>
            </a:r>
            <a:br>
              <a:rPr lang="da-DK" sz="1800" dirty="0" smtClean="0"/>
            </a:br>
            <a:r>
              <a:rPr lang="da-DK" sz="1800" dirty="0" smtClean="0"/>
              <a:t>på under en time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868144" y="1761767"/>
            <a:ext cx="3126929" cy="408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02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41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45865" y="1052736"/>
            <a:ext cx="8130591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1800" dirty="0"/>
              <a:t>D</a:t>
            </a:r>
            <a:r>
              <a:rPr lang="da-DK" sz="1800" kern="0" dirty="0">
                <a:ea typeface="ＭＳ Ｐゴシック" pitchFamily="34" charset="-128"/>
              </a:rPr>
              <a:t>okumentation skal følge de retningslinjer, der gives i BlueJ </a:t>
            </a:r>
            <a:r>
              <a:rPr lang="da-DK" sz="1800" kern="0" dirty="0" smtClean="0">
                <a:ea typeface="ＭＳ Ｐゴシック" pitchFamily="34" charset="-128"/>
              </a:rPr>
              <a:t>bogen</a:t>
            </a:r>
          </a:p>
          <a:p>
            <a:pPr lvl="1">
              <a:spcBef>
                <a:spcPts val="600"/>
              </a:spcBef>
            </a:pPr>
            <a:r>
              <a:rPr lang="da-DK" sz="1600" kern="0" dirty="0">
                <a:ea typeface="ＭＳ Ｐゴシック" pitchFamily="34" charset="-128"/>
              </a:rPr>
              <a:t>Herunder specielt afsnit 6.11, afsnit 9.7 og </a:t>
            </a:r>
            <a:r>
              <a:rPr lang="da-DK" sz="1600" kern="0" dirty="0" err="1">
                <a:ea typeface="ＭＳ Ｐゴシック" pitchFamily="34" charset="-128"/>
              </a:rPr>
              <a:t>Appendix</a:t>
            </a:r>
            <a:r>
              <a:rPr lang="da-DK" sz="1600" kern="0" dirty="0">
                <a:ea typeface="ＭＳ Ｐゴシック" pitchFamily="34" charset="-128"/>
              </a:rPr>
              <a:t> </a:t>
            </a:r>
            <a:r>
              <a:rPr lang="da-DK" sz="1600" kern="0" dirty="0" smtClean="0">
                <a:ea typeface="ＭＳ Ｐゴシック" pitchFamily="34" charset="-128"/>
              </a:rPr>
              <a:t>I</a:t>
            </a:r>
            <a:endParaRPr lang="da-DK" sz="1600" kern="0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da-DK" sz="1800" dirty="0"/>
              <a:t>Alle klasser, konstruktører og metoder skal have en passende kommentar (der begynder med /** og slutter med */)</a:t>
            </a:r>
          </a:p>
          <a:p>
            <a:pPr lvl="1">
              <a:spcBef>
                <a:spcPts val="600"/>
              </a:spcBef>
            </a:pPr>
            <a:r>
              <a:rPr lang="da-DK" sz="1600" kern="0" dirty="0" smtClean="0">
                <a:ea typeface="ＭＳ Ｐゴシック" pitchFamily="34" charset="-128"/>
              </a:rPr>
              <a:t>Første </a:t>
            </a:r>
            <a:r>
              <a:rPr lang="da-DK" sz="1600" kern="0" dirty="0">
                <a:ea typeface="ＭＳ Ｐゴシック" pitchFamily="34" charset="-128"/>
              </a:rPr>
              <a:t>sætning </a:t>
            </a:r>
            <a:r>
              <a:rPr lang="da-DK" sz="1600" kern="0" dirty="0" smtClean="0">
                <a:ea typeface="ＭＳ Ｐゴシック" pitchFamily="34" charset="-128"/>
              </a:rPr>
              <a:t>kopieres automatisk til </a:t>
            </a:r>
            <a:r>
              <a:rPr lang="da-DK" sz="1600" b="1" kern="0" dirty="0" smtClean="0">
                <a:ea typeface="ＭＳ Ｐゴシック" pitchFamily="34" charset="-128"/>
              </a:rPr>
              <a:t>summary-delen</a:t>
            </a:r>
            <a:r>
              <a:rPr lang="da-DK" sz="1600" kern="0" dirty="0" smtClean="0">
                <a:ea typeface="ＭＳ Ｐゴシック" pitchFamily="34" charset="-128"/>
              </a:rPr>
              <a:t> i </a:t>
            </a:r>
            <a:r>
              <a:rPr lang="da-DK" sz="1600" kern="0" dirty="0" err="1" smtClean="0">
                <a:ea typeface="ＭＳ Ｐゴシック" pitchFamily="34" charset="-128"/>
              </a:rPr>
              <a:t>Documentation</a:t>
            </a:r>
            <a:r>
              <a:rPr lang="da-DK" sz="1600" kern="0" dirty="0" smtClean="0">
                <a:ea typeface="ＭＳ Ｐゴシック" pitchFamily="34" charset="-128"/>
              </a:rPr>
              <a:t> </a:t>
            </a:r>
            <a:r>
              <a:rPr lang="da-DK" sz="1600" kern="0" dirty="0" err="1" smtClean="0">
                <a:ea typeface="ＭＳ Ｐゴシック" pitchFamily="34" charset="-128"/>
              </a:rPr>
              <a:t>View</a:t>
            </a:r>
            <a:endParaRPr lang="da-DK" sz="16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600" kern="0" dirty="0">
                <a:ea typeface="ＭＳ Ｐゴシック" pitchFamily="34" charset="-128"/>
              </a:rPr>
              <a:t>Hele kommentaren kopieres</a:t>
            </a:r>
            <a:r>
              <a:rPr lang="da-DK" sz="1600" kern="0" dirty="0" smtClean="0">
                <a:ea typeface="ＭＳ Ｐゴシック" pitchFamily="34" charset="-128"/>
              </a:rPr>
              <a:t> automatisk til </a:t>
            </a:r>
            <a:r>
              <a:rPr lang="da-DK" sz="1600" b="1" kern="0" dirty="0" err="1" smtClean="0">
                <a:ea typeface="ＭＳ Ｐゴシック" pitchFamily="34" charset="-128"/>
              </a:rPr>
              <a:t>detail-delen</a:t>
            </a:r>
            <a:r>
              <a:rPr lang="da-DK" sz="1600" kern="0" dirty="0" smtClean="0">
                <a:ea typeface="ＭＳ Ｐゴシック" pitchFamily="34" charset="-128"/>
              </a:rPr>
              <a:t> </a:t>
            </a:r>
            <a:r>
              <a:rPr lang="da-DK" sz="1600" kern="0" dirty="0">
                <a:ea typeface="ＭＳ Ｐゴシック" pitchFamily="34" charset="-128"/>
              </a:rPr>
              <a:t>i </a:t>
            </a:r>
            <a:r>
              <a:rPr lang="da-DK" sz="1600" kern="0" dirty="0" err="1">
                <a:ea typeface="ＭＳ Ｐゴシック" pitchFamily="34" charset="-128"/>
              </a:rPr>
              <a:t>Documentation</a:t>
            </a:r>
            <a:r>
              <a:rPr lang="da-DK" sz="1600" kern="0" dirty="0">
                <a:ea typeface="ＭＳ Ｐゴシック" pitchFamily="34" charset="-128"/>
              </a:rPr>
              <a:t> </a:t>
            </a:r>
            <a:r>
              <a:rPr lang="da-DK" sz="1600" kern="0" dirty="0" err="1">
                <a:ea typeface="ＭＳ Ｐゴシック" pitchFamily="34" charset="-128"/>
              </a:rPr>
              <a:t>View</a:t>
            </a:r>
            <a:endParaRPr lang="da-DK" sz="1600" b="1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600" kern="0" dirty="0">
                <a:ea typeface="ＭＳ Ｐゴシック" pitchFamily="34" charset="-128"/>
              </a:rPr>
              <a:t>Der skal </a:t>
            </a:r>
            <a:r>
              <a:rPr lang="da-DK" sz="1600" kern="0" dirty="0" smtClean="0">
                <a:ea typeface="ＭＳ Ｐゴシック" pitchFamily="34" charset="-128"/>
              </a:rPr>
              <a:t>indsættes @</a:t>
            </a:r>
            <a:r>
              <a:rPr lang="da-DK" sz="1600" kern="0" dirty="0" err="1">
                <a:ea typeface="ＭＳ Ｐゴシック" pitchFamily="34" charset="-128"/>
              </a:rPr>
              <a:t>author</a:t>
            </a:r>
            <a:r>
              <a:rPr lang="da-DK" sz="1600" kern="0" dirty="0">
                <a:ea typeface="ＭＳ Ｐゴシック" pitchFamily="34" charset="-128"/>
              </a:rPr>
              <a:t> og @version tags </a:t>
            </a:r>
            <a:r>
              <a:rPr lang="da-DK" sz="1600" kern="0" dirty="0" smtClean="0">
                <a:ea typeface="ＭＳ Ｐゴシック" pitchFamily="34" charset="-128"/>
              </a:rPr>
              <a:t>i alle klasser samt </a:t>
            </a:r>
            <a:r>
              <a:rPr lang="da-DK" sz="1600" kern="0" dirty="0">
                <a:ea typeface="ＭＳ Ｐゴシック" pitchFamily="34" charset="-128"/>
              </a:rPr>
              <a:t>@</a:t>
            </a:r>
            <a:r>
              <a:rPr lang="da-DK" sz="1600" kern="0" dirty="0" err="1">
                <a:ea typeface="ＭＳ Ｐゴシック" pitchFamily="34" charset="-128"/>
              </a:rPr>
              <a:t>param</a:t>
            </a:r>
            <a:r>
              <a:rPr lang="da-DK" sz="1600" kern="0" dirty="0">
                <a:ea typeface="ＭＳ Ｐゴシック" pitchFamily="34" charset="-128"/>
              </a:rPr>
              <a:t> og @return tags i </a:t>
            </a:r>
            <a:r>
              <a:rPr lang="da-DK" sz="1600" kern="0" dirty="0" smtClean="0">
                <a:ea typeface="ＭＳ Ｐゴシック" pitchFamily="34" charset="-128"/>
              </a:rPr>
              <a:t>alle metoder/konstruktører</a:t>
            </a:r>
            <a:endParaRPr lang="da-DK" sz="16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600" kern="0" dirty="0" smtClean="0">
                <a:ea typeface="ＭＳ Ｐゴシック" pitchFamily="34" charset="-128"/>
              </a:rPr>
              <a:t>Indsæt </a:t>
            </a:r>
            <a:r>
              <a:rPr lang="da-DK" sz="1600" kern="0" dirty="0">
                <a:ea typeface="ＭＳ Ｐゴシック" pitchFamily="34" charset="-128"/>
              </a:rPr>
              <a:t>også </a:t>
            </a:r>
            <a:r>
              <a:rPr lang="da-DK" sz="1600" kern="0" dirty="0" smtClean="0">
                <a:ea typeface="ＭＳ Ｐゴシック" pitchFamily="34" charset="-128"/>
              </a:rPr>
              <a:t>forklarende </a:t>
            </a:r>
            <a:r>
              <a:rPr lang="da-DK" sz="1600" kern="0" dirty="0">
                <a:ea typeface="ＭＳ Ｐゴシック" pitchFamily="34" charset="-128"/>
              </a:rPr>
              <a:t>kommentarer i komplekse kodestumper</a:t>
            </a:r>
          </a:p>
          <a:p>
            <a:pPr lvl="1">
              <a:spcBef>
                <a:spcPts val="600"/>
              </a:spcBef>
            </a:pPr>
            <a:r>
              <a:rPr lang="da-DK" sz="1600" kern="0" dirty="0" smtClean="0">
                <a:ea typeface="ＭＳ Ｐゴシック" pitchFamily="34" charset="-128"/>
              </a:rPr>
              <a:t>For </a:t>
            </a:r>
            <a:r>
              <a:rPr lang="da-DK" sz="1600" kern="0" dirty="0">
                <a:ea typeface="ＭＳ Ｐゴシック" pitchFamily="34" charset="-128"/>
              </a:rPr>
              <a:t>at undgå for mange sprogskift, anbefales det, at alle kommentarer skrives på </a:t>
            </a:r>
            <a:r>
              <a:rPr lang="da-DK" sz="1600" kern="0" dirty="0" smtClean="0">
                <a:ea typeface="ＭＳ Ｐゴシック" pitchFamily="34" charset="-128"/>
              </a:rPr>
              <a:t>Engelsk/Amerikansk</a:t>
            </a:r>
            <a:endParaRPr lang="da-DK" sz="1600" kern="0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da-DK" sz="1800" dirty="0" smtClean="0"/>
              <a:t>Brug</a:t>
            </a:r>
            <a:r>
              <a:rPr lang="da-DK" sz="1800" i="1" dirty="0" smtClean="0"/>
              <a:t> </a:t>
            </a:r>
            <a:r>
              <a:rPr lang="da-DK" sz="1800" dirty="0" err="1">
                <a:solidFill>
                  <a:srgbClr val="008000"/>
                </a:solidFill>
              </a:rPr>
              <a:t>Documentation</a:t>
            </a:r>
            <a:r>
              <a:rPr lang="da-DK" sz="1800" dirty="0">
                <a:solidFill>
                  <a:srgbClr val="008000"/>
                </a:solidFill>
              </a:rPr>
              <a:t> </a:t>
            </a:r>
            <a:r>
              <a:rPr lang="da-DK" sz="1800" dirty="0" err="1">
                <a:solidFill>
                  <a:srgbClr val="008000"/>
                </a:solidFill>
              </a:rPr>
              <a:t>view</a:t>
            </a:r>
            <a:r>
              <a:rPr lang="da-DK" sz="1800" dirty="0"/>
              <a:t> til at </a:t>
            </a:r>
            <a:r>
              <a:rPr lang="da-DK" sz="1800" dirty="0" smtClean="0"/>
              <a:t>kontrollere</a:t>
            </a:r>
            <a:r>
              <a:rPr lang="da-DK" sz="1800" dirty="0"/>
              <a:t>, at resultatet er fornuftigt og giver relevant og letlæselig information til brugere, der ikke kender implementationen af </a:t>
            </a:r>
            <a:r>
              <a:rPr lang="da-DK" sz="1800" dirty="0" smtClean="0"/>
              <a:t>klasserne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600" kern="0" dirty="0">
                <a:ea typeface="ＭＳ Ｐゴシック" pitchFamily="34" charset="-128"/>
              </a:rPr>
              <a:t>Se eventuelt også dokumentationen af Turtle klasen i det projekt, der blev udleveret i Skildpadde 1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600" kern="0" dirty="0">
                <a:ea typeface="ＭＳ Ｐゴシック" pitchFamily="34" charset="-128"/>
              </a:rPr>
              <a:t>Den skulle </a:t>
            </a:r>
            <a:r>
              <a:rPr lang="da-DK" altLang="da-DK" sz="1600" kern="0" dirty="0" smtClean="0">
                <a:ea typeface="ＭＳ Ｐゴシック" pitchFamily="34" charset="-128"/>
              </a:rPr>
              <a:t>gerne </a:t>
            </a:r>
            <a:r>
              <a:rPr lang="da-DK" altLang="da-DK" sz="1600" kern="0" dirty="0">
                <a:ea typeface="ＭＳ Ｐゴシック" pitchFamily="34" charset="-128"/>
              </a:rPr>
              <a:t>være ”eksemplarisk”</a:t>
            </a:r>
          </a:p>
          <a:p>
            <a:pPr>
              <a:spcBef>
                <a:spcPts val="1800"/>
              </a:spcBef>
            </a:pPr>
            <a:endParaRPr lang="da-DK" sz="18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864096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Krav til jeres dokumentation</a:t>
            </a:r>
          </a:p>
        </p:txBody>
      </p:sp>
    </p:spTree>
    <p:extLst>
      <p:ext uri="{BB962C8B-B14F-4D97-AF65-F5344CB8AC3E}">
        <p14:creationId xmlns:p14="http://schemas.microsoft.com/office/powerpoint/2010/main" val="10104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987382" y="1090877"/>
            <a:ext cx="6913426" cy="53016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1440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Models a road.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* Roads are one-directional and hence it takes two roads to be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able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to travel in both directions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* @author Nikolaj Ignatieff Schwartzbach.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* @version August 2019.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*/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Road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Comparable&lt;Road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&gt; {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City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from, to;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// The two cities connected by this Road.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 private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length;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The length of this Road.</a:t>
            </a:r>
          </a:p>
          <a:p>
            <a:pPr eaLnBrk="1" hangingPunct="1">
              <a:lnSpc>
                <a:spcPct val="85000"/>
              </a:lnSpc>
            </a:pP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Creates a new  Road object.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from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The City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in which this Road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starts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to  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The City in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which this Road ends.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length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The length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of this Road.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*/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Road(City from, City to,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length){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.from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from;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200" b="1" dirty="0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.to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to;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2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.length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length;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Returns a reference to the City where this Road starts.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@return   from city.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*/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City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getFrom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from;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...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42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67544" y="298103"/>
            <a:ext cx="655978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Dokumentation af Road klassen</a:t>
            </a: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1585608" y="1818208"/>
            <a:ext cx="56364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00152" y="1641508"/>
            <a:ext cx="108545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Kommentar for klassen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7965265" y="2859579"/>
            <a:ext cx="1" cy="29556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7433293" y="3155147"/>
            <a:ext cx="146807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Kommentarer for feltvariablerne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V="1">
            <a:off x="1752703" y="3426311"/>
            <a:ext cx="55517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467544" y="3220083"/>
            <a:ext cx="136693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Kommentar for konstruktøren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1780574" y="5177028"/>
            <a:ext cx="50825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500152" y="5031571"/>
            <a:ext cx="136693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Kommentar for metoden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130537" y="1200150"/>
            <a:ext cx="6471013" cy="111910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609420" y="3326816"/>
            <a:ext cx="4587278" cy="488865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619658" y="5192526"/>
            <a:ext cx="1875403" cy="17636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417674" y="1853738"/>
            <a:ext cx="3648494" cy="322732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307874" y="2983923"/>
            <a:ext cx="4996890" cy="949779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307874" y="4828187"/>
            <a:ext cx="5711784" cy="691464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370372" y="2543696"/>
            <a:ext cx="3865418" cy="349134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3570723" y="6165139"/>
            <a:ext cx="2831897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Husk også at indsætte kommentarer passende steder i kompleks kode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7196698" y="3815681"/>
            <a:ext cx="260972" cy="28309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6804248" y="4107090"/>
            <a:ext cx="197960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Beskrivelse af parametrenes funktion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4565112" y="5639125"/>
            <a:ext cx="3142119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Beskrivelse af hvad der returneres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 flipV="1">
            <a:off x="4514107" y="5355909"/>
            <a:ext cx="301446" cy="28321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 flipH="1">
            <a:off x="6066168" y="1988840"/>
            <a:ext cx="522055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6552835" y="1866093"/>
            <a:ext cx="1979605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Forfatter(e) og version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556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204864"/>
            <a:ext cx="8224805" cy="3897368"/>
          </a:xfrm>
          <a:prstGeom prst="rect">
            <a:avLst/>
          </a:prstGeom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612068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en-US" altLang="da-DK" sz="3200" kern="0" dirty="0" smtClean="0">
                <a:ea typeface="ＭＳ Ｐゴシック" pitchFamily="34" charset="-128"/>
              </a:rPr>
              <a:t>Documentation view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85292" y="1039433"/>
            <a:ext cx="8352928" cy="1059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Husk at kontrollere</a:t>
            </a:r>
            <a:r>
              <a:rPr lang="da-DK" sz="2000" dirty="0"/>
              <a:t>, at resultatet er </a:t>
            </a:r>
            <a:r>
              <a:rPr lang="da-DK" sz="2000" dirty="0" smtClean="0"/>
              <a:t>fornuftigt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Skal give relevant </a:t>
            </a:r>
            <a:r>
              <a:rPr lang="da-DK" sz="1800" dirty="0"/>
              <a:t>og letlæselig </a:t>
            </a:r>
            <a:r>
              <a:rPr lang="da-DK" sz="1800" dirty="0" smtClean="0"/>
              <a:t>information – også for </a:t>
            </a:r>
            <a:r>
              <a:rPr lang="da-DK" sz="1800" dirty="0"/>
              <a:t>brugere, der ikke kender implementationen af jeres </a:t>
            </a:r>
            <a:r>
              <a:rPr lang="da-DK" sz="1800" dirty="0" smtClean="0"/>
              <a:t>klasser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43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00148" y="4667591"/>
            <a:ext cx="8146572" cy="27432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95815" y="5012864"/>
            <a:ext cx="2566586" cy="1031432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3659274" y="5152637"/>
            <a:ext cx="3816424" cy="7956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Teksten i den </a:t>
            </a:r>
            <a:r>
              <a:rPr lang="da-DK" altLang="da-DK" dirty="0">
                <a:solidFill>
                  <a:srgbClr val="FF0000"/>
                </a:solidFill>
              </a:rPr>
              <a:t>røde</a:t>
            </a:r>
            <a:r>
              <a:rPr lang="da-DK" altLang="da-DK" dirty="0"/>
              <a:t> boks kopieres automatisk fra klassens //*…*/ kommentar i jeres kode</a:t>
            </a:r>
          </a:p>
          <a:p>
            <a:r>
              <a:rPr lang="da-DK" altLang="da-DK" dirty="0"/>
              <a:t>Teksten i den </a:t>
            </a:r>
            <a:r>
              <a:rPr lang="da-DK" altLang="da-DK" dirty="0">
                <a:solidFill>
                  <a:srgbClr val="008000"/>
                </a:solidFill>
              </a:rPr>
              <a:t>grønne</a:t>
            </a:r>
            <a:r>
              <a:rPr lang="da-DK" altLang="da-DK" dirty="0"/>
              <a:t> boks kopieres automatisk fra </a:t>
            </a:r>
            <a:r>
              <a:rPr lang="da-DK" altLang="da-DK" dirty="0" smtClean="0"/>
              <a:t>@version </a:t>
            </a:r>
            <a:r>
              <a:rPr lang="da-DK" altLang="da-DK" dirty="0"/>
              <a:t>og @</a:t>
            </a:r>
            <a:r>
              <a:rPr lang="da-DK" altLang="da-DK" dirty="0" err="1" smtClean="0"/>
              <a:t>author</a:t>
            </a:r>
            <a:r>
              <a:rPr lang="da-DK" altLang="da-DK" dirty="0" smtClean="0"/>
              <a:t> taggene </a:t>
            </a:r>
            <a:r>
              <a:rPr lang="da-DK" altLang="da-DK" dirty="0"/>
              <a:t>i jeres kode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09908" y="3907464"/>
            <a:ext cx="3895442" cy="660400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4692650" y="3662489"/>
            <a:ext cx="311398" cy="26038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004048" y="2800648"/>
            <a:ext cx="2996952" cy="8725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Information om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Klassens navn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Hvilken klasse den er subklasse af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Hvilke interfaces den implementerer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09908" y="2281324"/>
            <a:ext cx="2825988" cy="1444644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3635896" y="3084075"/>
            <a:ext cx="1368152" cy="363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390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124743"/>
            <a:ext cx="8539721" cy="5600253"/>
          </a:xfrm>
          <a:prstGeom prst="rect">
            <a:avLst/>
          </a:prstGeom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691276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en-US" altLang="da-DK" sz="3200" kern="0" dirty="0" smtClean="0">
                <a:ea typeface="ＭＳ Ｐゴシック" pitchFamily="34" charset="-128"/>
              </a:rPr>
              <a:t>Documentation view (summaries)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44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9980" y="2518756"/>
            <a:ext cx="1720833" cy="20781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802549" y="4872299"/>
            <a:ext cx="3460302" cy="18184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4727059" y="2396333"/>
            <a:ext cx="3661365" cy="7956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Teksten i de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røde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bokse </a:t>
            </a:r>
            <a:r>
              <a:rPr lang="da-DK" altLang="da-DK" sz="1200" b="1" dirty="0">
                <a:solidFill>
                  <a:srgbClr val="0000FF"/>
                </a:solidFill>
              </a:rPr>
              <a:t>kopieres automatisk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fra </a:t>
            </a:r>
            <a:r>
              <a:rPr lang="da-DK" altLang="da-DK" sz="1200" b="1" dirty="0">
                <a:solidFill>
                  <a:srgbClr val="0000FF"/>
                </a:solidFill>
              </a:rPr>
              <a:t>//*…*/ kommentarerne i jeres kode</a:t>
            </a:r>
            <a:endParaRPr lang="da-DK" altLang="da-DK" sz="1200" b="1" dirty="0" smtClean="0">
              <a:solidFill>
                <a:srgbClr val="0000FF"/>
              </a:solidFill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I summary-delene medtages kun første sætning i kommentaren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797007" y="5357207"/>
            <a:ext cx="2036055" cy="18738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799779" y="5850430"/>
            <a:ext cx="3338381" cy="18461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195409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941" y="2230754"/>
            <a:ext cx="4209048" cy="22747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53" y="2189190"/>
            <a:ext cx="3775365" cy="3601499"/>
          </a:xfrm>
          <a:prstGeom prst="rect">
            <a:avLst/>
          </a:prstGeom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640871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en-US" altLang="da-DK" sz="3200" kern="0" dirty="0" smtClean="0">
                <a:ea typeface="ＭＳ Ｐゴシック" pitchFamily="34" charset="-128"/>
              </a:rPr>
              <a:t>Documentation view (details)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45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37142" y="3753916"/>
            <a:ext cx="2238814" cy="236193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921134" y="3230739"/>
            <a:ext cx="3882044" cy="27723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27647" y="1628800"/>
            <a:ext cx="2468361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i="1" dirty="0" smtClean="0"/>
              <a:t>Constructor Detail</a:t>
            </a:r>
            <a:endParaRPr lang="en-US" sz="1800" i="1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65207" y="1637778"/>
            <a:ext cx="2468361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i="1" dirty="0" smtClean="0"/>
              <a:t>Method Detail</a:t>
            </a:r>
            <a:endParaRPr lang="en-US" sz="1800" i="1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88553" y="4438331"/>
            <a:ext cx="2768058" cy="225109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100131" y="4806862"/>
            <a:ext cx="2665534" cy="214026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01914" y="5175392"/>
            <a:ext cx="1922930" cy="244506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929447" y="3865278"/>
            <a:ext cx="2003368" cy="26891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906032" y="4452875"/>
            <a:ext cx="3897146" cy="10002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Teksten i de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røde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bokse kopieres automatisk </a:t>
            </a:r>
            <a:r>
              <a:rPr lang="da-DK" altLang="da-DK" sz="1200" b="1" dirty="0">
                <a:solidFill>
                  <a:srgbClr val="0000FF"/>
                </a:solidFill>
              </a:rPr>
              <a:t>fra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//*…*/ kommentarerne </a:t>
            </a:r>
            <a:r>
              <a:rPr lang="da-DK" altLang="da-DK" sz="1200" b="1" dirty="0">
                <a:solidFill>
                  <a:srgbClr val="0000FF"/>
                </a:solidFill>
              </a:rPr>
              <a:t>i jeres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kode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I 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detail-delene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200" b="1" dirty="0">
                <a:solidFill>
                  <a:srgbClr val="0000FF"/>
                </a:solidFill>
              </a:rPr>
              <a:t>medtages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hele kommentaren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Teksten i de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grønne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bokse kopieres automatisk fra @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param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og @return taggene i jeres kode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359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 af computerspilsprojektet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46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7901" y="1076878"/>
            <a:ext cx="8479196" cy="521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I forhold til jeres tidligere afleveringsopgaver er computerspillet et stort og komplekst Java program</a:t>
            </a:r>
          </a:p>
          <a:p>
            <a:pPr lvl="1">
              <a:spcBef>
                <a:spcPts val="600"/>
              </a:spcBef>
            </a:pPr>
            <a:r>
              <a:rPr lang="da-DK" sz="1800" kern="0" spc="-30" dirty="0" smtClean="0">
                <a:ea typeface="ＭＳ Ｐゴシック" pitchFamily="34" charset="-128"/>
              </a:rPr>
              <a:t>Husk at teste jeres kode via testserveren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Hvis </a:t>
            </a:r>
            <a:r>
              <a:rPr lang="da-DK" sz="1800" kern="0" dirty="0">
                <a:ea typeface="ＭＳ Ｐゴシック" pitchFamily="34" charset="-128"/>
              </a:rPr>
              <a:t>testserveren </a:t>
            </a:r>
            <a:r>
              <a:rPr lang="da-DK" sz="1800" kern="0" dirty="0" smtClean="0">
                <a:ea typeface="ＭＳ Ｐゴシック" pitchFamily="34" charset="-128"/>
              </a:rPr>
              <a:t>finder </a:t>
            </a:r>
            <a:r>
              <a:rPr lang="da-DK" sz="1800" kern="0" dirty="0">
                <a:ea typeface="ＭＳ Ｐゴシック" pitchFamily="34" charset="-128"/>
              </a:rPr>
              <a:t>fejl, skal l gennemgå jeres kode og rette </a:t>
            </a:r>
            <a:r>
              <a:rPr lang="da-DK" sz="1800" kern="0" dirty="0" smtClean="0">
                <a:ea typeface="ＭＳ Ｐゴシック" pitchFamily="34" charset="-128"/>
              </a:rPr>
              <a:t>dem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Projekter, der ikke er godkendt på testserveren giver helt automatisk genaflevering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Har I behov for hjælp, så gå til øvelserne eller i studiecaféen (eller brug diskussionsforummet)</a:t>
            </a:r>
            <a:endParaRPr lang="da-DK" sz="1800" kern="0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da-DK" sz="2000" spc="-40" dirty="0" smtClean="0"/>
              <a:t>Hvis </a:t>
            </a:r>
            <a:r>
              <a:rPr lang="da-DK" sz="2000" spc="-40" dirty="0"/>
              <a:t>jeres program fejler, kan det være vanskeligt at lokalisere fejlen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Derfor afprøver testserveren hver enkelt af de klasser, som I selv har skrevet, sammen med vores løsning – således </a:t>
            </a:r>
            <a:r>
              <a:rPr lang="da-DK" sz="1800" kern="0" dirty="0" smtClean="0">
                <a:ea typeface="ＭＳ Ｐゴシック" pitchFamily="34" charset="-128"/>
              </a:rPr>
              <a:t>at man </a:t>
            </a:r>
            <a:r>
              <a:rPr lang="da-DK" sz="1800" kern="0" dirty="0">
                <a:ea typeface="ＭＳ Ｐゴシック" pitchFamily="34" charset="-128"/>
              </a:rPr>
              <a:t>kan se, hvilke </a:t>
            </a:r>
            <a:r>
              <a:rPr lang="da-DK" sz="1800" kern="0" dirty="0" smtClean="0">
                <a:ea typeface="ＭＳ Ｐゴシック" pitchFamily="34" charset="-128"/>
              </a:rPr>
              <a:t>klasser, </a:t>
            </a:r>
            <a:r>
              <a:rPr lang="da-DK" sz="1800" kern="0" dirty="0">
                <a:ea typeface="ＭＳ Ｐゴシック" pitchFamily="34" charset="-128"/>
              </a:rPr>
              <a:t>der er fejl i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Afprøvning foretages ved at udføre en række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>
                <a:ea typeface="ＭＳ Ｐゴシック" pitchFamily="34" charset="-128"/>
              </a:rPr>
              <a:t> for konstruktørerne og metoderne i </a:t>
            </a:r>
            <a:r>
              <a:rPr lang="da-DK" sz="1800" kern="0" dirty="0" smtClean="0">
                <a:ea typeface="ＭＳ Ｐゴシック" pitchFamily="34" charset="-128"/>
              </a:rPr>
              <a:t>klassen</a:t>
            </a:r>
            <a:endParaRPr 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4071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Brug af testserveren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47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487207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Man kan teste hv</a:t>
            </a:r>
            <a:r>
              <a:rPr lang="da-DK" sz="2000" dirty="0"/>
              <a:t>ert enkelt opgave i </a:t>
            </a:r>
            <a:r>
              <a:rPr lang="da-DK" sz="2000" dirty="0" smtClean="0"/>
              <a:t>Computerspil 1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Man kan bruge </a:t>
            </a:r>
            <a:r>
              <a:rPr lang="da-DK" sz="1800" kern="0" dirty="0">
                <a:ea typeface="ＭＳ Ｐゴシック" pitchFamily="34" charset="-128"/>
              </a:rPr>
              <a:t>testserveren på de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enkelte opgaver</a:t>
            </a:r>
            <a:r>
              <a:rPr lang="da-DK" sz="1800" kern="0" dirty="0">
                <a:ea typeface="ＭＳ Ｐゴシック" pitchFamily="34" charset="-128"/>
              </a:rPr>
              <a:t>, således at man efter hver opgave, straks kan teste, at det man har lavet i opgaven er </a:t>
            </a:r>
            <a:r>
              <a:rPr lang="da-DK" sz="1800" kern="0" dirty="0" smtClean="0">
                <a:ea typeface="ＭＳ Ｐゴシック" pitchFamily="34" charset="-128"/>
              </a:rPr>
              <a:t>korrekt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Men </a:t>
            </a:r>
            <a:r>
              <a:rPr lang="da-DK" sz="1800" kern="0" dirty="0">
                <a:ea typeface="ＭＳ Ｐゴシック" pitchFamily="34" charset="-128"/>
              </a:rPr>
              <a:t>det er ikke altid muligt at gentage gamle </a:t>
            </a:r>
            <a:r>
              <a:rPr lang="da-DK" sz="1800" kern="0" dirty="0" smtClean="0">
                <a:ea typeface="ＭＳ Ｐゴシック" pitchFamily="34" charset="-128"/>
              </a:rPr>
              <a:t>tests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Når </a:t>
            </a:r>
            <a:r>
              <a:rPr lang="da-DK" sz="1800" kern="0" dirty="0">
                <a:ea typeface="ＭＳ Ｐゴシック" pitchFamily="34" charset="-128"/>
              </a:rPr>
              <a:t>man f.eks. i opgave 5 ændrer City klassens </a:t>
            </a:r>
            <a:r>
              <a:rPr lang="da-DK" sz="1800" kern="0" dirty="0" smtClean="0">
                <a:ea typeface="ＭＳ Ｐゴシック" pitchFamily="34" charset="-128"/>
              </a:rPr>
              <a:t>konstruktør</a:t>
            </a:r>
            <a:r>
              <a:rPr lang="da-DK" sz="1800" kern="0" dirty="0">
                <a:ea typeface="ＭＳ Ｐゴシック" pitchFamily="34" charset="-128"/>
              </a:rPr>
              <a:t>, så den tager en ekstra parameter, kan man ikke længere køre den gamle test fra opgave </a:t>
            </a:r>
            <a:r>
              <a:rPr lang="da-DK" sz="1800" kern="0" dirty="0" smtClean="0">
                <a:ea typeface="ＭＳ Ｐゴシック" pitchFamily="34" charset="-128"/>
              </a:rPr>
              <a:t>1, </a:t>
            </a:r>
            <a:r>
              <a:rPr lang="da-DK" sz="1800" kern="0" dirty="0">
                <a:ea typeface="ＭＳ Ｐゴシック" pitchFamily="34" charset="-128"/>
              </a:rPr>
              <a:t>uden at denne </a:t>
            </a:r>
            <a:r>
              <a:rPr lang="da-DK" sz="1800" kern="0" dirty="0" smtClean="0">
                <a:ea typeface="ＭＳ Ｐゴシック" pitchFamily="34" charset="-128"/>
              </a:rPr>
              <a:t>fejler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 testserveren med omtanke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Når I får en fejlrapport, bør I rette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alle</a:t>
            </a:r>
            <a:r>
              <a:rPr lang="da-DK" sz="1800" kern="0" dirty="0">
                <a:ea typeface="ＭＳ Ｐゴシック" pitchFamily="34" charset="-128"/>
              </a:rPr>
              <a:t> de fejl, der rapporteres og </a:t>
            </a:r>
            <a:r>
              <a:rPr lang="da-DK" sz="1800" kern="0" dirty="0" smtClean="0">
                <a:ea typeface="ＭＳ Ｐゴシック" pitchFamily="34" charset="-128"/>
              </a:rPr>
              <a:t>teste, </a:t>
            </a:r>
            <a:r>
              <a:rPr lang="da-DK" sz="1800" kern="0" dirty="0">
                <a:ea typeface="ＭＳ Ｐゴシック" pitchFamily="34" charset="-128"/>
              </a:rPr>
              <a:t>at rettelserne er korrekte, før I atter forsøger at køre </a:t>
            </a:r>
            <a:r>
              <a:rPr lang="da-DK" sz="1800" kern="0" dirty="0" smtClean="0">
                <a:ea typeface="ＭＳ Ｐゴシック" pitchFamily="34" charset="-128"/>
              </a:rPr>
              <a:t>testserveren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Hvis I blot retter en enkelt fejl ad gangen (uden selv at teste om rettelsen </a:t>
            </a:r>
            <a:r>
              <a:rPr lang="da-DK" sz="1800" kern="0" dirty="0" smtClean="0">
                <a:ea typeface="ＭＳ Ｐゴシック" pitchFamily="34" charset="-128"/>
              </a:rPr>
              <a:t>fungerer) </a:t>
            </a:r>
            <a:r>
              <a:rPr lang="da-DK" sz="1800" kern="0" dirty="0">
                <a:ea typeface="ＭＳ Ｐゴシック" pitchFamily="34" charset="-128"/>
              </a:rPr>
              <a:t>kommer I </a:t>
            </a:r>
            <a:r>
              <a:rPr lang="da-DK" sz="1800" kern="0" dirty="0" smtClean="0">
                <a:ea typeface="ＭＳ Ｐゴシック" pitchFamily="34" charset="-128"/>
              </a:rPr>
              <a:t>let til </a:t>
            </a:r>
            <a:r>
              <a:rPr lang="da-DK" sz="1800" kern="0" dirty="0">
                <a:ea typeface="ＭＳ Ｐゴシック" pitchFamily="34" charset="-128"/>
              </a:rPr>
              <a:t>at bruge alt for megen tid på at vente på, at </a:t>
            </a:r>
            <a:r>
              <a:rPr lang="da-DK" sz="1800" kern="0" dirty="0" smtClean="0">
                <a:ea typeface="ＭＳ Ｐゴシック" pitchFamily="34" charset="-128"/>
              </a:rPr>
              <a:t>testserveren </a:t>
            </a:r>
            <a:r>
              <a:rPr lang="da-DK" sz="1800" kern="0" dirty="0">
                <a:ea typeface="ＭＳ Ｐゴシック" pitchFamily="34" charset="-128"/>
              </a:rPr>
              <a:t>genererer rapporter til jer (specielt hvis der er kø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6016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Computerspil 2-5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48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124744"/>
            <a:ext cx="8568952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/>
              <a:t>I de næste </a:t>
            </a:r>
            <a:r>
              <a:rPr lang="da-DK" sz="2000" dirty="0" smtClean="0"/>
              <a:t>fire delafleveringer </a:t>
            </a:r>
            <a:r>
              <a:rPr lang="da-DK" sz="2000" dirty="0"/>
              <a:t>skal </a:t>
            </a:r>
            <a:r>
              <a:rPr lang="da-DK" sz="2000" dirty="0" smtClean="0"/>
              <a:t>I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Lave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>
                <a:ea typeface="ＭＳ Ｐゴシック" pitchFamily="34" charset="-128"/>
              </a:rPr>
              <a:t> for alle konstruktører og </a:t>
            </a:r>
            <a:r>
              <a:rPr lang="da-DK" sz="1800" kern="0" dirty="0" smtClean="0">
                <a:ea typeface="ＭＳ Ｐゴシック" pitchFamily="34" charset="-128"/>
              </a:rPr>
              <a:t>metoder </a:t>
            </a:r>
            <a:r>
              <a:rPr lang="da-DK" sz="1800" kern="0" dirty="0">
                <a:ea typeface="ＭＳ Ｐゴシック" pitchFamily="34" charset="-128"/>
              </a:rPr>
              <a:t>(Computerspil 2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Bruge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nedarvning</a:t>
            </a:r>
            <a:r>
              <a:rPr lang="da-DK" sz="1800" kern="0" dirty="0" smtClean="0">
                <a:ea typeface="ＭＳ Ｐゴシック" pitchFamily="34" charset="-128"/>
              </a:rPr>
              <a:t> (subklasser) </a:t>
            </a:r>
            <a:r>
              <a:rPr lang="da-DK" sz="1800" kern="0" dirty="0">
                <a:ea typeface="ＭＳ Ｐゴシック" pitchFamily="34" charset="-128"/>
              </a:rPr>
              <a:t>og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dynamisk </a:t>
            </a:r>
            <a:r>
              <a:rPr 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method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lookup</a:t>
            </a:r>
            <a:r>
              <a:rPr lang="da-DK" sz="1800" kern="0" dirty="0" smtClean="0">
                <a:ea typeface="ＭＳ Ｐゴシック" pitchFamily="34" charset="-128"/>
              </a:rPr>
              <a:t> (med overskrivning af metoder) </a:t>
            </a:r>
            <a:r>
              <a:rPr lang="da-DK" sz="1800" kern="0" dirty="0">
                <a:ea typeface="ＭＳ Ｐゴシック" pitchFamily="34" charset="-128"/>
              </a:rPr>
              <a:t>til at strukturere jeres </a:t>
            </a:r>
            <a:r>
              <a:rPr lang="da-DK" sz="1800" kern="0" dirty="0" smtClean="0">
                <a:ea typeface="ＭＳ Ｐゴシック" pitchFamily="34" charset="-128"/>
              </a:rPr>
              <a:t>kode, </a:t>
            </a:r>
            <a:r>
              <a:rPr lang="da-DK" sz="1800" kern="0" dirty="0">
                <a:ea typeface="ＭＳ Ｐゴシック" pitchFamily="34" charset="-128"/>
              </a:rPr>
              <a:t>således at der er flere forskellige slags lande og flere forskellige slags byer (Computerspil 3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Udvide </a:t>
            </a:r>
            <a:r>
              <a:rPr lang="da-DK" sz="1800" kern="0" dirty="0">
                <a:ea typeface="ＭＳ Ｐゴシック" pitchFamily="34" charset="-128"/>
              </a:rPr>
              <a:t>den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grafiske brugergrænseflade</a:t>
            </a:r>
            <a:r>
              <a:rPr lang="da-DK" sz="1800" kern="0" dirty="0">
                <a:ea typeface="ＭＳ Ｐゴシック" pitchFamily="34" charset="-128"/>
              </a:rPr>
              <a:t> med nogle ekstra knapper, labels og </a:t>
            </a:r>
            <a:r>
              <a:rPr lang="da-DK" sz="1800" kern="0" dirty="0" smtClean="0">
                <a:ea typeface="ＭＳ Ｐゴシック" pitchFamily="34" charset="-128"/>
              </a:rPr>
              <a:t>tekstfelter samt en menubar </a:t>
            </a:r>
            <a:r>
              <a:rPr lang="da-DK" sz="1800" kern="0" dirty="0">
                <a:ea typeface="ＭＳ Ｐゴシック" pitchFamily="34" charset="-128"/>
              </a:rPr>
              <a:t>(Computerspil 4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Optage spil ved hjælp af en </a:t>
            </a:r>
            <a:r>
              <a:rPr lang="da-DK" sz="1800" b="1" dirty="0" smtClean="0">
                <a:solidFill>
                  <a:srgbClr val="008000"/>
                </a:solidFill>
              </a:rPr>
              <a:t>Log klasse</a:t>
            </a:r>
            <a:r>
              <a:rPr lang="da-DK" sz="1800" dirty="0" smtClean="0"/>
              <a:t>, hvis objekter kan gemmes i filsystemet, for sidenhen at blive genindlæst og afspillet</a:t>
            </a:r>
            <a:r>
              <a:rPr lang="da-DK" sz="1800" kern="0" dirty="0" smtClean="0">
                <a:ea typeface="ＭＳ Ｐゴシック" pitchFamily="34" charset="-128"/>
              </a:rPr>
              <a:t> </a:t>
            </a:r>
            <a:r>
              <a:rPr lang="da-DK" sz="1800" kern="0" dirty="0">
                <a:ea typeface="ＭＳ Ｐゴシック" pitchFamily="34" charset="-128"/>
              </a:rPr>
              <a:t>(Computerspil 5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  <a:endParaRPr lang="da-DK" sz="1800" kern="0" dirty="0">
              <a:ea typeface="ＭＳ Ｐゴシック" pitchFamily="34" charset="-128"/>
            </a:endParaRPr>
          </a:p>
          <a:p>
            <a:pPr>
              <a:spcBef>
                <a:spcPts val="1200"/>
              </a:spcBef>
            </a:pP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2233137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760124"/>
            <a:ext cx="8568952" cy="5030116"/>
            <a:chOff x="395536" y="1760124"/>
            <a:chExt cx="8568952" cy="5030116"/>
          </a:xfrm>
        </p:grpSpPr>
        <p:grpSp>
          <p:nvGrpSpPr>
            <p:cNvPr id="17" name="Group 16"/>
            <p:cNvGrpSpPr/>
            <p:nvPr/>
          </p:nvGrpSpPr>
          <p:grpSpPr>
            <a:xfrm>
              <a:off x="395536" y="1760124"/>
              <a:ext cx="8568952" cy="5030116"/>
              <a:chOff x="395536" y="1827884"/>
              <a:chExt cx="8424936" cy="5030116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36" y="1827884"/>
                <a:ext cx="8424936" cy="5030116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31442" y="3688080"/>
                <a:ext cx="985837" cy="258550"/>
              </a:xfrm>
              <a:prstGeom prst="rect">
                <a:avLst/>
              </a:prstGeom>
            </p:spPr>
          </p:pic>
          <p:cxnSp>
            <p:nvCxnSpPr>
              <p:cNvPr id="10" name="Straight Arrow Connector 9"/>
              <p:cNvCxnSpPr/>
              <p:nvPr/>
            </p:nvCxnSpPr>
            <p:spPr bwMode="auto">
              <a:xfrm flipH="1" flipV="1">
                <a:off x="6974204" y="3742809"/>
                <a:ext cx="720080" cy="835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6" name="Isosceles Triangle 15"/>
              <p:cNvSpPr/>
              <p:nvPr/>
            </p:nvSpPr>
            <p:spPr bwMode="auto">
              <a:xfrm rot="16200000">
                <a:off x="6972518" y="3657141"/>
                <a:ext cx="157590" cy="174953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1690247" y="4559525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CG1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2296409" y="4381916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CG2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8482505" y="4376394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CG2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6340268" y="4376394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CG2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4198031" y="4378075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CG2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3616445" y="4560671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CG1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5742025" y="4561817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CG1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7915730" y="4562962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CG1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3066005" y="5473813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CG3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3761546" y="5309955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CG3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6911528" y="5675486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CG3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2" name="Text Box 21"/>
            <p:cNvSpPr txBox="1">
              <a:spLocks noChangeArrowheads="1"/>
            </p:cNvSpPr>
            <p:nvPr/>
          </p:nvSpPr>
          <p:spPr bwMode="auto">
            <a:xfrm>
              <a:off x="7689570" y="5504752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CG3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4672508" y="6427173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CG3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4" name="Text Box 21"/>
            <p:cNvSpPr txBox="1">
              <a:spLocks noChangeArrowheads="1"/>
            </p:cNvSpPr>
            <p:nvPr/>
          </p:nvSpPr>
          <p:spPr bwMode="auto">
            <a:xfrm>
              <a:off x="5326796" y="6228939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CG3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6957361" y="6415715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CG5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1771540" y="2037498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CG4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  <a:cs typeface="Arial"/>
              </a:rPr>
              <a:t>Klassediagram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49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964100"/>
            <a:ext cx="8568952" cy="66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Det færdig projekt indeholder 25 klasser</a:t>
            </a:r>
          </a:p>
          <a:p>
            <a:pPr lvl="1">
              <a:spcBef>
                <a:spcPts val="400"/>
              </a:spcBef>
            </a:pPr>
            <a:r>
              <a:rPr lang="da-DK" sz="1800" kern="0" spc="-50" dirty="0">
                <a:ea typeface="ＭＳ Ｐゴシック" pitchFamily="34" charset="-128"/>
              </a:rPr>
              <a:t>I skal skrive 8 almindelige klasser og 7 testklaser samt </a:t>
            </a:r>
            <a:r>
              <a:rPr lang="da-DK" sz="1800" kern="0" spc="-50" dirty="0" smtClean="0">
                <a:ea typeface="ＭＳ Ｐゴシック" pitchFamily="34" charset="-128"/>
              </a:rPr>
              <a:t>modificere 1 klasse</a:t>
            </a:r>
            <a:endParaRPr lang="da-DK" sz="1800" kern="0" spc="-50" dirty="0">
              <a:ea typeface="ＭＳ Ｐゴシック" pitchFamily="34" charset="-128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31640" y="3990865"/>
            <a:ext cx="7695628" cy="27576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56036" y="1760125"/>
            <a:ext cx="1073155" cy="610516"/>
          </a:xfrm>
          <a:prstGeom prst="rect">
            <a:avLst/>
          </a:prstGeom>
          <a:noFill/>
          <a:ln w="381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2303296" y="5844192"/>
            <a:ext cx="132645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Klasser som I skal skrive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75754" y="1700808"/>
            <a:ext cx="115310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 som I skal modificere</a:t>
            </a:r>
          </a:p>
        </p:txBody>
      </p:sp>
    </p:spTree>
    <p:extLst>
      <p:ext uri="{BB962C8B-B14F-4D97-AF65-F5344CB8AC3E}">
        <p14:creationId xmlns:p14="http://schemas.microsoft.com/office/powerpoint/2010/main" val="319613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Brug af nedarvning (subklasser)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5</a:t>
            </a:fld>
            <a:endParaRPr lang="da-DK" altLang="da-DK" dirty="0"/>
          </a:p>
        </p:txBody>
      </p:sp>
      <p:grpSp>
        <p:nvGrpSpPr>
          <p:cNvPr id="69" name="Group 68"/>
          <p:cNvGrpSpPr/>
          <p:nvPr/>
        </p:nvGrpSpPr>
        <p:grpSpPr>
          <a:xfrm>
            <a:off x="107504" y="2666149"/>
            <a:ext cx="4037719" cy="4123186"/>
            <a:chOff x="4926770" y="2212560"/>
            <a:chExt cx="4037719" cy="4123186"/>
          </a:xfrm>
        </p:grpSpPr>
        <p:pic>
          <p:nvPicPr>
            <p:cNvPr id="70" name="Picture 1" descr="fig8-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818" y="2212560"/>
              <a:ext cx="3922670" cy="4024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Text Box 21"/>
            <p:cNvSpPr txBox="1">
              <a:spLocks noChangeArrowheads="1"/>
            </p:cNvSpPr>
            <p:nvPr/>
          </p:nvSpPr>
          <p:spPr bwMode="auto">
            <a:xfrm>
              <a:off x="4926770" y="2818853"/>
              <a:ext cx="1424243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  <a:defRPr sz="1400" b="1">
                  <a:solidFill>
                    <a:srgbClr val="FF0000"/>
                  </a:solidFill>
                </a:defRPr>
              </a:lvl1pPr>
            </a:lstStyle>
            <a:p>
              <a:r>
                <a:rPr lang="da-DK" altLang="da-DK" dirty="0"/>
                <a:t>Fælles feltvariabler og metoder</a:t>
              </a:r>
            </a:p>
          </p:txBody>
        </p:sp>
        <p:sp>
          <p:nvSpPr>
            <p:cNvPr id="72" name="Line 22"/>
            <p:cNvSpPr>
              <a:spLocks noChangeShapeType="1"/>
            </p:cNvSpPr>
            <p:nvPr/>
          </p:nvSpPr>
          <p:spPr bwMode="auto">
            <a:xfrm flipV="1">
              <a:off x="6084168" y="2912791"/>
              <a:ext cx="295842" cy="2486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3" name="Line 22"/>
            <p:cNvSpPr>
              <a:spLocks noChangeShapeType="1"/>
            </p:cNvSpPr>
            <p:nvPr/>
          </p:nvSpPr>
          <p:spPr bwMode="auto">
            <a:xfrm>
              <a:off x="6084168" y="3274502"/>
              <a:ext cx="251390" cy="3987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4" name="Text Box 21"/>
            <p:cNvSpPr txBox="1">
              <a:spLocks noChangeArrowheads="1"/>
            </p:cNvSpPr>
            <p:nvPr/>
          </p:nvSpPr>
          <p:spPr bwMode="auto">
            <a:xfrm>
              <a:off x="5041819" y="6027969"/>
              <a:ext cx="3922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FF0000"/>
                  </a:solidFill>
                </a:rPr>
                <a:t>Forskellige feltvariabler og metoder</a:t>
              </a:r>
              <a:endParaRPr lang="da-DK" altLang="da-DK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75" name="Line 22"/>
            <p:cNvSpPr>
              <a:spLocks noChangeShapeType="1"/>
            </p:cNvSpPr>
            <p:nvPr/>
          </p:nvSpPr>
          <p:spPr bwMode="auto">
            <a:xfrm flipV="1">
              <a:off x="7092279" y="5764839"/>
              <a:ext cx="283647" cy="2631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6" name="Line 22"/>
            <p:cNvSpPr>
              <a:spLocks noChangeShapeType="1"/>
            </p:cNvSpPr>
            <p:nvPr/>
          </p:nvSpPr>
          <p:spPr bwMode="auto">
            <a:xfrm flipH="1" flipV="1">
              <a:off x="6530919" y="5764839"/>
              <a:ext cx="209371" cy="2631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3213" y="1037475"/>
            <a:ext cx="8496175" cy="221581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Vi kan i stedet lave en Post klasse, som har MessagePost og PhotoPost som </a:t>
            </a:r>
            <a:r>
              <a:rPr lang="da-DK" sz="2000" dirty="0" smtClean="0">
                <a:solidFill>
                  <a:srgbClr val="008000"/>
                </a:solidFill>
              </a:rPr>
              <a:t>subklasser</a:t>
            </a:r>
            <a:r>
              <a:rPr lang="da-DK" sz="2000" dirty="0"/>
              <a:t> (underklasser)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En subklasse </a:t>
            </a:r>
            <a:r>
              <a:rPr lang="da-DK" sz="1800" b="1" dirty="0" smtClean="0">
                <a:solidFill>
                  <a:srgbClr val="008000"/>
                </a:solidFill>
              </a:rPr>
              <a:t>arver</a:t>
            </a:r>
            <a:r>
              <a:rPr lang="da-DK" sz="1800" dirty="0" smtClean="0"/>
              <a:t> alle feltvariabler og metoder fra den oprindelig klasse, som kaldes en superklasse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Alt det der er fælles for subklasserne placeres i superklassen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76174" y="2817797"/>
            <a:ext cx="3187536" cy="2865546"/>
            <a:chOff x="5890751" y="3923789"/>
            <a:chExt cx="3187536" cy="2865546"/>
          </a:xfrm>
        </p:grpSpPr>
        <p:grpSp>
          <p:nvGrpSpPr>
            <p:cNvPr id="41" name="Group 40"/>
            <p:cNvGrpSpPr/>
            <p:nvPr/>
          </p:nvGrpSpPr>
          <p:grpSpPr>
            <a:xfrm>
              <a:off x="5890751" y="3923789"/>
              <a:ext cx="2877632" cy="2865546"/>
              <a:chOff x="2699792" y="1988840"/>
              <a:chExt cx="2877632" cy="2865546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2699792" y="1988840"/>
                <a:ext cx="2877632" cy="2865546"/>
                <a:chOff x="2699792" y="1988840"/>
                <a:chExt cx="2877632" cy="2865546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2699792" y="1988840"/>
                  <a:ext cx="2877632" cy="2434005"/>
                  <a:chOff x="683568" y="2218216"/>
                  <a:chExt cx="3225640" cy="2821854"/>
                </a:xfrm>
              </p:grpSpPr>
              <p:sp>
                <p:nvSpPr>
                  <p:cNvPr id="53" name="Rectangle 52"/>
                  <p:cNvSpPr/>
                  <p:nvPr/>
                </p:nvSpPr>
                <p:spPr bwMode="auto">
                  <a:xfrm>
                    <a:off x="2258066" y="3051902"/>
                    <a:ext cx="1164338" cy="93610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a-DK" sz="2000" b="0" i="0" u="none" strike="noStrike" cap="none" normalizeH="0" baseline="0">
                      <a:ln>
                        <a:noFill/>
                      </a:ln>
                      <a:solidFill>
                        <a:srgbClr val="A5002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683568" y="2218216"/>
                    <a:ext cx="2808312" cy="2592288"/>
                    <a:chOff x="683568" y="2218216"/>
                    <a:chExt cx="2808312" cy="2592288"/>
                  </a:xfrm>
                </p:grpSpPr>
                <p:pic>
                  <p:nvPicPr>
                    <p:cNvPr id="82" name="Picture 1" descr="fig8-4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50000"/>
                    <a:stretch/>
                  </p:blipFill>
                  <p:spPr bwMode="auto">
                    <a:xfrm>
                      <a:off x="683568" y="2218217"/>
                      <a:ext cx="1592026" cy="2592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83" name="Picture 1" descr="fig8-4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3367"/>
                    <a:stretch/>
                  </p:blipFill>
                  <p:spPr bwMode="auto">
                    <a:xfrm>
                      <a:off x="2007065" y="2218216"/>
                      <a:ext cx="1484815" cy="2592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55" name="Rectangle 54"/>
                  <p:cNvSpPr/>
                  <p:nvPr/>
                </p:nvSpPr>
                <p:spPr bwMode="auto">
                  <a:xfrm>
                    <a:off x="1187624" y="3846705"/>
                    <a:ext cx="2304256" cy="93610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a-DK" sz="2000" b="0" i="0" u="none" strike="noStrike" cap="none" normalizeH="0" baseline="0">
                      <a:ln>
                        <a:noFill/>
                      </a:ln>
                      <a:solidFill>
                        <a:srgbClr val="A50021"/>
                      </a:solidFill>
                      <a:effectLst/>
                      <a:latin typeface="Arial" charset="0"/>
                    </a:endParaRPr>
                  </a:p>
                </p:txBody>
              </p:sp>
              <p:pic>
                <p:nvPicPr>
                  <p:cNvPr id="56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20758" y="2962017"/>
                    <a:ext cx="122873" cy="10157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7" name="Picture 6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4707" r="63696"/>
                  <a:stretch/>
                </p:blipFill>
                <p:spPr bwMode="auto">
                  <a:xfrm>
                    <a:off x="1848558" y="3832473"/>
                    <a:ext cx="735853" cy="64807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8" name="Picture 6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2401" t="4707"/>
                  <a:stretch/>
                </p:blipFill>
                <p:spPr bwMode="auto">
                  <a:xfrm>
                    <a:off x="2819737" y="3827140"/>
                    <a:ext cx="559410" cy="64807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0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762398" y="4388752"/>
                    <a:ext cx="1146810" cy="622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1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13987" y="4409324"/>
                    <a:ext cx="1146810" cy="6307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2201667" y="3196600"/>
                    <a:ext cx="1146810" cy="622554"/>
                    <a:chOff x="5724128" y="1844824"/>
                    <a:chExt cx="1146810" cy="622554"/>
                  </a:xfrm>
                </p:grpSpPr>
                <p:pic>
                  <p:nvPicPr>
                    <p:cNvPr id="78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724128" y="1844824"/>
                      <a:ext cx="1146810" cy="622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79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805488" y="1882814"/>
                      <a:ext cx="851916" cy="1105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80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843588" y="1926451"/>
                      <a:ext cx="851916" cy="1105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81" name="Picture 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099091" y="1902428"/>
                      <a:ext cx="309563" cy="1238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sp>
              <p:nvSpPr>
                <p:cNvPr id="4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080464" y="2366237"/>
                  <a:ext cx="1424243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da-DK" altLang="da-DK" sz="1400" b="1" dirty="0" smtClean="0">
                      <a:solidFill>
                        <a:srgbClr val="FF0000"/>
                      </a:solidFill>
                    </a:rPr>
                    <a:t>Superklasse</a:t>
                  </a:r>
                  <a:endParaRPr lang="da-DK" altLang="da-DK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6" name="Line 22"/>
                <p:cNvSpPr>
                  <a:spLocks noChangeShapeType="1"/>
                </p:cNvSpPr>
                <p:nvPr/>
              </p:nvSpPr>
              <p:spPr bwMode="auto">
                <a:xfrm flipH="1" flipV="1">
                  <a:off x="3929338" y="4365103"/>
                  <a:ext cx="151126" cy="26206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endParaRPr lang="da-DK"/>
                </a:p>
              </p:txBody>
            </p:sp>
            <p:sp>
              <p:nvSpPr>
                <p:cNvPr id="47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765621" y="4398034"/>
                  <a:ext cx="94411" cy="22913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endParaRPr lang="da-DK"/>
                </a:p>
              </p:txBody>
            </p:sp>
            <p:sp>
              <p:nvSpPr>
                <p:cNvPr id="4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832687" y="4546609"/>
                  <a:ext cx="117508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da-DK" altLang="da-DK" sz="1400" b="1" dirty="0" smtClean="0">
                      <a:solidFill>
                        <a:srgbClr val="FF0000"/>
                      </a:solidFill>
                    </a:rPr>
                    <a:t>Subklasser</a:t>
                  </a:r>
                  <a:endParaRPr lang="da-DK" altLang="da-DK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Line 22"/>
                <p:cNvSpPr>
                  <a:spLocks noChangeShapeType="1"/>
                </p:cNvSpPr>
                <p:nvPr/>
              </p:nvSpPr>
              <p:spPr bwMode="auto">
                <a:xfrm>
                  <a:off x="4541370" y="2616114"/>
                  <a:ext cx="0" cy="21663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endParaRPr lang="da-DK" dirty="0"/>
                </a:p>
              </p:txBody>
            </p:sp>
            <p:sp>
              <p:nvSpPr>
                <p:cNvPr id="50" name="Oval 49"/>
                <p:cNvSpPr/>
                <p:nvPr/>
              </p:nvSpPr>
              <p:spPr bwMode="auto">
                <a:xfrm>
                  <a:off x="4140233" y="3360532"/>
                  <a:ext cx="224689" cy="22579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 bwMode="auto">
                <a:xfrm>
                  <a:off x="4607944" y="3339511"/>
                  <a:ext cx="224689" cy="22579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713133" y="3274409"/>
                  <a:ext cx="1520903" cy="3877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spcBef>
                      <a:spcPct val="50000"/>
                    </a:spcBef>
                    <a:buFontTx/>
                    <a:buNone/>
                  </a:pPr>
                  <a:r>
                    <a:rPr lang="da-DK" altLang="da-DK" sz="1200" b="1" dirty="0" smtClean="0">
                      <a:solidFill>
                        <a:srgbClr val="0000FF"/>
                      </a:solidFill>
                    </a:rPr>
                    <a:t>Bemærk formen på pilehovederne</a:t>
                  </a:r>
                  <a:endParaRPr lang="da-DK" altLang="da-DK" sz="1200" b="1" dirty="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43" name="Rectangle 42"/>
              <p:cNvSpPr/>
              <p:nvPr/>
            </p:nvSpPr>
            <p:spPr bwMode="auto">
              <a:xfrm>
                <a:off x="4088832" y="2862813"/>
                <a:ext cx="918937" cy="4637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4" name="Rectangle 3"/>
            <p:cNvSpPr/>
            <p:nvPr/>
          </p:nvSpPr>
          <p:spPr bwMode="auto">
            <a:xfrm>
              <a:off x="5890751" y="3972409"/>
              <a:ext cx="3187536" cy="2794151"/>
            </a:xfrm>
            <a:prstGeom prst="rect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6" name="Text Box 21"/>
          <p:cNvSpPr txBox="1">
            <a:spLocks noChangeArrowheads="1"/>
          </p:cNvSpPr>
          <p:nvPr/>
        </p:nvSpPr>
        <p:spPr bwMode="auto">
          <a:xfrm>
            <a:off x="5476175" y="5787951"/>
            <a:ext cx="3187536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Newsfeed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 bruger Post klassen, men har ikke behov for at kende noget til underklasserne</a:t>
            </a:r>
          </a:p>
        </p:txBody>
      </p:sp>
      <p:sp>
        <p:nvSpPr>
          <p:cNvPr id="84" name="Text Box 21"/>
          <p:cNvSpPr txBox="1">
            <a:spLocks noChangeArrowheads="1"/>
          </p:cNvSpPr>
          <p:nvPr/>
        </p:nvSpPr>
        <p:spPr bwMode="auto">
          <a:xfrm>
            <a:off x="2995543" y="2855691"/>
            <a:ext cx="2318539" cy="103105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Ingen kodedublering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Nemmere at overskue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u er det klart, hvad der er fælles/forskelligt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85" name="Text Box 21"/>
          <p:cNvSpPr txBox="1">
            <a:spLocks noChangeArrowheads="1"/>
          </p:cNvSpPr>
          <p:nvPr/>
        </p:nvSpPr>
        <p:spPr bwMode="auto">
          <a:xfrm>
            <a:off x="7225364" y="2889432"/>
            <a:ext cx="1490053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Klassediagram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58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15281"/>
            <a:ext cx="8352160" cy="5616624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Nedarvning</a:t>
            </a:r>
            <a:endParaRPr lang="da-DK" sz="2000" dirty="0"/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Subklasser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Forskellen på en variabels statiske og dynamiske type</a:t>
            </a:r>
            <a:endParaRPr lang="da-DK" altLang="da-DK" sz="1800" dirty="0"/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Subtyper og Liskovs substitutionsprincip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Typeskift (type cast)</a:t>
            </a:r>
            <a:endParaRPr lang="da-DK" altLang="da-DK" sz="180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Metoder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subklasser</a:t>
            </a:r>
          </a:p>
          <a:p>
            <a:pPr lvl="1">
              <a:spcBef>
                <a:spcPts val="400"/>
              </a:spcBef>
            </a:pPr>
            <a:r>
              <a:rPr lang="en-US" altLang="da-DK" sz="1800" dirty="0" smtClean="0"/>
              <a:t>Dynamic method lookup</a:t>
            </a:r>
            <a:r>
              <a:rPr lang="da-DK" altLang="da-DK" sz="1800" dirty="0" smtClean="0"/>
              <a:t> i forbindelse med nedarvning og overskrivning</a:t>
            </a:r>
            <a:endParaRPr lang="da-DK" altLang="da-DK" sz="1800" dirty="0"/>
          </a:p>
          <a:p>
            <a:pPr>
              <a:spcBef>
                <a:spcPts val="1200"/>
              </a:spcBef>
            </a:pPr>
            <a:r>
              <a:rPr lang="da-DK" sz="2000" dirty="0"/>
              <a:t>Object klassen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Superklasse for alle klasser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Indeholder en række nyttige metoder, bl.a. toString, equals, </a:t>
            </a:r>
            <a:r>
              <a:rPr lang="da-DK" sz="1800" dirty="0" err="1"/>
              <a:t>hashCode</a:t>
            </a:r>
            <a:r>
              <a:rPr lang="da-DK" sz="1800" dirty="0"/>
              <a:t> og </a:t>
            </a:r>
            <a:r>
              <a:rPr lang="da-DK" sz="1800" dirty="0" err="1"/>
              <a:t>getClass</a:t>
            </a:r>
            <a:endParaRPr lang="da-DK" sz="1800" dirty="0"/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Protected access</a:t>
            </a:r>
          </a:p>
          <a:p>
            <a:pPr lvl="1">
              <a:spcBef>
                <a:spcPts val="400"/>
              </a:spcBef>
            </a:pPr>
            <a:r>
              <a:rPr lang="da-DK" altLang="da-DK" dirty="0"/>
              <a:t>Alternativ til public og private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Projektopgave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om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computerspil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Opsummering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50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083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51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280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NewsFeed klassen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6</a:t>
            </a:fld>
            <a:endParaRPr lang="da-DK" altLang="da-DK" dirty="0"/>
          </a:p>
        </p:txBody>
      </p:sp>
      <p:grpSp>
        <p:nvGrpSpPr>
          <p:cNvPr id="4" name="Group 3"/>
          <p:cNvGrpSpPr/>
          <p:nvPr/>
        </p:nvGrpSpPr>
        <p:grpSpPr>
          <a:xfrm>
            <a:off x="1187624" y="2924944"/>
            <a:ext cx="5529068" cy="3710517"/>
            <a:chOff x="899592" y="3284984"/>
            <a:chExt cx="4738395" cy="3410875"/>
          </a:xfrm>
        </p:grpSpPr>
        <p:grpSp>
          <p:nvGrpSpPr>
            <p:cNvPr id="20" name="Group 19"/>
            <p:cNvGrpSpPr/>
            <p:nvPr/>
          </p:nvGrpSpPr>
          <p:grpSpPr>
            <a:xfrm>
              <a:off x="899592" y="3284984"/>
              <a:ext cx="4738395" cy="3410875"/>
              <a:chOff x="755576" y="3284984"/>
              <a:chExt cx="4738395" cy="3410875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755576" y="3284984"/>
                <a:ext cx="4353002" cy="2976205"/>
                <a:chOff x="146990" y="3621147"/>
                <a:chExt cx="4353002" cy="2976205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146990" y="3621147"/>
                  <a:ext cx="4353002" cy="2976205"/>
                  <a:chOff x="1056404" y="1237390"/>
                  <a:chExt cx="6395916" cy="3886107"/>
                </a:xfrm>
              </p:grpSpPr>
              <p:pic>
                <p:nvPicPr>
                  <p:cNvPr id="33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3768" y="3175999"/>
                    <a:ext cx="4968552" cy="19009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1056404" y="1237390"/>
                    <a:ext cx="2216349" cy="2227052"/>
                    <a:chOff x="1043608" y="1606976"/>
                    <a:chExt cx="2216349" cy="2227052"/>
                  </a:xfrm>
                </p:grpSpPr>
                <p:pic>
                  <p:nvPicPr>
                    <p:cNvPr id="41" name="Picture 2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33288"/>
                    <a:stretch/>
                  </p:blipFill>
                  <p:spPr bwMode="auto">
                    <a:xfrm>
                      <a:off x="1043608" y="2314832"/>
                      <a:ext cx="2211705" cy="151919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42" name="Picture 2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-11757" b="80673"/>
                    <a:stretch/>
                  </p:blipFill>
                  <p:spPr bwMode="auto">
                    <a:xfrm>
                      <a:off x="1048252" y="1606976"/>
                      <a:ext cx="2211705" cy="7078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pic>
                <p:nvPicPr>
                  <p:cNvPr id="35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1497"/>
                  <a:stretch/>
                </p:blipFill>
                <p:spPr bwMode="auto">
                  <a:xfrm>
                    <a:off x="2626072" y="4421461"/>
                    <a:ext cx="1200227" cy="7020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6" name="Picture 3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707" t="13812"/>
                  <a:stretch/>
                </p:blipFill>
                <p:spPr bwMode="auto">
                  <a:xfrm>
                    <a:off x="6199411" y="4413224"/>
                    <a:ext cx="1170531" cy="5753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3422161" y="3377774"/>
                    <a:ext cx="1790135" cy="266700"/>
                    <a:chOff x="3422161" y="3377774"/>
                    <a:chExt cx="1790135" cy="266700"/>
                  </a:xfrm>
                </p:grpSpPr>
                <p:pic>
                  <p:nvPicPr>
                    <p:cNvPr id="38" name="Picture 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419252" y="3415642"/>
                      <a:ext cx="647700" cy="1905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39" name="Picture 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422161" y="3404444"/>
                      <a:ext cx="1104900" cy="213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40" name="Picture 8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82315"/>
                    <a:stretch/>
                  </p:blipFill>
                  <p:spPr bwMode="auto">
                    <a:xfrm>
                      <a:off x="4968044" y="3377774"/>
                      <a:ext cx="244252" cy="2667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sp>
              <p:nvSpPr>
                <p:cNvPr id="4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14989" y="4220503"/>
                  <a:ext cx="569922" cy="151836"/>
                </a:xfrm>
                <a:prstGeom prst="rect">
                  <a:avLst/>
                </a:prstGeom>
                <a:solidFill>
                  <a:srgbClr val="FFCCCC"/>
                </a:solidFill>
                <a:ln>
                  <a:noFill/>
                </a:ln>
                <a:extLst/>
              </p:spPr>
              <p:txBody>
                <a:bodyPr wrap="square" lIns="0" tIns="0" rIns="0" bIns="0">
                  <a:spAutoFit/>
                </a:bodyPr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pPr eaLnBrk="1" hangingPunct="1">
                    <a:spcBef>
                      <a:spcPts val="0"/>
                    </a:spcBef>
                    <a:buFontTx/>
                    <a:buNone/>
                  </a:pPr>
                  <a:r>
                    <a:rPr lang="en-GB" altLang="da-DK" sz="900" b="1" dirty="0" smtClean="0">
                      <a:solidFill>
                        <a:schemeClr val="tx1"/>
                      </a:solidFill>
                    </a:rPr>
                    <a:t>postings</a:t>
                  </a:r>
                  <a:endParaRPr lang="en-GB" altLang="da-DK" sz="9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031" name="Picture 7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11122" y="4119613"/>
                  <a:ext cx="94202" cy="737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51" name="Text Box 21"/>
              <p:cNvSpPr txBox="1">
                <a:spLocks noChangeArrowheads="1"/>
              </p:cNvSpPr>
              <p:nvPr/>
            </p:nvSpPr>
            <p:spPr bwMode="auto">
              <a:xfrm>
                <a:off x="2998419" y="6348315"/>
                <a:ext cx="1148017" cy="3374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FF"/>
                    </a:solidFill>
                  </a:rPr>
                  <a:t>PhotoPost</a:t>
                </a:r>
                <a:endParaRPr lang="da-DK" altLang="da-DK" sz="14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2" name="Line 22"/>
              <p:cNvSpPr>
                <a:spLocks noChangeShapeType="1"/>
              </p:cNvSpPr>
              <p:nvPr/>
            </p:nvSpPr>
            <p:spPr bwMode="auto">
              <a:xfrm flipH="1" flipV="1">
                <a:off x="3018125" y="6112747"/>
                <a:ext cx="113716" cy="28000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>
                  <a:solidFill>
                    <a:srgbClr val="0000FF"/>
                  </a:solidFill>
                </a:endParaRPr>
              </a:p>
            </p:txBody>
          </p:sp>
          <p:sp>
            <p:nvSpPr>
              <p:cNvPr id="54" name="Line 22"/>
              <p:cNvSpPr>
                <a:spLocks noChangeShapeType="1"/>
              </p:cNvSpPr>
              <p:nvPr/>
            </p:nvSpPr>
            <p:spPr bwMode="auto">
              <a:xfrm flipV="1">
                <a:off x="3779912" y="6112747"/>
                <a:ext cx="113717" cy="28000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>
                  <a:solidFill>
                    <a:srgbClr val="0000FF"/>
                  </a:solidFill>
                </a:endParaRPr>
              </a:p>
            </p:txBody>
          </p:sp>
          <p:sp>
            <p:nvSpPr>
              <p:cNvPr id="55" name="Text Box 21"/>
              <p:cNvSpPr txBox="1">
                <a:spLocks noChangeArrowheads="1"/>
              </p:cNvSpPr>
              <p:nvPr/>
            </p:nvSpPr>
            <p:spPr bwMode="auto">
              <a:xfrm>
                <a:off x="4090481" y="6348315"/>
                <a:ext cx="1403490" cy="3374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9900"/>
                    </a:solidFill>
                  </a:rPr>
                  <a:t>MessagePost</a:t>
                </a:r>
                <a:endParaRPr lang="da-DK" altLang="da-DK" sz="1400" b="1" dirty="0">
                  <a:solidFill>
                    <a:srgbClr val="009900"/>
                  </a:solidFill>
                </a:endParaRPr>
              </a:p>
            </p:txBody>
          </p:sp>
          <p:sp>
            <p:nvSpPr>
              <p:cNvPr id="56" name="Line 22"/>
              <p:cNvSpPr>
                <a:spLocks noChangeShapeType="1"/>
              </p:cNvSpPr>
              <p:nvPr/>
            </p:nvSpPr>
            <p:spPr bwMode="auto">
              <a:xfrm flipV="1">
                <a:off x="4643347" y="6112747"/>
                <a:ext cx="0" cy="26313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>
                  <a:solidFill>
                    <a:srgbClr val="009900"/>
                  </a:solidFill>
                </a:endParaRPr>
              </a:p>
            </p:txBody>
          </p:sp>
          <p:sp>
            <p:nvSpPr>
              <p:cNvPr id="57" name="Text Box 21"/>
              <p:cNvSpPr txBox="1">
                <a:spLocks noChangeArrowheads="1"/>
              </p:cNvSpPr>
              <p:nvPr/>
            </p:nvSpPr>
            <p:spPr bwMode="auto">
              <a:xfrm>
                <a:off x="1658018" y="6358445"/>
                <a:ext cx="1606691" cy="3374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9900"/>
                    </a:solidFill>
                  </a:rPr>
                  <a:t>MessagePost</a:t>
                </a:r>
                <a:endParaRPr lang="da-DK" altLang="da-DK" sz="1400" b="1" dirty="0">
                  <a:solidFill>
                    <a:srgbClr val="009900"/>
                  </a:solidFill>
                </a:endParaRPr>
              </a:p>
            </p:txBody>
          </p:sp>
          <p:sp>
            <p:nvSpPr>
              <p:cNvPr id="58" name="Line 22"/>
              <p:cNvSpPr>
                <a:spLocks noChangeShapeType="1"/>
              </p:cNvSpPr>
              <p:nvPr/>
            </p:nvSpPr>
            <p:spPr bwMode="auto">
              <a:xfrm flipV="1">
                <a:off x="2236631" y="6129624"/>
                <a:ext cx="0" cy="26313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>
                  <a:solidFill>
                    <a:srgbClr val="009900"/>
                  </a:solidFill>
                </a:endParaRPr>
              </a:p>
            </p:txBody>
          </p:sp>
        </p:grpSp>
        <p:sp>
          <p:nvSpPr>
            <p:cNvPr id="60" name="Line 22"/>
            <p:cNvSpPr>
              <a:spLocks noChangeShapeType="1"/>
            </p:cNvSpPr>
            <p:nvPr/>
          </p:nvSpPr>
          <p:spPr bwMode="auto">
            <a:xfrm>
              <a:off x="3305901" y="4646734"/>
              <a:ext cx="5248" cy="3134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3089659" y="4402164"/>
              <a:ext cx="624965" cy="333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Post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5" y="1055097"/>
            <a:ext cx="8029152" cy="2295659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Vi undgår også kodedublering i NewsFeed klassen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Nu har vi kun </a:t>
            </a:r>
            <a:r>
              <a:rPr lang="da-DK" sz="1800" b="1" dirty="0" smtClean="0">
                <a:solidFill>
                  <a:srgbClr val="008000"/>
                </a:solidFill>
              </a:rPr>
              <a:t>én</a:t>
            </a:r>
            <a:r>
              <a:rPr lang="da-DK" sz="1800" dirty="0" smtClean="0"/>
              <a:t> arrayliste</a:t>
            </a:r>
            <a:r>
              <a:rPr lang="da-DK" sz="1800" dirty="0"/>
              <a:t> </a:t>
            </a:r>
            <a:r>
              <a:rPr lang="da-DK" sz="1800" dirty="0" smtClean="0"/>
              <a:t>med elementtypen </a:t>
            </a:r>
            <a:r>
              <a:rPr lang="da-DK" sz="1800" b="1" dirty="0" smtClean="0">
                <a:solidFill>
                  <a:srgbClr val="008000"/>
                </a:solidFill>
              </a:rPr>
              <a:t>Post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Alle de steder, hvor man skal bruge et </a:t>
            </a:r>
            <a:r>
              <a:rPr lang="da-DK" sz="1800" b="1" dirty="0" smtClean="0">
                <a:solidFill>
                  <a:srgbClr val="008000"/>
                </a:solidFill>
              </a:rPr>
              <a:t>Post</a:t>
            </a:r>
            <a:r>
              <a:rPr lang="da-DK" sz="1800" dirty="0" smtClean="0"/>
              <a:t> objekt, kan man i stedet bruge et objekt fra en </a:t>
            </a:r>
            <a:r>
              <a:rPr lang="da-DK" sz="1800" b="1" dirty="0" smtClean="0">
                <a:solidFill>
                  <a:srgbClr val="008000"/>
                </a:solidFill>
              </a:rPr>
              <a:t>subklasse</a:t>
            </a:r>
            <a:endParaRPr lang="da-DK" sz="1800" dirty="0" smtClean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Dvs. at elementerne i arraylisten kan være af typen </a:t>
            </a:r>
            <a:r>
              <a:rPr lang="da-DK" sz="1800" b="1" dirty="0">
                <a:solidFill>
                  <a:srgbClr val="008000"/>
                </a:solidFill>
              </a:rPr>
              <a:t>Post</a:t>
            </a:r>
            <a:r>
              <a:rPr lang="da-DK" sz="1800" dirty="0" smtClean="0"/>
              <a:t>, </a:t>
            </a:r>
            <a:r>
              <a:rPr lang="da-DK" sz="1800" b="1" dirty="0">
                <a:solidFill>
                  <a:srgbClr val="008000"/>
                </a:solidFill>
              </a:rPr>
              <a:t>MessagePost</a:t>
            </a:r>
            <a:r>
              <a:rPr lang="da-DK" sz="1800" dirty="0" smtClean="0"/>
              <a:t> eller </a:t>
            </a:r>
            <a:r>
              <a:rPr lang="da-DK" sz="1800" b="1" dirty="0">
                <a:solidFill>
                  <a:srgbClr val="008000"/>
                </a:solidFill>
              </a:rPr>
              <a:t>PhotoPost</a:t>
            </a:r>
          </a:p>
        </p:txBody>
      </p: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5364088" y="3736620"/>
            <a:ext cx="2537336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slipper for at skulle erklære og gennemløbe to forskellige arraylister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46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>
                <a:ea typeface="ＭＳ Ｐゴシック" pitchFamily="34" charset="-128"/>
              </a:rPr>
              <a:t>Nedarvning i </a:t>
            </a:r>
            <a:r>
              <a:rPr lang="da-DK" altLang="en-US" sz="3200" kern="0" dirty="0" smtClean="0">
                <a:ea typeface="ＭＳ Ｐゴシック" pitchFamily="34" charset="-128"/>
              </a:rPr>
              <a:t>Java</a:t>
            </a:r>
            <a:endParaRPr lang="da-DK" altLang="da-DK" sz="3200" kern="0" dirty="0"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67543" y="1052736"/>
            <a:ext cx="5656165" cy="362086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username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timestamp;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likes;</a:t>
            </a:r>
          </a:p>
          <a:p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comments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spc="-1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Post(String author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author;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 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System.currentTimeMillis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>
              <a:lnSpc>
                <a:spcPct val="70000"/>
              </a:lnSpc>
            </a:pP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Methods omitted</a:t>
            </a:r>
            <a:endParaRPr lang="en-US" sz="1800" b="1" kern="0" spc="-1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606468" y="4399183"/>
            <a:ext cx="6489848" cy="241055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90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message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MessagePost(String author,</a:t>
            </a:r>
            <a:r>
              <a:rPr lang="en-US" sz="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text)</a:t>
            </a:r>
            <a:r>
              <a:rPr lang="en-US" sz="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8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(author);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text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Methods omitted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7</a:t>
            </a:fld>
            <a:endParaRPr lang="da-DK" altLang="da-DK" dirty="0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711896" y="1448489"/>
            <a:ext cx="4552832" cy="112110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5264727" y="2009040"/>
            <a:ext cx="110747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372199" y="1855151"/>
            <a:ext cx="14401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4 feltvariabler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698041" y="2644598"/>
            <a:ext cx="5286300" cy="146746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5966233" y="2924943"/>
            <a:ext cx="563875" cy="83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556393" y="2546320"/>
            <a:ext cx="161600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FF0000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da-DK" altLang="da-DK" dirty="0"/>
              <a:t>Konstruktør </a:t>
            </a:r>
            <a:endParaRPr lang="da-DK" altLang="da-DK" dirty="0" smtClean="0"/>
          </a:p>
          <a:p>
            <a:pPr marL="176213" indent="-176213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76213" algn="l"/>
              </a:tabLst>
            </a:pPr>
            <a:r>
              <a:rPr lang="da-DK" altLang="da-DK" dirty="0" smtClean="0"/>
              <a:t>Initialiserer de 4 feltvariabler</a:t>
            </a:r>
            <a:endParaRPr lang="da-DK" altLang="da-DK" dirty="0"/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6084916" y="4504800"/>
            <a:ext cx="1712422" cy="241767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6948264" y="4005064"/>
            <a:ext cx="1016" cy="48073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6372200" y="3573016"/>
            <a:ext cx="205901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Angiver at klassen er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subklasse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af Post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2856066" y="4827591"/>
            <a:ext cx="3271269" cy="29256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2860684" y="5192426"/>
            <a:ext cx="6155129" cy="103745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899592" y="4812380"/>
            <a:ext cx="164890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Feltvariabel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 tilgift til de 4, der nedarves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2323424" y="5865104"/>
            <a:ext cx="49408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07207" y="5464616"/>
            <a:ext cx="2597256" cy="135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Konstruktør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Kalder superklassens konstruktør, så de fire nedarvede feltvariabler bliver initialiseret</a:t>
            </a:r>
          </a:p>
          <a:p>
            <a:pPr marL="176213" indent="-176213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50" dirty="0">
                <a:solidFill>
                  <a:srgbClr val="FF0000"/>
                </a:solidFill>
              </a:rPr>
              <a:t>Initialiserer</a:t>
            </a:r>
            <a:r>
              <a:rPr lang="da-DK" altLang="da-DK" sz="1100" b="1" spc="-50" dirty="0">
                <a:solidFill>
                  <a:srgbClr val="FF0000"/>
                </a:solidFill>
              </a:rPr>
              <a:t> </a:t>
            </a:r>
            <a:r>
              <a:rPr lang="da-DK" altLang="da-DK" sz="1400" b="1" spc="-50" dirty="0" smtClean="0">
                <a:solidFill>
                  <a:srgbClr val="FF0000"/>
                </a:solidFill>
              </a:rPr>
              <a:t>egen</a:t>
            </a:r>
            <a:r>
              <a:rPr lang="da-DK" altLang="da-DK" sz="1100" b="1" spc="-50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spc="-50" dirty="0" smtClean="0">
                <a:solidFill>
                  <a:srgbClr val="FF0000"/>
                </a:solidFill>
              </a:rPr>
              <a:t>feltvariabel</a:t>
            </a:r>
            <a:endParaRPr lang="da-DK" altLang="da-DK" sz="1400" b="1" spc="-50" dirty="0">
              <a:solidFill>
                <a:srgbClr val="FF0000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2248427" y="4973874"/>
            <a:ext cx="57796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4851252" y="1052736"/>
            <a:ext cx="13049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Superklasse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8031178" y="4396438"/>
            <a:ext cx="10919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Subklasse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3154132" y="5498800"/>
            <a:ext cx="2063845" cy="2409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5198757" y="5617453"/>
            <a:ext cx="453363" cy="1223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651020" y="5583508"/>
            <a:ext cx="32414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Kald </a:t>
            </a:r>
            <a:r>
              <a:rPr lang="da-DK" altLang="da-DK" sz="1400" b="1" smtClean="0">
                <a:solidFill>
                  <a:srgbClr val="FF0000"/>
                </a:solidFill>
              </a:rPr>
              <a:t>af superklassens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konstruktør (med de rette parametre)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91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0" grpId="0"/>
      <p:bldP spid="21" grpId="0" animBg="1"/>
      <p:bldP spid="22" grpId="0" animBg="1"/>
      <p:bldP spid="24" grpId="0"/>
      <p:bldP spid="25" grpId="0" animBg="1"/>
      <p:bldP spid="27" grpId="0" animBg="1"/>
      <p:bldP spid="29" grpId="0"/>
      <p:bldP spid="23" grpId="0" animBg="1"/>
      <p:bldP spid="30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467543" y="1052736"/>
            <a:ext cx="5656165" cy="362086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username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timestamp;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comments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Post(String author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author;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 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System.currentTimeMillis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 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Methods omitted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06468" y="4399183"/>
            <a:ext cx="6489848" cy="241055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90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MessagePost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message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MessagePost(String author,</a:t>
            </a:r>
            <a:r>
              <a:rPr lang="en-US" sz="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text)</a:t>
            </a:r>
            <a:r>
              <a:rPr lang="en-US" sz="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8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(author);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text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Methods omitted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>
                <a:ea typeface="ＭＳ Ｐゴシック" pitchFamily="34" charset="-128"/>
              </a:rPr>
              <a:t>Access rettigheder</a:t>
            </a:r>
            <a:endParaRPr lang="da-DK" altLang="da-DK" sz="3200" kern="0" dirty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8</a:t>
            </a:fld>
            <a:endParaRPr lang="da-DK" altLang="da-DK" dirty="0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711895" y="1448489"/>
            <a:ext cx="4928413" cy="112110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5676523" y="1916831"/>
            <a:ext cx="695676" cy="25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         </a:t>
            </a:r>
            <a:endParaRPr 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228184" y="1052736"/>
            <a:ext cx="2868132" cy="168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Subklassen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arver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de fire feltvariabler  i superklassen</a:t>
            </a:r>
            <a:endParaRPr lang="da-DK" altLang="da-DK" sz="1400" b="1" dirty="0" smtClean="0">
              <a:solidFill>
                <a:srgbClr val="008000"/>
              </a:solidFill>
            </a:endParaRP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Men de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private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 og derfor kan subklassen (som alle andre klasser) kun tilgå dem via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public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accessor og mutator metoder defineret i superklassen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2881416" y="5144568"/>
            <a:ext cx="6117306" cy="106340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6300192" y="2794283"/>
            <a:ext cx="2843808" cy="110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public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metoder fra superklassen kan kaldes</a:t>
            </a:r>
            <a:r>
              <a:rPr lang="da-DK" altLang="da-DK" sz="9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i</a:t>
            </a:r>
            <a:r>
              <a:rPr lang="da-DK" altLang="da-DK" sz="9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subklassen</a:t>
            </a:r>
            <a:r>
              <a:rPr lang="da-DK" altLang="da-DK" sz="9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som</a:t>
            </a:r>
            <a:r>
              <a:rPr lang="da-DK" altLang="da-DK" sz="9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om de var lokale</a:t>
            </a:r>
          </a:p>
          <a:p>
            <a:pPr marL="180975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Uden brug af dot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notation,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f.eks.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getTimestamp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4851252" y="1052736"/>
            <a:ext cx="13049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Superklasse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8004329" y="4399183"/>
            <a:ext cx="10919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Subklasse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0" y="4822062"/>
            <a:ext cx="2642979" cy="199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Java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kræver, </a:t>
            </a:r>
            <a:r>
              <a:rPr lang="da-DK" altLang="da-DK" sz="1400" b="1" dirty="0">
                <a:solidFill>
                  <a:srgbClr val="FF0000"/>
                </a:solidFill>
              </a:rPr>
              <a:t>at </a:t>
            </a:r>
            <a:r>
              <a:rPr lang="da-DK" altLang="da-DK" sz="1400" b="1" dirty="0">
                <a:solidFill>
                  <a:srgbClr val="008000"/>
                </a:solidFill>
              </a:rPr>
              <a:t>første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sætning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>
                <a:solidFill>
                  <a:srgbClr val="FF0000"/>
                </a:solidFill>
              </a:rPr>
              <a:t>i en subklasses konstruktør er et kald til superklassens konstruktør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Hvis dette ikke er tilfældet, indsætter compileren et </a:t>
            </a:r>
            <a:r>
              <a:rPr lang="da-DK" altLang="da-DK" sz="1400" b="1" spc="-60" dirty="0" smtClean="0">
                <a:solidFill>
                  <a:srgbClr val="FF0000"/>
                </a:solidFill>
              </a:rPr>
              <a:t>sådant kald (uden parametre)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 smtClean="0">
                <a:solidFill>
                  <a:srgbClr val="FF0000"/>
                </a:solidFill>
              </a:rPr>
              <a:t>Det virker kun, hvis der er en konstruktør uden parametre</a:t>
            </a:r>
            <a:endParaRPr lang="da-DK" altLang="da-DK" sz="1400" b="1" spc="-60" dirty="0">
              <a:solidFill>
                <a:srgbClr val="FF0000"/>
              </a:solidFill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3154132" y="5498800"/>
            <a:ext cx="2063845" cy="2409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2564092" y="5524107"/>
            <a:ext cx="542356" cy="8415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884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424168" cy="3024336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Alle objekt klasser bestemmer en type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Når en klasse B er en subklasse af klassen A, siger vi at typen B er en subtype af typen A (som er en supertype af typen B)</a:t>
            </a:r>
          </a:p>
          <a:p>
            <a:pPr>
              <a:spcBef>
                <a:spcPts val="1200"/>
              </a:spcBef>
            </a:pPr>
            <a:r>
              <a:rPr lang="da-DK" altLang="da-DK" sz="2000" dirty="0" smtClean="0"/>
              <a:t>De steder, hvor der skal bruges et objekt af typen A, kan man i </a:t>
            </a:r>
            <a:r>
              <a:rPr lang="da-DK" altLang="da-DK" sz="2000" spc="-50" dirty="0" smtClean="0"/>
              <a:t>stedet bruge et udtryk b, der evaluerer til et objekt af en subtype B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Assignments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Parameterværdier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R</a:t>
            </a:r>
            <a:r>
              <a:rPr lang="da-DK" altLang="da-DK" sz="1800" dirty="0" smtClean="0"/>
              <a:t>eturværdier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Elementer i </a:t>
            </a:r>
            <a:r>
              <a:rPr lang="da-DK" altLang="da-DK" sz="1800" dirty="0" smtClean="0"/>
              <a:t>objektsamlinger</a:t>
            </a:r>
            <a:endParaRPr lang="da-DK" altLang="da-DK" sz="18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Subtyper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16925" y="3732473"/>
            <a:ext cx="2398888" cy="1208985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pop() 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521683" y="3738643"/>
            <a:ext cx="1072009" cy="370449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pip(b);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25722" y="3301918"/>
            <a:ext cx="4047585" cy="35757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pip(A </a:t>
            </a:r>
            <a:r>
              <a:rPr lang="en-US" sz="1800" b="1" kern="0" spc="-1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{...};</a:t>
            </a:r>
          </a:p>
          <a:p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4221088"/>
            <a:ext cx="410445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da-DK" altLang="da-DK" sz="2000" kern="0" dirty="0" smtClean="0"/>
              <a:t>Ovenstående er kendt som Liskovs substitutionsprincip</a:t>
            </a:r>
          </a:p>
          <a:p>
            <a:pPr lvl="1">
              <a:spcBef>
                <a:spcPts val="400"/>
              </a:spcBef>
              <a:buFont typeface="Arial" panose="020B0604020202020204" pitchFamily="34" charset="0"/>
              <a:buChar char="–"/>
              <a:tabLst>
                <a:tab pos="180975" algn="l"/>
              </a:tabLst>
            </a:pPr>
            <a:r>
              <a:rPr lang="da-DK" altLang="da-DK" sz="1800" dirty="0" smtClean="0"/>
              <a:t>Vi har tidligere </a:t>
            </a:r>
            <a:r>
              <a:rPr lang="da-DK" altLang="da-DK" sz="1800" dirty="0"/>
              <a:t>sagt at </a:t>
            </a:r>
            <a:r>
              <a:rPr lang="da-DK" altLang="da-DK" sz="1800" dirty="0" smtClean="0"/>
              <a:t>typerne </a:t>
            </a:r>
            <a:r>
              <a:rPr lang="da-DK" altLang="da-DK" sz="1800" dirty="0"/>
              <a:t>skal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matche</a:t>
            </a:r>
            <a:r>
              <a:rPr lang="da-DK" altLang="da-DK" sz="1800" dirty="0" smtClean="0">
                <a:solidFill>
                  <a:srgbClr val="008000"/>
                </a:solidFill>
              </a:rPr>
              <a:t> </a:t>
            </a:r>
            <a:r>
              <a:rPr lang="da-DK" altLang="da-DK" sz="1800" dirty="0" smtClean="0"/>
              <a:t>(for assignments, parametre, returværdier og  objektsamlinger)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499992" y="5021779"/>
            <a:ext cx="2679741" cy="62548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ArrayList&lt;A&gt; list;</a:t>
            </a:r>
          </a:p>
          <a:p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</a:p>
          <a:p>
            <a:endParaRPr lang="en-US" sz="1800" b="1" kern="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b="1" kern="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5" y="6015384"/>
            <a:ext cx="8279383" cy="55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180975" algn="l"/>
              </a:tabLst>
            </a:pPr>
            <a:r>
              <a:rPr lang="da-DK" altLang="da-DK" sz="1800" dirty="0" smtClean="0"/>
              <a:t>Mere præcist betyder det, at typen af udtrykket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b</a:t>
            </a:r>
            <a:r>
              <a:rPr lang="da-DK" altLang="da-DK" sz="1800" dirty="0" smtClean="0"/>
              <a:t> skal være en subtype af den forventede type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A</a:t>
            </a:r>
            <a:r>
              <a:rPr lang="da-DK" altLang="da-DK" sz="1800" dirty="0" smtClean="0"/>
              <a:t> (eller A selv)</a:t>
            </a:r>
            <a:endParaRPr lang="da-DK" altLang="da-DK" sz="1800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9</a:t>
            </a:fld>
            <a:endParaRPr lang="da-DK" altLang="da-DK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4525722" y="2861557"/>
            <a:ext cx="969145" cy="360040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b;</a:t>
            </a:r>
          </a:p>
        </p:txBody>
      </p:sp>
    </p:spTree>
    <p:extLst>
      <p:ext uri="{BB962C8B-B14F-4D97-AF65-F5344CB8AC3E}">
        <p14:creationId xmlns:p14="http://schemas.microsoft.com/office/powerpoint/2010/main" val="74250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  <p:bldP spid="11" grpId="0" animBg="1"/>
      <p:bldP spid="12" grpId="0"/>
      <p:bldP spid="14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11165</TotalTime>
  <Words>6061</Words>
  <Application>Microsoft Office PowerPoint</Application>
  <PresentationFormat>On-screen Show (4:3)</PresentationFormat>
  <Paragraphs>874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ＭＳ Ｐゴシック</vt:lpstr>
      <vt:lpstr>Arial</vt:lpstr>
      <vt:lpstr>Courier New</vt:lpstr>
      <vt:lpstr>Symbol</vt:lpstr>
      <vt:lpstr>Times New Roman</vt:lpstr>
      <vt:lpstr>Wingdings</vt:lpstr>
      <vt:lpstr>Standarddesign</vt:lpstr>
      <vt:lpstr>PowerPoint Presentation</vt:lpstr>
      <vt:lpstr>Træning i mundtlig præsentation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Brug af Collection og Comparable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Pointgivning</vt:lpstr>
      <vt:lpstr>Computerspil 1 (første delaflevering)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af computerspilsprojektet</vt:lpstr>
      <vt:lpstr>Brug af testserveren</vt:lpstr>
      <vt:lpstr>Computerspil 2-5</vt:lpstr>
      <vt:lpstr>Klassediagram</vt:lpstr>
      <vt:lpstr>PowerPoint Presentation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1037</cp:revision>
  <cp:lastPrinted>2024-11-01T07:20:11Z</cp:lastPrinted>
  <dcterms:created xsi:type="dcterms:W3CDTF">2009-09-02T10:07:09Z</dcterms:created>
  <dcterms:modified xsi:type="dcterms:W3CDTF">2024-11-01T07:20:44Z</dcterms:modified>
</cp:coreProperties>
</file>