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1"/>
  </p:notesMasterIdLst>
  <p:handoutMasterIdLst>
    <p:handoutMasterId r:id="rId62"/>
  </p:handoutMasterIdLst>
  <p:sldIdLst>
    <p:sldId id="375" r:id="rId5"/>
    <p:sldId id="402" r:id="rId6"/>
    <p:sldId id="274" r:id="rId7"/>
    <p:sldId id="275" r:id="rId8"/>
    <p:sldId id="296" r:id="rId9"/>
    <p:sldId id="295" r:id="rId10"/>
    <p:sldId id="287" r:id="rId11"/>
    <p:sldId id="288" r:id="rId12"/>
    <p:sldId id="340" r:id="rId13"/>
    <p:sldId id="341" r:id="rId14"/>
    <p:sldId id="290" r:id="rId15"/>
    <p:sldId id="293" r:id="rId16"/>
    <p:sldId id="323" r:id="rId17"/>
    <p:sldId id="301" r:id="rId18"/>
    <p:sldId id="349" r:id="rId19"/>
    <p:sldId id="350" r:id="rId20"/>
    <p:sldId id="351" r:id="rId21"/>
    <p:sldId id="405" r:id="rId22"/>
    <p:sldId id="353" r:id="rId23"/>
    <p:sldId id="387" r:id="rId24"/>
    <p:sldId id="355" r:id="rId25"/>
    <p:sldId id="356" r:id="rId26"/>
    <p:sldId id="357" r:id="rId27"/>
    <p:sldId id="358" r:id="rId28"/>
    <p:sldId id="363" r:id="rId29"/>
    <p:sldId id="406" r:id="rId30"/>
    <p:sldId id="395" r:id="rId31"/>
    <p:sldId id="346" r:id="rId32"/>
    <p:sldId id="314" r:id="rId33"/>
    <p:sldId id="414" r:id="rId34"/>
    <p:sldId id="396" r:id="rId35"/>
    <p:sldId id="316" r:id="rId36"/>
    <p:sldId id="401" r:id="rId37"/>
    <p:sldId id="403" r:id="rId38"/>
    <p:sldId id="407" r:id="rId39"/>
    <p:sldId id="338" r:id="rId40"/>
    <p:sldId id="404" r:id="rId41"/>
    <p:sldId id="345" r:id="rId42"/>
    <p:sldId id="410" r:id="rId43"/>
    <p:sldId id="409" r:id="rId44"/>
    <p:sldId id="408" r:id="rId45"/>
    <p:sldId id="411" r:id="rId46"/>
    <p:sldId id="328" r:id="rId47"/>
    <p:sldId id="318" r:id="rId48"/>
    <p:sldId id="415" r:id="rId49"/>
    <p:sldId id="339" r:id="rId50"/>
    <p:sldId id="335" r:id="rId51"/>
    <p:sldId id="327" r:id="rId52"/>
    <p:sldId id="400" r:id="rId53"/>
    <p:sldId id="391" r:id="rId54"/>
    <p:sldId id="393" r:id="rId55"/>
    <p:sldId id="399" r:id="rId56"/>
    <p:sldId id="336" r:id="rId57"/>
    <p:sldId id="397" r:id="rId58"/>
    <p:sldId id="398" r:id="rId59"/>
    <p:sldId id="334" r:id="rId60"/>
  </p:sldIdLst>
  <p:sldSz cx="9144000" cy="6858000" type="screen4x3"/>
  <p:notesSz cx="7315200" cy="9601200"/>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75"/>
            <p14:sldId id="402"/>
            <p14:sldId id="274"/>
            <p14:sldId id="275"/>
            <p14:sldId id="296"/>
            <p14:sldId id="295"/>
            <p14:sldId id="287"/>
            <p14:sldId id="288"/>
            <p14:sldId id="340"/>
            <p14:sldId id="341"/>
            <p14:sldId id="290"/>
            <p14:sldId id="293"/>
            <p14:sldId id="323"/>
            <p14:sldId id="301"/>
            <p14:sldId id="349"/>
            <p14:sldId id="350"/>
            <p14:sldId id="351"/>
            <p14:sldId id="405"/>
            <p14:sldId id="353"/>
            <p14:sldId id="387"/>
            <p14:sldId id="355"/>
            <p14:sldId id="356"/>
            <p14:sldId id="357"/>
            <p14:sldId id="358"/>
            <p14:sldId id="363"/>
            <p14:sldId id="406"/>
            <p14:sldId id="395"/>
            <p14:sldId id="346"/>
            <p14:sldId id="314"/>
            <p14:sldId id="414"/>
            <p14:sldId id="396"/>
            <p14:sldId id="316"/>
            <p14:sldId id="401"/>
            <p14:sldId id="403"/>
            <p14:sldId id="407"/>
            <p14:sldId id="338"/>
            <p14:sldId id="404"/>
            <p14:sldId id="345"/>
            <p14:sldId id="410"/>
            <p14:sldId id="409"/>
            <p14:sldId id="408"/>
            <p14:sldId id="411"/>
            <p14:sldId id="328"/>
            <p14:sldId id="318"/>
            <p14:sldId id="415"/>
            <p14:sldId id="339"/>
            <p14:sldId id="335"/>
            <p14:sldId id="327"/>
            <p14:sldId id="400"/>
            <p14:sldId id="391"/>
            <p14:sldId id="393"/>
            <p14:sldId id="399"/>
            <p14:sldId id="336"/>
            <p14:sldId id="397"/>
            <p14:sldId id="398"/>
            <p14:sldId id="3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66"/>
    <a:srgbClr val="F7846D"/>
    <a:srgbClr val="FF0000"/>
    <a:srgbClr val="A50021"/>
    <a:srgbClr val="0000CC"/>
    <a:srgbClr val="CCECFF"/>
    <a:srgbClr val="FFFFCC"/>
    <a:srgbClr val="92D05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C9D9E9-0D0E-4878-81F2-B8F0D1A1E3C5}" v="1" dt="2025-08-22T05:34:05.0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2" autoAdjust="0"/>
    <p:restoredTop sz="94697" autoAdjust="0"/>
  </p:normalViewPr>
  <p:slideViewPr>
    <p:cSldViewPr>
      <p:cViewPr varScale="1">
        <p:scale>
          <a:sx n="110" d="100"/>
          <a:sy n="110" d="100"/>
        </p:scale>
        <p:origin x="114" y="786"/>
      </p:cViewPr>
      <p:guideLst>
        <p:guide orient="horz" pos="2160"/>
        <p:guide pos="2880"/>
      </p:guideLst>
    </p:cSldViewPr>
  </p:slideViewPr>
  <p:outlineViewPr>
    <p:cViewPr>
      <p:scale>
        <a:sx n="33" d="100"/>
        <a:sy n="33" d="100"/>
      </p:scale>
      <p:origin x="0" y="-35886"/>
    </p:cViewPr>
  </p:outlineViewPr>
  <p:notesTextViewPr>
    <p:cViewPr>
      <p:scale>
        <a:sx n="100" d="100"/>
        <a:sy n="100" d="100"/>
      </p:scale>
      <p:origin x="0" y="0"/>
    </p:cViewPr>
  </p:notesTextViewPr>
  <p:sorterViewPr>
    <p:cViewPr>
      <p:scale>
        <a:sx n="150" d="100"/>
        <a:sy n="150" d="100"/>
      </p:scale>
      <p:origin x="0" y="-144"/>
    </p:cViewPr>
  </p:sorterViewPr>
  <p:notesViewPr>
    <p:cSldViewPr>
      <p:cViewPr varScale="1">
        <p:scale>
          <a:sx n="88" d="100"/>
          <a:sy n="88" d="100"/>
        </p:scale>
        <p:origin x="-2220" y="-102"/>
      </p:cViewPr>
      <p:guideLst>
        <p:guide orient="horz" pos="3024"/>
        <p:guide pos="230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rt Jensen" userId="536d7847-4321-45c6-997a-4b9f60543789" providerId="ADAL" clId="{FA728241-7986-40AE-88A3-580B48C9A3A5}"/>
    <pc:docChg chg="undo custSel modSld">
      <pc:chgData name="Kurt Jensen" userId="536d7847-4321-45c6-997a-4b9f60543789" providerId="ADAL" clId="{FA728241-7986-40AE-88A3-580B48C9A3A5}" dt="2025-08-20T11:15:22.918" v="223" actId="20577"/>
      <pc:docMkLst>
        <pc:docMk/>
      </pc:docMkLst>
      <pc:sldChg chg="addSp delSp modSp mod delAnim modAnim">
        <pc:chgData name="Kurt Jensen" userId="536d7847-4321-45c6-997a-4b9f60543789" providerId="ADAL" clId="{FA728241-7986-40AE-88A3-580B48C9A3A5}" dt="2025-08-20T09:27:32.561" v="135" actId="1076"/>
        <pc:sldMkLst>
          <pc:docMk/>
          <pc:sldMk cId="0" sldId="328"/>
        </pc:sldMkLst>
        <pc:spChg chg="mod ord">
          <ac:chgData name="Kurt Jensen" userId="536d7847-4321-45c6-997a-4b9f60543789" providerId="ADAL" clId="{FA728241-7986-40AE-88A3-580B48C9A3A5}" dt="2025-08-20T09:27:24.311" v="132" actId="1076"/>
          <ac:spMkLst>
            <pc:docMk/>
            <pc:sldMk cId="0" sldId="328"/>
            <ac:spMk id="12" creationId="{00000000-0000-0000-0000-000000000000}"/>
          </ac:spMkLst>
        </pc:spChg>
        <pc:spChg chg="mod ord">
          <ac:chgData name="Kurt Jensen" userId="536d7847-4321-45c6-997a-4b9f60543789" providerId="ADAL" clId="{FA728241-7986-40AE-88A3-580B48C9A3A5}" dt="2025-08-20T09:27:32.561" v="135" actId="1076"/>
          <ac:spMkLst>
            <pc:docMk/>
            <pc:sldMk cId="0" sldId="328"/>
            <ac:spMk id="43012" creationId="{00000000-0000-0000-0000-000000000000}"/>
          </ac:spMkLst>
        </pc:spChg>
        <pc:picChg chg="add mod">
          <ac:chgData name="Kurt Jensen" userId="536d7847-4321-45c6-997a-4b9f60543789" providerId="ADAL" clId="{FA728241-7986-40AE-88A3-580B48C9A3A5}" dt="2025-08-20T09:26:54.356" v="130" actId="1076"/>
          <ac:picMkLst>
            <pc:docMk/>
            <pc:sldMk cId="0" sldId="328"/>
            <ac:picMk id="7" creationId="{48EA2095-FCB5-DCF6-836C-E637644FB9EC}"/>
          </ac:picMkLst>
        </pc:picChg>
        <pc:picChg chg="add mod">
          <ac:chgData name="Kurt Jensen" userId="536d7847-4321-45c6-997a-4b9f60543789" providerId="ADAL" clId="{FA728241-7986-40AE-88A3-580B48C9A3A5}" dt="2025-08-20T09:27:28.677" v="134" actId="1076"/>
          <ac:picMkLst>
            <pc:docMk/>
            <pc:sldMk cId="0" sldId="328"/>
            <ac:picMk id="11" creationId="{4C304442-543E-18E0-5E6B-E556C31024D9}"/>
          </ac:picMkLst>
        </pc:picChg>
        <pc:picChg chg="add mod ord">
          <ac:chgData name="Kurt Jensen" userId="536d7847-4321-45c6-997a-4b9f60543789" providerId="ADAL" clId="{FA728241-7986-40AE-88A3-580B48C9A3A5}" dt="2025-08-20T09:26:23.920" v="126" actId="167"/>
          <ac:picMkLst>
            <pc:docMk/>
            <pc:sldMk cId="0" sldId="328"/>
            <ac:picMk id="16" creationId="{BF3C7679-2ADF-532F-C376-4A551A99AC89}"/>
          </ac:picMkLst>
        </pc:picChg>
      </pc:sldChg>
      <pc:sldChg chg="modSp mod">
        <pc:chgData name="Kurt Jensen" userId="536d7847-4321-45c6-997a-4b9f60543789" providerId="ADAL" clId="{FA728241-7986-40AE-88A3-580B48C9A3A5}" dt="2025-08-20T09:30:35.593" v="160" actId="20577"/>
        <pc:sldMkLst>
          <pc:docMk/>
          <pc:sldMk cId="994669146" sldId="335"/>
        </pc:sldMkLst>
        <pc:spChg chg="mod">
          <ac:chgData name="Kurt Jensen" userId="536d7847-4321-45c6-997a-4b9f60543789" providerId="ADAL" clId="{FA728241-7986-40AE-88A3-580B48C9A3A5}" dt="2025-08-20T09:30:35.593" v="160" actId="20577"/>
          <ac:spMkLst>
            <pc:docMk/>
            <pc:sldMk cId="994669146" sldId="335"/>
            <ac:spMk id="6" creationId="{00000000-0000-0000-0000-000000000000}"/>
          </ac:spMkLst>
        </pc:spChg>
      </pc:sldChg>
      <pc:sldChg chg="delSp mod">
        <pc:chgData name="Kurt Jensen" userId="536d7847-4321-45c6-997a-4b9f60543789" providerId="ADAL" clId="{FA728241-7986-40AE-88A3-580B48C9A3A5}" dt="2025-08-20T09:34:44.211" v="161" actId="478"/>
        <pc:sldMkLst>
          <pc:docMk/>
          <pc:sldMk cId="3667464691" sldId="336"/>
        </pc:sldMkLst>
      </pc:sldChg>
      <pc:sldChg chg="modAnim">
        <pc:chgData name="Kurt Jensen" userId="536d7847-4321-45c6-997a-4b9f60543789" providerId="ADAL" clId="{FA728241-7986-40AE-88A3-580B48C9A3A5}" dt="2025-08-20T08:45:09.946" v="61"/>
        <pc:sldMkLst>
          <pc:docMk/>
          <pc:sldMk cId="498741901" sldId="387"/>
        </pc:sldMkLst>
      </pc:sldChg>
      <pc:sldChg chg="modSp">
        <pc:chgData name="Kurt Jensen" userId="536d7847-4321-45c6-997a-4b9f60543789" providerId="ADAL" clId="{FA728241-7986-40AE-88A3-580B48C9A3A5}" dt="2025-08-20T08:56:50.117" v="62" actId="108"/>
        <pc:sldMkLst>
          <pc:docMk/>
          <pc:sldMk cId="515124384" sldId="395"/>
        </pc:sldMkLst>
        <pc:spChg chg="mod">
          <ac:chgData name="Kurt Jensen" userId="536d7847-4321-45c6-997a-4b9f60543789" providerId="ADAL" clId="{FA728241-7986-40AE-88A3-580B48C9A3A5}" dt="2025-08-20T08:56:50.117" v="62" actId="108"/>
          <ac:spMkLst>
            <pc:docMk/>
            <pc:sldMk cId="515124384" sldId="395"/>
            <ac:spMk id="4" creationId="{3B68E293-A490-7EF1-5011-E955C50A39D8}"/>
          </ac:spMkLst>
        </pc:spChg>
      </pc:sldChg>
      <pc:sldChg chg="modSp mod">
        <pc:chgData name="Kurt Jensen" userId="536d7847-4321-45c6-997a-4b9f60543789" providerId="ADAL" clId="{FA728241-7986-40AE-88A3-580B48C9A3A5}" dt="2025-08-20T09:35:54.756" v="165" actId="20577"/>
        <pc:sldMkLst>
          <pc:docMk/>
          <pc:sldMk cId="1793107444" sldId="397"/>
        </pc:sldMkLst>
        <pc:spChg chg="mod">
          <ac:chgData name="Kurt Jensen" userId="536d7847-4321-45c6-997a-4b9f60543789" providerId="ADAL" clId="{FA728241-7986-40AE-88A3-580B48C9A3A5}" dt="2025-08-20T09:35:54.756" v="165" actId="20577"/>
          <ac:spMkLst>
            <pc:docMk/>
            <pc:sldMk cId="1793107444" sldId="397"/>
            <ac:spMk id="114694" creationId="{00000000-0000-0000-0000-000000000000}"/>
          </ac:spMkLst>
        </pc:spChg>
      </pc:sldChg>
      <pc:sldChg chg="delSp modSp mod">
        <pc:chgData name="Kurt Jensen" userId="536d7847-4321-45c6-997a-4b9f60543789" providerId="ADAL" clId="{FA728241-7986-40AE-88A3-580B48C9A3A5}" dt="2025-08-12T19:42:48.535" v="60" actId="20577"/>
        <pc:sldMkLst>
          <pc:docMk/>
          <pc:sldMk cId="3919567981" sldId="408"/>
        </pc:sldMkLst>
        <pc:spChg chg="mod">
          <ac:chgData name="Kurt Jensen" userId="536d7847-4321-45c6-997a-4b9f60543789" providerId="ADAL" clId="{FA728241-7986-40AE-88A3-580B48C9A3A5}" dt="2025-08-12T19:42:48.535" v="60" actId="20577"/>
          <ac:spMkLst>
            <pc:docMk/>
            <pc:sldMk cId="3919567981" sldId="408"/>
            <ac:spMk id="114694" creationId="{00000000-0000-0000-0000-000000000000}"/>
          </ac:spMkLst>
        </pc:spChg>
      </pc:sldChg>
      <pc:sldChg chg="modSp mod">
        <pc:chgData name="Kurt Jensen" userId="536d7847-4321-45c6-997a-4b9f60543789" providerId="ADAL" clId="{FA728241-7986-40AE-88A3-580B48C9A3A5}" dt="2025-08-20T09:09:28.833" v="63" actId="20577"/>
        <pc:sldMkLst>
          <pc:docMk/>
          <pc:sldMk cId="55575937" sldId="411"/>
        </pc:sldMkLst>
        <pc:spChg chg="mod">
          <ac:chgData name="Kurt Jensen" userId="536d7847-4321-45c6-997a-4b9f60543789" providerId="ADAL" clId="{FA728241-7986-40AE-88A3-580B48C9A3A5}" dt="2025-08-20T09:09:28.833" v="63" actId="20577"/>
          <ac:spMkLst>
            <pc:docMk/>
            <pc:sldMk cId="55575937" sldId="411"/>
            <ac:spMk id="114694" creationId="{00000000-0000-0000-0000-000000000000}"/>
          </ac:spMkLst>
        </pc:spChg>
      </pc:sldChg>
      <pc:sldChg chg="addSp delSp modSp mod">
        <pc:chgData name="Kurt Jensen" userId="536d7847-4321-45c6-997a-4b9f60543789" providerId="ADAL" clId="{FA728241-7986-40AE-88A3-580B48C9A3A5}" dt="2025-08-20T11:15:22.918" v="223" actId="20577"/>
        <pc:sldMkLst>
          <pc:docMk/>
          <pc:sldMk cId="3897615308" sldId="414"/>
        </pc:sldMkLst>
        <pc:spChg chg="mod">
          <ac:chgData name="Kurt Jensen" userId="536d7847-4321-45c6-997a-4b9f60543789" providerId="ADAL" clId="{FA728241-7986-40AE-88A3-580B48C9A3A5}" dt="2025-08-20T11:15:22.918" v="223" actId="20577"/>
          <ac:spMkLst>
            <pc:docMk/>
            <pc:sldMk cId="3897615308" sldId="414"/>
            <ac:spMk id="9" creationId="{00000000-0000-0000-0000-000000000000}"/>
          </ac:spMkLst>
        </pc:spChg>
        <pc:spChg chg="mod topLvl">
          <ac:chgData name="Kurt Jensen" userId="536d7847-4321-45c6-997a-4b9f60543789" providerId="ADAL" clId="{FA728241-7986-40AE-88A3-580B48C9A3A5}" dt="2025-08-20T11:14:38.404" v="209" actId="164"/>
          <ac:spMkLst>
            <pc:docMk/>
            <pc:sldMk cId="3897615308" sldId="414"/>
            <ac:spMk id="25" creationId="{00000000-0000-0000-0000-000000000000}"/>
          </ac:spMkLst>
        </pc:spChg>
        <pc:spChg chg="mod topLvl">
          <ac:chgData name="Kurt Jensen" userId="536d7847-4321-45c6-997a-4b9f60543789" providerId="ADAL" clId="{FA728241-7986-40AE-88A3-580B48C9A3A5}" dt="2025-08-20T11:14:38.404" v="209" actId="164"/>
          <ac:spMkLst>
            <pc:docMk/>
            <pc:sldMk cId="3897615308" sldId="414"/>
            <ac:spMk id="26" creationId="{00000000-0000-0000-0000-000000000000}"/>
          </ac:spMkLst>
        </pc:spChg>
        <pc:spChg chg="mod topLvl">
          <ac:chgData name="Kurt Jensen" userId="536d7847-4321-45c6-997a-4b9f60543789" providerId="ADAL" clId="{FA728241-7986-40AE-88A3-580B48C9A3A5}" dt="2025-08-20T11:14:38.404" v="209" actId="164"/>
          <ac:spMkLst>
            <pc:docMk/>
            <pc:sldMk cId="3897615308" sldId="414"/>
            <ac:spMk id="27" creationId="{00000000-0000-0000-0000-000000000000}"/>
          </ac:spMkLst>
        </pc:spChg>
        <pc:spChg chg="mod topLvl">
          <ac:chgData name="Kurt Jensen" userId="536d7847-4321-45c6-997a-4b9f60543789" providerId="ADAL" clId="{FA728241-7986-40AE-88A3-580B48C9A3A5}" dt="2025-08-20T11:14:38.404" v="209" actId="164"/>
          <ac:spMkLst>
            <pc:docMk/>
            <pc:sldMk cId="3897615308" sldId="414"/>
            <ac:spMk id="28" creationId="{00000000-0000-0000-0000-000000000000}"/>
          </ac:spMkLst>
        </pc:spChg>
        <pc:grpChg chg="add mod">
          <ac:chgData name="Kurt Jensen" userId="536d7847-4321-45c6-997a-4b9f60543789" providerId="ADAL" clId="{FA728241-7986-40AE-88A3-580B48C9A3A5}" dt="2025-08-20T11:14:38.404" v="209" actId="164"/>
          <ac:grpSpMkLst>
            <pc:docMk/>
            <pc:sldMk cId="3897615308" sldId="414"/>
            <ac:grpSpMk id="6" creationId="{C721EF9E-FC27-EF23-037A-409849013835}"/>
          </ac:grpSpMkLst>
        </pc:grpChg>
        <pc:picChg chg="add mod ord modCrop">
          <ac:chgData name="Kurt Jensen" userId="536d7847-4321-45c6-997a-4b9f60543789" providerId="ADAL" clId="{FA728241-7986-40AE-88A3-580B48C9A3A5}" dt="2025-08-20T11:14:38.404" v="209" actId="164"/>
          <ac:picMkLst>
            <pc:docMk/>
            <pc:sldMk cId="3897615308" sldId="414"/>
            <ac:picMk id="5" creationId="{B641238E-2D1F-A8E1-913F-F9A3BA1F734B}"/>
          </ac:picMkLst>
        </pc:picChg>
      </pc:sldChg>
    </pc:docChg>
  </pc:docChgLst>
  <pc:docChgLst>
    <pc:chgData name="Kurt Jensen" userId="536d7847-4321-45c6-997a-4b9f60543789" providerId="ADAL" clId="{E7227749-8213-4794-BBB1-0C47806CC643}"/>
    <pc:docChg chg="custSel modSld">
      <pc:chgData name="Kurt Jensen" userId="536d7847-4321-45c6-997a-4b9f60543789" providerId="ADAL" clId="{E7227749-8213-4794-BBB1-0C47806CC643}" dt="2025-08-08T08:00:25.842" v="176"/>
      <pc:docMkLst>
        <pc:docMk/>
      </pc:docMkLst>
      <pc:sldChg chg="addSp delSp modSp mod delAnim modAnim">
        <pc:chgData name="Kurt Jensen" userId="536d7847-4321-45c6-997a-4b9f60543789" providerId="ADAL" clId="{E7227749-8213-4794-BBB1-0C47806CC643}" dt="2025-08-08T08:00:25.842" v="176"/>
        <pc:sldMkLst>
          <pc:docMk/>
          <pc:sldMk cId="0" sldId="328"/>
        </pc:sldMkLst>
        <pc:spChg chg="ord">
          <ac:chgData name="Kurt Jensen" userId="536d7847-4321-45c6-997a-4b9f60543789" providerId="ADAL" clId="{E7227749-8213-4794-BBB1-0C47806CC643}" dt="2025-08-08T07:56:45.542" v="165" actId="166"/>
          <ac:spMkLst>
            <pc:docMk/>
            <pc:sldMk cId="0" sldId="328"/>
            <ac:spMk id="2" creationId="{00000000-0000-0000-0000-000000000000}"/>
          </ac:spMkLst>
        </pc:spChg>
        <pc:spChg chg="ord">
          <ac:chgData name="Kurt Jensen" userId="536d7847-4321-45c6-997a-4b9f60543789" providerId="ADAL" clId="{E7227749-8213-4794-BBB1-0C47806CC643}" dt="2025-08-08T07:56:45.542" v="165" actId="166"/>
          <ac:spMkLst>
            <pc:docMk/>
            <pc:sldMk cId="0" sldId="328"/>
            <ac:spMk id="12" creationId="{00000000-0000-0000-0000-000000000000}"/>
          </ac:spMkLst>
        </pc:spChg>
        <pc:spChg chg="mod ord">
          <ac:chgData name="Kurt Jensen" userId="536d7847-4321-45c6-997a-4b9f60543789" providerId="ADAL" clId="{E7227749-8213-4794-BBB1-0C47806CC643}" dt="2025-08-08T07:58:30.921" v="170" actId="1076"/>
          <ac:spMkLst>
            <pc:docMk/>
            <pc:sldMk cId="0" sldId="328"/>
            <ac:spMk id="43012" creationId="{00000000-0000-0000-0000-000000000000}"/>
          </ac:spMkLst>
        </pc:spChg>
      </pc:sldChg>
      <pc:sldChg chg="modSp mod">
        <pc:chgData name="Kurt Jensen" userId="536d7847-4321-45c6-997a-4b9f60543789" providerId="ADAL" clId="{E7227749-8213-4794-BBB1-0C47806CC643}" dt="2025-08-08T07:28:02.006" v="11" actId="20577"/>
        <pc:sldMkLst>
          <pc:docMk/>
          <pc:sldMk cId="3828024737" sldId="375"/>
        </pc:sldMkLst>
        <pc:spChg chg="mod">
          <ac:chgData name="Kurt Jensen" userId="536d7847-4321-45c6-997a-4b9f60543789" providerId="ADAL" clId="{E7227749-8213-4794-BBB1-0C47806CC643}" dt="2025-08-08T07:28:02.006" v="11" actId="20577"/>
          <ac:spMkLst>
            <pc:docMk/>
            <pc:sldMk cId="3828024737" sldId="375"/>
            <ac:spMk id="8" creationId="{00000000-0000-0000-0000-000000000000}"/>
          </ac:spMkLst>
        </pc:spChg>
      </pc:sldChg>
      <pc:sldChg chg="addSp delSp modSp mod">
        <pc:chgData name="Kurt Jensen" userId="536d7847-4321-45c6-997a-4b9f60543789" providerId="ADAL" clId="{E7227749-8213-4794-BBB1-0C47806CC643}" dt="2025-08-08T07:31:46.745" v="104" actId="14100"/>
        <pc:sldMkLst>
          <pc:docMk/>
          <pc:sldMk cId="515124384" sldId="395"/>
        </pc:sldMkLst>
        <pc:spChg chg="add mod">
          <ac:chgData name="Kurt Jensen" userId="536d7847-4321-45c6-997a-4b9f60543789" providerId="ADAL" clId="{E7227749-8213-4794-BBB1-0C47806CC643}" dt="2025-08-08T07:31:46.745" v="104" actId="14100"/>
          <ac:spMkLst>
            <pc:docMk/>
            <pc:sldMk cId="515124384" sldId="395"/>
            <ac:spMk id="4" creationId="{3B68E293-A490-7EF1-5011-E955C50A39D8}"/>
          </ac:spMkLst>
        </pc:spChg>
        <pc:picChg chg="mod">
          <ac:chgData name="Kurt Jensen" userId="536d7847-4321-45c6-997a-4b9f60543789" providerId="ADAL" clId="{E7227749-8213-4794-BBB1-0C47806CC643}" dt="2025-08-08T07:31:07.556" v="98" actId="1076"/>
          <ac:picMkLst>
            <pc:docMk/>
            <pc:sldMk cId="515124384" sldId="395"/>
            <ac:picMk id="3" creationId="{00000000-0000-0000-0000-000000000000}"/>
          </ac:picMkLst>
        </pc:picChg>
      </pc:sldChg>
      <pc:sldChg chg="modSp mod">
        <pc:chgData name="Kurt Jensen" userId="536d7847-4321-45c6-997a-4b9f60543789" providerId="ADAL" clId="{E7227749-8213-4794-BBB1-0C47806CC643}" dt="2025-08-08T07:35:39.673" v="110" actId="20577"/>
        <pc:sldMkLst>
          <pc:docMk/>
          <pc:sldMk cId="2069843691" sldId="409"/>
        </pc:sldMkLst>
        <pc:spChg chg="mod">
          <ac:chgData name="Kurt Jensen" userId="536d7847-4321-45c6-997a-4b9f60543789" providerId="ADAL" clId="{E7227749-8213-4794-BBB1-0C47806CC643}" dt="2025-08-08T07:35:39.673" v="110" actId="20577"/>
          <ac:spMkLst>
            <pc:docMk/>
            <pc:sldMk cId="2069843691" sldId="409"/>
            <ac:spMk id="114694" creationId="{00000000-0000-0000-0000-000000000000}"/>
          </ac:spMkLst>
        </pc:spChg>
      </pc:sldChg>
      <pc:sldChg chg="modSp mod">
        <pc:chgData name="Kurt Jensen" userId="536d7847-4321-45c6-997a-4b9f60543789" providerId="ADAL" clId="{E7227749-8213-4794-BBB1-0C47806CC643}" dt="2025-08-08T07:38:00.100" v="117" actId="20577"/>
        <pc:sldMkLst>
          <pc:docMk/>
          <pc:sldMk cId="55575937" sldId="411"/>
        </pc:sldMkLst>
        <pc:spChg chg="mod">
          <ac:chgData name="Kurt Jensen" userId="536d7847-4321-45c6-997a-4b9f60543789" providerId="ADAL" clId="{E7227749-8213-4794-BBB1-0C47806CC643}" dt="2025-08-08T07:38:00.100" v="117" actId="20577"/>
          <ac:spMkLst>
            <pc:docMk/>
            <pc:sldMk cId="55575937" sldId="411"/>
            <ac:spMk id="114694" creationId="{00000000-0000-0000-0000-000000000000}"/>
          </ac:spMkLst>
        </pc:spChg>
      </pc:sldChg>
    </pc:docChg>
  </pc:docChgLst>
  <pc:docChgLst>
    <pc:chgData name="Kurt Jensen" userId="536d7847-4321-45c6-997a-4b9f60543789" providerId="ADAL" clId="{8EC9D9E9-0D0E-4878-81F2-B8F0D1A1E3C5}"/>
    <pc:docChg chg="modSld modNotesMaster modHandout">
      <pc:chgData name="Kurt Jensen" userId="536d7847-4321-45c6-997a-4b9f60543789" providerId="ADAL" clId="{8EC9D9E9-0D0E-4878-81F2-B8F0D1A1E3C5}" dt="2025-08-22T05:34:05.042" v="0"/>
      <pc:docMkLst>
        <pc:docMk/>
      </pc:docMkLst>
      <pc:sldChg chg="modNotes">
        <pc:chgData name="Kurt Jensen" userId="536d7847-4321-45c6-997a-4b9f60543789" providerId="ADAL" clId="{8EC9D9E9-0D0E-4878-81F2-B8F0D1A1E3C5}" dt="2025-08-22T05:34:05.042" v="0"/>
        <pc:sldMkLst>
          <pc:docMk/>
          <pc:sldMk cId="3058548023" sldId="334"/>
        </pc:sldMkLst>
      </pc:sldChg>
      <pc:sldChg chg="modNotes">
        <pc:chgData name="Kurt Jensen" userId="536d7847-4321-45c6-997a-4b9f60543789" providerId="ADAL" clId="{8EC9D9E9-0D0E-4878-81F2-B8F0D1A1E3C5}" dt="2025-08-22T05:34:05.042" v="0"/>
        <pc:sldMkLst>
          <pc:docMk/>
          <pc:sldMk cId="1163187054" sldId="349"/>
        </pc:sldMkLst>
      </pc:sldChg>
      <pc:sldChg chg="modNotes">
        <pc:chgData name="Kurt Jensen" userId="536d7847-4321-45c6-997a-4b9f60543789" providerId="ADAL" clId="{8EC9D9E9-0D0E-4878-81F2-B8F0D1A1E3C5}" dt="2025-08-22T05:34:05.042" v="0"/>
        <pc:sldMkLst>
          <pc:docMk/>
          <pc:sldMk cId="2475776724" sldId="350"/>
        </pc:sldMkLst>
      </pc:sldChg>
      <pc:sldChg chg="modNotes">
        <pc:chgData name="Kurt Jensen" userId="536d7847-4321-45c6-997a-4b9f60543789" providerId="ADAL" clId="{8EC9D9E9-0D0E-4878-81F2-B8F0D1A1E3C5}" dt="2025-08-22T05:34:05.042" v="0"/>
        <pc:sldMkLst>
          <pc:docMk/>
          <pc:sldMk cId="2915661118" sldId="351"/>
        </pc:sldMkLst>
      </pc:sldChg>
      <pc:sldChg chg="modNotes">
        <pc:chgData name="Kurt Jensen" userId="536d7847-4321-45c6-997a-4b9f60543789" providerId="ADAL" clId="{8EC9D9E9-0D0E-4878-81F2-B8F0D1A1E3C5}" dt="2025-08-22T05:34:05.042" v="0"/>
        <pc:sldMkLst>
          <pc:docMk/>
          <pc:sldMk cId="2812615924" sldId="353"/>
        </pc:sldMkLst>
      </pc:sldChg>
      <pc:sldChg chg="modNotes">
        <pc:chgData name="Kurt Jensen" userId="536d7847-4321-45c6-997a-4b9f60543789" providerId="ADAL" clId="{8EC9D9E9-0D0E-4878-81F2-B8F0D1A1E3C5}" dt="2025-08-22T05:34:05.042" v="0"/>
        <pc:sldMkLst>
          <pc:docMk/>
          <pc:sldMk cId="3484697228" sldId="355"/>
        </pc:sldMkLst>
      </pc:sldChg>
      <pc:sldChg chg="modNotes">
        <pc:chgData name="Kurt Jensen" userId="536d7847-4321-45c6-997a-4b9f60543789" providerId="ADAL" clId="{8EC9D9E9-0D0E-4878-81F2-B8F0D1A1E3C5}" dt="2025-08-22T05:34:05.042" v="0"/>
        <pc:sldMkLst>
          <pc:docMk/>
          <pc:sldMk cId="3521852728" sldId="356"/>
        </pc:sldMkLst>
      </pc:sldChg>
      <pc:sldChg chg="modNotes">
        <pc:chgData name="Kurt Jensen" userId="536d7847-4321-45c6-997a-4b9f60543789" providerId="ADAL" clId="{8EC9D9E9-0D0E-4878-81F2-B8F0D1A1E3C5}" dt="2025-08-22T05:34:05.042" v="0"/>
        <pc:sldMkLst>
          <pc:docMk/>
          <pc:sldMk cId="3898213086" sldId="357"/>
        </pc:sldMkLst>
      </pc:sldChg>
      <pc:sldChg chg="modNotes">
        <pc:chgData name="Kurt Jensen" userId="536d7847-4321-45c6-997a-4b9f60543789" providerId="ADAL" clId="{8EC9D9E9-0D0E-4878-81F2-B8F0D1A1E3C5}" dt="2025-08-22T05:34:05.042" v="0"/>
        <pc:sldMkLst>
          <pc:docMk/>
          <pc:sldMk cId="2380919470" sldId="358"/>
        </pc:sldMkLst>
      </pc:sldChg>
      <pc:sldChg chg="modNotes">
        <pc:chgData name="Kurt Jensen" userId="536d7847-4321-45c6-997a-4b9f60543789" providerId="ADAL" clId="{8EC9D9E9-0D0E-4878-81F2-B8F0D1A1E3C5}" dt="2025-08-22T05:34:05.042" v="0"/>
        <pc:sldMkLst>
          <pc:docMk/>
          <pc:sldMk cId="1377207305" sldId="363"/>
        </pc:sldMkLst>
      </pc:sldChg>
      <pc:sldChg chg="modNotes">
        <pc:chgData name="Kurt Jensen" userId="536d7847-4321-45c6-997a-4b9f60543789" providerId="ADAL" clId="{8EC9D9E9-0D0E-4878-81F2-B8F0D1A1E3C5}" dt="2025-08-22T05:34:05.042" v="0"/>
        <pc:sldMkLst>
          <pc:docMk/>
          <pc:sldMk cId="3828024737" sldId="375"/>
        </pc:sldMkLst>
      </pc:sldChg>
      <pc:sldChg chg="modNotes">
        <pc:chgData name="Kurt Jensen" userId="536d7847-4321-45c6-997a-4b9f60543789" providerId="ADAL" clId="{8EC9D9E9-0D0E-4878-81F2-B8F0D1A1E3C5}" dt="2025-08-22T05:34:05.042" v="0"/>
        <pc:sldMkLst>
          <pc:docMk/>
          <pc:sldMk cId="1277551437" sldId="391"/>
        </pc:sldMkLst>
      </pc:sldChg>
      <pc:sldChg chg="modNotes">
        <pc:chgData name="Kurt Jensen" userId="536d7847-4321-45c6-997a-4b9f60543789" providerId="ADAL" clId="{8EC9D9E9-0D0E-4878-81F2-B8F0D1A1E3C5}" dt="2025-08-22T05:34:05.042" v="0"/>
        <pc:sldMkLst>
          <pc:docMk/>
          <pc:sldMk cId="515124384" sldId="395"/>
        </pc:sldMkLst>
      </pc:sldChg>
      <pc:sldChg chg="modNotes">
        <pc:chgData name="Kurt Jensen" userId="536d7847-4321-45c6-997a-4b9f60543789" providerId="ADAL" clId="{8EC9D9E9-0D0E-4878-81F2-B8F0D1A1E3C5}" dt="2025-08-22T05:34:05.042" v="0"/>
        <pc:sldMkLst>
          <pc:docMk/>
          <pc:sldMk cId="3397066879" sldId="399"/>
        </pc:sldMkLst>
      </pc:sldChg>
      <pc:sldChg chg="modNotes">
        <pc:chgData name="Kurt Jensen" userId="536d7847-4321-45c6-997a-4b9f60543789" providerId="ADAL" clId="{8EC9D9E9-0D0E-4878-81F2-B8F0D1A1E3C5}" dt="2025-08-22T05:34:05.042" v="0"/>
        <pc:sldMkLst>
          <pc:docMk/>
          <pc:sldMk cId="2020030925" sldId="400"/>
        </pc:sldMkLst>
      </pc:sldChg>
      <pc:sldChg chg="modNotes">
        <pc:chgData name="Kurt Jensen" userId="536d7847-4321-45c6-997a-4b9f60543789" providerId="ADAL" clId="{8EC9D9E9-0D0E-4878-81F2-B8F0D1A1E3C5}" dt="2025-08-22T05:34:05.042" v="0"/>
        <pc:sldMkLst>
          <pc:docMk/>
          <pc:sldMk cId="3340409577" sldId="402"/>
        </pc:sldMkLst>
      </pc:sldChg>
      <pc:sldChg chg="modNotes">
        <pc:chgData name="Kurt Jensen" userId="536d7847-4321-45c6-997a-4b9f60543789" providerId="ADAL" clId="{8EC9D9E9-0D0E-4878-81F2-B8F0D1A1E3C5}" dt="2025-08-22T05:34:05.042" v="0"/>
        <pc:sldMkLst>
          <pc:docMk/>
          <pc:sldMk cId="2119926176" sldId="404"/>
        </pc:sldMkLst>
      </pc:sldChg>
      <pc:sldChg chg="modNotes">
        <pc:chgData name="Kurt Jensen" userId="536d7847-4321-45c6-997a-4b9f60543789" providerId="ADAL" clId="{8EC9D9E9-0D0E-4878-81F2-B8F0D1A1E3C5}" dt="2025-08-22T05:34:05.042" v="0"/>
        <pc:sldMkLst>
          <pc:docMk/>
          <pc:sldMk cId="3550247379" sldId="405"/>
        </pc:sldMkLst>
      </pc:sldChg>
      <pc:sldChg chg="modNotes">
        <pc:chgData name="Kurt Jensen" userId="536d7847-4321-45c6-997a-4b9f60543789" providerId="ADAL" clId="{8EC9D9E9-0D0E-4878-81F2-B8F0D1A1E3C5}" dt="2025-08-22T05:34:05.042" v="0"/>
        <pc:sldMkLst>
          <pc:docMk/>
          <pc:sldMk cId="2530443455" sldId="40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2" y="0"/>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defTabSz="990369">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142819" y="0"/>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algn="r" defTabSz="990369">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2" y="9119838"/>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defTabSz="990369">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142819" y="9119838"/>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algn="r" defTabSz="990369">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2" y="0"/>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defTabSz="990369">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144537" y="0"/>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algn="r" defTabSz="990369">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75591" y="4560685"/>
            <a:ext cx="5364022" cy="4320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2" y="9121371"/>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defTabSz="990369">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144537" y="9121371"/>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algn="r" defTabSz="990369">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1258888" y="720725"/>
            <a:ext cx="4797425" cy="3598863"/>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1852312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10</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409382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5D17C5E-7D9C-4A77-82FB-5F53D978180A}" type="slidenum">
              <a:rPr lang="da-DK" altLang="da-DK" sz="1300">
                <a:solidFill>
                  <a:srgbClr val="CC0000"/>
                </a:solidFill>
                <a:latin typeface="Times New Roman" pitchFamily="18" charset="0"/>
              </a:rPr>
              <a:pPr eaLnBrk="1" hangingPunct="1">
                <a:defRPr/>
              </a:pPr>
              <a:t>11</a:t>
            </a:fld>
            <a:endParaRPr lang="da-DK" altLang="da-DK" sz="1300">
              <a:solidFill>
                <a:srgbClr val="CC0000"/>
              </a:solidFill>
              <a:latin typeface="Times New Roman" pitchFamily="18" charset="0"/>
            </a:endParaRPr>
          </a:p>
        </p:txBody>
      </p:sp>
      <p:sp>
        <p:nvSpPr>
          <p:cNvPr id="174082" name="Rectangle 2"/>
          <p:cNvSpPr>
            <a:spLocks noGrp="1" noRot="1" noChangeAspect="1" noChangeArrowheads="1" noTextEdit="1"/>
          </p:cNvSpPr>
          <p:nvPr>
            <p:ph type="sldImg"/>
          </p:nvPr>
        </p:nvSpPr>
        <p:spPr>
          <a:ln/>
          <a:extLst>
            <a:ext uri="{FAA26D3D-D897-4be2-8F04-BA451C77F1D7}"/>
          </a:extLst>
        </p:spPr>
      </p:sp>
      <p:sp>
        <p:nvSpPr>
          <p:cNvPr id="174083"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401347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FE3D9FE5-4151-4219-8ADF-C577A8CCF119}" type="slidenum">
              <a:rPr lang="da-DK" altLang="da-DK" sz="1300">
                <a:solidFill>
                  <a:srgbClr val="CC0000"/>
                </a:solidFill>
                <a:latin typeface="Times New Roman" pitchFamily="18" charset="0"/>
              </a:rPr>
              <a:pPr eaLnBrk="1" hangingPunct="1">
                <a:defRPr/>
              </a:pPr>
              <a:t>12</a:t>
            </a:fld>
            <a:endParaRPr lang="da-DK" altLang="da-DK" sz="1300">
              <a:solidFill>
                <a:srgbClr val="CC0000"/>
              </a:solidFill>
              <a:latin typeface="Times New Roman" pitchFamily="18" charset="0"/>
            </a:endParaRPr>
          </a:p>
        </p:txBody>
      </p:sp>
      <p:sp>
        <p:nvSpPr>
          <p:cNvPr id="176130" name="Rectangle 2"/>
          <p:cNvSpPr>
            <a:spLocks noGrp="1" noRot="1" noChangeAspect="1" noChangeArrowheads="1" noTextEdit="1"/>
          </p:cNvSpPr>
          <p:nvPr>
            <p:ph type="sldImg"/>
          </p:nvPr>
        </p:nvSpPr>
        <p:spPr>
          <a:ln/>
          <a:extLst>
            <a:ext uri="{FAA26D3D-D897-4be2-8F04-BA451C77F1D7}"/>
          </a:extLst>
        </p:spPr>
      </p:sp>
      <p:sp>
        <p:nvSpPr>
          <p:cNvPr id="176131"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73963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91337978-325B-449D-921E-5F397F957BB8}" type="slidenum">
              <a:rPr lang="da-DK" altLang="da-DK" sz="1300">
                <a:solidFill>
                  <a:srgbClr val="CC0000"/>
                </a:solidFill>
                <a:latin typeface="Times New Roman" pitchFamily="18" charset="0"/>
              </a:rPr>
              <a:pPr eaLnBrk="1" hangingPunct="1">
                <a:defRPr/>
              </a:pPr>
              <a:t>13</a:t>
            </a:fld>
            <a:endParaRPr lang="da-DK" altLang="da-DK" sz="1300">
              <a:solidFill>
                <a:srgbClr val="CC0000"/>
              </a:solidFill>
              <a:latin typeface="Times New Roman" pitchFamily="18" charset="0"/>
            </a:endParaRPr>
          </a:p>
        </p:txBody>
      </p:sp>
      <p:sp>
        <p:nvSpPr>
          <p:cNvPr id="164866" name="Rectangle 2"/>
          <p:cNvSpPr>
            <a:spLocks noGrp="1" noRot="1" noChangeAspect="1" noChangeArrowheads="1" noTextEdit="1"/>
          </p:cNvSpPr>
          <p:nvPr>
            <p:ph type="sldImg"/>
          </p:nvPr>
        </p:nvSpPr>
        <p:spPr>
          <a:ln/>
          <a:extLst>
            <a:ext uri="{FAA26D3D-D897-4be2-8F04-BA451C77F1D7}"/>
          </a:extLst>
        </p:spPr>
      </p:sp>
      <p:sp>
        <p:nvSpPr>
          <p:cNvPr id="164867"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05416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14</a:t>
            </a:fld>
            <a:endParaRPr lang="da-DK" altLang="da-DK"/>
          </a:p>
        </p:txBody>
      </p:sp>
    </p:spTree>
    <p:extLst>
      <p:ext uri="{BB962C8B-B14F-4D97-AF65-F5344CB8AC3E}">
        <p14:creationId xmlns:p14="http://schemas.microsoft.com/office/powerpoint/2010/main" val="850998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15</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1258888" y="720725"/>
            <a:ext cx="4797425" cy="3598863"/>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54982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C8576D3-8764-4FF8-B8FC-7B515826DBD3}" type="slidenum">
              <a:rPr lang="da-DK" altLang="da-DK" sz="1300">
                <a:solidFill>
                  <a:srgbClr val="CC0000"/>
                </a:solidFill>
                <a:latin typeface="Times New Roman" pitchFamily="18" charset="0"/>
              </a:rPr>
              <a:pPr eaLnBrk="1" hangingPunct="1"/>
              <a:t>16</a:t>
            </a:fld>
            <a:endParaRPr lang="da-DK" altLang="da-DK" sz="1300">
              <a:solidFill>
                <a:srgbClr val="CC0000"/>
              </a:solidFill>
              <a:latin typeface="Times New Roman" pitchFamily="18" charset="0"/>
            </a:endParaRPr>
          </a:p>
        </p:txBody>
      </p:sp>
      <p:sp>
        <p:nvSpPr>
          <p:cNvPr id="22530" name="Rectangle 2"/>
          <p:cNvSpPr>
            <a:spLocks noGrp="1" noRot="1" noChangeAspect="1" noChangeArrowheads="1" noTextEdit="1"/>
          </p:cNvSpPr>
          <p:nvPr>
            <p:ph type="sldImg"/>
          </p:nvPr>
        </p:nvSpPr>
        <p:spPr>
          <a:xfrm>
            <a:off x="1258888" y="720725"/>
            <a:ext cx="4797425" cy="3598863"/>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4202824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17</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1258888" y="720725"/>
            <a:ext cx="4797425" cy="3598863"/>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a:latin typeface="Times New Roman" pitchFamily="18" charset="0"/>
              <a:ea typeface="ＭＳ Ｐゴシック" pitchFamily="34" charset="-128"/>
            </a:endParaRPr>
          </a:p>
        </p:txBody>
      </p:sp>
    </p:spTree>
    <p:extLst>
      <p:ext uri="{BB962C8B-B14F-4D97-AF65-F5344CB8AC3E}">
        <p14:creationId xmlns:p14="http://schemas.microsoft.com/office/powerpoint/2010/main" val="408666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18</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1258888" y="720725"/>
            <a:ext cx="4797425" cy="3598863"/>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a:latin typeface="Times New Roman" pitchFamily="18" charset="0"/>
              <a:ea typeface="ＭＳ Ｐゴシック" pitchFamily="34" charset="-128"/>
            </a:endParaRPr>
          </a:p>
        </p:txBody>
      </p:sp>
    </p:spTree>
    <p:extLst>
      <p:ext uri="{BB962C8B-B14F-4D97-AF65-F5344CB8AC3E}">
        <p14:creationId xmlns:p14="http://schemas.microsoft.com/office/powerpoint/2010/main" val="254058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9AF9067-D9A9-49D8-978E-141F86F6FAC7}" type="slidenum">
              <a:rPr lang="da-DK" altLang="da-DK" sz="1300">
                <a:solidFill>
                  <a:srgbClr val="CC0000"/>
                </a:solidFill>
                <a:latin typeface="Times New Roman" pitchFamily="18" charset="0"/>
              </a:rPr>
              <a:pPr eaLnBrk="1" hangingPunct="1"/>
              <a:t>19</a:t>
            </a:fld>
            <a:endParaRPr lang="da-DK" altLang="da-DK" sz="1300">
              <a:solidFill>
                <a:srgbClr val="CC0000"/>
              </a:solidFill>
              <a:latin typeface="Times New Roman" pitchFamily="18" charset="0"/>
            </a:endParaRPr>
          </a:p>
        </p:txBody>
      </p:sp>
      <p:sp>
        <p:nvSpPr>
          <p:cNvPr id="30722" name="Rectangle 2"/>
          <p:cNvSpPr>
            <a:spLocks noGrp="1" noRot="1" noChangeAspect="1" noChangeArrowheads="1" noTextEdit="1"/>
          </p:cNvSpPr>
          <p:nvPr>
            <p:ph type="sldImg"/>
          </p:nvPr>
        </p:nvSpPr>
        <p:spPr>
          <a:xfrm>
            <a:off x="1258888" y="720725"/>
            <a:ext cx="4797425" cy="3598863"/>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52967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1258888" y="720725"/>
            <a:ext cx="4797425" cy="3598863"/>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4206122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78029E8-6499-4F91-8B0F-57F2EA1DBF40}" type="slidenum">
              <a:rPr lang="da-DK" altLang="da-DK" sz="1300">
                <a:solidFill>
                  <a:srgbClr val="CC0000"/>
                </a:solidFill>
                <a:latin typeface="Times New Roman" pitchFamily="18" charset="0"/>
              </a:rPr>
              <a:pPr eaLnBrk="1" hangingPunct="1">
                <a:defRPr/>
              </a:pPr>
              <a:t>20</a:t>
            </a:fld>
            <a:endParaRPr lang="da-DK" altLang="da-DK" sz="1300">
              <a:solidFill>
                <a:srgbClr val="CC0000"/>
              </a:solidFill>
              <a:latin typeface="Times New Roman" pitchFamily="18" charset="0"/>
            </a:endParaRPr>
          </a:p>
        </p:txBody>
      </p:sp>
      <p:sp>
        <p:nvSpPr>
          <p:cNvPr id="177154" name="Rectangle 2"/>
          <p:cNvSpPr>
            <a:spLocks noGrp="1" noRot="1" noChangeAspect="1" noChangeArrowheads="1" noTextEdit="1"/>
          </p:cNvSpPr>
          <p:nvPr>
            <p:ph type="sldImg"/>
          </p:nvPr>
        </p:nvSpPr>
        <p:spPr>
          <a:ln/>
          <a:extLst>
            <a:ext uri="{FAA26D3D-D897-4be2-8F04-BA451C77F1D7}"/>
          </a:extLst>
        </p:spPr>
      </p:sp>
      <p:sp>
        <p:nvSpPr>
          <p:cNvPr id="17715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39219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0D6DE263-F7BF-4BDC-8C9E-F7E72E4B3EF4}" type="slidenum">
              <a:rPr lang="da-DK" altLang="da-DK" sz="1300">
                <a:solidFill>
                  <a:srgbClr val="CC0000"/>
                </a:solidFill>
                <a:latin typeface="Times New Roman" pitchFamily="18" charset="0"/>
              </a:rPr>
              <a:pPr eaLnBrk="1" hangingPunct="1"/>
              <a:t>21</a:t>
            </a:fld>
            <a:endParaRPr lang="da-DK" altLang="da-DK" sz="1300">
              <a:solidFill>
                <a:srgbClr val="CC0000"/>
              </a:solidFill>
              <a:latin typeface="Times New Roman" pitchFamily="18" charset="0"/>
            </a:endParaRPr>
          </a:p>
        </p:txBody>
      </p:sp>
      <p:sp>
        <p:nvSpPr>
          <p:cNvPr id="34818" name="Rectangle 2"/>
          <p:cNvSpPr>
            <a:spLocks noGrp="1" noRot="1" noChangeAspect="1" noChangeArrowheads="1" noTextEdit="1"/>
          </p:cNvSpPr>
          <p:nvPr>
            <p:ph type="sldImg"/>
          </p:nvPr>
        </p:nvSpPr>
        <p:spPr>
          <a:xfrm>
            <a:off x="1258888" y="720725"/>
            <a:ext cx="4797425" cy="3598863"/>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457051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CAE86E6B-1BFA-4C60-AEAB-87576669C9CD}" type="slidenum">
              <a:rPr lang="da-DK" altLang="da-DK" sz="1300">
                <a:solidFill>
                  <a:srgbClr val="CC0000"/>
                </a:solidFill>
                <a:latin typeface="Times New Roman" pitchFamily="18" charset="0"/>
              </a:rPr>
              <a:pPr eaLnBrk="1" hangingPunct="1"/>
              <a:t>22</a:t>
            </a:fld>
            <a:endParaRPr lang="da-DK" altLang="da-DK" sz="1300">
              <a:solidFill>
                <a:srgbClr val="CC0000"/>
              </a:solidFill>
              <a:latin typeface="Times New Roman" pitchFamily="18" charset="0"/>
            </a:endParaRPr>
          </a:p>
        </p:txBody>
      </p:sp>
      <p:sp>
        <p:nvSpPr>
          <p:cNvPr id="32770" name="Rectangle 2"/>
          <p:cNvSpPr>
            <a:spLocks noGrp="1" noRot="1" noChangeAspect="1" noChangeArrowheads="1" noTextEdit="1"/>
          </p:cNvSpPr>
          <p:nvPr>
            <p:ph type="sldImg"/>
          </p:nvPr>
        </p:nvSpPr>
        <p:spPr>
          <a:xfrm>
            <a:off x="1258888" y="720725"/>
            <a:ext cx="4797425" cy="3598863"/>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364281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565F8A03-1C6F-4C3E-8044-5F2D0B41541E}" type="slidenum">
              <a:rPr lang="da-DK" altLang="da-DK" sz="1300">
                <a:solidFill>
                  <a:srgbClr val="CC0000"/>
                </a:solidFill>
                <a:latin typeface="Times New Roman" pitchFamily="18" charset="0"/>
              </a:rPr>
              <a:pPr eaLnBrk="1" hangingPunct="1"/>
              <a:t>23</a:t>
            </a:fld>
            <a:endParaRPr lang="da-DK" altLang="da-DK" sz="1300">
              <a:solidFill>
                <a:srgbClr val="CC0000"/>
              </a:solidFill>
              <a:latin typeface="Times New Roman" pitchFamily="18" charset="0"/>
            </a:endParaRPr>
          </a:p>
        </p:txBody>
      </p:sp>
      <p:sp>
        <p:nvSpPr>
          <p:cNvPr id="38914" name="Rectangle 2"/>
          <p:cNvSpPr>
            <a:spLocks noGrp="1" noRot="1" noChangeAspect="1" noChangeArrowheads="1" noTextEdit="1"/>
          </p:cNvSpPr>
          <p:nvPr>
            <p:ph type="sldImg"/>
          </p:nvPr>
        </p:nvSpPr>
        <p:spPr>
          <a:xfrm>
            <a:off x="1258888" y="720725"/>
            <a:ext cx="4797425" cy="3598863"/>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82571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8626A80-2EB0-47DB-8A60-756753A53BD7}" type="slidenum">
              <a:rPr lang="da-DK" altLang="da-DK" sz="1300">
                <a:solidFill>
                  <a:srgbClr val="CC0000"/>
                </a:solidFill>
                <a:latin typeface="Times New Roman" pitchFamily="18" charset="0"/>
              </a:rPr>
              <a:pPr eaLnBrk="1" hangingPunct="1"/>
              <a:t>24</a:t>
            </a:fld>
            <a:endParaRPr lang="da-DK" altLang="da-DK" sz="1300">
              <a:solidFill>
                <a:srgbClr val="CC0000"/>
              </a:solidFill>
              <a:latin typeface="Times New Roman" pitchFamily="18" charset="0"/>
            </a:endParaRPr>
          </a:p>
        </p:txBody>
      </p:sp>
      <p:sp>
        <p:nvSpPr>
          <p:cNvPr id="36866" name="Rectangle 2"/>
          <p:cNvSpPr>
            <a:spLocks noGrp="1" noRot="1" noChangeAspect="1" noChangeArrowheads="1" noTextEdit="1"/>
          </p:cNvSpPr>
          <p:nvPr>
            <p:ph type="sldImg"/>
          </p:nvPr>
        </p:nvSpPr>
        <p:spPr>
          <a:xfrm>
            <a:off x="1258888" y="720725"/>
            <a:ext cx="4797425" cy="3598863"/>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1638702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25</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1258888" y="720725"/>
            <a:ext cx="4797425" cy="3598863"/>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3323700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26</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1258888" y="720725"/>
            <a:ext cx="4797425" cy="3598863"/>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3929207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E838739B-DFB0-4923-B106-39F36203FBA6}" type="slidenum">
              <a:rPr lang="da-DK" altLang="da-DK" sz="1300">
                <a:solidFill>
                  <a:srgbClr val="CC0000"/>
                </a:solidFill>
                <a:latin typeface="Times New Roman" pitchFamily="18" charset="0"/>
              </a:rPr>
              <a:pPr eaLnBrk="1" hangingPunct="1"/>
              <a:t>27</a:t>
            </a:fld>
            <a:endParaRPr lang="da-DK" altLang="da-DK" sz="1300">
              <a:solidFill>
                <a:srgbClr val="CC0000"/>
              </a:solidFill>
              <a:latin typeface="Times New Roman" pitchFamily="18" charset="0"/>
            </a:endParaRPr>
          </a:p>
        </p:txBody>
      </p:sp>
      <p:sp>
        <p:nvSpPr>
          <p:cNvPr id="60418" name="Rectangle 2"/>
          <p:cNvSpPr>
            <a:spLocks noGrp="1" noRot="1" noChangeAspect="1" noChangeArrowheads="1" noTextEdit="1"/>
          </p:cNvSpPr>
          <p:nvPr>
            <p:ph type="sldImg"/>
          </p:nvPr>
        </p:nvSpPr>
        <p:spPr>
          <a:xfrm>
            <a:off x="1258888" y="720725"/>
            <a:ext cx="4797425" cy="3598863"/>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412861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28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328920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29</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5AAC67F3-50CF-46A9-9848-896B46A33050}" type="slidenum">
              <a:rPr lang="da-DK" altLang="da-DK" sz="1300">
                <a:solidFill>
                  <a:srgbClr val="CC0000"/>
                </a:solidFill>
                <a:latin typeface="Times New Roman" pitchFamily="18" charset="0"/>
              </a:rPr>
              <a:pPr eaLnBrk="1" hangingPunct="1">
                <a:defRPr/>
              </a:pPr>
              <a:t>3</a:t>
            </a:fld>
            <a:endParaRPr lang="da-DK" altLang="da-DK" sz="1300">
              <a:solidFill>
                <a:srgbClr val="CC0000"/>
              </a:solidFill>
              <a:latin typeface="Times New Roman" pitchFamily="18" charset="0"/>
            </a:endParaRPr>
          </a:p>
        </p:txBody>
      </p:sp>
      <p:sp>
        <p:nvSpPr>
          <p:cNvPr id="157698" name="Rectangle 2"/>
          <p:cNvSpPr>
            <a:spLocks noGrp="1" noRot="1" noChangeAspect="1" noChangeArrowheads="1" noTextEdit="1"/>
          </p:cNvSpPr>
          <p:nvPr>
            <p:ph type="sldImg"/>
          </p:nvPr>
        </p:nvSpPr>
        <p:spPr>
          <a:ln/>
          <a:extLst>
            <a:ext uri="{FAA26D3D-D897-4be2-8F04-BA451C77F1D7}"/>
          </a:extLst>
        </p:spPr>
      </p:sp>
      <p:sp>
        <p:nvSpPr>
          <p:cNvPr id="15769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305949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389" eaLnBrk="0" hangingPunct="0">
              <a:defRPr sz="1900">
                <a:solidFill>
                  <a:srgbClr val="A50021"/>
                </a:solidFill>
                <a:latin typeface="Arial" pitchFamily="34" charset="0"/>
                <a:ea typeface="ＭＳ Ｐゴシック" pitchFamily="34" charset="-128"/>
              </a:defRPr>
            </a:lvl1pPr>
            <a:lvl2pPr marL="715792" indent="-275304" defTabSz="954389" eaLnBrk="0" hangingPunct="0">
              <a:defRPr sz="1900">
                <a:solidFill>
                  <a:srgbClr val="A50021"/>
                </a:solidFill>
                <a:latin typeface="Arial" pitchFamily="34" charset="0"/>
                <a:ea typeface="ＭＳ Ｐゴシック" pitchFamily="34" charset="-128"/>
              </a:defRPr>
            </a:lvl2pPr>
            <a:lvl3pPr marL="1101219" indent="-220244" defTabSz="954389" eaLnBrk="0" hangingPunct="0">
              <a:defRPr sz="1900">
                <a:solidFill>
                  <a:srgbClr val="A50021"/>
                </a:solidFill>
                <a:latin typeface="Arial" pitchFamily="34" charset="0"/>
                <a:ea typeface="ＭＳ Ｐゴシック" pitchFamily="34" charset="-128"/>
              </a:defRPr>
            </a:lvl3pPr>
            <a:lvl4pPr marL="1541706" indent="-220244" defTabSz="954389" eaLnBrk="0" hangingPunct="0">
              <a:defRPr sz="1900">
                <a:solidFill>
                  <a:srgbClr val="A50021"/>
                </a:solidFill>
                <a:latin typeface="Arial" pitchFamily="34" charset="0"/>
                <a:ea typeface="ＭＳ Ｐゴシック" pitchFamily="34" charset="-128"/>
              </a:defRPr>
            </a:lvl4pPr>
            <a:lvl5pPr marL="1982193" indent="-220244" defTabSz="954389" eaLnBrk="0" hangingPunct="0">
              <a:defRPr sz="1900">
                <a:solidFill>
                  <a:srgbClr val="A50021"/>
                </a:solidFill>
                <a:latin typeface="Arial" pitchFamily="34" charset="0"/>
                <a:ea typeface="ＭＳ Ｐゴシック" pitchFamily="34" charset="-128"/>
              </a:defRPr>
            </a:lvl5pPr>
            <a:lvl6pPr marL="2422680"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167"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654"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142"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692672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31</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32</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942476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33</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401593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34</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4080602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256249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36</a:t>
            </a:fld>
            <a:endParaRPr lang="da-DK" altLang="da-DK"/>
          </a:p>
        </p:txBody>
      </p:sp>
    </p:spTree>
    <p:extLst>
      <p:ext uri="{BB962C8B-B14F-4D97-AF65-F5344CB8AC3E}">
        <p14:creationId xmlns:p14="http://schemas.microsoft.com/office/powerpoint/2010/main" val="3506939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37</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1258888" y="720725"/>
            <a:ext cx="4797425" cy="3598863"/>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3160151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9152293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39</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75574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266810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748041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389" eaLnBrk="0" hangingPunct="0">
              <a:defRPr sz="1900">
                <a:solidFill>
                  <a:srgbClr val="A50021"/>
                </a:solidFill>
                <a:latin typeface="Arial" pitchFamily="34" charset="0"/>
                <a:ea typeface="ＭＳ Ｐゴシック" pitchFamily="34" charset="-128"/>
              </a:defRPr>
            </a:lvl1pPr>
            <a:lvl2pPr marL="715792" indent="-275304" defTabSz="954389" eaLnBrk="0" hangingPunct="0">
              <a:defRPr sz="1900">
                <a:solidFill>
                  <a:srgbClr val="A50021"/>
                </a:solidFill>
                <a:latin typeface="Arial" pitchFamily="34" charset="0"/>
                <a:ea typeface="ＭＳ Ｐゴシック" pitchFamily="34" charset="-128"/>
              </a:defRPr>
            </a:lvl2pPr>
            <a:lvl3pPr marL="1101219" indent="-220244" defTabSz="954389" eaLnBrk="0" hangingPunct="0">
              <a:defRPr sz="1900">
                <a:solidFill>
                  <a:srgbClr val="A50021"/>
                </a:solidFill>
                <a:latin typeface="Arial" pitchFamily="34" charset="0"/>
                <a:ea typeface="ＭＳ Ｐゴシック" pitchFamily="34" charset="-128"/>
              </a:defRPr>
            </a:lvl3pPr>
            <a:lvl4pPr marL="1541706" indent="-220244" defTabSz="954389" eaLnBrk="0" hangingPunct="0">
              <a:defRPr sz="1900">
                <a:solidFill>
                  <a:srgbClr val="A50021"/>
                </a:solidFill>
                <a:latin typeface="Arial" pitchFamily="34" charset="0"/>
                <a:ea typeface="ＭＳ Ｐゴシック" pitchFamily="34" charset="-128"/>
              </a:defRPr>
            </a:lvl4pPr>
            <a:lvl5pPr marL="1982193" indent="-220244" defTabSz="954389" eaLnBrk="0" hangingPunct="0">
              <a:defRPr sz="1900">
                <a:solidFill>
                  <a:srgbClr val="A50021"/>
                </a:solidFill>
                <a:latin typeface="Arial" pitchFamily="34" charset="0"/>
                <a:ea typeface="ＭＳ Ｐゴシック" pitchFamily="34" charset="-128"/>
              </a:defRPr>
            </a:lvl5pPr>
            <a:lvl6pPr marL="2422680"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167"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654"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142"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45565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389" eaLnBrk="0" hangingPunct="0">
              <a:defRPr sz="1900">
                <a:solidFill>
                  <a:srgbClr val="A50021"/>
                </a:solidFill>
                <a:latin typeface="Arial" pitchFamily="34" charset="0"/>
                <a:ea typeface="ＭＳ Ｐゴシック" pitchFamily="34" charset="-128"/>
              </a:defRPr>
            </a:lvl1pPr>
            <a:lvl2pPr marL="715792" indent="-275304" defTabSz="954389" eaLnBrk="0" hangingPunct="0">
              <a:defRPr sz="1900">
                <a:solidFill>
                  <a:srgbClr val="A50021"/>
                </a:solidFill>
                <a:latin typeface="Arial" pitchFamily="34" charset="0"/>
                <a:ea typeface="ＭＳ Ｐゴシック" pitchFamily="34" charset="-128"/>
              </a:defRPr>
            </a:lvl2pPr>
            <a:lvl3pPr marL="1101219" indent="-220244" defTabSz="954389" eaLnBrk="0" hangingPunct="0">
              <a:defRPr sz="1900">
                <a:solidFill>
                  <a:srgbClr val="A50021"/>
                </a:solidFill>
                <a:latin typeface="Arial" pitchFamily="34" charset="0"/>
                <a:ea typeface="ＭＳ Ｐゴシック" pitchFamily="34" charset="-128"/>
              </a:defRPr>
            </a:lvl3pPr>
            <a:lvl4pPr marL="1541706" indent="-220244" defTabSz="954389" eaLnBrk="0" hangingPunct="0">
              <a:defRPr sz="1900">
                <a:solidFill>
                  <a:srgbClr val="A50021"/>
                </a:solidFill>
                <a:latin typeface="Arial" pitchFamily="34" charset="0"/>
                <a:ea typeface="ＭＳ Ｐゴシック" pitchFamily="34" charset="-128"/>
              </a:defRPr>
            </a:lvl4pPr>
            <a:lvl5pPr marL="1982193" indent="-220244" defTabSz="954389" eaLnBrk="0" hangingPunct="0">
              <a:defRPr sz="1900">
                <a:solidFill>
                  <a:srgbClr val="A50021"/>
                </a:solidFill>
                <a:latin typeface="Arial" pitchFamily="34" charset="0"/>
                <a:ea typeface="ＭＳ Ｐゴシック" pitchFamily="34" charset="-128"/>
              </a:defRPr>
            </a:lvl5pPr>
            <a:lvl6pPr marL="2422680"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167"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654"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142"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42</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8423939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43</a:t>
            </a:fld>
            <a:endParaRPr lang="da-DK" altLang="da-DK"/>
          </a:p>
        </p:txBody>
      </p:sp>
    </p:spTree>
    <p:extLst>
      <p:ext uri="{BB962C8B-B14F-4D97-AF65-F5344CB8AC3E}">
        <p14:creationId xmlns:p14="http://schemas.microsoft.com/office/powerpoint/2010/main" val="358604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44</a:t>
            </a:fld>
            <a:endParaRPr lang="da-DK" altLang="da-DK"/>
          </a:p>
        </p:txBody>
      </p:sp>
    </p:spTree>
    <p:extLst>
      <p:ext uri="{BB962C8B-B14F-4D97-AF65-F5344CB8AC3E}">
        <p14:creationId xmlns:p14="http://schemas.microsoft.com/office/powerpoint/2010/main" val="2143053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45</a:t>
            </a:fld>
            <a:endParaRPr lang="da-DK" altLang="da-DK"/>
          </a:p>
        </p:txBody>
      </p:sp>
    </p:spTree>
    <p:extLst>
      <p:ext uri="{BB962C8B-B14F-4D97-AF65-F5344CB8AC3E}">
        <p14:creationId xmlns:p14="http://schemas.microsoft.com/office/powerpoint/2010/main" val="3331655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46</a:t>
            </a:fld>
            <a:endParaRPr lang="da-DK" altLang="da-DK"/>
          </a:p>
        </p:txBody>
      </p:sp>
    </p:spTree>
    <p:extLst>
      <p:ext uri="{BB962C8B-B14F-4D97-AF65-F5344CB8AC3E}">
        <p14:creationId xmlns:p14="http://schemas.microsoft.com/office/powerpoint/2010/main" val="2272394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47</a:t>
            </a:fld>
            <a:endParaRPr lang="da-DK" altLang="da-DK"/>
          </a:p>
        </p:txBody>
      </p:sp>
    </p:spTree>
    <p:extLst>
      <p:ext uri="{BB962C8B-B14F-4D97-AF65-F5344CB8AC3E}">
        <p14:creationId xmlns:p14="http://schemas.microsoft.com/office/powerpoint/2010/main" val="5070830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83C56153-86EE-44E0-9C98-EE70E425269B}" type="slidenum">
              <a:rPr lang="da-DK" altLang="da-DK" sz="1300">
                <a:solidFill>
                  <a:srgbClr val="CC0000"/>
                </a:solidFill>
              </a:rPr>
              <a:pPr eaLnBrk="1" hangingPunct="1">
                <a:spcBef>
                  <a:spcPct val="0"/>
                </a:spcBef>
                <a:defRPr/>
              </a:pPr>
              <a:t>48</a:t>
            </a:fld>
            <a:endParaRPr lang="da-DK" altLang="da-DK" sz="1300">
              <a:solidFill>
                <a:srgbClr val="CC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260339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49</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1258888" y="720725"/>
            <a:ext cx="4797425" cy="3598863"/>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23569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EE6673EE-20EE-4BAB-AAF8-7C1797E37256}" type="slidenum">
              <a:rPr lang="da-DK" altLang="da-DK" sz="1300">
                <a:solidFill>
                  <a:srgbClr val="CC0000"/>
                </a:solidFill>
                <a:latin typeface="Times New Roman" pitchFamily="18" charset="0"/>
              </a:rPr>
              <a:pPr eaLnBrk="1" hangingPunct="1">
                <a:defRPr/>
              </a:pPr>
              <a:t>5</a:t>
            </a:fld>
            <a:endParaRPr lang="da-DK" altLang="da-DK" sz="1300">
              <a:solidFill>
                <a:srgbClr val="CC0000"/>
              </a:solidFill>
              <a:latin typeface="Times New Roman" pitchFamily="18" charset="0"/>
            </a:endParaRPr>
          </a:p>
        </p:txBody>
      </p:sp>
      <p:sp>
        <p:nvSpPr>
          <p:cNvPr id="168962" name="Rectangle 2"/>
          <p:cNvSpPr>
            <a:spLocks noGrp="1" noRot="1" noChangeAspect="1" noChangeArrowheads="1" noTextEdit="1"/>
          </p:cNvSpPr>
          <p:nvPr>
            <p:ph type="sldImg"/>
          </p:nvPr>
        </p:nvSpPr>
        <p:spPr>
          <a:ln/>
          <a:extLst>
            <a:ext uri="{FAA26D3D-D897-4be2-8F04-BA451C77F1D7}"/>
          </a:extLst>
        </p:spPr>
      </p:sp>
      <p:sp>
        <p:nvSpPr>
          <p:cNvPr id="168963" name="Rectangle 3"/>
          <p:cNvSpPr>
            <a:spLocks noGrp="1" noChangeArrowheads="1"/>
          </p:cNvSpPr>
          <p:nvPr>
            <p:ph type="body" idx="1"/>
          </p:nvPr>
        </p:nvSpPr>
        <p:spPr/>
        <p:txBody>
          <a:bodyPr/>
          <a:lstStyle/>
          <a:p>
            <a:pPr eaLnBrk="1" hangingPunct="1">
              <a:defRPr/>
            </a:pPr>
            <a:endParaRPr lang="en-US" altLang="da-DK" dirty="0">
              <a:latin typeface="Times New Roman" pitchFamily="18" charset="0"/>
              <a:ea typeface="ＭＳ Ｐゴシック" pitchFamily="34" charset="-128"/>
            </a:endParaRPr>
          </a:p>
        </p:txBody>
      </p:sp>
    </p:spTree>
    <p:extLst>
      <p:ext uri="{BB962C8B-B14F-4D97-AF65-F5344CB8AC3E}">
        <p14:creationId xmlns:p14="http://schemas.microsoft.com/office/powerpoint/2010/main" val="7662432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50</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1258888" y="720725"/>
            <a:ext cx="4797425" cy="3598863"/>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833721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863265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52</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1258888" y="720725"/>
            <a:ext cx="4797425" cy="3598863"/>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2290452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53</a:t>
            </a:fld>
            <a:endParaRPr lang="da-DK" altLang="da-DK"/>
          </a:p>
        </p:txBody>
      </p:sp>
    </p:spTree>
    <p:extLst>
      <p:ext uri="{BB962C8B-B14F-4D97-AF65-F5344CB8AC3E}">
        <p14:creationId xmlns:p14="http://schemas.microsoft.com/office/powerpoint/2010/main" val="3442684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7783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68271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56</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1258888" y="720725"/>
            <a:ext cx="4797425" cy="3598863"/>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349708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A6271B5-DEEF-48A6-A6D8-37FEC61C2D5E}" type="slidenum">
              <a:rPr lang="da-DK" altLang="da-DK" sz="1300">
                <a:solidFill>
                  <a:srgbClr val="CC0000"/>
                </a:solidFill>
                <a:latin typeface="Times New Roman" pitchFamily="18" charset="0"/>
              </a:rPr>
              <a:pPr eaLnBrk="1" hangingPunct="1">
                <a:defRPr/>
              </a:pPr>
              <a:t>6</a:t>
            </a:fld>
            <a:endParaRPr lang="da-DK" altLang="da-DK" sz="1300">
              <a:solidFill>
                <a:srgbClr val="CC0000"/>
              </a:solidFill>
              <a:latin typeface="Times New Roman" pitchFamily="18" charset="0"/>
            </a:endParaRPr>
          </a:p>
        </p:txBody>
      </p:sp>
      <p:sp>
        <p:nvSpPr>
          <p:cNvPr id="169986" name="Rectangle 2"/>
          <p:cNvSpPr>
            <a:spLocks noGrp="1" noRot="1" noChangeAspect="1" noChangeArrowheads="1" noTextEdit="1"/>
          </p:cNvSpPr>
          <p:nvPr>
            <p:ph type="sldImg"/>
          </p:nvPr>
        </p:nvSpPr>
        <p:spPr>
          <a:ln/>
          <a:extLst>
            <a:ext uri="{FAA26D3D-D897-4be2-8F04-BA451C77F1D7}"/>
          </a:extLst>
        </p:spPr>
      </p:sp>
      <p:sp>
        <p:nvSpPr>
          <p:cNvPr id="169987" name="Rectangle 3"/>
          <p:cNvSpPr>
            <a:spLocks noGrp="1" noChangeArrowheads="1"/>
          </p:cNvSpPr>
          <p:nvPr>
            <p:ph type="body" idx="1"/>
          </p:nvPr>
        </p:nvSpPr>
        <p:spPr/>
        <p:txBody>
          <a:bodyPr/>
          <a:lstStyle/>
          <a:p>
            <a:pPr eaLnBrk="1" hangingPunct="1">
              <a:defRPr/>
            </a:pPr>
            <a:endParaRPr lang="en-US" altLang="da-DK" dirty="0">
              <a:latin typeface="Times New Roman" pitchFamily="18" charset="0"/>
              <a:ea typeface="ＭＳ Ｐゴシック" pitchFamily="34" charset="-128"/>
            </a:endParaRPr>
          </a:p>
        </p:txBody>
      </p:sp>
    </p:spTree>
    <p:extLst>
      <p:ext uri="{BB962C8B-B14F-4D97-AF65-F5344CB8AC3E}">
        <p14:creationId xmlns:p14="http://schemas.microsoft.com/office/powerpoint/2010/main" val="424803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C7D790EB-8028-4589-AA22-2B8A51A0E984}" type="slidenum">
              <a:rPr lang="da-DK" altLang="da-DK" sz="1300">
                <a:solidFill>
                  <a:srgbClr val="CC0000"/>
                </a:solidFill>
                <a:latin typeface="Times New Roman" pitchFamily="18" charset="0"/>
              </a:rPr>
              <a:pPr eaLnBrk="1" hangingPunct="1">
                <a:defRPr/>
              </a:pPr>
              <a:t>7</a:t>
            </a:fld>
            <a:endParaRPr lang="da-DK" altLang="da-DK" sz="1300">
              <a:solidFill>
                <a:srgbClr val="CC0000"/>
              </a:solidFill>
              <a:latin typeface="Times New Roman" pitchFamily="18" charset="0"/>
            </a:endParaRPr>
          </a:p>
        </p:txBody>
      </p:sp>
      <p:sp>
        <p:nvSpPr>
          <p:cNvPr id="171010" name="Rectangle 2"/>
          <p:cNvSpPr>
            <a:spLocks noGrp="1" noRot="1" noChangeAspect="1" noChangeArrowheads="1" noTextEdit="1"/>
          </p:cNvSpPr>
          <p:nvPr>
            <p:ph type="sldImg"/>
          </p:nvPr>
        </p:nvSpPr>
        <p:spPr>
          <a:ln/>
          <a:extLst>
            <a:ext uri="{FAA26D3D-D897-4be2-8F04-BA451C77F1D7}"/>
          </a:extLst>
        </p:spPr>
      </p:sp>
      <p:sp>
        <p:nvSpPr>
          <p:cNvPr id="171011"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83414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8</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87207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9</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421895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3" name="Content Placeholder 2"/>
          <p:cNvSpPr>
            <a:spLocks noGrp="1"/>
          </p:cNvSpPr>
          <p:nvPr>
            <p:ph idx="1"/>
          </p:nvPr>
        </p:nvSpPr>
        <p:spPr/>
        <p:txBody>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07375" cy="682625"/>
          </a:xfrm>
        </p:spPr>
        <p:txBody>
          <a:bodyPr/>
          <a:lstStyle/>
          <a:p>
            <a:r>
              <a:rPr lang="en-US"/>
              <a:t>Click to edit Master title style</a:t>
            </a:r>
            <a:endParaRPr lang="da-DK"/>
          </a:p>
        </p:txBody>
      </p:sp>
      <p:sp>
        <p:nvSpPr>
          <p:cNvPr id="3" name="Content Placeholder 2"/>
          <p:cNvSpPr>
            <a:spLocks noGrp="1"/>
          </p:cNvSpPr>
          <p:nvPr>
            <p:ph sz="quarter" idx="1"/>
          </p:nvPr>
        </p:nvSpPr>
        <p:spPr>
          <a:xfrm>
            <a:off x="468313" y="1052513"/>
            <a:ext cx="4027487" cy="2520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quarter" idx="2"/>
          </p:nvPr>
        </p:nvSpPr>
        <p:spPr>
          <a:xfrm>
            <a:off x="4648200" y="1052513"/>
            <a:ext cx="4027488" cy="2520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Content Placeholder 4"/>
          <p:cNvSpPr>
            <a:spLocks noGrp="1"/>
          </p:cNvSpPr>
          <p:nvPr>
            <p:ph sz="quarter" idx="3"/>
          </p:nvPr>
        </p:nvSpPr>
        <p:spPr>
          <a:xfrm>
            <a:off x="468313" y="3725863"/>
            <a:ext cx="4027487" cy="2522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Content Placeholder 5"/>
          <p:cNvSpPr>
            <a:spLocks noGrp="1"/>
          </p:cNvSpPr>
          <p:nvPr>
            <p:ph sz="quarter" idx="4"/>
          </p:nvPr>
        </p:nvSpPr>
        <p:spPr>
          <a:xfrm>
            <a:off x="4648200" y="3725863"/>
            <a:ext cx="4027488" cy="2522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9" name="Rectangle 6"/>
          <p:cNvSpPr>
            <a:spLocks noGrp="1" noChangeArrowheads="1"/>
          </p:cNvSpPr>
          <p:nvPr>
            <p:ph type="sldNum" sz="quarter" idx="12"/>
          </p:nvPr>
        </p:nvSpPr>
        <p:spPr>
          <a:xfrm>
            <a:off x="8604448" y="6400800"/>
            <a:ext cx="541222" cy="457200"/>
          </a:xfrm>
          <a:prstGeom prst="rect">
            <a:avLst/>
          </a:prstGeom>
          <a:ln/>
        </p:spPr>
        <p:txBody>
          <a:bodyPr/>
          <a:lstStyle>
            <a:lvl1pPr>
              <a:defRPr/>
            </a:lvl1pPr>
          </a:lstStyle>
          <a:p>
            <a:pPr algn="ctr"/>
            <a:fld id="{4BBFF0A3-FC4E-415E-BA83-286ABBC135C0}" type="slidenum">
              <a:rPr lang="da-DK" altLang="da-DK" smtClean="0"/>
              <a:pPr algn="ctr"/>
              <a:t>‹#›</a:t>
            </a:fld>
            <a:endParaRPr lang="da-DK" altLang="da-DK" dirty="0"/>
          </a:p>
        </p:txBody>
      </p:sp>
    </p:spTree>
    <p:extLst>
      <p:ext uri="{BB962C8B-B14F-4D97-AF65-F5344CB8AC3E}">
        <p14:creationId xmlns:p14="http://schemas.microsoft.com/office/powerpoint/2010/main" val="36705767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dk/url?sa=i&amp;rct=j&amp;q=&amp;esrc=s&amp;source=images&amp;cd=&amp;cad=rja&amp;uact=8&amp;ved=0ahUKEwiE3t3tttzOAhVGDCwKHXimA3IQjRwIBw&amp;url=http://www.gratisskole.dk/?mod%3Dminipic%26id%3D1130&amp;psig=AFQjCNEp7S3trPSaUwmh8AWxml2_pQ0ZnQ&amp;ust=1472209728712471" TargetMode="External"/><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 Id="rId5" Type="http://schemas.openxmlformats.org/officeDocument/2006/relationships/image" Target="../media/image11.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tuderende.au.dk/studier/fagportaler/datalogi/studiemiljoe/cs-studiecaf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eZ-mRXazw8U&amp;feature=youtu.be&amp;list=PLhSj0GiCgYksW0Qp7C4qIk8CS1BRGxPO_"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36124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a:t>Velkommen til Introduktion til Programmering </a:t>
            </a:r>
          </a:p>
        </p:txBody>
      </p:sp>
      <p:sp>
        <p:nvSpPr>
          <p:cNvPr id="8" name="Content Placeholder 2"/>
          <p:cNvSpPr txBox="1">
            <a:spLocks/>
          </p:cNvSpPr>
          <p:nvPr/>
        </p:nvSpPr>
        <p:spPr bwMode="auto">
          <a:xfrm>
            <a:off x="459225" y="1052736"/>
            <a:ext cx="8577271"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spcBef>
                <a:spcPts val="1200"/>
              </a:spcBef>
            </a:pPr>
            <a:r>
              <a:rPr lang="da-DK" altLang="da-DK" sz="2000" dirty="0"/>
              <a:t>Jeg hedder Kurt Jensen og er professor på Institut for Datalogi</a:t>
            </a:r>
          </a:p>
          <a:p>
            <a:pPr marL="728663" lvl="1" indent="-271463">
              <a:spcBef>
                <a:spcPts val="600"/>
              </a:spcBef>
            </a:pPr>
            <a:r>
              <a:rPr lang="da-DK" altLang="da-DK" sz="1800" dirty="0"/>
              <a:t>Jeg har undervist i "Introduktion til programmering" gennem rigtigt mange år (med tilsammen 4.000 studerende)</a:t>
            </a:r>
          </a:p>
          <a:p>
            <a:pPr marL="728663" lvl="1" indent="-271463">
              <a:spcBef>
                <a:spcPts val="600"/>
              </a:spcBef>
            </a:pPr>
            <a:r>
              <a:rPr lang="da-DK" altLang="da-DK" sz="1800" dirty="0"/>
              <a:t>Derudover har jeg i næsten 20 år været leder af instituttet</a:t>
            </a:r>
          </a:p>
          <a:p>
            <a:pPr marL="728663" lvl="1" indent="-271463">
              <a:spcBef>
                <a:spcPts val="600"/>
              </a:spcBef>
            </a:pPr>
            <a:r>
              <a:rPr lang="da-DK" altLang="da-DK" sz="1800" dirty="0"/>
              <a:t>Det er jeg ikke længere, så nu kan jeg lave andre</a:t>
            </a:r>
            <a:br>
              <a:rPr lang="da-DK" altLang="da-DK" sz="1800" dirty="0"/>
            </a:br>
            <a:r>
              <a:rPr lang="da-DK" altLang="da-DK" sz="1800" dirty="0"/>
              <a:t>sjove og interessante ting som f.eks. at undervise jer</a:t>
            </a:r>
          </a:p>
          <a:p>
            <a:pPr marL="728663" lvl="1" indent="-271463">
              <a:spcBef>
                <a:spcPts val="600"/>
              </a:spcBef>
            </a:pPr>
            <a:r>
              <a:rPr lang="da-DK" altLang="da-DK" sz="1800" dirty="0"/>
              <a:t>I kan Google mig ved at skrive "Kurt Jensen au"</a:t>
            </a:r>
          </a:p>
          <a:p>
            <a:pPr marL="271463" lvl="1" indent="-271463">
              <a:spcBef>
                <a:spcPts val="1800"/>
              </a:spcBef>
              <a:buChar char="•"/>
            </a:pPr>
            <a:r>
              <a:rPr lang="da-DK" altLang="da-DK" b="1" dirty="0">
                <a:solidFill>
                  <a:srgbClr val="A50021"/>
                </a:solidFill>
              </a:rPr>
              <a:t>Kurset har ca. 150 studerende fordelt på 7 øvelseshold</a:t>
            </a:r>
          </a:p>
          <a:p>
            <a:pPr marL="728663" lvl="1" indent="-271463">
              <a:spcBef>
                <a:spcPts val="300"/>
              </a:spcBef>
            </a:pPr>
            <a:r>
              <a:rPr lang="da-DK" altLang="da-DK" sz="1800" dirty="0"/>
              <a:t>5 hold med nye studerende på datalogi bacheloren (DA1-DA5)</a:t>
            </a:r>
          </a:p>
          <a:p>
            <a:pPr marL="728663" lvl="1" indent="-271463">
              <a:spcBef>
                <a:spcPts val="300"/>
              </a:spcBef>
            </a:pPr>
            <a:r>
              <a:rPr lang="da-DK" altLang="da-DK" sz="1800" dirty="0"/>
              <a:t>1 hold med nye studerende på it bacheloren (IT eller IT1)</a:t>
            </a:r>
          </a:p>
          <a:p>
            <a:pPr marL="728663" lvl="1" indent="-271463">
              <a:spcBef>
                <a:spcPts val="300"/>
              </a:spcBef>
            </a:pPr>
            <a:r>
              <a:rPr lang="da-DK" altLang="da-DK" sz="1800" dirty="0"/>
              <a:t>1 hold med ældre studerende fra andre studieretninger (Mix)</a:t>
            </a:r>
            <a:endParaRPr lang="da-DK" altLang="da-DK" sz="2000" dirty="0"/>
          </a:p>
          <a:p>
            <a:pPr marL="271463" indent="-271463">
              <a:spcBef>
                <a:spcPts val="1200"/>
              </a:spcBef>
            </a:pPr>
            <a:r>
              <a:rPr lang="da-DK" altLang="da-DK" sz="2000" dirty="0"/>
              <a:t>Til at hjælpe mig har jeg 10 studenterinstruktorer</a:t>
            </a:r>
          </a:p>
          <a:p>
            <a:pPr marL="728663" lvl="1" indent="-271463">
              <a:spcBef>
                <a:spcPts val="300"/>
              </a:spcBef>
            </a:pPr>
            <a:r>
              <a:rPr lang="da-DK" altLang="da-DK" sz="1800" dirty="0"/>
              <a:t>Primært 2. og 3. års studerende på datalogi og it-produktudvikling</a:t>
            </a:r>
            <a:br>
              <a:rPr lang="da-DK" altLang="da-DK" dirty="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2" name="Picture 1"/>
          <p:cNvPicPr>
            <a:picLocks noChangeAspect="1"/>
          </p:cNvPicPr>
          <p:nvPr/>
        </p:nvPicPr>
        <p:blipFill>
          <a:blip r:embed="rId3"/>
          <a:stretch>
            <a:fillRect/>
          </a:stretch>
        </p:blipFill>
        <p:spPr>
          <a:xfrm>
            <a:off x="7194768" y="1788056"/>
            <a:ext cx="1494166" cy="1707618"/>
          </a:xfrm>
          <a:prstGeom prst="rect">
            <a:avLst/>
          </a:prstGeom>
        </p:spPr>
      </p:pic>
    </p:spTree>
    <p:extLst>
      <p:ext uri="{BB962C8B-B14F-4D97-AF65-F5344CB8AC3E}">
        <p14:creationId xmlns:p14="http://schemas.microsoft.com/office/powerpoint/2010/main" val="382802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træ med rødder">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14" t="1" r="8274" b="41766"/>
          <a:stretch/>
        </p:blipFill>
        <p:spPr bwMode="auto">
          <a:xfrm>
            <a:off x="3923928" y="5600093"/>
            <a:ext cx="1679523" cy="121328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4" descr="home_puzzvir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3" name="Text Box 51"/>
          <p:cNvSpPr txBox="1">
            <a:spLocks noChangeArrowheads="1"/>
          </p:cNvSpPr>
          <p:nvPr/>
        </p:nvSpPr>
        <p:spPr bwMode="auto">
          <a:xfrm>
            <a:off x="775154" y="24403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10</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Sudoku opgaver</a:t>
            </a:r>
            <a:endParaRPr lang="da-DK" sz="3200" kern="0" dirty="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a:t>Afprøv systematisk alle muligheder</a:t>
            </a:r>
            <a:br>
              <a:rPr lang="da-DK" altLang="da-DK" sz="2000" kern="0" dirty="0"/>
            </a:br>
            <a:r>
              <a:rPr lang="da-DK" altLang="da-DK" sz="2000" dirty="0"/>
              <a:t>(ved hjælp af strategi nummer 2)</a:t>
            </a:r>
            <a:endParaRPr lang="da-DK" altLang="da-DK" sz="2000" kern="0" dirty="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8" name="AutoShape 73"/>
          <p:cNvSpPr>
            <a:spLocks noChangeArrowheads="1"/>
          </p:cNvSpPr>
          <p:nvPr/>
        </p:nvSpPr>
        <p:spPr bwMode="auto">
          <a:xfrm>
            <a:off x="5117848" y="4008447"/>
            <a:ext cx="940823"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2" name="Line 147"/>
          <p:cNvSpPr>
            <a:spLocks noChangeShapeType="1"/>
          </p:cNvSpPr>
          <p:nvPr/>
        </p:nvSpPr>
        <p:spPr bwMode="auto">
          <a:xfrm>
            <a:off x="5250730" y="3617167"/>
            <a:ext cx="333641" cy="37516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94" name="Text Box 101"/>
          <p:cNvSpPr txBox="1">
            <a:spLocks noChangeArrowheads="1"/>
          </p:cNvSpPr>
          <p:nvPr/>
        </p:nvSpPr>
        <p:spPr bwMode="auto">
          <a:xfrm>
            <a:off x="5938190" y="5237699"/>
            <a:ext cx="2985113" cy="1077218"/>
          </a:xfrm>
          <a:prstGeom prst="rect">
            <a:avLst/>
          </a:prstGeom>
          <a:solidFill>
            <a:srgbClr val="FFFFCC"/>
          </a:solidFill>
          <a:ln w="57150" cmpd="thickThin">
            <a:solidFill>
              <a:srgbClr val="000066"/>
            </a:solidFill>
            <a:miter lim="800000"/>
            <a:headEnd/>
            <a:tailEnd/>
          </a:ln>
          <a:effec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a:t>Enten finder vi en løsning</a:t>
            </a:r>
          </a:p>
          <a:p>
            <a:pPr eaLnBrk="1" hangingPunct="1">
              <a:defRPr/>
            </a:pPr>
            <a:r>
              <a:rPr lang="da-DK" altLang="da-DK" sz="1600" b="1" dirty="0"/>
              <a:t>(i en af de blå trekanter) eller</a:t>
            </a:r>
          </a:p>
          <a:p>
            <a:pPr eaLnBrk="1" hangingPunct="1">
              <a:defRPr/>
            </a:pPr>
            <a:r>
              <a:rPr lang="da-DK" altLang="da-DK" sz="1600" b="1" dirty="0"/>
              <a:t>også har vi vist, at der ikke</a:t>
            </a:r>
          </a:p>
          <a:p>
            <a:pPr eaLnBrk="1" hangingPunct="1">
              <a:defRPr/>
            </a:pPr>
            <a:r>
              <a:rPr lang="da-DK" altLang="da-DK" sz="1600" b="1" dirty="0"/>
              <a:t>findes en løsning</a:t>
            </a:r>
          </a:p>
        </p:txBody>
      </p:sp>
      <p:sp>
        <p:nvSpPr>
          <p:cNvPr id="84" name="Text Box 101"/>
          <p:cNvSpPr txBox="1">
            <a:spLocks noChangeArrowheads="1"/>
          </p:cNvSpPr>
          <p:nvPr/>
        </p:nvSpPr>
        <p:spPr bwMode="auto">
          <a:xfrm>
            <a:off x="251521" y="5661248"/>
            <a:ext cx="3626516" cy="1015663"/>
          </a:xfrm>
          <a:prstGeom prst="rect">
            <a:avLst/>
          </a:prstGeom>
          <a:solidFill>
            <a:srgbClr val="FFFFCC"/>
          </a:solidFill>
          <a:ln w="57150" cmpd="thickThin">
            <a:solidFill>
              <a:srgbClr val="000066"/>
            </a:solidFill>
            <a:miter lim="800000"/>
            <a:headEnd/>
            <a:tailEnd/>
          </a:ln>
          <a:effec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a:t> De mulige ”vejvalg” udgør et træ</a:t>
            </a:r>
          </a:p>
          <a:p>
            <a:pPr eaLnBrk="1" hangingPunct="1">
              <a:defRPr/>
            </a:pPr>
            <a:r>
              <a:rPr lang="da-DK" altLang="da-DK" sz="1050" b="1" dirty="0"/>
              <a:t> </a:t>
            </a:r>
          </a:p>
          <a:p>
            <a:pPr eaLnBrk="1" hangingPunct="1">
              <a:defRPr/>
            </a:pPr>
            <a:endParaRPr lang="da-DK" altLang="da-DK" sz="1600" b="1" dirty="0"/>
          </a:p>
          <a:p>
            <a:pPr eaLnBrk="1" hangingPunct="1">
              <a:defRPr/>
            </a:pPr>
            <a:endParaRPr lang="da-DK" altLang="da-DK" sz="1600" b="1" dirty="0"/>
          </a:p>
        </p:txBody>
      </p:sp>
      <p:sp>
        <p:nvSpPr>
          <p:cNvPr id="95" name="AutoShape 73"/>
          <p:cNvSpPr>
            <a:spLocks noChangeArrowheads="1"/>
          </p:cNvSpPr>
          <p:nvPr/>
        </p:nvSpPr>
        <p:spPr bwMode="auto">
          <a:xfrm>
            <a:off x="5692759" y="3253863"/>
            <a:ext cx="623490" cy="615717"/>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7" name="AutoShape 73"/>
          <p:cNvSpPr>
            <a:spLocks noChangeArrowheads="1"/>
          </p:cNvSpPr>
          <p:nvPr/>
        </p:nvSpPr>
        <p:spPr bwMode="auto">
          <a:xfrm>
            <a:off x="6454466" y="2904263"/>
            <a:ext cx="767438"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8" name="AutoShape 73"/>
          <p:cNvSpPr>
            <a:spLocks noChangeArrowheads="1"/>
          </p:cNvSpPr>
          <p:nvPr/>
        </p:nvSpPr>
        <p:spPr bwMode="auto">
          <a:xfrm>
            <a:off x="7376090" y="2914050"/>
            <a:ext cx="1012334" cy="1314405"/>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9" name="AutoShape 73"/>
          <p:cNvSpPr>
            <a:spLocks noChangeArrowheads="1"/>
          </p:cNvSpPr>
          <p:nvPr/>
        </p:nvSpPr>
        <p:spPr bwMode="auto">
          <a:xfrm>
            <a:off x="7969889" y="2180902"/>
            <a:ext cx="667188" cy="72336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81" name="Text Box 101"/>
          <p:cNvSpPr txBox="1">
            <a:spLocks noChangeArrowheads="1"/>
          </p:cNvSpPr>
          <p:nvPr/>
        </p:nvSpPr>
        <p:spPr bwMode="auto">
          <a:xfrm>
            <a:off x="298435" y="5991752"/>
            <a:ext cx="3576903" cy="646331"/>
          </a:xfrm>
          <a:prstGeom prst="rect">
            <a:avLst/>
          </a:prstGeom>
          <a:noFill/>
          <a:ln w="57150" cmpd="thickThin">
            <a:noFill/>
            <a:miter lim="800000"/>
            <a:headEnd/>
            <a:tailEnd/>
          </a:ln>
          <a:effec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spc="-40" dirty="0"/>
              <a:t>R</a:t>
            </a:r>
            <a:r>
              <a:rPr lang="da-DK" altLang="da-DK" sz="1800" b="1" spc="-80" dirty="0"/>
              <a:t>oden er foroven, forgreningerne i </a:t>
            </a:r>
            <a:r>
              <a:rPr lang="da-DK" altLang="da-DK" sz="1800" b="1" dirty="0"/>
              <a:t>midten og bladene forneden</a:t>
            </a:r>
          </a:p>
        </p:txBody>
      </p:sp>
      <p:sp>
        <p:nvSpPr>
          <p:cNvPr id="85" name="Text Box 11"/>
          <p:cNvSpPr txBox="1">
            <a:spLocks noChangeArrowheads="1"/>
          </p:cNvSpPr>
          <p:nvPr/>
        </p:nvSpPr>
        <p:spPr bwMode="auto">
          <a:xfrm>
            <a:off x="7380312" y="1481922"/>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C00000"/>
                </a:solidFill>
              </a:rPr>
              <a:t>Rod</a:t>
            </a:r>
          </a:p>
        </p:txBody>
      </p:sp>
      <p:sp>
        <p:nvSpPr>
          <p:cNvPr id="86" name="Text Box 11"/>
          <p:cNvSpPr txBox="1">
            <a:spLocks noChangeArrowheads="1"/>
          </p:cNvSpPr>
          <p:nvPr/>
        </p:nvSpPr>
        <p:spPr bwMode="auto">
          <a:xfrm>
            <a:off x="5195297" y="2329828"/>
            <a:ext cx="1341091"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C00000"/>
                </a:solidFill>
              </a:rPr>
              <a:t>Forgreninger</a:t>
            </a:r>
          </a:p>
        </p:txBody>
      </p:sp>
      <p:sp>
        <p:nvSpPr>
          <p:cNvPr id="87" name="Text Box 11"/>
          <p:cNvSpPr txBox="1">
            <a:spLocks noChangeArrowheads="1"/>
          </p:cNvSpPr>
          <p:nvPr/>
        </p:nvSpPr>
        <p:spPr bwMode="auto">
          <a:xfrm>
            <a:off x="4474313" y="4958706"/>
            <a:ext cx="720984"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C00000"/>
                </a:solidFill>
              </a:rPr>
              <a:t>Blade</a:t>
            </a:r>
          </a:p>
        </p:txBody>
      </p:sp>
      <p:sp>
        <p:nvSpPr>
          <p:cNvPr id="89" name="Text Box 11"/>
          <p:cNvSpPr txBox="1">
            <a:spLocks noChangeArrowheads="1"/>
          </p:cNvSpPr>
          <p:nvPr/>
        </p:nvSpPr>
        <p:spPr bwMode="auto">
          <a:xfrm>
            <a:off x="6321253" y="3999471"/>
            <a:ext cx="9839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C00000"/>
                </a:solidFill>
              </a:rPr>
              <a:t>Del-træer</a:t>
            </a:r>
          </a:p>
        </p:txBody>
      </p:sp>
      <p:sp>
        <p:nvSpPr>
          <p:cNvPr id="90" name="Text Box 11"/>
          <p:cNvSpPr txBox="1">
            <a:spLocks noChangeArrowheads="1"/>
          </p:cNvSpPr>
          <p:nvPr/>
        </p:nvSpPr>
        <p:spPr bwMode="auto">
          <a:xfrm>
            <a:off x="5908749" y="1411562"/>
            <a:ext cx="724978" cy="371513"/>
          </a:xfrm>
          <a:prstGeom prst="rect">
            <a:avLst/>
          </a:prstGeom>
          <a:solidFill>
            <a:srgbClr val="FFFFCC"/>
          </a:solidFill>
          <a:ln w="28575">
            <a:solidFill>
              <a:srgbClr val="A50021"/>
            </a:solidFill>
            <a:miter lim="800000"/>
            <a:headEnd/>
            <a:tailEnd/>
          </a:ln>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Træ</a:t>
            </a:r>
          </a:p>
        </p:txBody>
      </p:sp>
      <p:sp>
        <p:nvSpPr>
          <p:cNvPr id="91" name="Text Box 11"/>
          <p:cNvSpPr txBox="1">
            <a:spLocks noChangeArrowheads="1"/>
          </p:cNvSpPr>
          <p:nvPr/>
        </p:nvSpPr>
        <p:spPr bwMode="auto">
          <a:xfrm>
            <a:off x="5172659" y="2768155"/>
            <a:ext cx="477628"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C00000"/>
                </a:solidFill>
              </a:rPr>
              <a:t>Sti</a:t>
            </a:r>
          </a:p>
        </p:txBody>
      </p:sp>
      <p:sp>
        <p:nvSpPr>
          <p:cNvPr id="93" name="Text Box 11"/>
          <p:cNvSpPr txBox="1">
            <a:spLocks noChangeArrowheads="1"/>
          </p:cNvSpPr>
          <p:nvPr/>
        </p:nvSpPr>
        <p:spPr bwMode="auto">
          <a:xfrm>
            <a:off x="6018557" y="1958063"/>
            <a:ext cx="80935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C00000"/>
                </a:solidFill>
              </a:rPr>
              <a:t>Knuder</a:t>
            </a:r>
          </a:p>
        </p:txBody>
      </p:sp>
    </p:spTree>
    <p:extLst>
      <p:ext uri="{BB962C8B-B14F-4D97-AF65-F5344CB8AC3E}">
        <p14:creationId xmlns:p14="http://schemas.microsoft.com/office/powerpoint/2010/main" val="388614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10800000">
                                      <p:cBhvr>
                                        <p:cTn id="36" dur="2000" fill="hold"/>
                                        <p:tgtEl>
                                          <p:spTgt spid="1026"/>
                                        </p:tgtEl>
                                        <p:attrNameLst>
                                          <p:attrName>r</p:attrName>
                                        </p:attrNameLst>
                                      </p:cBhvr>
                                    </p:animRo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4" grpId="0" animBg="1"/>
      <p:bldP spid="84" grpId="0" animBg="1"/>
      <p:bldP spid="95" grpId="0" animBg="1"/>
      <p:bldP spid="97" grpId="0" animBg="1"/>
      <p:bldP spid="98" grpId="0" animBg="1"/>
      <p:bldP spid="99" grpId="0" animBg="1"/>
      <p:bldP spid="81" grpId="0"/>
      <p:bldP spid="85" grpId="0"/>
      <p:bldP spid="86" grpId="0"/>
      <p:bldP spid="87" grpId="0"/>
      <p:bldP spid="89" grpId="0"/>
      <p:bldP spid="90" grpId="0" animBg="1"/>
      <p:bldP spid="91" grpId="0"/>
      <p:bldP spid="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333375"/>
            <a:ext cx="5217921" cy="609600"/>
          </a:xfrm>
        </p:spPr>
        <p:txBody>
          <a:bodyPr/>
          <a:lstStyle/>
          <a:p>
            <a:pPr eaLnBrk="1" hangingPunct="1">
              <a:defRPr/>
            </a:pPr>
            <a:r>
              <a:rPr lang="da-DK" sz="3200" noProof="0" dirty="0">
                <a:cs typeface="+mj-cs"/>
              </a:rPr>
              <a:t>Algoritmen – pseudokode</a:t>
            </a:r>
          </a:p>
        </p:txBody>
      </p:sp>
      <p:sp>
        <p:nvSpPr>
          <p:cNvPr id="143364" name="Text Box 4"/>
          <p:cNvSpPr txBox="1">
            <a:spLocks noChangeArrowheads="1"/>
          </p:cNvSpPr>
          <p:nvPr/>
        </p:nvSpPr>
        <p:spPr bwMode="auto">
          <a:xfrm>
            <a:off x="683568" y="1250750"/>
            <a:ext cx="7920880" cy="4678204"/>
          </a:xfrm>
          <a:prstGeom prst="rect">
            <a:avLst/>
          </a:prstGeom>
          <a:solidFill>
            <a:srgbClr val="FFFFCC"/>
          </a:solidFill>
          <a:ln w="38100">
            <a:solidFill>
              <a:srgbClr val="0000CC"/>
            </a:solidFill>
          </a:ln>
          <a:effec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a:solidFill>
                  <a:schemeClr val="tx1"/>
                </a:solidFill>
                <a:latin typeface="Courier New" pitchFamily="49" charset="0"/>
              </a:rPr>
              <a:t>prøvAlleMuligheder</a:t>
            </a:r>
            <a:r>
              <a:rPr lang="da-DK" altLang="da-DK" sz="1600" b="1" dirty="0">
                <a:solidFill>
                  <a:schemeClr val="tx1"/>
                </a:solidFill>
                <a:latin typeface="Courier New" pitchFamily="49" charset="0"/>
              </a:rPr>
              <a:t>() {</a:t>
            </a:r>
          </a:p>
          <a:p>
            <a:pPr eaLnBrk="1" hangingPunct="1">
              <a:defRPr/>
            </a:pPr>
            <a:r>
              <a:rPr lang="da-DK" altLang="da-DK" sz="1600" b="1" dirty="0">
                <a:solidFill>
                  <a:schemeClr val="tx1"/>
                </a:solidFill>
                <a:latin typeface="Courier New" pitchFamily="49" charset="0"/>
              </a:rPr>
              <a:t>  </a:t>
            </a:r>
            <a:r>
              <a:rPr lang="da-DK" altLang="da-DK" sz="1600" b="1" dirty="0">
                <a:solidFill>
                  <a:srgbClr val="7030A0"/>
                </a:solidFill>
                <a:latin typeface="Courier New" pitchFamily="49" charset="0"/>
              </a:rPr>
              <a:t>HVIS</a:t>
            </a:r>
            <a:r>
              <a:rPr lang="da-DK" altLang="da-DK" sz="1600" b="1" dirty="0">
                <a:solidFill>
                  <a:schemeClr val="tx1"/>
                </a:solidFill>
                <a:latin typeface="Courier New" pitchFamily="49" charset="0"/>
              </a:rPr>
              <a:t> alle felter er udfyldt {</a:t>
            </a:r>
          </a:p>
          <a:p>
            <a:pPr eaLnBrk="1" hangingPunct="1">
              <a:defRPr/>
            </a:pPr>
            <a:r>
              <a:rPr lang="da-DK" altLang="da-DK" sz="1600" b="1" dirty="0">
                <a:solidFill>
                  <a:schemeClr val="tx1"/>
                </a:solidFill>
                <a:latin typeface="Courier New" pitchFamily="49" charset="0"/>
              </a:rPr>
              <a:t>    udskriv løsning</a:t>
            </a:r>
          </a:p>
          <a:p>
            <a:pPr eaLnBrk="1" hangingPunct="1">
              <a:defRPr/>
            </a:pPr>
            <a:r>
              <a:rPr lang="da-DK" altLang="da-DK" sz="1600" b="1" dirty="0">
                <a:solidFill>
                  <a:schemeClr val="tx1"/>
                </a:solidFill>
                <a:latin typeface="Courier New" pitchFamily="49" charset="0"/>
              </a:rPr>
              <a:t>  }</a:t>
            </a:r>
          </a:p>
          <a:p>
            <a:pPr eaLnBrk="1" hangingPunct="1">
              <a:defRPr/>
            </a:pPr>
            <a:r>
              <a:rPr lang="da-DK" altLang="da-DK" sz="1600" b="1" dirty="0">
                <a:solidFill>
                  <a:schemeClr val="tx1"/>
                </a:solidFill>
                <a:latin typeface="Courier New" pitchFamily="49" charset="0"/>
              </a:rPr>
              <a:t>  </a:t>
            </a:r>
            <a:r>
              <a:rPr lang="da-DK" altLang="da-DK" sz="1600" b="1" dirty="0">
                <a:solidFill>
                  <a:srgbClr val="7030A0"/>
                </a:solidFill>
                <a:latin typeface="Courier New" pitchFamily="49" charset="0"/>
              </a:rPr>
              <a:t>ELLERS </a:t>
            </a:r>
            <a:r>
              <a:rPr lang="da-DK" altLang="da-DK" sz="1600" b="1" dirty="0">
                <a:solidFill>
                  <a:schemeClr val="tx1"/>
                </a:solidFill>
                <a:latin typeface="Courier New" pitchFamily="49" charset="0"/>
              </a:rPr>
              <a:t>{</a:t>
            </a:r>
          </a:p>
          <a:p>
            <a:pPr eaLnBrk="1" hangingPunct="1">
              <a:defRPr/>
            </a:pPr>
            <a:r>
              <a:rPr lang="da-DK" altLang="da-DK" sz="1600" b="1" dirty="0">
                <a:solidFill>
                  <a:schemeClr val="tx1"/>
                </a:solidFill>
                <a:latin typeface="Courier New" pitchFamily="49" charset="0"/>
              </a:rPr>
              <a:t>    husk nuværende felt</a:t>
            </a:r>
          </a:p>
          <a:p>
            <a:pPr eaLnBrk="1" hangingPunct="1">
              <a:defRPr/>
            </a:pPr>
            <a:r>
              <a:rPr lang="da-DK" altLang="da-DK" sz="1600" b="1" dirty="0">
                <a:solidFill>
                  <a:schemeClr val="tx1"/>
                </a:solidFill>
                <a:latin typeface="Courier New" pitchFamily="49" charset="0"/>
              </a:rPr>
              <a:t>    gå til næste tomme felt</a:t>
            </a:r>
          </a:p>
          <a:p>
            <a:pPr eaLnBrk="1" hangingPunct="1">
              <a:spcBef>
                <a:spcPts val="600"/>
              </a:spcBef>
              <a:defRPr/>
            </a:pPr>
            <a:r>
              <a:rPr lang="da-DK" altLang="da-DK" sz="1600" b="1" dirty="0">
                <a:solidFill>
                  <a:schemeClr val="tx1"/>
                </a:solidFill>
                <a:latin typeface="Courier New" pitchFamily="49" charset="0"/>
              </a:rPr>
              <a:t>    </a:t>
            </a:r>
            <a:r>
              <a:rPr lang="da-DK" altLang="da-DK" sz="1600" b="1" dirty="0">
                <a:solidFill>
                  <a:srgbClr val="7030A0"/>
                </a:solidFill>
                <a:latin typeface="Courier New" pitchFamily="49" charset="0"/>
              </a:rPr>
              <a:t>FOR</a:t>
            </a:r>
            <a:r>
              <a:rPr lang="da-DK" altLang="da-DK" sz="1600" b="1" dirty="0">
                <a:solidFill>
                  <a:schemeClr val="tx1"/>
                </a:solidFill>
                <a:latin typeface="Courier New" pitchFamily="49" charset="0"/>
              </a:rPr>
              <a:t> hvert ciffer c {</a:t>
            </a:r>
          </a:p>
          <a:p>
            <a:pPr eaLnBrk="1" hangingPunct="1">
              <a:defRPr/>
            </a:pPr>
            <a:r>
              <a:rPr lang="da-DK" altLang="da-DK" sz="1600" b="1" dirty="0">
                <a:solidFill>
                  <a:schemeClr val="tx1"/>
                </a:solidFill>
                <a:latin typeface="Courier New" pitchFamily="49" charset="0"/>
              </a:rPr>
              <a:t>      </a:t>
            </a:r>
            <a:r>
              <a:rPr lang="da-DK" altLang="da-DK" sz="1600" b="1" dirty="0">
                <a:solidFill>
                  <a:srgbClr val="7030A0"/>
                </a:solidFill>
                <a:latin typeface="Courier New" pitchFamily="49" charset="0"/>
              </a:rPr>
              <a:t>HVIS</a:t>
            </a:r>
            <a:r>
              <a:rPr lang="da-DK" altLang="da-DK" sz="1600" b="1" dirty="0">
                <a:solidFill>
                  <a:schemeClr val="tx1"/>
                </a:solidFill>
                <a:latin typeface="Courier New" pitchFamily="49" charset="0"/>
              </a:rPr>
              <a:t> c kan bruges {</a:t>
            </a:r>
          </a:p>
          <a:p>
            <a:pPr eaLnBrk="1" hangingPunct="1">
              <a:defRPr/>
            </a:pPr>
            <a:r>
              <a:rPr lang="da-DK" altLang="da-DK" sz="1600" b="1" dirty="0">
                <a:solidFill>
                  <a:schemeClr val="tx1"/>
                </a:solidFill>
                <a:latin typeface="Courier New" pitchFamily="49" charset="0"/>
              </a:rPr>
              <a:t>        indsæt c i felt</a:t>
            </a:r>
          </a:p>
          <a:p>
            <a:pPr eaLnBrk="1" hangingPunct="1">
              <a:defRPr/>
            </a:pPr>
            <a:r>
              <a:rPr lang="da-DK" altLang="da-DK" sz="1600" b="1" dirty="0">
                <a:solidFill>
                  <a:schemeClr val="tx1"/>
                </a:solidFill>
                <a:latin typeface="Courier New" pitchFamily="49" charset="0"/>
              </a:rPr>
              <a:t>        </a:t>
            </a:r>
            <a:r>
              <a:rPr lang="da-DK" altLang="da-DK" sz="1600" b="1" dirty="0" err="1">
                <a:solidFill>
                  <a:schemeClr val="tx1"/>
                </a:solidFill>
                <a:latin typeface="Courier New" pitchFamily="49" charset="0"/>
              </a:rPr>
              <a:t>prøvAlleMuligheder</a:t>
            </a:r>
            <a:r>
              <a:rPr lang="da-DK" altLang="da-DK" sz="1600" b="1" dirty="0">
                <a:solidFill>
                  <a:schemeClr val="tx1"/>
                </a:solidFill>
                <a:latin typeface="Courier New" pitchFamily="49" charset="0"/>
              </a:rPr>
              <a:t>()</a:t>
            </a:r>
          </a:p>
          <a:p>
            <a:pPr eaLnBrk="1" hangingPunct="1">
              <a:defRPr/>
            </a:pPr>
            <a:r>
              <a:rPr lang="da-DK" altLang="da-DK" sz="1600" b="1" dirty="0">
                <a:solidFill>
                  <a:schemeClr val="tx1"/>
                </a:solidFill>
                <a:latin typeface="Courier New" pitchFamily="49" charset="0"/>
              </a:rPr>
              <a:t>      }</a:t>
            </a:r>
          </a:p>
          <a:p>
            <a:pPr eaLnBrk="1" hangingPunct="1">
              <a:defRPr/>
            </a:pPr>
            <a:r>
              <a:rPr lang="da-DK" altLang="da-DK" sz="1600" b="1" dirty="0">
                <a:solidFill>
                  <a:schemeClr val="tx1"/>
                </a:solidFill>
                <a:latin typeface="Courier New" pitchFamily="49" charset="0"/>
              </a:rPr>
              <a:t>    }   </a:t>
            </a:r>
          </a:p>
          <a:p>
            <a:pPr eaLnBrk="1" hangingPunct="1">
              <a:spcBef>
                <a:spcPts val="600"/>
              </a:spcBef>
              <a:defRPr/>
            </a:pPr>
            <a:r>
              <a:rPr lang="da-DK" altLang="da-DK" sz="1600" b="1" dirty="0">
                <a:solidFill>
                  <a:schemeClr val="tx1"/>
                </a:solidFill>
                <a:latin typeface="Courier New" pitchFamily="49" charset="0"/>
              </a:rPr>
              <a:t>    </a:t>
            </a:r>
            <a:r>
              <a:rPr lang="da-DK" altLang="da-DK" sz="1600" b="1" dirty="0">
                <a:solidFill>
                  <a:srgbClr val="0000CC"/>
                </a:solidFill>
                <a:latin typeface="Courier New" pitchFamily="49" charset="0"/>
              </a:rPr>
              <a:t>// </a:t>
            </a:r>
            <a:r>
              <a:rPr lang="da-DK" altLang="da-DK" sz="1600" b="1" dirty="0" err="1">
                <a:solidFill>
                  <a:srgbClr val="0000CC"/>
                </a:solidFill>
                <a:latin typeface="Courier New" pitchFamily="49" charset="0"/>
              </a:rPr>
              <a:t>backtrack</a:t>
            </a:r>
            <a:endParaRPr lang="da-DK" altLang="da-DK" sz="1600" b="1" dirty="0">
              <a:solidFill>
                <a:srgbClr val="0000CC"/>
              </a:solidFill>
              <a:latin typeface="Courier New" pitchFamily="49" charset="0"/>
            </a:endParaRPr>
          </a:p>
          <a:p>
            <a:pPr eaLnBrk="1" hangingPunct="1">
              <a:defRPr/>
            </a:pPr>
            <a:r>
              <a:rPr lang="da-DK" altLang="da-DK" sz="1600" b="1" dirty="0">
                <a:solidFill>
                  <a:schemeClr val="tx1"/>
                </a:solidFill>
                <a:latin typeface="Courier New" pitchFamily="49" charset="0"/>
              </a:rPr>
              <a:t>    fjern sidst indsatte ciffer</a:t>
            </a:r>
          </a:p>
          <a:p>
            <a:pPr eaLnBrk="1" hangingPunct="1">
              <a:defRPr/>
            </a:pPr>
            <a:r>
              <a:rPr lang="da-DK" altLang="da-DK" sz="1600" b="1" dirty="0">
                <a:solidFill>
                  <a:schemeClr val="tx1"/>
                </a:solidFill>
                <a:latin typeface="Courier New" pitchFamily="49" charset="0"/>
              </a:rPr>
              <a:t>    gå tilbage til forrige felt</a:t>
            </a:r>
          </a:p>
          <a:p>
            <a:pPr eaLnBrk="1" hangingPunct="1">
              <a:defRPr/>
            </a:pPr>
            <a:r>
              <a:rPr lang="da-DK" altLang="da-DK" sz="1600" b="1" dirty="0">
                <a:solidFill>
                  <a:schemeClr val="tx1"/>
                </a:solidFill>
                <a:latin typeface="Courier New" pitchFamily="49" charset="0"/>
              </a:rPr>
              <a:t>  }</a:t>
            </a:r>
          </a:p>
          <a:p>
            <a:pPr eaLnBrk="1" hangingPunct="1">
              <a:defRPr/>
            </a:pPr>
            <a:r>
              <a:rPr lang="da-DK" altLang="da-DK" sz="1600" b="1" dirty="0">
                <a:solidFill>
                  <a:schemeClr val="tx1"/>
                </a:solidFill>
                <a:latin typeface="Courier New" pitchFamily="49" charset="0"/>
              </a:rPr>
              <a:t>}</a:t>
            </a:r>
          </a:p>
        </p:txBody>
      </p:sp>
      <p:sp>
        <p:nvSpPr>
          <p:cNvPr id="2" name="Slide Number Placeholder 1"/>
          <p:cNvSpPr>
            <a:spLocks noGrp="1"/>
          </p:cNvSpPr>
          <p:nvPr>
            <p:ph type="sldNum" sz="quarter" idx="12"/>
          </p:nvPr>
        </p:nvSpPr>
        <p:spPr>
          <a:xfrm>
            <a:off x="8414196" y="6400800"/>
            <a:ext cx="611560" cy="457200"/>
          </a:xfrm>
        </p:spPr>
        <p:txBody>
          <a:bodyPr/>
          <a:lstStyle/>
          <a:p>
            <a:pPr>
              <a:defRPr/>
            </a:pPr>
            <a:fld id="{3A57ADD0-007F-4610-9D7D-5E5ADEAA50E0}" type="slidenum">
              <a:rPr lang="da-DK" altLang="da-DK" smtClean="0"/>
              <a:pPr>
                <a:defRPr/>
              </a:pPr>
              <a:t>11</a:t>
            </a:fld>
            <a:endParaRPr lang="da-DK" altLang="da-DK" dirty="0"/>
          </a:p>
        </p:txBody>
      </p:sp>
      <p:sp>
        <p:nvSpPr>
          <p:cNvPr id="17" name="Text Box 7"/>
          <p:cNvSpPr txBox="1">
            <a:spLocks noChangeArrowheads="1"/>
          </p:cNvSpPr>
          <p:nvPr/>
        </p:nvSpPr>
        <p:spPr bwMode="auto">
          <a:xfrm>
            <a:off x="4860032" y="1283185"/>
            <a:ext cx="3640740" cy="2877711"/>
          </a:xfrm>
          <a:prstGeom prst="rect">
            <a:avLst/>
          </a:prstGeom>
          <a:solidFill>
            <a:srgbClr val="FFFFCC"/>
          </a:solidFill>
          <a:ln>
            <a:noFill/>
          </a:ln>
          <a:effectLst/>
        </p:spPr>
        <p:txBody>
          <a:bodyPr wrap="none">
            <a:spAutoFit/>
          </a:bodyPr>
          <a:lstStyle/>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tryAll</a:t>
            </a:r>
            <a:r>
              <a:rPr lang="da-DK" sz="1600" b="1" dirty="0">
                <a:solidFill>
                  <a:srgbClr val="0000CC"/>
                </a:solidFill>
                <a:latin typeface="Courier New" charset="0"/>
                <a:ea typeface="ＭＳ Ｐゴシック" charset="0"/>
              </a:rPr>
              <a:t>()</a:t>
            </a:r>
          </a:p>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allFilled</a:t>
            </a:r>
            <a:r>
              <a:rPr lang="da-DK" sz="1600" b="1" dirty="0">
                <a:solidFill>
                  <a:srgbClr val="0000CC"/>
                </a:solidFill>
                <a:latin typeface="Courier New" charset="0"/>
                <a:ea typeface="ＭＳ Ｐゴシック" charset="0"/>
              </a:rPr>
              <a:t>()</a:t>
            </a:r>
          </a:p>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printGrid</a:t>
            </a:r>
            <a:r>
              <a:rPr lang="da-DK" sz="1600" b="1" dirty="0">
                <a:solidFill>
                  <a:srgbClr val="0000CC"/>
                </a:solidFill>
                <a:latin typeface="Courier New" charset="0"/>
                <a:ea typeface="ＭＳ Ｐゴシック" charset="0"/>
              </a:rPr>
              <a:t>()</a:t>
            </a:r>
          </a:p>
          <a:p>
            <a:pPr>
              <a:defRPr/>
            </a:pP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previous</a:t>
            </a:r>
            <a:r>
              <a:rPr lang="da-DK" sz="1600" b="1" dirty="0">
                <a:solidFill>
                  <a:srgbClr val="0000CC"/>
                </a:solidFill>
                <a:latin typeface="Courier New" charset="0"/>
                <a:ea typeface="ＭＳ Ｐゴシック" charset="0"/>
              </a:rPr>
              <a:t> = </a:t>
            </a:r>
            <a:r>
              <a:rPr lang="da-DK" sz="1600" b="1" dirty="0" err="1">
                <a:solidFill>
                  <a:srgbClr val="0000CC"/>
                </a:solidFill>
                <a:latin typeface="Courier New" charset="0"/>
                <a:ea typeface="ＭＳ Ｐゴシック" charset="0"/>
              </a:rPr>
              <a:t>currentField</a:t>
            </a:r>
            <a:r>
              <a:rPr lang="da-DK" sz="1600" b="1" dirty="0">
                <a:solidFill>
                  <a:srgbClr val="0000CC"/>
                </a:solidFill>
                <a:latin typeface="Courier New" charset="0"/>
                <a:ea typeface="ＭＳ Ｐゴシック" charset="0"/>
              </a:rPr>
              <a:t>()</a:t>
            </a:r>
          </a:p>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advanceToNextField</a:t>
            </a:r>
            <a:r>
              <a:rPr lang="da-DK" sz="1600" b="1" dirty="0">
                <a:solidFill>
                  <a:srgbClr val="0000CC"/>
                </a:solidFill>
                <a:latin typeface="Courier New" charset="0"/>
                <a:ea typeface="ＭＳ Ｐゴシック" charset="0"/>
              </a:rPr>
              <a:t>()</a:t>
            </a:r>
          </a:p>
          <a:p>
            <a:pPr>
              <a:defRPr/>
            </a:pPr>
            <a:endParaRPr lang="da-DK" sz="1600" b="1" dirty="0">
              <a:solidFill>
                <a:srgbClr val="0000CC"/>
              </a:solidFill>
              <a:latin typeface="Courier New" charset="0"/>
              <a:ea typeface="ＭＳ Ｐゴシック" charset="0"/>
            </a:endParaRPr>
          </a:p>
          <a:p>
            <a:pPr>
              <a:spcBef>
                <a:spcPts val="600"/>
              </a:spcBef>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promising</a:t>
            </a:r>
            <a:r>
              <a:rPr lang="da-DK" sz="1600" b="1" dirty="0">
                <a:solidFill>
                  <a:srgbClr val="0000CC"/>
                </a:solidFill>
                <a:latin typeface="Courier New" charset="0"/>
                <a:ea typeface="ＭＳ Ｐゴシック" charset="0"/>
              </a:rPr>
              <a:t>(c)</a:t>
            </a:r>
          </a:p>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setFieldValue</a:t>
            </a:r>
            <a:r>
              <a:rPr lang="da-DK" sz="1600" b="1" dirty="0">
                <a:solidFill>
                  <a:srgbClr val="0000CC"/>
                </a:solidFill>
                <a:latin typeface="Courier New" charset="0"/>
                <a:ea typeface="ＭＳ Ｐゴシック" charset="0"/>
              </a:rPr>
              <a:t>(c)</a:t>
            </a:r>
          </a:p>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tryAll</a:t>
            </a:r>
            <a:r>
              <a:rPr lang="da-DK" sz="1600" b="1" dirty="0">
                <a:solidFill>
                  <a:srgbClr val="0000CC"/>
                </a:solidFill>
                <a:latin typeface="Courier New" charset="0"/>
                <a:ea typeface="ＭＳ Ｐゴシック" charset="0"/>
              </a:rPr>
              <a:t>()</a:t>
            </a:r>
          </a:p>
        </p:txBody>
      </p:sp>
      <p:sp>
        <p:nvSpPr>
          <p:cNvPr id="18" name="Rectangle 2"/>
          <p:cNvSpPr txBox="1">
            <a:spLocks noChangeArrowheads="1"/>
          </p:cNvSpPr>
          <p:nvPr/>
        </p:nvSpPr>
        <p:spPr bwMode="auto">
          <a:xfrm>
            <a:off x="5686234" y="332656"/>
            <a:ext cx="270899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kern="0" dirty="0">
                <a:cs typeface="+mj-cs"/>
              </a:rPr>
              <a:t>– Java-kode</a:t>
            </a:r>
          </a:p>
        </p:txBody>
      </p:sp>
      <p:sp>
        <p:nvSpPr>
          <p:cNvPr id="19" name="Text Box 7"/>
          <p:cNvSpPr txBox="1">
            <a:spLocks noChangeArrowheads="1"/>
          </p:cNvSpPr>
          <p:nvPr/>
        </p:nvSpPr>
        <p:spPr bwMode="auto">
          <a:xfrm>
            <a:off x="4851643" y="4821311"/>
            <a:ext cx="2900153" cy="584775"/>
          </a:xfrm>
          <a:prstGeom prst="rect">
            <a:avLst/>
          </a:prstGeom>
          <a:solidFill>
            <a:srgbClr val="FFFFCC"/>
          </a:solidFill>
          <a:ln>
            <a:noFill/>
          </a:ln>
          <a:effectLst/>
        </p:spPr>
        <p:txBody>
          <a:bodyPr wrap="none">
            <a:spAutoFit/>
          </a:bodyPr>
          <a:lstStyle/>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clearCurrentField</a:t>
            </a:r>
            <a:r>
              <a:rPr lang="da-DK" sz="1600" b="1" dirty="0">
                <a:solidFill>
                  <a:srgbClr val="0000CC"/>
                </a:solidFill>
                <a:latin typeface="Courier New" charset="0"/>
                <a:ea typeface="ＭＳ Ｐゴシック" charset="0"/>
              </a:rPr>
              <a:t>()</a:t>
            </a:r>
          </a:p>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setToField</a:t>
            </a:r>
            <a:r>
              <a:rPr lang="da-DK" sz="1600" b="1" dirty="0">
                <a:solidFill>
                  <a:srgbClr val="0000CC"/>
                </a:solidFill>
                <a:latin typeface="Courier New" charset="0"/>
                <a:ea typeface="ＭＳ Ｐゴシック" charset="0"/>
              </a:rPr>
              <a:t>()</a:t>
            </a:r>
          </a:p>
        </p:txBody>
      </p:sp>
      <p:sp>
        <p:nvSpPr>
          <p:cNvPr id="8" name="Text Box 101"/>
          <p:cNvSpPr txBox="1">
            <a:spLocks noChangeArrowheads="1"/>
          </p:cNvSpPr>
          <p:nvPr/>
        </p:nvSpPr>
        <p:spPr bwMode="auto">
          <a:xfrm>
            <a:off x="1979712" y="5589447"/>
            <a:ext cx="4968552" cy="1077218"/>
          </a:xfrm>
          <a:prstGeom prst="rect">
            <a:avLst/>
          </a:prstGeom>
          <a:solidFill>
            <a:srgbClr val="FFFFCC"/>
          </a:solidFill>
          <a:ln w="57150" cmpd="thickThin">
            <a:solidFill>
              <a:srgbClr val="000066"/>
            </a:solidFill>
            <a:miter lim="800000"/>
            <a:headEnd/>
            <a:tailEnd/>
          </a:ln>
          <a:effec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a:t>Rekursion</a:t>
            </a:r>
            <a:endParaRPr lang="da-DK" altLang="da-DK" sz="1600" b="1" dirty="0"/>
          </a:p>
          <a:p>
            <a:pPr marL="176213" indent="-176213" eaLnBrk="1" hangingPunct="1">
              <a:buFont typeface="Arial" panose="020B0604020202020204" pitchFamily="34" charset="0"/>
              <a:buChar char="•"/>
              <a:defRPr/>
            </a:pPr>
            <a:r>
              <a:rPr lang="da-DK" altLang="da-DK" sz="1600" b="1" dirty="0"/>
              <a:t>Vi løser dele af problemet, hvorpå algoritmen kalder sig selv (på et simplere problem)</a:t>
            </a:r>
          </a:p>
          <a:p>
            <a:pPr marL="176213" indent="-176213" eaLnBrk="1" hangingPunct="1">
              <a:buFont typeface="Arial" panose="020B0604020202020204" pitchFamily="34" charset="0"/>
              <a:buChar char="•"/>
              <a:defRPr/>
            </a:pPr>
            <a:r>
              <a:rPr lang="da-DK" altLang="da-DK" sz="1600" b="1" dirty="0"/>
              <a:t>Minder om induktion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6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4">
                                            <p:txEl>
                                              <p:pRg st="16" end="1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6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6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364">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6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36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6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36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336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336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336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xEl>
                                              <p:pRg st="0" end="0"/>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pPr eaLnBrk="1" hangingPunct="1">
              <a:defRPr/>
            </a:pPr>
            <a:r>
              <a:rPr lang="da-DK" sz="3200" noProof="0" dirty="0">
                <a:cs typeface="+mj-cs"/>
              </a:rPr>
              <a:t>Java program – kan udføres af computer</a:t>
            </a:r>
          </a:p>
        </p:txBody>
      </p:sp>
      <p:sp>
        <p:nvSpPr>
          <p:cNvPr id="149509" name="Text Box 5"/>
          <p:cNvSpPr txBox="1">
            <a:spLocks noChangeArrowheads="1"/>
          </p:cNvSpPr>
          <p:nvPr/>
        </p:nvSpPr>
        <p:spPr bwMode="auto">
          <a:xfrm>
            <a:off x="587375" y="1195388"/>
            <a:ext cx="5064745" cy="5262979"/>
          </a:xfrm>
          <a:prstGeom prst="rect">
            <a:avLst/>
          </a:prstGeom>
          <a:solidFill>
            <a:srgbClr val="FFFFCC"/>
          </a:solidFill>
          <a:ln w="28575">
            <a:solidFill>
              <a:srgbClr val="0000CC"/>
            </a:solidFill>
          </a:ln>
          <a:effectLst/>
        </p:spPr>
        <p:txBody>
          <a:bodyPr wrap="square">
            <a:spAutoFit/>
          </a:bodyPr>
          <a:lstStyle/>
          <a:p>
            <a:pPr>
              <a:defRPr/>
            </a:pPr>
            <a:r>
              <a:rPr lang="da-DK" sz="1600" b="1" dirty="0">
                <a:solidFill>
                  <a:srgbClr val="7030A0"/>
                </a:solidFill>
                <a:latin typeface="Courier New" charset="0"/>
                <a:ea typeface="ＭＳ Ｐゴシック" charset="0"/>
              </a:rPr>
              <a:t>public</a:t>
            </a:r>
            <a:r>
              <a:rPr lang="da-DK" sz="1600" b="1" dirty="0">
                <a:latin typeface="Courier New" charset="0"/>
                <a:ea typeface="ＭＳ Ｐゴシック" charset="0"/>
              </a:rPr>
              <a:t> </a:t>
            </a:r>
            <a:r>
              <a:rPr lang="da-DK" sz="1600" b="1" dirty="0" err="1">
                <a:solidFill>
                  <a:srgbClr val="FF0000"/>
                </a:solidFill>
                <a:latin typeface="Courier New" charset="0"/>
                <a:ea typeface="ＭＳ Ｐゴシック" charset="0"/>
              </a:rPr>
              <a:t>void</a:t>
            </a:r>
            <a:r>
              <a:rPr lang="da-DK" sz="1600" b="1" dirty="0">
                <a:solidFill>
                  <a:srgbClr val="FF0000"/>
                </a:solidFill>
                <a:latin typeface="Courier New" charset="0"/>
                <a:ea typeface="ＭＳ Ｐゴシック" charset="0"/>
              </a:rPr>
              <a:t> </a:t>
            </a:r>
            <a:r>
              <a:rPr lang="da-DK" sz="1600" b="1" dirty="0" err="1">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a:solidFill>
                  <a:srgbClr val="7030A0"/>
                </a:solidFill>
                <a:latin typeface="Courier New" charset="0"/>
                <a:ea typeface="ＭＳ Ｐゴシック" charset="0"/>
              </a:rPr>
              <a:t>if</a:t>
            </a:r>
            <a:r>
              <a:rPr lang="da-DK" sz="1600" b="1" dirty="0">
                <a:solidFill>
                  <a:schemeClr val="tx1"/>
                </a:solidFill>
                <a:latin typeface="Courier New" charset="0"/>
                <a:ea typeface="ＭＳ Ｐゴシック" charset="0"/>
              </a:rPr>
              <a:t>(</a:t>
            </a:r>
            <a:r>
              <a:rPr lang="da-DK" sz="800" b="1" dirty="0">
                <a:latin typeface="Courier New" charset="0"/>
                <a:ea typeface="ＭＳ Ｐゴシック" charset="0"/>
              </a:rPr>
              <a:t> </a:t>
            </a:r>
            <a:r>
              <a:rPr lang="da-DK" sz="1600" b="1" dirty="0" err="1">
                <a:solidFill>
                  <a:schemeClr val="tx1"/>
                </a:solidFill>
                <a:latin typeface="Courier New" charset="0"/>
                <a:ea typeface="ＭＳ Ｐゴシック" charset="0"/>
              </a:rPr>
              <a:t>g.allFilled</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err="1">
                <a:solidFill>
                  <a:schemeClr val="tx1"/>
                </a:solidFill>
                <a:latin typeface="Courier New" charset="0"/>
                <a:ea typeface="ＭＳ Ｐゴシック" charset="0"/>
              </a:rPr>
              <a:t>g.printGrid</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err="1">
                <a:solidFill>
                  <a:srgbClr val="7030A0"/>
                </a:solidFill>
                <a:latin typeface="Courier New" charset="0"/>
                <a:ea typeface="ＭＳ Ｐゴシック" charset="0"/>
              </a:rPr>
              <a:t>else</a:t>
            </a:r>
            <a:r>
              <a:rPr lang="da-DK" sz="1600" b="1" dirty="0">
                <a:solidFill>
                  <a:srgbClr val="7030A0"/>
                </a:solidFill>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a:solidFill>
                  <a:srgbClr val="0000CC"/>
                </a:solidFill>
                <a:latin typeface="Courier New" charset="0"/>
                <a:ea typeface="ＭＳ Ｐゴシック" charset="0"/>
              </a:rPr>
              <a:t>// try all </a:t>
            </a:r>
            <a:r>
              <a:rPr lang="da-DK" sz="1600" b="1" dirty="0" err="1">
                <a:solidFill>
                  <a:srgbClr val="0000CC"/>
                </a:solidFill>
                <a:latin typeface="Courier New" charset="0"/>
                <a:ea typeface="ＭＳ Ｐゴシック" charset="0"/>
              </a:rPr>
              <a:t>values</a:t>
            </a:r>
            <a:r>
              <a:rPr lang="da-DK" sz="1600" b="1" dirty="0">
                <a:solidFill>
                  <a:srgbClr val="0000CC"/>
                </a:solidFill>
                <a:latin typeface="Courier New" charset="0"/>
                <a:ea typeface="ＭＳ Ｐゴシック" charset="0"/>
              </a:rPr>
              <a:t> at </a:t>
            </a:r>
            <a:r>
              <a:rPr lang="da-DK" sz="1600" b="1" dirty="0" err="1">
                <a:solidFill>
                  <a:srgbClr val="0000CC"/>
                </a:solidFill>
                <a:latin typeface="Courier New" charset="0"/>
                <a:ea typeface="ＭＳ Ｐゴシック" charset="0"/>
              </a:rPr>
              <a:t>next</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a:solidFill>
                  <a:schemeClr val="tx1"/>
                </a:solidFill>
                <a:latin typeface="Courier New" charset="0"/>
                <a:ea typeface="ＭＳ Ｐゴシック" charset="0"/>
              </a:rPr>
              <a:t>Field </a:t>
            </a:r>
            <a:r>
              <a:rPr lang="da-DK" sz="1600" b="1" dirty="0" err="1">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 = </a:t>
            </a:r>
            <a:r>
              <a:rPr lang="da-DK" sz="1600" b="1" dirty="0" err="1">
                <a:solidFill>
                  <a:schemeClr val="tx1"/>
                </a:solidFill>
                <a:latin typeface="Courier New" charset="0"/>
                <a:ea typeface="ＭＳ Ｐゴシック" charset="0"/>
              </a:rPr>
              <a:t>g.currentField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a:solidFill>
                  <a:schemeClr val="tx1"/>
                </a:solidFill>
                <a:latin typeface="Courier New" charset="0"/>
                <a:ea typeface="ＭＳ Ｐゴシック" charset="0"/>
              </a:rPr>
              <a:t>g.advanceToNextField</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a:solidFill>
                  <a:srgbClr val="7030A0"/>
                </a:solidFill>
                <a:latin typeface="Courier New" charset="0"/>
                <a:ea typeface="ＭＳ Ｐゴシック" charset="0"/>
              </a:rPr>
              <a:t>for</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err="1">
                <a:solidFill>
                  <a:srgbClr val="FF0000"/>
                </a:solidFill>
                <a:latin typeface="Courier New" charset="0"/>
                <a:ea typeface="ＭＳ Ｐゴシック" charset="0"/>
              </a:rPr>
              <a:t>int</a:t>
            </a:r>
            <a:r>
              <a:rPr lang="da-DK" sz="1600" b="1" dirty="0">
                <a:solidFill>
                  <a:srgbClr val="FF0000"/>
                </a:solidFill>
                <a:latin typeface="Courier New" charset="0"/>
                <a:ea typeface="ＭＳ Ｐゴシック" charset="0"/>
              </a:rPr>
              <a:t> </a:t>
            </a:r>
            <a:r>
              <a:rPr lang="da-DK" sz="1600" b="1" dirty="0">
                <a:solidFill>
                  <a:schemeClr val="tx1"/>
                </a:solidFill>
                <a:latin typeface="Courier New" charset="0"/>
                <a:ea typeface="ＭＳ Ｐゴシック" charset="0"/>
              </a:rPr>
              <a:t>c = 1; c &lt;= 9; c++</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a:solidFill>
                  <a:srgbClr val="7030A0"/>
                </a:solidFill>
                <a:latin typeface="Courier New" charset="0"/>
                <a:ea typeface="ＭＳ Ｐゴシック" charset="0"/>
              </a:rPr>
              <a:t>if</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err="1">
                <a:solidFill>
                  <a:schemeClr val="tx1"/>
                </a:solidFill>
                <a:latin typeface="Courier New" charset="0"/>
                <a:ea typeface="ＭＳ Ｐゴシック" charset="0"/>
              </a:rPr>
              <a:t>g.promising</a:t>
            </a:r>
            <a:r>
              <a:rPr lang="da-DK" sz="1600" b="1" dirty="0">
                <a:solidFill>
                  <a:schemeClr val="tx1"/>
                </a:solidFill>
                <a:latin typeface="Courier New" charset="0"/>
                <a:ea typeface="ＭＳ Ｐゴシック" charset="0"/>
              </a:rPr>
              <a:t>(c)</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solidFill>
                  <a:schemeClr val="tx1"/>
                </a:solidFill>
                <a:latin typeface="Courier New" charset="0"/>
                <a:ea typeface="ＭＳ Ｐゴシック" charset="0"/>
              </a:rPr>
              <a:t>        </a:t>
            </a:r>
            <a:r>
              <a:rPr lang="da-DK" sz="1600" b="1" dirty="0" err="1">
                <a:solidFill>
                  <a:schemeClr val="tx1"/>
                </a:solidFill>
                <a:latin typeface="Courier New" charset="0"/>
                <a:ea typeface="ＭＳ Ｐゴシック" charset="0"/>
              </a:rPr>
              <a:t>g.setFieldValue</a:t>
            </a:r>
            <a:r>
              <a:rPr lang="da-DK" sz="1600" b="1" dirty="0">
                <a:solidFill>
                  <a:schemeClr val="tx1"/>
                </a:solidFill>
                <a:latin typeface="Courier New" charset="0"/>
                <a:ea typeface="ＭＳ Ｐゴシック" charset="0"/>
              </a:rPr>
              <a:t>(c);</a:t>
            </a:r>
          </a:p>
          <a:p>
            <a:pPr>
              <a:defRPr/>
            </a:pPr>
            <a:r>
              <a:rPr lang="da-DK" sz="1600" b="1" dirty="0">
                <a:solidFill>
                  <a:schemeClr val="tx1"/>
                </a:solidFill>
                <a:latin typeface="Courier New" charset="0"/>
                <a:ea typeface="ＭＳ Ｐゴシック" charset="0"/>
              </a:rPr>
              <a:t>        </a:t>
            </a:r>
            <a:r>
              <a:rPr lang="da-DK" sz="1600" b="1" dirty="0" err="1">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backtrack</a:t>
            </a:r>
            <a:r>
              <a:rPr lang="da-DK" sz="1600" b="1" dirty="0">
                <a:solidFill>
                  <a:srgbClr val="0000CC"/>
                </a:solidFill>
                <a:latin typeface="Courier New" charset="0"/>
                <a:ea typeface="ＭＳ Ｐゴシック" charset="0"/>
              </a:rPr>
              <a:t> to </a:t>
            </a:r>
            <a:r>
              <a:rPr lang="da-DK" sz="1600" b="1" dirty="0" err="1">
                <a:solidFill>
                  <a:srgbClr val="0000CC"/>
                </a:solidFill>
                <a:latin typeface="Courier New" charset="0"/>
                <a:ea typeface="ＭＳ Ｐゴシック" charset="0"/>
              </a:rPr>
              <a:t>previous</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a:solidFill>
                  <a:schemeClr val="tx1"/>
                </a:solidFill>
                <a:latin typeface="Courier New" charset="0"/>
                <a:ea typeface="ＭＳ Ｐゴシック" charset="0"/>
              </a:rPr>
              <a:t>g.clearCurrentField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a:solidFill>
                  <a:schemeClr val="tx1"/>
                </a:solidFill>
                <a:latin typeface="Courier New" charset="0"/>
                <a:ea typeface="ＭＳ Ｐゴシック" charset="0"/>
              </a:rPr>
              <a:t>g.setToField</a:t>
            </a:r>
            <a:r>
              <a:rPr lang="da-DK" sz="1600" b="1" dirty="0">
                <a:solidFill>
                  <a:schemeClr val="tx1"/>
                </a:solidFill>
                <a:latin typeface="Courier New" charset="0"/>
                <a:ea typeface="ＭＳ Ｐゴシック" charset="0"/>
              </a:rPr>
              <a:t>(</a:t>
            </a:r>
            <a:r>
              <a:rPr lang="da-DK" sz="1600" b="1" dirty="0" err="1">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a:t>
            </a:r>
          </a:p>
        </p:txBody>
      </p:sp>
      <p:sp>
        <p:nvSpPr>
          <p:cNvPr id="9" name="Rectangle 8"/>
          <p:cNvSpPr/>
          <p:nvPr/>
        </p:nvSpPr>
        <p:spPr>
          <a:xfrm rot="20693153">
            <a:off x="5945460" y="3804082"/>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12</a:t>
            </a:fld>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spcBef>
                <a:spcPts val="1800"/>
              </a:spcBef>
              <a:defRPr/>
            </a:pPr>
            <a:r>
              <a:rPr lang="da-DK" altLang="da-DK" sz="3200" dirty="0"/>
              <a:t>Computerens styrker</a:t>
            </a:r>
          </a:p>
        </p:txBody>
      </p:sp>
      <p:sp>
        <p:nvSpPr>
          <p:cNvPr id="130051" name="Rectangle 3"/>
          <p:cNvSpPr>
            <a:spLocks noGrp="1" noChangeArrowheads="1"/>
          </p:cNvSpPr>
          <p:nvPr>
            <p:ph type="body" idx="1"/>
          </p:nvPr>
        </p:nvSpPr>
        <p:spPr>
          <a:xfrm>
            <a:off x="467545" y="1124744"/>
            <a:ext cx="4536503" cy="3816424"/>
          </a:xfrm>
        </p:spPr>
        <p:txBody>
          <a:bodyPr/>
          <a:lstStyle/>
          <a:p>
            <a:pPr marL="342900" lvl="1" indent="-342900" eaLnBrk="1" hangingPunct="1">
              <a:spcBef>
                <a:spcPts val="1800"/>
              </a:spcBef>
              <a:buChar char="•"/>
              <a:defRPr/>
            </a:pPr>
            <a:r>
              <a:rPr lang="da-DK" altLang="da-DK" b="1" dirty="0">
                <a:solidFill>
                  <a:srgbClr val="A50021"/>
                </a:solidFill>
                <a:cs typeface="ＭＳ Ｐゴシック" charset="0"/>
              </a:rPr>
              <a:t>Computeren kan</a:t>
            </a:r>
          </a:p>
          <a:p>
            <a:pPr lvl="1" eaLnBrk="1" hangingPunct="1">
              <a:defRPr/>
            </a:pPr>
            <a:r>
              <a:rPr lang="da-DK" altLang="da-DK" sz="1800" kern="1200" dirty="0">
                <a:ea typeface="ＭＳ Ｐゴシック" pitchFamily="34" charset="-128"/>
                <a:cs typeface="+mn-cs"/>
              </a:rPr>
              <a:t>foretage beregninger lynhurtigt</a:t>
            </a:r>
          </a:p>
          <a:p>
            <a:pPr lvl="1" eaLnBrk="1" hangingPunct="1">
              <a:defRPr/>
            </a:pPr>
            <a:r>
              <a:rPr lang="da-DK" altLang="da-DK" sz="1800" kern="1200" dirty="0">
                <a:ea typeface="ＭＳ Ｐゴシック" pitchFamily="34" charset="-128"/>
                <a:cs typeface="+mn-cs"/>
              </a:rPr>
              <a:t>lagre store datamængder</a:t>
            </a:r>
          </a:p>
          <a:p>
            <a:pPr lvl="1" eaLnBrk="1" hangingPunct="1">
              <a:defRPr/>
            </a:pPr>
            <a:r>
              <a:rPr lang="da-DK" altLang="da-DK" sz="1800" kern="1200" dirty="0">
                <a:ea typeface="ＭＳ Ｐゴシック" pitchFamily="34" charset="-128"/>
                <a:cs typeface="+mn-cs"/>
              </a:rPr>
              <a:t>søge i store datamængder</a:t>
            </a:r>
          </a:p>
          <a:p>
            <a:pPr lvl="1" eaLnBrk="1" hangingPunct="1">
              <a:defRPr/>
            </a:pPr>
            <a:r>
              <a:rPr lang="da-DK" altLang="da-DK" sz="1800" kern="1200" dirty="0">
                <a:ea typeface="ＭＳ Ｐゴシック" pitchFamily="34" charset="-128"/>
                <a:cs typeface="+mn-cs"/>
              </a:rPr>
              <a:t>bearbejde store datamængder</a:t>
            </a:r>
          </a:p>
          <a:p>
            <a:pPr lvl="1" eaLnBrk="1" hangingPunct="1">
              <a:defRPr/>
            </a:pPr>
            <a:r>
              <a:rPr lang="da-DK" altLang="da-DK" sz="1800" kern="1200" dirty="0">
                <a:ea typeface="ＭＳ Ｐゴシック" pitchFamily="34" charset="-128"/>
                <a:cs typeface="+mn-cs"/>
              </a:rPr>
              <a:t>afsøge et stort antal muligheder</a:t>
            </a:r>
            <a:br>
              <a:rPr lang="da-DK" altLang="da-DK" sz="1800" kern="1200" dirty="0">
                <a:ea typeface="ＭＳ Ｐゴシック" pitchFamily="34" charset="-128"/>
                <a:cs typeface="+mn-cs"/>
              </a:rPr>
            </a:br>
            <a:r>
              <a:rPr lang="da-DK" altLang="da-DK" sz="1800" kern="1200" dirty="0">
                <a:ea typeface="ＭＳ Ｐゴシック" pitchFamily="34" charset="-128"/>
                <a:cs typeface="+mn-cs"/>
              </a:rPr>
              <a:t>og kombinationer</a:t>
            </a:r>
          </a:p>
          <a:p>
            <a:pPr marL="342900" lvl="1" indent="-342900" eaLnBrk="1" hangingPunct="1">
              <a:spcBef>
                <a:spcPts val="1800"/>
              </a:spcBef>
              <a:buChar char="•"/>
              <a:defRPr/>
            </a:pPr>
            <a:r>
              <a:rPr lang="da-DK" altLang="da-DK" b="1" dirty="0">
                <a:solidFill>
                  <a:srgbClr val="A50021"/>
                </a:solidFill>
                <a:cs typeface="ＭＳ Ｐゴシック" charset="0"/>
              </a:rPr>
              <a:t>Laver ingen fejl</a:t>
            </a:r>
          </a:p>
          <a:p>
            <a:pPr lvl="1" eaLnBrk="1" hangingPunct="1">
              <a:defRPr/>
            </a:pPr>
            <a:r>
              <a:rPr lang="da-DK" altLang="da-DK" sz="1800" kern="1200" dirty="0">
                <a:ea typeface="ＭＳ Ｐゴシック" pitchFamily="34" charset="-128"/>
                <a:cs typeface="+mn-cs"/>
              </a:rPr>
              <a:t>hvis den er programmeret korrekt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13</a:t>
            </a:fld>
            <a:endParaRPr lang="da-DK" altLang="da-DK" dirty="0"/>
          </a:p>
        </p:txBody>
      </p:sp>
      <p:sp>
        <p:nvSpPr>
          <p:cNvPr id="5" name="Content Placeholder 2"/>
          <p:cNvSpPr txBox="1">
            <a:spLocks/>
          </p:cNvSpPr>
          <p:nvPr/>
        </p:nvSpPr>
        <p:spPr bwMode="auto">
          <a:xfrm>
            <a:off x="323529" y="4509120"/>
            <a:ext cx="6120679" cy="114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a:t>En computer er en </a:t>
            </a:r>
            <a:r>
              <a:rPr lang="da-DK" altLang="da-DK" sz="2000" kern="0" dirty="0">
                <a:solidFill>
                  <a:srgbClr val="008000"/>
                </a:solidFill>
              </a:rPr>
              <a:t>generel maskine,</a:t>
            </a:r>
            <a:r>
              <a:rPr lang="da-DK" altLang="da-DK" sz="2000" kern="0" dirty="0"/>
              <a:t> der kan </a:t>
            </a:r>
            <a:r>
              <a:rPr lang="da-DK" altLang="da-DK" sz="2000" kern="0" dirty="0">
                <a:solidFill>
                  <a:srgbClr val="008000"/>
                </a:solidFill>
              </a:rPr>
              <a:t>programmeres</a:t>
            </a:r>
            <a:r>
              <a:rPr lang="da-DK" altLang="da-DK" sz="2000" kern="0" dirty="0"/>
              <a:t> til at gøre forskellige ting</a:t>
            </a:r>
          </a:p>
          <a:p>
            <a:pPr lvl="1" eaLnBrk="1" hangingPunct="1">
              <a:defRPr/>
            </a:pPr>
            <a:r>
              <a:rPr lang="da-DK" altLang="da-DK" sz="1800" dirty="0">
                <a:ea typeface="ＭＳ Ｐゴシック" pitchFamily="34" charset="-128"/>
              </a:rPr>
              <a:t>Computer + Sudoku-program  =  Sudoku-maskine</a:t>
            </a:r>
          </a:p>
          <a:p>
            <a:pPr lvl="1" eaLnBrk="1" hangingPunct="1">
              <a:defRPr/>
            </a:pPr>
            <a:r>
              <a:rPr lang="da-DK" altLang="da-DK" sz="1800" dirty="0">
                <a:ea typeface="ＭＳ Ｐゴシック" pitchFamily="34" charset="-128"/>
              </a:rPr>
              <a:t>Computer + Skak-program = Skak-maskine</a:t>
            </a:r>
          </a:p>
        </p:txBody>
      </p:sp>
      <p:sp>
        <p:nvSpPr>
          <p:cNvPr id="22" name="Rectangle 5"/>
          <p:cNvSpPr txBox="1">
            <a:spLocks noChangeArrowheads="1"/>
          </p:cNvSpPr>
          <p:nvPr/>
        </p:nvSpPr>
        <p:spPr bwMode="auto">
          <a:xfrm>
            <a:off x="1187624" y="5877272"/>
            <a:ext cx="3528392" cy="807095"/>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600" b="0" dirty="0">
                <a:solidFill>
                  <a:srgbClr val="000066"/>
                </a:solidFill>
              </a:rPr>
              <a:t>tekstbehandling, pengeautomat,</a:t>
            </a:r>
            <a:br>
              <a:rPr lang="da-DK" altLang="da-DK" sz="1600" b="0" dirty="0">
                <a:solidFill>
                  <a:srgbClr val="000066"/>
                </a:solidFill>
              </a:rPr>
            </a:br>
            <a:r>
              <a:rPr lang="da-DK" altLang="da-DK" sz="1600" b="0" dirty="0">
                <a:solidFill>
                  <a:srgbClr val="000066"/>
                </a:solidFill>
              </a:rPr>
              <a:t>Facebook, Google, </a:t>
            </a:r>
            <a:r>
              <a:rPr lang="da-DK" altLang="da-DK" sz="1600" b="0" dirty="0" err="1">
                <a:solidFill>
                  <a:srgbClr val="000066"/>
                </a:solidFill>
              </a:rPr>
              <a:t>Dropbox</a:t>
            </a:r>
            <a:r>
              <a:rPr lang="en-US" altLang="da-DK" sz="1600" b="0" dirty="0">
                <a:solidFill>
                  <a:srgbClr val="000066"/>
                </a:solidFill>
              </a:rPr>
              <a:t>, iTunes, Windows, Linux, OS X, …</a:t>
            </a:r>
            <a:endParaRPr lang="da-DK" altLang="da-DK" sz="1600" b="0" dirty="0">
              <a:solidFill>
                <a:srgbClr val="000066"/>
              </a:solidFill>
            </a:endParaRPr>
          </a:p>
        </p:txBody>
      </p:sp>
      <p:sp>
        <p:nvSpPr>
          <p:cNvPr id="24" name="Content Placeholder 2"/>
          <p:cNvSpPr txBox="1">
            <a:spLocks/>
          </p:cNvSpPr>
          <p:nvPr/>
        </p:nvSpPr>
        <p:spPr bwMode="auto">
          <a:xfrm>
            <a:off x="6539653" y="1340768"/>
            <a:ext cx="1902443" cy="51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2000" dirty="0">
                <a:ea typeface="ＭＳ Ｐゴシック" pitchFamily="34" charset="-128"/>
              </a:rPr>
              <a:t>Lag på lag:</a:t>
            </a:r>
          </a:p>
        </p:txBody>
      </p:sp>
      <p:grpSp>
        <p:nvGrpSpPr>
          <p:cNvPr id="4" name="Group 3"/>
          <p:cNvGrpSpPr/>
          <p:nvPr/>
        </p:nvGrpSpPr>
        <p:grpSpPr>
          <a:xfrm>
            <a:off x="6536829" y="1917648"/>
            <a:ext cx="1833259" cy="3845225"/>
            <a:chOff x="6536829" y="1917648"/>
            <a:chExt cx="1833259" cy="3845225"/>
          </a:xfrm>
        </p:grpSpPr>
        <p:grpSp>
          <p:nvGrpSpPr>
            <p:cNvPr id="6" name="Group 5"/>
            <p:cNvGrpSpPr>
              <a:grpSpLocks/>
            </p:cNvGrpSpPr>
            <p:nvPr/>
          </p:nvGrpSpPr>
          <p:grpSpPr bwMode="auto">
            <a:xfrm>
              <a:off x="6536829" y="5301208"/>
              <a:ext cx="1800225" cy="461665"/>
              <a:chOff x="5868144" y="5711770"/>
              <a:chExt cx="1800200" cy="461166"/>
            </a:xfrm>
            <a:solidFill>
              <a:srgbClr val="FFFFCC"/>
            </a:solidFill>
          </p:grpSpPr>
          <p:sp>
            <p:nvSpPr>
              <p:cNvPr id="7" name="Rectangle 6"/>
              <p:cNvSpPr/>
              <p:nvPr/>
            </p:nvSpPr>
            <p:spPr bwMode="auto">
              <a:xfrm>
                <a:off x="5868144" y="5711770"/>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8" name="TextBox 13"/>
              <p:cNvSpPr txBox="1">
                <a:spLocks noChangeArrowheads="1"/>
              </p:cNvSpPr>
              <p:nvPr/>
            </p:nvSpPr>
            <p:spPr bwMode="auto">
              <a:xfrm>
                <a:off x="6194529" y="5783778"/>
                <a:ext cx="1152864"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Computer</a:t>
                </a:r>
              </a:p>
            </p:txBody>
          </p:sp>
        </p:grpSp>
        <p:grpSp>
          <p:nvGrpSpPr>
            <p:cNvPr id="9" name="Group 8"/>
            <p:cNvGrpSpPr>
              <a:grpSpLocks/>
            </p:cNvGrpSpPr>
            <p:nvPr/>
          </p:nvGrpSpPr>
          <p:grpSpPr bwMode="auto">
            <a:xfrm>
              <a:off x="6536829" y="4437112"/>
              <a:ext cx="1800225" cy="461665"/>
              <a:chOff x="5868144" y="5135706"/>
              <a:chExt cx="1800200" cy="461166"/>
            </a:xfrm>
            <a:solidFill>
              <a:srgbClr val="FFFFCC"/>
            </a:solidFill>
          </p:grpSpPr>
          <p:sp>
            <p:nvSpPr>
              <p:cNvPr id="10" name="Rectangle 9"/>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1" name="TextBox 15"/>
              <p:cNvSpPr txBox="1">
                <a:spLocks noChangeArrowheads="1"/>
              </p:cNvSpPr>
              <p:nvPr/>
            </p:nvSpPr>
            <p:spPr bwMode="auto">
              <a:xfrm>
                <a:off x="5905679" y="5168059"/>
                <a:ext cx="1725128"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a:t>Operativsystem</a:t>
                </a:r>
              </a:p>
            </p:txBody>
          </p:sp>
        </p:grpSp>
        <p:grpSp>
          <p:nvGrpSpPr>
            <p:cNvPr id="12" name="Group 11"/>
            <p:cNvGrpSpPr>
              <a:grpSpLocks/>
            </p:cNvGrpSpPr>
            <p:nvPr/>
          </p:nvGrpSpPr>
          <p:grpSpPr bwMode="auto">
            <a:xfrm>
              <a:off x="6569863" y="3479747"/>
              <a:ext cx="1800225" cy="461665"/>
              <a:chOff x="5868144" y="4559642"/>
              <a:chExt cx="1800200" cy="461166"/>
            </a:xfrm>
            <a:solidFill>
              <a:srgbClr val="FFFFCC"/>
            </a:solidFill>
          </p:grpSpPr>
          <p:sp>
            <p:nvSpPr>
              <p:cNvPr id="13" name="Rectangle 12"/>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4" name="TextBox 17"/>
              <p:cNvSpPr txBox="1">
                <a:spLocks noChangeArrowheads="1"/>
              </p:cNvSpPr>
              <p:nvPr/>
            </p:nvSpPr>
            <p:spPr bwMode="auto">
              <a:xfrm>
                <a:off x="6257046" y="463165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5" name="Group 14"/>
            <p:cNvGrpSpPr>
              <a:grpSpLocks/>
            </p:cNvGrpSpPr>
            <p:nvPr/>
          </p:nvGrpSpPr>
          <p:grpSpPr bwMode="auto">
            <a:xfrm>
              <a:off x="6569863" y="2903486"/>
              <a:ext cx="1800225" cy="461665"/>
              <a:chOff x="5868144" y="3983578"/>
              <a:chExt cx="1800200" cy="461166"/>
            </a:xfrm>
            <a:solidFill>
              <a:srgbClr val="FFFFCC"/>
            </a:solidFill>
          </p:grpSpPr>
          <p:sp>
            <p:nvSpPr>
              <p:cNvPr id="16" name="Rectangle 1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7" name="TextBox 19"/>
              <p:cNvSpPr txBox="1">
                <a:spLocks noChangeArrowheads="1"/>
              </p:cNvSpPr>
              <p:nvPr/>
            </p:nvSpPr>
            <p:spPr bwMode="auto">
              <a:xfrm>
                <a:off x="6257046" y="4055586"/>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8" name="Group 17"/>
            <p:cNvGrpSpPr>
              <a:grpSpLocks/>
            </p:cNvGrpSpPr>
            <p:nvPr/>
          </p:nvGrpSpPr>
          <p:grpSpPr bwMode="auto">
            <a:xfrm>
              <a:off x="6569863" y="1917648"/>
              <a:ext cx="1800225" cy="461665"/>
              <a:chOff x="5868144" y="2996952"/>
              <a:chExt cx="1800200" cy="461166"/>
            </a:xfrm>
            <a:solidFill>
              <a:srgbClr val="FFFFCC"/>
            </a:solidFill>
          </p:grpSpPr>
          <p:sp>
            <p:nvSpPr>
              <p:cNvPr id="19" name="Rectangle 18"/>
              <p:cNvSpPr/>
              <p:nvPr/>
            </p:nvSpPr>
            <p:spPr bwMode="auto">
              <a:xfrm>
                <a:off x="5868144" y="299695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0" name="TextBox 21"/>
              <p:cNvSpPr txBox="1">
                <a:spLocks noChangeArrowheads="1"/>
              </p:cNvSpPr>
              <p:nvPr/>
            </p:nvSpPr>
            <p:spPr bwMode="auto">
              <a:xfrm>
                <a:off x="6257046" y="306896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sp>
          <p:nvSpPr>
            <p:cNvPr id="21" name="TextBox 20"/>
            <p:cNvSpPr txBox="1">
              <a:spLocks noChangeArrowheads="1"/>
            </p:cNvSpPr>
            <p:nvPr/>
          </p:nvSpPr>
          <p:spPr bwMode="auto">
            <a:xfrm rot="16200000">
              <a:off x="7198513" y="2441526"/>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5" name="TextBox 24"/>
            <p:cNvSpPr txBox="1">
              <a:spLocks noChangeArrowheads="1"/>
            </p:cNvSpPr>
            <p:nvPr/>
          </p:nvSpPr>
          <p:spPr bwMode="auto">
            <a:xfrm rot="16200000">
              <a:off x="7198513" y="488979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6" name="TextBox 25"/>
            <p:cNvSpPr txBox="1">
              <a:spLocks noChangeArrowheads="1"/>
            </p:cNvSpPr>
            <p:nvPr/>
          </p:nvSpPr>
          <p:spPr bwMode="auto">
            <a:xfrm rot="16200000">
              <a:off x="7198513" y="4035587"/>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da-DK" sz="3200" noProof="0" dirty="0">
                <a:cs typeface="+mj-cs"/>
              </a:rPr>
              <a:t>En </a:t>
            </a:r>
            <a:r>
              <a:rPr lang="da-DK" sz="3200" noProof="0" dirty="0" err="1">
                <a:cs typeface="+mj-cs"/>
              </a:rPr>
              <a:t>Sudoku</a:t>
            </a:r>
            <a:r>
              <a:rPr lang="da-DK" sz="3200" noProof="0" dirty="0">
                <a:cs typeface="+mj-cs"/>
              </a:rPr>
              <a:t>-maskine</a:t>
            </a:r>
          </a:p>
        </p:txBody>
      </p:sp>
      <p:grpSp>
        <p:nvGrpSpPr>
          <p:cNvPr id="22533" name="Group 23"/>
          <p:cNvGrpSpPr>
            <a:grpSpLocks/>
          </p:cNvGrpSpPr>
          <p:nvPr/>
        </p:nvGrpSpPr>
        <p:grpSpPr bwMode="auto">
          <a:xfrm>
            <a:off x="661064" y="5565577"/>
            <a:ext cx="1800225" cy="413320"/>
            <a:chOff x="5868144" y="5711770"/>
            <a:chExt cx="1800200" cy="462783"/>
          </a:xfrm>
          <a:solidFill>
            <a:srgbClr val="FFFFCC"/>
          </a:solidFill>
        </p:grpSpPr>
        <p:sp>
          <p:nvSpPr>
            <p:cNvPr id="9" name="Rectangle 8"/>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7"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a:t>Operativsystem</a:t>
              </a:r>
            </a:p>
          </p:txBody>
        </p:sp>
      </p:grpSp>
      <p:grpSp>
        <p:nvGrpSpPr>
          <p:cNvPr id="22534" name="Group 24"/>
          <p:cNvGrpSpPr>
            <a:grpSpLocks/>
          </p:cNvGrpSpPr>
          <p:nvPr/>
        </p:nvGrpSpPr>
        <p:grpSpPr bwMode="auto">
          <a:xfrm>
            <a:off x="661064" y="4714049"/>
            <a:ext cx="1800225" cy="393846"/>
            <a:chOff x="5868144" y="5135706"/>
            <a:chExt cx="1800200" cy="461166"/>
          </a:xfrm>
          <a:solidFill>
            <a:srgbClr val="FFFFCC"/>
          </a:solidFill>
        </p:grpSpPr>
        <p:sp>
          <p:nvSpPr>
            <p:cNvPr id="15" name="Rectangle 14"/>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5"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22535" name="Group 25"/>
          <p:cNvGrpSpPr>
            <a:grpSpLocks/>
          </p:cNvGrpSpPr>
          <p:nvPr/>
        </p:nvGrpSpPr>
        <p:grpSpPr bwMode="auto">
          <a:xfrm>
            <a:off x="661064" y="4221088"/>
            <a:ext cx="1800225" cy="393846"/>
            <a:chOff x="5868144" y="4559642"/>
            <a:chExt cx="1800200" cy="461166"/>
          </a:xfrm>
          <a:solidFill>
            <a:srgbClr val="FFFFCC"/>
          </a:solidFill>
        </p:grpSpPr>
        <p:sp>
          <p:nvSpPr>
            <p:cNvPr id="17" name="Rectangle 1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3"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22536" name="Group 26"/>
          <p:cNvGrpSpPr>
            <a:grpSpLocks/>
          </p:cNvGrpSpPr>
          <p:nvPr/>
        </p:nvGrpSpPr>
        <p:grpSpPr bwMode="auto">
          <a:xfrm>
            <a:off x="661064" y="3683226"/>
            <a:ext cx="1800225" cy="393846"/>
            <a:chOff x="5868144" y="3983578"/>
            <a:chExt cx="1800200" cy="462784"/>
          </a:xfrm>
          <a:solidFill>
            <a:srgbClr val="FFFFCC"/>
          </a:solidFill>
        </p:grpSpPr>
        <p:sp>
          <p:nvSpPr>
            <p:cNvPr id="19" name="Rectangle 18"/>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1"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22537" name="TextBox 22"/>
          <p:cNvSpPr txBox="1">
            <a:spLocks noChangeArrowheads="1"/>
          </p:cNvSpPr>
          <p:nvPr/>
        </p:nvSpPr>
        <p:spPr bwMode="auto">
          <a:xfrm rot="-5400000">
            <a:off x="1289714" y="5162171"/>
            <a:ext cx="441325" cy="400050"/>
          </a:xfrm>
          <a:prstGeom prst="rect">
            <a:avLst/>
          </a:prstGeom>
          <a:noFill/>
          <a:ln>
            <a:noFill/>
          </a:ln>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30" name="Rectangle 29"/>
          <p:cNvSpPr/>
          <p:nvPr/>
        </p:nvSpPr>
        <p:spPr bwMode="auto">
          <a:xfrm>
            <a:off x="661063" y="1191392"/>
            <a:ext cx="1794684" cy="2346077"/>
          </a:xfrm>
          <a:prstGeom prst="rect">
            <a:avLst/>
          </a:prstGeom>
          <a:solidFill>
            <a:srgbClr val="FFFFCC"/>
          </a:solidFill>
          <a:ln w="25400" cap="flat" cmpd="sng" algn="ctr">
            <a:solidFill>
              <a:srgbClr val="000066"/>
            </a:solidFill>
            <a:prstDash val="solid"/>
            <a:round/>
            <a:headEnd type="none" w="med" len="med"/>
            <a:tailEnd type="none" w="med" len="med"/>
          </a:ln>
          <a:effectLst/>
        </p:spPr>
        <p:txBody>
          <a:bodyPr wrap="square">
            <a:spAutoFit/>
          </a:bodyPr>
          <a:lstStyle/>
          <a:p>
            <a:pPr>
              <a:defRPr/>
            </a:pPr>
            <a:endParaRPr lang="en-US" sz="2400">
              <a:solidFill>
                <a:srgbClr val="000000"/>
              </a:solidFill>
              <a:ea typeface="ＭＳ Ｐゴシック" charset="0"/>
            </a:endParaRPr>
          </a:p>
        </p:txBody>
      </p:sp>
      <p:sp>
        <p:nvSpPr>
          <p:cNvPr id="22539" name="TextBox 30"/>
          <p:cNvSpPr txBox="1">
            <a:spLocks noChangeArrowheads="1"/>
          </p:cNvSpPr>
          <p:nvPr/>
        </p:nvSpPr>
        <p:spPr bwMode="auto">
          <a:xfrm>
            <a:off x="756829" y="2186844"/>
            <a:ext cx="1660525" cy="369887"/>
          </a:xfrm>
          <a:prstGeom prst="rect">
            <a:avLst/>
          </a:prstGeom>
          <a:solidFill>
            <a:srgbClr val="FFFFCC"/>
          </a:solidFill>
          <a:ln>
            <a:noFill/>
          </a:ln>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800" dirty="0" err="1"/>
              <a:t>Sudoko</a:t>
            </a:r>
            <a:r>
              <a:rPr lang="da-DK" altLang="da-DK" sz="1800" dirty="0"/>
              <a:t>-løser</a:t>
            </a:r>
          </a:p>
        </p:txBody>
      </p:sp>
      <p:sp>
        <p:nvSpPr>
          <p:cNvPr id="41" name="Right Arrow 40"/>
          <p:cNvSpPr/>
          <p:nvPr/>
        </p:nvSpPr>
        <p:spPr bwMode="auto">
          <a:xfrm>
            <a:off x="2555776" y="2377827"/>
            <a:ext cx="703262" cy="619125"/>
          </a:xfrm>
          <a:prstGeom prst="rightArrow">
            <a:avLst>
              <a:gd name="adj1" fmla="val 29723"/>
              <a:gd name="adj2" fmla="val 35806"/>
            </a:avLst>
          </a:prstGeom>
          <a:ln w="38100">
            <a:solidFill>
              <a:srgbClr val="00B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2" name="Slide Number Placeholder 3"/>
          <p:cNvSpPr>
            <a:spLocks noGrp="1"/>
          </p:cNvSpPr>
          <p:nvPr>
            <p:ph type="sldNum" sz="quarter" idx="12"/>
          </p:nvPr>
        </p:nvSpPr>
        <p:spPr>
          <a:xfrm>
            <a:off x="8460432" y="6400800"/>
            <a:ext cx="683568" cy="457200"/>
          </a:xfrm>
        </p:spPr>
        <p:txBody>
          <a:bodyPr/>
          <a:lstStyle/>
          <a:p>
            <a:pPr>
              <a:defRPr/>
            </a:pPr>
            <a:fld id="{3A57ADD0-007F-4610-9D7D-5E5ADEAA50E0}" type="slidenum">
              <a:rPr lang="da-DK" altLang="da-DK" smtClean="0"/>
              <a:pPr>
                <a:defRPr/>
              </a:pPr>
              <a:t>14</a:t>
            </a:fld>
            <a:endParaRPr lang="da-DK" altLang="da-DK" dirty="0"/>
          </a:p>
        </p:txBody>
      </p:sp>
      <p:grpSp>
        <p:nvGrpSpPr>
          <p:cNvPr id="5" name="Group 4"/>
          <p:cNvGrpSpPr/>
          <p:nvPr/>
        </p:nvGrpSpPr>
        <p:grpSpPr>
          <a:xfrm>
            <a:off x="5338661" y="2221151"/>
            <a:ext cx="3495509" cy="1873568"/>
            <a:chOff x="5939036" y="2223866"/>
            <a:chExt cx="3495509" cy="1873568"/>
          </a:xfrm>
        </p:grpSpPr>
        <p:sp>
          <p:nvSpPr>
            <p:cNvPr id="43" name="Text Box 7"/>
            <p:cNvSpPr txBox="1">
              <a:spLocks noChangeArrowheads="1"/>
            </p:cNvSpPr>
            <p:nvPr/>
          </p:nvSpPr>
          <p:spPr bwMode="auto">
            <a:xfrm>
              <a:off x="7243754" y="2281552"/>
              <a:ext cx="2190791" cy="1815882"/>
            </a:xfrm>
            <a:prstGeom prst="rect">
              <a:avLst/>
            </a:prstGeom>
            <a:solidFill>
              <a:srgbClr val="FFFFCC"/>
            </a:solidFill>
            <a:ln w="28575">
              <a:solidFill>
                <a:srgbClr val="0000CC"/>
              </a:solidFill>
            </a:ln>
            <a:effectLst/>
          </p:spPr>
          <p:txBody>
            <a:bodyPr wrap="square">
              <a:spAutoFit/>
            </a:bodyPr>
            <a:lstStyle/>
            <a:p>
              <a:pPr>
                <a:defRPr/>
              </a:pPr>
              <a:r>
                <a:rPr lang="da-DK" sz="1400" b="1" dirty="0" err="1">
                  <a:solidFill>
                    <a:srgbClr val="008000"/>
                  </a:solidFill>
                  <a:latin typeface="Courier New" charset="0"/>
                  <a:ea typeface="ＭＳ Ｐゴシック" charset="0"/>
                </a:rPr>
                <a:t>allFilled</a:t>
              </a:r>
              <a:r>
                <a:rPr lang="da-DK" sz="1400" b="1"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printGrid</a:t>
              </a:r>
              <a:r>
                <a:rPr lang="da-DK" sz="1400" b="1"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currentField</a:t>
              </a:r>
              <a:r>
                <a:rPr lang="da-DK" sz="1400" b="1" dirty="0">
                  <a:solidFill>
                    <a:srgbClr val="008000"/>
                  </a:solidFill>
                  <a:latin typeface="Courier New" charset="0"/>
                  <a:ea typeface="ＭＳ Ｐゴシック" charset="0"/>
                </a:rPr>
                <a:t>()</a:t>
              </a:r>
            </a:p>
            <a:p>
              <a:pPr>
                <a:defRPr/>
              </a:pPr>
              <a:r>
                <a:rPr lang="da-DK" sz="1400" b="1" spc="-60" dirty="0" err="1">
                  <a:solidFill>
                    <a:srgbClr val="008000"/>
                  </a:solidFill>
                  <a:latin typeface="Courier New" charset="0"/>
                  <a:ea typeface="ＭＳ Ｐゴシック" charset="0"/>
                </a:rPr>
                <a:t>advanceToNextField</a:t>
              </a:r>
              <a:r>
                <a:rPr lang="da-DK" sz="1400" b="1" spc="-60"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promising</a:t>
              </a:r>
              <a:r>
                <a:rPr lang="da-DK" sz="1400" b="1" dirty="0">
                  <a:solidFill>
                    <a:srgbClr val="008000"/>
                  </a:solidFill>
                  <a:latin typeface="Courier New" charset="0"/>
                  <a:ea typeface="ＭＳ Ｐゴシック" charset="0"/>
                </a:rPr>
                <a:t>(c)</a:t>
              </a:r>
            </a:p>
            <a:p>
              <a:pPr>
                <a:defRPr/>
              </a:pPr>
              <a:r>
                <a:rPr lang="da-DK" sz="1400" b="1" dirty="0" err="1">
                  <a:solidFill>
                    <a:srgbClr val="008000"/>
                  </a:solidFill>
                  <a:latin typeface="Courier New" charset="0"/>
                  <a:ea typeface="ＭＳ Ｐゴシック" charset="0"/>
                </a:rPr>
                <a:t>setFieldValue</a:t>
              </a:r>
              <a:r>
                <a:rPr lang="da-DK" sz="1400" b="1" dirty="0">
                  <a:solidFill>
                    <a:srgbClr val="008000"/>
                  </a:solidFill>
                  <a:latin typeface="Courier New" charset="0"/>
                  <a:ea typeface="ＭＳ Ｐゴシック" charset="0"/>
                </a:rPr>
                <a:t>(c)</a:t>
              </a:r>
            </a:p>
            <a:p>
              <a:pPr>
                <a:defRPr/>
              </a:pPr>
              <a:r>
                <a:rPr lang="da-DK" sz="1400" b="1" spc="-60" dirty="0" err="1">
                  <a:solidFill>
                    <a:srgbClr val="008000"/>
                  </a:solidFill>
                  <a:latin typeface="Courier New" charset="0"/>
                  <a:ea typeface="ＭＳ Ｐゴシック" charset="0"/>
                </a:rPr>
                <a:t>clearCurrentField</a:t>
              </a:r>
              <a:r>
                <a:rPr lang="da-DK" sz="1400" b="1" spc="-60"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setToField</a:t>
              </a:r>
              <a:r>
                <a:rPr lang="da-DK" sz="1400" b="1" dirty="0">
                  <a:solidFill>
                    <a:srgbClr val="008000"/>
                  </a:solidFill>
                  <a:latin typeface="Courier New" charset="0"/>
                  <a:ea typeface="ＭＳ Ｐゴシック" charset="0"/>
                </a:rPr>
                <a:t>()</a:t>
              </a:r>
            </a:p>
          </p:txBody>
        </p:sp>
        <p:sp>
          <p:nvSpPr>
            <p:cNvPr id="45" name="Text Box 11"/>
            <p:cNvSpPr txBox="1">
              <a:spLocks noChangeArrowheads="1"/>
            </p:cNvSpPr>
            <p:nvPr/>
          </p:nvSpPr>
          <p:spPr bwMode="auto">
            <a:xfrm>
              <a:off x="6398301"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0000FF"/>
                  </a:solidFill>
                </a:rPr>
                <a:t>Metoder</a:t>
              </a:r>
            </a:p>
          </p:txBody>
        </p:sp>
        <p:sp>
          <p:nvSpPr>
            <p:cNvPr id="46" name="Line 12"/>
            <p:cNvSpPr>
              <a:spLocks noChangeShapeType="1"/>
            </p:cNvSpPr>
            <p:nvPr/>
          </p:nvSpPr>
          <p:spPr bwMode="auto">
            <a:xfrm>
              <a:off x="5939036" y="2392239"/>
              <a:ext cx="500414" cy="182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47" name="Group 23"/>
          <p:cNvGrpSpPr>
            <a:grpSpLocks/>
          </p:cNvGrpSpPr>
          <p:nvPr/>
        </p:nvGrpSpPr>
        <p:grpSpPr bwMode="auto">
          <a:xfrm>
            <a:off x="655522" y="6334107"/>
            <a:ext cx="1800225" cy="436878"/>
            <a:chOff x="5868144" y="5711770"/>
            <a:chExt cx="1800200" cy="462783"/>
          </a:xfrm>
          <a:solidFill>
            <a:srgbClr val="FFFFCC"/>
          </a:solidFill>
        </p:grpSpPr>
        <p:sp>
          <p:nvSpPr>
            <p:cNvPr id="48" name="Rectangle 47"/>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9" name="TextBox 13"/>
            <p:cNvSpPr txBox="1">
              <a:spLocks noChangeArrowheads="1"/>
            </p:cNvSpPr>
            <p:nvPr/>
          </p:nvSpPr>
          <p:spPr bwMode="auto">
            <a:xfrm>
              <a:off x="6194529" y="5783778"/>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a:t>Computer</a:t>
              </a:r>
            </a:p>
          </p:txBody>
        </p:sp>
      </p:grpSp>
      <p:grpSp>
        <p:nvGrpSpPr>
          <p:cNvPr id="53" name="Group 52"/>
          <p:cNvGrpSpPr/>
          <p:nvPr/>
        </p:nvGrpSpPr>
        <p:grpSpPr>
          <a:xfrm>
            <a:off x="5345587" y="1733866"/>
            <a:ext cx="2301149" cy="326517"/>
            <a:chOff x="5939036" y="2223866"/>
            <a:chExt cx="2301149" cy="326517"/>
          </a:xfrm>
        </p:grpSpPr>
        <p:sp>
          <p:nvSpPr>
            <p:cNvPr id="54" name="Text Box 7"/>
            <p:cNvSpPr txBox="1">
              <a:spLocks noChangeArrowheads="1"/>
            </p:cNvSpPr>
            <p:nvPr/>
          </p:nvSpPr>
          <p:spPr bwMode="auto">
            <a:xfrm>
              <a:off x="7196309" y="2242606"/>
              <a:ext cx="1043876" cy="307777"/>
            </a:xfrm>
            <a:prstGeom prst="rect">
              <a:avLst/>
            </a:prstGeom>
            <a:solidFill>
              <a:srgbClr val="FFFFCC"/>
            </a:solidFill>
            <a:ln w="28575">
              <a:solidFill>
                <a:srgbClr val="0000CC"/>
              </a:solidFill>
            </a:ln>
            <a:effectLst/>
          </p:spPr>
          <p:txBody>
            <a:bodyPr wrap="none">
              <a:spAutoFit/>
            </a:bodyPr>
            <a:lstStyle/>
            <a:p>
              <a:pPr>
                <a:defRPr/>
              </a:pPr>
              <a:r>
                <a:rPr lang="da-DK" sz="1400" b="1" dirty="0" err="1">
                  <a:solidFill>
                    <a:srgbClr val="008000"/>
                  </a:solidFill>
                  <a:latin typeface="Courier New" charset="0"/>
                  <a:ea typeface="ＭＳ Ｐゴシック" charset="0"/>
                </a:rPr>
                <a:t>tryAll</a:t>
              </a:r>
              <a:r>
                <a:rPr lang="da-DK" sz="1400" b="1" dirty="0">
                  <a:solidFill>
                    <a:srgbClr val="008000"/>
                  </a:solidFill>
                  <a:latin typeface="Courier New" charset="0"/>
                  <a:ea typeface="ＭＳ Ｐゴシック" charset="0"/>
                </a:rPr>
                <a:t>()</a:t>
              </a:r>
            </a:p>
          </p:txBody>
        </p:sp>
        <p:sp>
          <p:nvSpPr>
            <p:cNvPr id="55" name="Text Box 11"/>
            <p:cNvSpPr txBox="1">
              <a:spLocks noChangeArrowheads="1"/>
            </p:cNvSpPr>
            <p:nvPr/>
          </p:nvSpPr>
          <p:spPr bwMode="auto">
            <a:xfrm>
              <a:off x="6401974"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0000FF"/>
                  </a:solidFill>
                </a:rPr>
                <a:t>Metode</a:t>
              </a:r>
            </a:p>
          </p:txBody>
        </p:sp>
        <p:sp>
          <p:nvSpPr>
            <p:cNvPr id="56" name="Line 12"/>
            <p:cNvSpPr>
              <a:spLocks noChangeShapeType="1"/>
            </p:cNvSpPr>
            <p:nvPr/>
          </p:nvSpPr>
          <p:spPr bwMode="auto">
            <a:xfrm flipV="1">
              <a:off x="5939036" y="2388549"/>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26" name="Group 25"/>
          <p:cNvGrpSpPr>
            <a:grpSpLocks/>
          </p:cNvGrpSpPr>
          <p:nvPr/>
        </p:nvGrpSpPr>
        <p:grpSpPr bwMode="auto">
          <a:xfrm>
            <a:off x="3566657" y="2655270"/>
            <a:ext cx="1779893" cy="389142"/>
            <a:chOff x="5868144" y="4559642"/>
            <a:chExt cx="1779869" cy="527655"/>
          </a:xfrm>
          <a:solidFill>
            <a:srgbClr val="FFFFCC"/>
          </a:solidFill>
        </p:grpSpPr>
        <p:sp>
          <p:nvSpPr>
            <p:cNvPr id="27" name="Rectangle 26"/>
            <p:cNvSpPr/>
            <p:nvPr/>
          </p:nvSpPr>
          <p:spPr bwMode="auto">
            <a:xfrm>
              <a:off x="5868144" y="4559642"/>
              <a:ext cx="1779869" cy="5276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28" name="TextBox 17"/>
            <p:cNvSpPr txBox="1">
              <a:spLocks noChangeArrowheads="1"/>
            </p:cNvSpPr>
            <p:nvPr/>
          </p:nvSpPr>
          <p:spPr bwMode="auto">
            <a:xfrm>
              <a:off x="6428228" y="4587889"/>
              <a:ext cx="663955" cy="3381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Field</a:t>
              </a:r>
            </a:p>
          </p:txBody>
        </p:sp>
      </p:grpSp>
      <p:grpSp>
        <p:nvGrpSpPr>
          <p:cNvPr id="29" name="Group 26"/>
          <p:cNvGrpSpPr>
            <a:grpSpLocks/>
          </p:cNvGrpSpPr>
          <p:nvPr/>
        </p:nvGrpSpPr>
        <p:grpSpPr bwMode="auto">
          <a:xfrm>
            <a:off x="3573327" y="1191392"/>
            <a:ext cx="1800225" cy="412010"/>
            <a:chOff x="5749625" y="6608811"/>
            <a:chExt cx="1800200" cy="462784"/>
          </a:xfrm>
          <a:solidFill>
            <a:srgbClr val="FFFFCC"/>
          </a:solidFill>
        </p:grpSpPr>
        <p:sp>
          <p:nvSpPr>
            <p:cNvPr id="31" name="Rectangle 30"/>
            <p:cNvSpPr/>
            <p:nvPr/>
          </p:nvSpPr>
          <p:spPr bwMode="auto">
            <a:xfrm>
              <a:off x="5749625" y="6608811"/>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2" name="TextBox 19"/>
            <p:cNvSpPr txBox="1">
              <a:spLocks noChangeArrowheads="1"/>
            </p:cNvSpPr>
            <p:nvPr/>
          </p:nvSpPr>
          <p:spPr bwMode="auto">
            <a:xfrm>
              <a:off x="6263562" y="6680820"/>
              <a:ext cx="777767"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Driver</a:t>
              </a:r>
            </a:p>
          </p:txBody>
        </p:sp>
      </p:grpSp>
      <p:sp>
        <p:nvSpPr>
          <p:cNvPr id="34" name="Rectangle 33"/>
          <p:cNvSpPr/>
          <p:nvPr/>
        </p:nvSpPr>
        <p:spPr bwMode="auto">
          <a:xfrm>
            <a:off x="3419871" y="1079023"/>
            <a:ext cx="2087287" cy="2589457"/>
          </a:xfrm>
          <a:prstGeom prst="rect">
            <a:avLst/>
          </a:prstGeom>
          <a:noFill/>
          <a:ln w="508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grpSp>
        <p:nvGrpSpPr>
          <p:cNvPr id="35" name="Group 20"/>
          <p:cNvGrpSpPr>
            <a:grpSpLocks/>
          </p:cNvGrpSpPr>
          <p:nvPr/>
        </p:nvGrpSpPr>
        <p:grpSpPr bwMode="auto">
          <a:xfrm>
            <a:off x="3556705" y="2186844"/>
            <a:ext cx="1800225" cy="356736"/>
            <a:chOff x="5868144" y="3983578"/>
            <a:chExt cx="1800200" cy="461166"/>
          </a:xfrm>
          <a:solidFill>
            <a:srgbClr val="FFFFCC"/>
          </a:solidFill>
        </p:grpSpPr>
        <p:sp>
          <p:nvSpPr>
            <p:cNvPr id="36" name="Rectangle 3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7" name="TextBox 27"/>
            <p:cNvSpPr txBox="1">
              <a:spLocks noChangeArrowheads="1"/>
            </p:cNvSpPr>
            <p:nvPr/>
          </p:nvSpPr>
          <p:spPr bwMode="auto">
            <a:xfrm>
              <a:off x="6455184" y="4000029"/>
              <a:ext cx="60785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Grid</a:t>
              </a:r>
            </a:p>
          </p:txBody>
        </p:sp>
      </p:grpSp>
      <p:grpSp>
        <p:nvGrpSpPr>
          <p:cNvPr id="38" name="Group 28"/>
          <p:cNvGrpSpPr>
            <a:grpSpLocks/>
          </p:cNvGrpSpPr>
          <p:nvPr/>
        </p:nvGrpSpPr>
        <p:grpSpPr bwMode="auto">
          <a:xfrm>
            <a:off x="3559490" y="1691952"/>
            <a:ext cx="1800225" cy="391602"/>
            <a:chOff x="5868144" y="3983578"/>
            <a:chExt cx="1800200" cy="461166"/>
          </a:xfrm>
          <a:solidFill>
            <a:srgbClr val="FFFFCC"/>
          </a:solidFill>
        </p:grpSpPr>
        <p:sp>
          <p:nvSpPr>
            <p:cNvPr id="39" name="Rectangle 38"/>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0" name="TextBox 32"/>
            <p:cNvSpPr txBox="1">
              <a:spLocks noChangeArrowheads="1"/>
            </p:cNvSpPr>
            <p:nvPr/>
          </p:nvSpPr>
          <p:spPr bwMode="auto">
            <a:xfrm>
              <a:off x="6365249" y="4055586"/>
              <a:ext cx="811430"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Solver</a:t>
              </a:r>
            </a:p>
          </p:txBody>
        </p:sp>
      </p:grpSp>
      <p:sp>
        <p:nvSpPr>
          <p:cNvPr id="58" name="TextBox 22"/>
          <p:cNvSpPr txBox="1">
            <a:spLocks noChangeArrowheads="1"/>
          </p:cNvSpPr>
          <p:nvPr/>
        </p:nvSpPr>
        <p:spPr bwMode="auto">
          <a:xfrm rot="16200000">
            <a:off x="1281501" y="5969918"/>
            <a:ext cx="441325" cy="400050"/>
          </a:xfrm>
          <a:prstGeom prst="rect">
            <a:avLst/>
          </a:prstGeom>
          <a:noFill/>
          <a:ln>
            <a:noFill/>
          </a:ln>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59" name="Rectangle 5"/>
          <p:cNvSpPr txBox="1">
            <a:spLocks noChangeArrowheads="1"/>
          </p:cNvSpPr>
          <p:nvPr/>
        </p:nvSpPr>
        <p:spPr bwMode="auto">
          <a:xfrm>
            <a:off x="6124036" y="320378"/>
            <a:ext cx="2763174" cy="812067"/>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400" dirty="0">
                <a:solidFill>
                  <a:srgbClr val="0000CC"/>
                </a:solidFill>
              </a:rPr>
              <a:t>Hvert lag bruger metoder (services), der er stillet til </a:t>
            </a:r>
            <a:r>
              <a:rPr lang="da-DK" altLang="da-DK" sz="1400" spc="-60" dirty="0">
                <a:solidFill>
                  <a:srgbClr val="0000CC"/>
                </a:solidFill>
              </a:rPr>
              <a:t>rådighed af de underliggende lag</a:t>
            </a:r>
          </a:p>
        </p:txBody>
      </p:sp>
      <p:grpSp>
        <p:nvGrpSpPr>
          <p:cNvPr id="60" name="Group 59"/>
          <p:cNvGrpSpPr/>
          <p:nvPr/>
        </p:nvGrpSpPr>
        <p:grpSpPr>
          <a:xfrm>
            <a:off x="5345588" y="1256762"/>
            <a:ext cx="2024466" cy="317875"/>
            <a:chOff x="5939036" y="2216229"/>
            <a:chExt cx="1582146" cy="317875"/>
          </a:xfrm>
        </p:grpSpPr>
        <p:sp>
          <p:nvSpPr>
            <p:cNvPr id="61" name="Text Box 7"/>
            <p:cNvSpPr txBox="1">
              <a:spLocks noChangeArrowheads="1"/>
            </p:cNvSpPr>
            <p:nvPr/>
          </p:nvSpPr>
          <p:spPr bwMode="auto">
            <a:xfrm>
              <a:off x="6937657" y="2216229"/>
              <a:ext cx="583525" cy="307777"/>
            </a:xfrm>
            <a:prstGeom prst="rect">
              <a:avLst/>
            </a:prstGeom>
            <a:solidFill>
              <a:srgbClr val="FFFFCC"/>
            </a:solidFill>
            <a:ln w="28575">
              <a:solidFill>
                <a:srgbClr val="0000CC"/>
              </a:solidFill>
            </a:ln>
            <a:effectLst/>
          </p:spPr>
          <p:txBody>
            <a:bodyPr wrap="square">
              <a:spAutoFit/>
            </a:bodyPr>
            <a:lstStyle/>
            <a:p>
              <a:pPr>
                <a:defRPr/>
              </a:pPr>
              <a:r>
                <a:rPr lang="da-DK" sz="1400" b="1" dirty="0">
                  <a:solidFill>
                    <a:srgbClr val="008000"/>
                  </a:solidFill>
                  <a:latin typeface="Courier New" charset="0"/>
                  <a:ea typeface="ＭＳ Ｐゴシック" charset="0"/>
                </a:rPr>
                <a:t>run()</a:t>
              </a:r>
            </a:p>
          </p:txBody>
        </p:sp>
        <p:sp>
          <p:nvSpPr>
            <p:cNvPr id="62" name="Text Box 11"/>
            <p:cNvSpPr txBox="1">
              <a:spLocks noChangeArrowheads="1"/>
            </p:cNvSpPr>
            <p:nvPr/>
          </p:nvSpPr>
          <p:spPr bwMode="auto">
            <a:xfrm>
              <a:off x="6334803" y="2224146"/>
              <a:ext cx="7061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0000FF"/>
                  </a:solidFill>
                </a:rPr>
                <a:t>Metode</a:t>
              </a:r>
            </a:p>
          </p:txBody>
        </p:sp>
        <p:sp>
          <p:nvSpPr>
            <p:cNvPr id="63" name="Line 12"/>
            <p:cNvSpPr>
              <a:spLocks noChangeShapeType="1"/>
            </p:cNvSpPr>
            <p:nvPr/>
          </p:nvSpPr>
          <p:spPr bwMode="auto">
            <a:xfrm flipV="1">
              <a:off x="5939036" y="2386428"/>
              <a:ext cx="366680" cy="581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3" name="Group 2"/>
          <p:cNvGrpSpPr/>
          <p:nvPr/>
        </p:nvGrpSpPr>
        <p:grpSpPr>
          <a:xfrm>
            <a:off x="3546024" y="3773227"/>
            <a:ext cx="1800647" cy="2997758"/>
            <a:chOff x="3546024" y="3491284"/>
            <a:chExt cx="1800647" cy="3279702"/>
          </a:xfrm>
        </p:grpSpPr>
        <p:grpSp>
          <p:nvGrpSpPr>
            <p:cNvPr id="64" name="Group 23"/>
            <p:cNvGrpSpPr>
              <a:grpSpLocks/>
            </p:cNvGrpSpPr>
            <p:nvPr/>
          </p:nvGrpSpPr>
          <p:grpSpPr bwMode="auto">
            <a:xfrm>
              <a:off x="3546024" y="5517232"/>
              <a:ext cx="1800225" cy="461665"/>
              <a:chOff x="5868144" y="5711770"/>
              <a:chExt cx="1800200" cy="462783"/>
            </a:xfrm>
            <a:solidFill>
              <a:srgbClr val="FFFFCC"/>
            </a:solidFill>
          </p:grpSpPr>
          <p:sp>
            <p:nvSpPr>
              <p:cNvPr id="65" name="Rectangle 64"/>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6"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a:t>Operativsystem</a:t>
                </a:r>
              </a:p>
            </p:txBody>
          </p:sp>
        </p:grpSp>
        <p:grpSp>
          <p:nvGrpSpPr>
            <p:cNvPr id="67" name="Group 24"/>
            <p:cNvGrpSpPr>
              <a:grpSpLocks/>
            </p:cNvGrpSpPr>
            <p:nvPr/>
          </p:nvGrpSpPr>
          <p:grpSpPr bwMode="auto">
            <a:xfrm>
              <a:off x="3546024" y="4642215"/>
              <a:ext cx="1800225" cy="461665"/>
              <a:chOff x="5868144" y="5135706"/>
              <a:chExt cx="1800200" cy="461166"/>
            </a:xfrm>
            <a:solidFill>
              <a:srgbClr val="FFFFCC"/>
            </a:solidFill>
          </p:grpSpPr>
          <p:sp>
            <p:nvSpPr>
              <p:cNvPr id="68" name="Rectangle 67"/>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9"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70" name="Group 25"/>
            <p:cNvGrpSpPr>
              <a:grpSpLocks/>
            </p:cNvGrpSpPr>
            <p:nvPr/>
          </p:nvGrpSpPr>
          <p:grpSpPr bwMode="auto">
            <a:xfrm>
              <a:off x="3546024" y="4065953"/>
              <a:ext cx="1800225" cy="461665"/>
              <a:chOff x="5868144" y="4559642"/>
              <a:chExt cx="1800200" cy="461166"/>
            </a:xfrm>
            <a:solidFill>
              <a:srgbClr val="FFFFCC"/>
            </a:solidFill>
          </p:grpSpPr>
          <p:sp>
            <p:nvSpPr>
              <p:cNvPr id="71" name="Rectangle 70"/>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2"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73" name="Group 26"/>
            <p:cNvGrpSpPr>
              <a:grpSpLocks/>
            </p:cNvGrpSpPr>
            <p:nvPr/>
          </p:nvGrpSpPr>
          <p:grpSpPr bwMode="auto">
            <a:xfrm>
              <a:off x="3546024" y="3491284"/>
              <a:ext cx="1800225" cy="461665"/>
              <a:chOff x="5868144" y="3983578"/>
              <a:chExt cx="1800200" cy="462784"/>
            </a:xfrm>
            <a:solidFill>
              <a:srgbClr val="FFFFCC"/>
            </a:solidFill>
          </p:grpSpPr>
          <p:sp>
            <p:nvSpPr>
              <p:cNvPr id="74" name="Rectangle 73"/>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5"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76" name="TextBox 22"/>
            <p:cNvSpPr txBox="1">
              <a:spLocks noChangeArrowheads="1"/>
            </p:cNvSpPr>
            <p:nvPr/>
          </p:nvSpPr>
          <p:spPr bwMode="auto">
            <a:xfrm rot="16200000">
              <a:off x="4174674" y="5105822"/>
              <a:ext cx="441325" cy="400050"/>
            </a:xfrm>
            <a:prstGeom prst="rect">
              <a:avLst/>
            </a:prstGeom>
            <a:noFill/>
            <a:ln>
              <a:noFill/>
            </a:ln>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nvGrpSpPr>
            <p:cNvPr id="77" name="Group 23"/>
            <p:cNvGrpSpPr>
              <a:grpSpLocks/>
            </p:cNvGrpSpPr>
            <p:nvPr/>
          </p:nvGrpSpPr>
          <p:grpSpPr bwMode="auto">
            <a:xfrm>
              <a:off x="3546446" y="6309321"/>
              <a:ext cx="1800225" cy="461665"/>
              <a:chOff x="5868144" y="5639588"/>
              <a:chExt cx="1800200" cy="462783"/>
            </a:xfrm>
            <a:solidFill>
              <a:srgbClr val="FFFFCC"/>
            </a:solidFill>
          </p:grpSpPr>
          <p:sp>
            <p:nvSpPr>
              <p:cNvPr id="78" name="Rectangle 77"/>
              <p:cNvSpPr/>
              <p:nvPr/>
            </p:nvSpPr>
            <p:spPr bwMode="auto">
              <a:xfrm>
                <a:off x="5868144" y="5639588"/>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9" name="TextBox 13"/>
              <p:cNvSpPr txBox="1">
                <a:spLocks noChangeArrowheads="1"/>
              </p:cNvSpPr>
              <p:nvPr/>
            </p:nvSpPr>
            <p:spPr bwMode="auto">
              <a:xfrm>
                <a:off x="6194529" y="5711767"/>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a:t>Computer</a:t>
                </a:r>
              </a:p>
            </p:txBody>
          </p:sp>
        </p:grpSp>
        <p:sp>
          <p:nvSpPr>
            <p:cNvPr id="80" name="TextBox 22"/>
            <p:cNvSpPr txBox="1">
              <a:spLocks noChangeArrowheads="1"/>
            </p:cNvSpPr>
            <p:nvPr/>
          </p:nvSpPr>
          <p:spPr bwMode="auto">
            <a:xfrm rot="16200000">
              <a:off x="4172425" y="5951183"/>
              <a:ext cx="441325" cy="400050"/>
            </a:xfrm>
            <a:prstGeom prst="rect">
              <a:avLst/>
            </a:prstGeom>
            <a:noFill/>
            <a:ln>
              <a:noFill/>
            </a:ln>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grpSp>
        <p:nvGrpSpPr>
          <p:cNvPr id="81" name="Group 80"/>
          <p:cNvGrpSpPr/>
          <p:nvPr/>
        </p:nvGrpSpPr>
        <p:grpSpPr>
          <a:xfrm>
            <a:off x="5373552" y="2654077"/>
            <a:ext cx="1037478" cy="309958"/>
            <a:chOff x="5394979" y="369112"/>
            <a:chExt cx="1037478" cy="309958"/>
          </a:xfrm>
        </p:grpSpPr>
        <p:sp>
          <p:nvSpPr>
            <p:cNvPr id="83" name="Text Box 11"/>
            <p:cNvSpPr txBox="1">
              <a:spLocks noChangeArrowheads="1"/>
            </p:cNvSpPr>
            <p:nvPr/>
          </p:nvSpPr>
          <p:spPr bwMode="auto">
            <a:xfrm>
              <a:off x="5872434" y="369112"/>
              <a:ext cx="560023"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0000FF"/>
                  </a:solidFill>
                </a:rPr>
                <a:t>Felt</a:t>
              </a:r>
            </a:p>
          </p:txBody>
        </p:sp>
        <p:sp>
          <p:nvSpPr>
            <p:cNvPr id="84"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pic>
        <p:nvPicPr>
          <p:cNvPr id="4" name="Picture 3"/>
          <p:cNvPicPr>
            <a:picLocks noChangeAspect="1"/>
          </p:cNvPicPr>
          <p:nvPr/>
        </p:nvPicPr>
        <p:blipFill>
          <a:blip r:embed="rId3"/>
          <a:stretch>
            <a:fillRect/>
          </a:stretch>
        </p:blipFill>
        <p:spPr>
          <a:xfrm>
            <a:off x="5507159" y="4366464"/>
            <a:ext cx="3096057" cy="2467319"/>
          </a:xfrm>
          <a:prstGeom prst="rect">
            <a:avLst/>
          </a:prstGeom>
        </p:spPr>
      </p:pic>
      <p:grpSp>
        <p:nvGrpSpPr>
          <p:cNvPr id="82" name="Group 81"/>
          <p:cNvGrpSpPr>
            <a:grpSpLocks/>
          </p:cNvGrpSpPr>
          <p:nvPr/>
        </p:nvGrpSpPr>
        <p:grpSpPr bwMode="auto">
          <a:xfrm>
            <a:off x="3569471" y="3149069"/>
            <a:ext cx="1787461" cy="413922"/>
            <a:chOff x="5868144" y="4559642"/>
            <a:chExt cx="1787436" cy="561255"/>
          </a:xfrm>
          <a:solidFill>
            <a:srgbClr val="FFFFCC"/>
          </a:solidFill>
        </p:grpSpPr>
        <p:sp>
          <p:nvSpPr>
            <p:cNvPr id="85" name="Rectangle 84"/>
            <p:cNvSpPr/>
            <p:nvPr/>
          </p:nvSpPr>
          <p:spPr bwMode="auto">
            <a:xfrm>
              <a:off x="5868144" y="4559642"/>
              <a:ext cx="1787436" cy="5612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86" name="TextBox 17"/>
            <p:cNvSpPr txBox="1">
              <a:spLocks noChangeArrowheads="1"/>
            </p:cNvSpPr>
            <p:nvPr/>
          </p:nvSpPr>
          <p:spPr bwMode="auto">
            <a:xfrm>
              <a:off x="6121128" y="4588688"/>
              <a:ext cx="1397594" cy="4590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err="1"/>
                <a:t>GridReader</a:t>
              </a:r>
              <a:endParaRPr lang="en-US" altLang="da-DK" sz="1600" dirty="0"/>
            </a:p>
          </p:txBody>
        </p:sp>
      </p:grpSp>
      <p:grpSp>
        <p:nvGrpSpPr>
          <p:cNvPr id="87" name="Group 86"/>
          <p:cNvGrpSpPr/>
          <p:nvPr/>
        </p:nvGrpSpPr>
        <p:grpSpPr>
          <a:xfrm>
            <a:off x="5391094" y="3137070"/>
            <a:ext cx="1325018" cy="525401"/>
            <a:chOff x="5394979" y="369112"/>
            <a:chExt cx="1325018" cy="525401"/>
          </a:xfrm>
        </p:grpSpPr>
        <p:sp>
          <p:nvSpPr>
            <p:cNvPr id="88" name="Text Box 11"/>
            <p:cNvSpPr txBox="1">
              <a:spLocks noChangeArrowheads="1"/>
            </p:cNvSpPr>
            <p:nvPr/>
          </p:nvSpPr>
          <p:spPr bwMode="auto">
            <a:xfrm>
              <a:off x="5800020" y="369112"/>
              <a:ext cx="919977"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0000FF"/>
                  </a:solidFill>
                </a:rPr>
                <a:t>Indlæs fra fil</a:t>
              </a:r>
            </a:p>
          </p:txBody>
        </p:sp>
        <p:sp>
          <p:nvSpPr>
            <p:cNvPr id="89"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41" grpId="0" animBg="1"/>
      <p:bldP spid="34" grpId="0" animBg="1"/>
      <p:bldP spid="58" grpId="0"/>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noProof="0" dirty="0">
                <a:ea typeface="ＭＳ Ｐゴシック" pitchFamily="34" charset="-128"/>
              </a:rPr>
              <a:t>Agenter og metoder</a:t>
            </a:r>
          </a:p>
        </p:txBody>
      </p:sp>
      <p:sp>
        <p:nvSpPr>
          <p:cNvPr id="19459" name="Rectangle 3"/>
          <p:cNvSpPr>
            <a:spLocks noGrp="1" noChangeArrowheads="1"/>
          </p:cNvSpPr>
          <p:nvPr>
            <p:ph type="body" idx="1"/>
          </p:nvPr>
        </p:nvSpPr>
        <p:spPr>
          <a:xfrm>
            <a:off x="467544" y="1196752"/>
            <a:ext cx="5256584" cy="2243559"/>
          </a:xfrm>
        </p:spPr>
        <p:txBody>
          <a:bodyPr/>
          <a:lstStyle/>
          <a:p>
            <a:pPr eaLnBrk="1" hangingPunct="1"/>
            <a:r>
              <a:rPr lang="da-DK" altLang="da-DK" sz="2000" noProof="0" dirty="0">
                <a:ea typeface="ＭＳ Ｐゴシック" pitchFamily="34" charset="-128"/>
              </a:rPr>
              <a:t>Hvis min bil går i stykker</a:t>
            </a:r>
          </a:p>
          <a:p>
            <a:pPr lvl="1" eaLnBrk="1" hangingPunct="1">
              <a:spcBef>
                <a:spcPts val="600"/>
              </a:spcBef>
            </a:pPr>
            <a:r>
              <a:rPr lang="da-DK" altLang="da-DK" sz="1800" noProof="0" dirty="0">
                <a:ea typeface="ＭＳ Ｐゴシック" pitchFamily="34" charset="-128"/>
              </a:rPr>
              <a:t>Jeg henvender mig på et autoværksted og</a:t>
            </a:r>
            <a:br>
              <a:rPr lang="da-DK" altLang="da-DK" sz="1800" noProof="0" dirty="0">
                <a:ea typeface="ＭＳ Ｐゴシック" pitchFamily="34" charset="-128"/>
              </a:rPr>
            </a:br>
            <a:r>
              <a:rPr lang="da-DK" altLang="da-DK" sz="1800" noProof="0" dirty="0">
                <a:ea typeface="ＭＳ Ｐゴシック" pitchFamily="34" charset="-128"/>
              </a:rPr>
              <a:t>forklarer dem hvad problemet er</a:t>
            </a:r>
          </a:p>
          <a:p>
            <a:pPr lvl="1" eaLnBrk="1" hangingPunct="1">
              <a:spcBef>
                <a:spcPts val="600"/>
              </a:spcBef>
            </a:pPr>
            <a:r>
              <a:rPr lang="da-DK" altLang="da-DK" sz="1800" noProof="0" dirty="0">
                <a:ea typeface="ＭＳ Ｐゴシック" pitchFamily="34" charset="-128"/>
              </a:rPr>
              <a:t>Jeg overlader bilen til værkstedet og får</a:t>
            </a:r>
            <a:br>
              <a:rPr lang="da-DK" altLang="da-DK" sz="1800" noProof="0" dirty="0">
                <a:ea typeface="ＭＳ Ｐゴシック" pitchFamily="34" charset="-128"/>
              </a:rPr>
            </a:br>
            <a:r>
              <a:rPr lang="da-DK" altLang="da-DK" sz="1800" noProof="0" dirty="0">
                <a:ea typeface="ＭＳ Ｐゴシック" pitchFamily="34" charset="-128"/>
              </a:rPr>
              <a:t>den senere tilbage i repareret stand</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15</a:t>
            </a:fld>
            <a:endParaRPr lang="da-DK" altLang="da-DK"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340768"/>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9552" y="3284984"/>
            <a:ext cx="810004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eaLnBrk="1" hangingPunct="1"/>
            <a:r>
              <a:rPr lang="da-DK" altLang="da-DK" sz="2000" kern="0" dirty="0">
                <a:ea typeface="ＭＳ Ｐゴシック" pitchFamily="34" charset="-128"/>
              </a:rPr>
              <a:t>Hvad har jeg gjort for at løse mit problem?</a:t>
            </a:r>
          </a:p>
          <a:p>
            <a:pPr lvl="1" eaLnBrk="1" hangingPunct="1">
              <a:spcBef>
                <a:spcPts val="600"/>
              </a:spcBef>
            </a:pPr>
            <a:r>
              <a:rPr lang="da-DK" altLang="da-DK" sz="1800" kern="0" dirty="0">
                <a:ea typeface="ＭＳ Ｐゴシック" pitchFamily="34" charset="-128"/>
              </a:rPr>
              <a:t>Fundet en passende </a:t>
            </a:r>
            <a:r>
              <a:rPr lang="da-DK" altLang="da-DK" sz="1800" b="1" kern="0" dirty="0">
                <a:solidFill>
                  <a:srgbClr val="008000"/>
                </a:solidFill>
                <a:ea typeface="ＭＳ Ｐゴシック" pitchFamily="34" charset="-128"/>
              </a:rPr>
              <a:t>agent</a:t>
            </a:r>
            <a:r>
              <a:rPr lang="da-DK" altLang="da-DK" sz="1800" kern="0" dirty="0">
                <a:solidFill>
                  <a:srgbClr val="008000"/>
                </a:solidFill>
                <a:ea typeface="ＭＳ Ｐゴシック" pitchFamily="34" charset="-128"/>
              </a:rPr>
              <a:t> </a:t>
            </a:r>
            <a:r>
              <a:rPr lang="da-DK" altLang="da-DK" sz="1800" kern="0" dirty="0">
                <a:ea typeface="ＭＳ Ｐゴシック" pitchFamily="34" charset="-128"/>
              </a:rPr>
              <a:t>eller </a:t>
            </a:r>
            <a:r>
              <a:rPr lang="da-DK" altLang="da-DK" sz="1800" b="1" kern="0" dirty="0">
                <a:solidFill>
                  <a:srgbClr val="008000"/>
                </a:solidFill>
                <a:ea typeface="ＭＳ Ｐゴシック" pitchFamily="34" charset="-128"/>
              </a:rPr>
              <a:t>serviceudbyder</a:t>
            </a:r>
          </a:p>
          <a:p>
            <a:pPr lvl="1" eaLnBrk="1" hangingPunct="1">
              <a:spcBef>
                <a:spcPts val="600"/>
              </a:spcBef>
            </a:pPr>
            <a:r>
              <a:rPr lang="da-DK" altLang="da-DK" sz="1800" kern="0" dirty="0">
                <a:ea typeface="ＭＳ Ｐゴシック" pitchFamily="34" charset="-128"/>
              </a:rPr>
              <a:t>Overbragt agenten en meddelelse om mit problem</a:t>
            </a:r>
          </a:p>
          <a:p>
            <a:pPr lvl="1" eaLnBrk="1" hangingPunct="1">
              <a:spcBef>
                <a:spcPts val="600"/>
              </a:spcBef>
            </a:pPr>
            <a:r>
              <a:rPr lang="da-DK" altLang="da-DK" sz="1800" kern="0" dirty="0">
                <a:ea typeface="ＭＳ Ｐゴシック" pitchFamily="34" charset="-128"/>
              </a:rPr>
              <a:t>Det er herefter agentens ansvar at løse problemet på mine vegne</a:t>
            </a:r>
          </a:p>
          <a:p>
            <a:pPr lvl="1" eaLnBrk="1" hangingPunct="1">
              <a:spcBef>
                <a:spcPts val="600"/>
              </a:spcBef>
            </a:pPr>
            <a:r>
              <a:rPr lang="da-DK" altLang="da-DK" sz="1800" kern="0" dirty="0">
                <a:ea typeface="ＭＳ Ｐゴシック" pitchFamily="34" charset="-128"/>
              </a:rPr>
              <a:t>Agenten har en </a:t>
            </a:r>
            <a:r>
              <a:rPr lang="da-DK" altLang="da-DK" sz="1800" b="1" kern="0" dirty="0">
                <a:solidFill>
                  <a:srgbClr val="008000"/>
                </a:solidFill>
                <a:ea typeface="ＭＳ Ｐゴシック" pitchFamily="34" charset="-128"/>
              </a:rPr>
              <a:t>metode</a:t>
            </a:r>
            <a:r>
              <a:rPr lang="da-DK" altLang="da-DK" sz="1800" kern="0" dirty="0">
                <a:solidFill>
                  <a:srgbClr val="FF0000"/>
                </a:solidFill>
                <a:ea typeface="ＭＳ Ｐゴシック" pitchFamily="34" charset="-128"/>
              </a:rPr>
              <a:t> </a:t>
            </a:r>
            <a:r>
              <a:rPr lang="da-DK" altLang="da-DK" sz="1800" kern="0" dirty="0">
                <a:ea typeface="ＭＳ Ｐゴシック" pitchFamily="34" charset="-128"/>
              </a:rPr>
              <a:t>til at løse problemet, men den behøver jeg ikke at kende til</a:t>
            </a:r>
          </a:p>
        </p:txBody>
      </p:sp>
    </p:spTree>
    <p:extLst>
      <p:ext uri="{BB962C8B-B14F-4D97-AF65-F5344CB8AC3E}">
        <p14:creationId xmlns:p14="http://schemas.microsoft.com/office/powerpoint/2010/main" val="1163187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536" y="333375"/>
            <a:ext cx="8640191" cy="609600"/>
          </a:xfrm>
        </p:spPr>
        <p:txBody>
          <a:bodyPr/>
          <a:lstStyle/>
          <a:p>
            <a:pPr eaLnBrk="1" hangingPunct="1"/>
            <a:r>
              <a:rPr lang="da-DK" altLang="da-DK" sz="3200" noProof="0" dirty="0">
                <a:ea typeface="ＭＳ Ｐゴシック" pitchFamily="34" charset="-128"/>
              </a:rPr>
              <a:t>Agenter og metoder – blomsterhandel</a:t>
            </a:r>
          </a:p>
        </p:txBody>
      </p:sp>
      <p:sp>
        <p:nvSpPr>
          <p:cNvPr id="21507" name="Rectangle 3"/>
          <p:cNvSpPr>
            <a:spLocks noGrp="1" noChangeArrowheads="1"/>
          </p:cNvSpPr>
          <p:nvPr>
            <p:ph type="body" idx="1"/>
          </p:nvPr>
        </p:nvSpPr>
        <p:spPr>
          <a:xfrm>
            <a:off x="467544" y="1124744"/>
            <a:ext cx="8280920" cy="4176464"/>
          </a:xfrm>
        </p:spPr>
        <p:txBody>
          <a:bodyPr/>
          <a:lstStyle/>
          <a:p>
            <a:pPr eaLnBrk="1" hangingPunct="1"/>
            <a:r>
              <a:rPr lang="da-DK" altLang="da-DK" sz="2000" noProof="0" dirty="0">
                <a:ea typeface="ＭＳ Ｐゴシック" pitchFamily="34" charset="-128"/>
              </a:rPr>
              <a:t>Samme princip hvis jeg skal sende blomster til min farmor i Svendborg</a:t>
            </a:r>
          </a:p>
          <a:p>
            <a:pPr lvl="4" eaLnBrk="1" hangingPunct="1"/>
            <a:endParaRPr lang="da-DK" altLang="da-DK" sz="1100" noProof="0" dirty="0">
              <a:latin typeface="Times New Roman" pitchFamily="18" charset="0"/>
              <a:ea typeface="ＭＳ Ｐゴシック" pitchFamily="34" charset="-128"/>
            </a:endParaRPr>
          </a:p>
          <a:p>
            <a:pPr lvl="1" eaLnBrk="1" hangingPunct="1"/>
            <a:r>
              <a:rPr lang="da-DK" altLang="da-DK" sz="1800" noProof="0" dirty="0">
                <a:ea typeface="ＭＳ Ｐゴシック" pitchFamily="34" charset="-128"/>
              </a:rPr>
              <a:t>Jeg henvender mig til min lokale blomsterhandler med en meddelelse, der indeholder information om, hvilke blomster jeg ønsker, samt min farmors adresse, og så sker resten bag kulisserne uden min indblanding</a:t>
            </a:r>
          </a:p>
          <a:p>
            <a:pPr lvl="4" eaLnBrk="1" hangingPunct="1"/>
            <a:endParaRPr lang="da-DK" altLang="da-DK" sz="1100" noProof="0" dirty="0">
              <a:latin typeface="Times New Roman" pitchFamily="18" charset="0"/>
              <a:ea typeface="ＭＳ Ｐゴシック" pitchFamily="34" charset="-128"/>
            </a:endParaRPr>
          </a:p>
          <a:p>
            <a:pPr lvl="1" eaLnBrk="1" hangingPunct="1"/>
            <a:r>
              <a:rPr lang="da-DK" altLang="da-DK" sz="1800" noProof="0" dirty="0">
                <a:ea typeface="ＭＳ Ｐゴシック" pitchFamily="34" charset="-128"/>
              </a:rPr>
              <a:t>Formodentlig ved at blomsterhandleren </a:t>
            </a:r>
            <a:br>
              <a:rPr lang="da-DK" altLang="da-DK" sz="1800" noProof="0" dirty="0">
                <a:ea typeface="ＭＳ Ｐゴシック" pitchFamily="34" charset="-128"/>
              </a:rPr>
            </a:br>
            <a:r>
              <a:rPr lang="da-DK" altLang="da-DK" sz="1800" noProof="0" dirty="0">
                <a:ea typeface="ＭＳ Ｐゴシック" pitchFamily="34" charset="-128"/>
              </a:rPr>
              <a:t>videregiver min meddelelse til en</a:t>
            </a:r>
            <a:br>
              <a:rPr lang="da-DK" altLang="da-DK" sz="1800" noProof="0" dirty="0">
                <a:ea typeface="ＭＳ Ｐゴシック" pitchFamily="34" charset="-128"/>
              </a:rPr>
            </a:br>
            <a:r>
              <a:rPr lang="da-DK" altLang="da-DK" sz="1800" noProof="0" dirty="0">
                <a:ea typeface="ＭＳ Ｐゴシック" pitchFamily="34" charset="-128"/>
              </a:rPr>
              <a:t>blomsterhandler i Svendborg, der sørger </a:t>
            </a:r>
            <a:br>
              <a:rPr lang="da-DK" altLang="da-DK" sz="1800" noProof="0" dirty="0">
                <a:ea typeface="ＭＳ Ｐゴシック" pitchFamily="34" charset="-128"/>
              </a:rPr>
            </a:br>
            <a:r>
              <a:rPr lang="da-DK" altLang="da-DK" sz="1800" noProof="0" dirty="0">
                <a:ea typeface="ＭＳ Ｐゴシック" pitchFamily="34" charset="-128"/>
              </a:rPr>
              <a:t>for at fremskaffe blomsterne, binde en</a:t>
            </a:r>
            <a:br>
              <a:rPr lang="da-DK" altLang="da-DK" sz="1800" noProof="0" dirty="0">
                <a:ea typeface="ＭＳ Ｐゴシック" pitchFamily="34" charset="-128"/>
              </a:rPr>
            </a:br>
            <a:r>
              <a:rPr lang="da-DK" altLang="da-DK" sz="1800" noProof="0" dirty="0">
                <a:ea typeface="ＭＳ Ｐゴシック" pitchFamily="34" charset="-128"/>
              </a:rPr>
              <a:t>buket og få dem sendt ud til min farmor</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16</a:t>
            </a:fld>
            <a:endParaRPr lang="da-DK" altLang="da-DK" dirty="0"/>
          </a:p>
        </p:txBody>
      </p:sp>
      <p:pic>
        <p:nvPicPr>
          <p:cNvPr id="6"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06896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776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a:ea typeface="ＭＳ Ｐゴシック" pitchFamily="34" charset="-128"/>
              </a:rPr>
              <a:t>Delegering til agenter</a:t>
            </a:r>
          </a:p>
        </p:txBody>
      </p:sp>
      <p:sp>
        <p:nvSpPr>
          <p:cNvPr id="23555" name="Rectangle 3"/>
          <p:cNvSpPr>
            <a:spLocks noGrp="1" noChangeArrowheads="1"/>
          </p:cNvSpPr>
          <p:nvPr>
            <p:ph type="body" idx="1"/>
          </p:nvPr>
        </p:nvSpPr>
        <p:spPr>
          <a:xfrm>
            <a:off x="503548" y="3338242"/>
            <a:ext cx="8136904" cy="2160240"/>
          </a:xfrm>
        </p:spPr>
        <p:txBody>
          <a:bodyPr/>
          <a:lstStyle/>
          <a:p>
            <a:pPr eaLnBrk="1" hangingPunct="1"/>
            <a:r>
              <a:rPr lang="da-DK" altLang="da-DK" sz="2000" noProof="0" dirty="0">
                <a:ea typeface="ＭＳ Ｐゴシック" pitchFamily="34" charset="-128"/>
              </a:rPr>
              <a:t>Løsning af problemet er agentens ansvar</a:t>
            </a:r>
            <a:endParaRPr lang="da-DK" altLang="da-DK" sz="2000" noProof="0" dirty="0">
              <a:latin typeface="Times New Roman" pitchFamily="18" charset="0"/>
              <a:ea typeface="ＭＳ Ｐゴシック" pitchFamily="34" charset="-128"/>
            </a:endParaRPr>
          </a:p>
          <a:p>
            <a:pPr lvl="1" eaLnBrk="1" hangingPunct="1">
              <a:spcBef>
                <a:spcPts val="600"/>
              </a:spcBef>
            </a:pPr>
            <a:r>
              <a:rPr lang="da-DK" altLang="da-DK" sz="1800" kern="1200" dirty="0">
                <a:ea typeface="ＭＳ Ｐゴシック" pitchFamily="34" charset="-128"/>
                <a:cs typeface="+mn-cs"/>
              </a:rPr>
              <a:t>Agenter kan frit anvende en vilkårlig fremgangsmåde (metode) til at løse et problem</a:t>
            </a:r>
          </a:p>
          <a:p>
            <a:pPr lvl="1" eaLnBrk="1" hangingPunct="1">
              <a:spcBef>
                <a:spcPts val="600"/>
              </a:spcBef>
            </a:pPr>
            <a:r>
              <a:rPr lang="da-DK" altLang="da-DK" sz="1800" dirty="0">
                <a:ea typeface="ＭＳ Ｐゴシック" pitchFamily="34" charset="-128"/>
              </a:rPr>
              <a:t>De skal blot levere en løsning på den type service, de tilbyder</a:t>
            </a:r>
          </a:p>
          <a:p>
            <a:pPr lvl="1" eaLnBrk="1" hangingPunct="1">
              <a:spcBef>
                <a:spcPts val="600"/>
              </a:spcBef>
            </a:pPr>
            <a:r>
              <a:rPr lang="da-DK" altLang="da-DK" sz="1800" dirty="0">
                <a:ea typeface="ＭＳ Ｐゴシック" pitchFamily="34" charset="-128"/>
              </a:rPr>
              <a:t>Det giver stor fleksibilitet, at vi andre ikke blander os i agenters måde at løse problemerne på</a:t>
            </a:r>
          </a:p>
          <a:p>
            <a:pPr lvl="1" eaLnBrk="1" hangingPunct="1">
              <a:spcBef>
                <a:spcPts val="600"/>
              </a:spcBef>
            </a:pPr>
            <a:endParaRPr lang="da-DK" altLang="da-DK" sz="1800" noProof="0" dirty="0">
              <a:ea typeface="ＭＳ Ｐゴシック" pitchFamily="34" charset="-128"/>
            </a:endParaRPr>
          </a:p>
          <a:p>
            <a:pPr lvl="4" eaLnBrk="1" hangingPunct="1"/>
            <a:endParaRPr lang="da-DK" altLang="da-DK" sz="1100" noProof="0" dirty="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17</a:t>
            </a:fld>
            <a:endParaRPr lang="da-DK" altLang="da-DK" dirty="0"/>
          </a:p>
        </p:txBody>
      </p:sp>
      <p:sp>
        <p:nvSpPr>
          <p:cNvPr id="5" name="Rectangle 3"/>
          <p:cNvSpPr txBox="1">
            <a:spLocks noChangeArrowheads="1"/>
          </p:cNvSpPr>
          <p:nvPr/>
        </p:nvSpPr>
        <p:spPr bwMode="auto">
          <a:xfrm>
            <a:off x="467544" y="1124744"/>
            <a:ext cx="8280920" cy="206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buFontTx/>
              <a:buChar char="•"/>
            </a:pPr>
            <a:r>
              <a:rPr lang="da-DK" altLang="da-DK" b="1" kern="0" dirty="0">
                <a:solidFill>
                  <a:srgbClr val="A50021"/>
                </a:solidFill>
                <a:ea typeface="ＭＳ Ｐゴシック" pitchFamily="34" charset="-128"/>
                <a:cs typeface="ＭＳ Ｐゴシック" pitchFamily="-106" charset="-128"/>
              </a:rPr>
              <a:t>Der er forskellige slags agenter</a:t>
            </a:r>
            <a:endParaRPr lang="da-DK" altLang="da-DK" sz="1800" b="1" kern="0" dirty="0">
              <a:solidFill>
                <a:srgbClr val="A50021"/>
              </a:solidFill>
              <a:ea typeface="ＭＳ Ｐゴシック" pitchFamily="34" charset="-128"/>
              <a:cs typeface="ＭＳ Ｐゴシック" pitchFamily="-106" charset="-128"/>
            </a:endParaRPr>
          </a:p>
          <a:p>
            <a:pPr lvl="1" eaLnBrk="1" hangingPunct="1">
              <a:spcBef>
                <a:spcPts val="600"/>
              </a:spcBef>
            </a:pPr>
            <a:r>
              <a:rPr lang="da-DK" altLang="da-DK" sz="1800" dirty="0">
                <a:ea typeface="ＭＳ Ｐゴシック" pitchFamily="34" charset="-128"/>
              </a:rPr>
              <a:t>Hver type agent har sine metoder, som er specifikke for netop den service, vedkommende tilbyder</a:t>
            </a:r>
          </a:p>
          <a:p>
            <a:pPr lvl="1" eaLnBrk="1" hangingPunct="1">
              <a:spcBef>
                <a:spcPts val="600"/>
              </a:spcBef>
            </a:pPr>
            <a:r>
              <a:rPr lang="da-DK" altLang="da-DK" sz="1800" dirty="0">
                <a:ea typeface="ＭＳ Ｐゴシック" pitchFamily="34" charset="-128"/>
              </a:rPr>
              <a:t>Havde jeg henvendt mig på autoværkstedet med mit blomsterproblem, ville de have svaret, at de ikke har nogen metode til at løse det problem</a:t>
            </a:r>
          </a:p>
          <a:p>
            <a:pPr lvl="1" eaLnBrk="1" hangingPunct="1">
              <a:spcBef>
                <a:spcPts val="600"/>
              </a:spcBef>
            </a:pPr>
            <a:r>
              <a:rPr lang="da-DK" altLang="da-DK" sz="1800" dirty="0">
                <a:ea typeface="ＭＳ Ｐゴシック" pitchFamily="34" charset="-128"/>
              </a:rPr>
              <a:t>Omvendt kan blomsterhandleren ikke reparere biler</a:t>
            </a:r>
          </a:p>
        </p:txBody>
      </p:sp>
    </p:spTree>
    <p:extLst>
      <p:ext uri="{BB962C8B-B14F-4D97-AF65-F5344CB8AC3E}">
        <p14:creationId xmlns:p14="http://schemas.microsoft.com/office/powerpoint/2010/main" val="2915661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a:ea typeface="ＭＳ Ｐゴシック" pitchFamily="34" charset="-128"/>
              </a:rPr>
              <a:t>Eksempler på agenter /serviceudbydere</a:t>
            </a:r>
          </a:p>
        </p:txBody>
      </p:sp>
      <p:sp>
        <p:nvSpPr>
          <p:cNvPr id="23555" name="Rectangle 3"/>
          <p:cNvSpPr>
            <a:spLocks noGrp="1" noChangeArrowheads="1"/>
          </p:cNvSpPr>
          <p:nvPr>
            <p:ph type="body" idx="1"/>
          </p:nvPr>
        </p:nvSpPr>
        <p:spPr>
          <a:xfrm>
            <a:off x="468313" y="1052736"/>
            <a:ext cx="8136904" cy="5616624"/>
          </a:xfrm>
        </p:spPr>
        <p:txBody>
          <a:bodyPr/>
          <a:lstStyle/>
          <a:p>
            <a:pPr marL="342900" lvl="1" indent="-342900" eaLnBrk="1" hangingPunct="1">
              <a:spcBef>
                <a:spcPts val="1800"/>
              </a:spcBef>
              <a:buChar char="•"/>
            </a:pPr>
            <a:r>
              <a:rPr lang="da-DK" altLang="da-DK" b="1" dirty="0">
                <a:solidFill>
                  <a:srgbClr val="A50021"/>
                </a:solidFill>
                <a:ea typeface="ＭＳ Ｐゴシック" pitchFamily="34" charset="-128"/>
                <a:cs typeface="ＭＳ Ｐゴシック" charset="0"/>
              </a:rPr>
              <a:t>Webserver</a:t>
            </a:r>
          </a:p>
          <a:p>
            <a:pPr lvl="1" eaLnBrk="1" hangingPunct="1">
              <a:spcBef>
                <a:spcPts val="600"/>
              </a:spcBef>
            </a:pPr>
            <a:r>
              <a:rPr lang="da-DK" altLang="da-DK" sz="1800" dirty="0">
                <a:ea typeface="ＭＳ Ｐゴシック" pitchFamily="34" charset="-128"/>
              </a:rPr>
              <a:t>Giver mulighed for at læse websider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Mail program</a:t>
            </a:r>
          </a:p>
          <a:p>
            <a:pPr lvl="1" eaLnBrk="1" hangingPunct="1">
              <a:spcBef>
                <a:spcPts val="400"/>
              </a:spcBef>
            </a:pPr>
            <a:r>
              <a:rPr lang="da-DK" altLang="da-DK" dirty="0">
                <a:ea typeface="ＭＳ Ｐゴシック" pitchFamily="34" charset="-128"/>
              </a:rPr>
              <a:t>Giver mulighed for at sende, modtage og opbevare mails</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Messenger</a:t>
            </a:r>
          </a:p>
          <a:p>
            <a:pPr lvl="1" eaLnBrk="1" hangingPunct="1">
              <a:spcBef>
                <a:spcPts val="400"/>
              </a:spcBef>
            </a:pPr>
            <a:r>
              <a:rPr lang="da-DK" altLang="da-DK" dirty="0">
                <a:ea typeface="ＭＳ Ｐゴシック" pitchFamily="34" charset="-128"/>
              </a:rPr>
              <a:t>Giver mulighed for at sende, modtage og opbevare korte beskeder</a:t>
            </a:r>
          </a:p>
          <a:p>
            <a:pPr marL="342900" lvl="1" indent="-342900" eaLnBrk="1" hangingPunct="1">
              <a:spcBef>
                <a:spcPts val="1200"/>
              </a:spcBef>
              <a:buChar char="•"/>
            </a:pPr>
            <a:r>
              <a:rPr lang="da-DK" altLang="da-DK" b="1" dirty="0" err="1">
                <a:solidFill>
                  <a:srgbClr val="A50021"/>
                </a:solidFill>
                <a:ea typeface="ＭＳ Ｐゴシック" pitchFamily="34" charset="-128"/>
                <a:cs typeface="ＭＳ Ｐゴシック" charset="0"/>
              </a:rPr>
              <a:t>Dropbox</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a:ea typeface="ＭＳ Ｐゴシック" pitchFamily="34" charset="-128"/>
              </a:rPr>
              <a:t>Giver mulighed for at opbevare og tilgå filer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Facebook</a:t>
            </a:r>
          </a:p>
          <a:p>
            <a:pPr lvl="1" eaLnBrk="1" hangingPunct="1">
              <a:spcBef>
                <a:spcPts val="400"/>
              </a:spcBef>
            </a:pPr>
            <a:r>
              <a:rPr lang="da-DK" altLang="da-DK" sz="1800" dirty="0">
                <a:ea typeface="ＭＳ Ｐゴシック" pitchFamily="34" charset="-128"/>
              </a:rPr>
              <a:t>Giver mulighed for at kommunikere med sine venner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Agenter /servere gør normalt ikke noget af sig selv</a:t>
            </a:r>
          </a:p>
          <a:p>
            <a:pPr lvl="1" eaLnBrk="1" hangingPunct="1">
              <a:spcBef>
                <a:spcPts val="400"/>
              </a:spcBef>
            </a:pPr>
            <a:r>
              <a:rPr lang="da-DK" altLang="da-DK" sz="1800" dirty="0">
                <a:ea typeface="ＭＳ Ｐゴシック" pitchFamily="34" charset="-128"/>
              </a:rPr>
              <a:t>De venter på, at brugerne beder dem om at gøre noget, og udfører så det, som de er blevet dem om</a:t>
            </a:r>
          </a:p>
          <a:p>
            <a:pPr lvl="1" eaLnBrk="1" hangingPunct="1">
              <a:spcBef>
                <a:spcPts val="400"/>
              </a:spcBef>
            </a:pPr>
            <a:r>
              <a:rPr lang="da-DK" altLang="da-DK" sz="1800" dirty="0">
                <a:ea typeface="ＭＳ Ｐゴシック" pitchFamily="34" charset="-128"/>
              </a:rPr>
              <a:t>De kan dog også selv igangsætte handlingssekvenser (Facebook!)</a:t>
            </a:r>
            <a:endParaRPr lang="da-DK" altLang="da-DK" sz="1100" noProof="0" dirty="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18</a:t>
            </a:fld>
            <a:endParaRPr lang="da-DK" altLang="da-DK" dirty="0"/>
          </a:p>
        </p:txBody>
      </p:sp>
    </p:spTree>
    <p:extLst>
      <p:ext uri="{BB962C8B-B14F-4D97-AF65-F5344CB8AC3E}">
        <p14:creationId xmlns:p14="http://schemas.microsoft.com/office/powerpoint/2010/main" val="355024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spc="-150" noProof="0" dirty="0">
                <a:ea typeface="ＭＳ Ｐゴシック" pitchFamily="34" charset="-128"/>
              </a:rPr>
              <a:t>UML: Et grafisk specifikationssprog</a:t>
            </a:r>
          </a:p>
        </p:txBody>
      </p:sp>
      <p:sp>
        <p:nvSpPr>
          <p:cNvPr id="29699" name="Rectangle 3"/>
          <p:cNvSpPr>
            <a:spLocks noGrp="1" noChangeArrowheads="1"/>
          </p:cNvSpPr>
          <p:nvPr>
            <p:ph type="body" idx="1"/>
          </p:nvPr>
        </p:nvSpPr>
        <p:spPr>
          <a:xfrm>
            <a:off x="612329" y="3337552"/>
            <a:ext cx="7344047" cy="1800225"/>
          </a:xfrm>
        </p:spPr>
        <p:txBody>
          <a:bodyPr/>
          <a:lstStyle/>
          <a:p>
            <a:pPr eaLnBrk="1" hangingPunct="1"/>
            <a:r>
              <a:rPr lang="da-DK" altLang="da-DK" sz="2000" noProof="0" dirty="0">
                <a:ea typeface="ＭＳ Ｐゴシック" pitchFamily="34" charset="-128"/>
              </a:rPr>
              <a:t>Mange forskellige diagramtyper</a:t>
            </a:r>
          </a:p>
          <a:p>
            <a:pPr lvl="1" eaLnBrk="1" hangingPunct="1"/>
            <a:r>
              <a:rPr lang="da-DK" altLang="da-DK" sz="1800" b="1" noProof="0" dirty="0">
                <a:solidFill>
                  <a:srgbClr val="008000"/>
                </a:solidFill>
                <a:ea typeface="ＭＳ Ｐゴシック" pitchFamily="34" charset="-128"/>
              </a:rPr>
              <a:t>Klassediagrammer</a:t>
            </a:r>
          </a:p>
          <a:p>
            <a:pPr lvl="1" eaLnBrk="1" hangingPunct="1"/>
            <a:r>
              <a:rPr lang="da-DK" altLang="da-DK" sz="1800" b="1" dirty="0">
                <a:solidFill>
                  <a:srgbClr val="008000"/>
                </a:solidFill>
                <a:ea typeface="ＭＳ Ｐゴシック" pitchFamily="34" charset="-128"/>
              </a:rPr>
              <a:t>Sekvensdiagrammer</a:t>
            </a:r>
          </a:p>
          <a:p>
            <a:pPr lvl="1" eaLnBrk="1" hangingPunct="1"/>
            <a:r>
              <a:rPr lang="da-DK" altLang="da-DK" sz="1800" b="1" dirty="0">
                <a:solidFill>
                  <a:srgbClr val="008000"/>
                </a:solidFill>
                <a:ea typeface="ＭＳ Ｐゴシック" pitchFamily="34" charset="-128"/>
              </a:rPr>
              <a:t>Objektdiagrammer</a:t>
            </a:r>
            <a:r>
              <a:rPr lang="da-DK" altLang="da-DK" sz="1800" dirty="0">
                <a:ea typeface="ＭＳ Ｐゴシック" pitchFamily="34" charset="-128"/>
              </a:rPr>
              <a:t> (introduceres i en senere forelæsning)</a:t>
            </a:r>
          </a:p>
          <a:p>
            <a:pPr lvl="1" eaLnBrk="1" hangingPunct="1"/>
            <a:r>
              <a:rPr lang="da-DK" altLang="da-DK" sz="1800" noProof="0" dirty="0">
                <a:ea typeface="ＭＳ Ｐゴシック" pitchFamily="34" charset="-128"/>
              </a:rPr>
              <a:t>…</a:t>
            </a:r>
          </a:p>
        </p:txBody>
      </p:sp>
      <p:pic>
        <p:nvPicPr>
          <p:cNvPr id="297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384390"/>
            <a:ext cx="2127751" cy="151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19</a:t>
            </a:fld>
            <a:endParaRPr lang="da-DK" altLang="da-DK" dirty="0"/>
          </a:p>
        </p:txBody>
      </p:sp>
      <p:sp>
        <p:nvSpPr>
          <p:cNvPr id="14" name="Rectangle 3"/>
          <p:cNvSpPr txBox="1">
            <a:spLocks noChangeArrowheads="1"/>
          </p:cNvSpPr>
          <p:nvPr/>
        </p:nvSpPr>
        <p:spPr bwMode="auto">
          <a:xfrm>
            <a:off x="3563888" y="1916832"/>
            <a:ext cx="3959671" cy="74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pPr>
            <a:r>
              <a:rPr lang="da-DK" altLang="da-DK" sz="2000" kern="0" dirty="0">
                <a:ea typeface="ＭＳ Ｐゴシック" pitchFamily="34" charset="-128"/>
              </a:rPr>
              <a:t>Industriel standard for specifikation af programmer</a:t>
            </a:r>
          </a:p>
        </p:txBody>
      </p:sp>
    </p:spTree>
    <p:extLst>
      <p:ext uri="{BB962C8B-B14F-4D97-AF65-F5344CB8AC3E}">
        <p14:creationId xmlns:p14="http://schemas.microsoft.com/office/powerpoint/2010/main" val="2812615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altLang="da-DK" sz="3200" kern="0" dirty="0">
                <a:ea typeface="ＭＳ Ｐゴシック" pitchFamily="34" charset="-128"/>
              </a:rPr>
              <a:t>Forelæsning Uge 1 – Mandag</a:t>
            </a:r>
          </a:p>
        </p:txBody>
      </p:sp>
      <p:sp>
        <p:nvSpPr>
          <p:cNvPr id="8" name="Content Placeholder 2"/>
          <p:cNvSpPr txBox="1">
            <a:spLocks/>
          </p:cNvSpPr>
          <p:nvPr/>
        </p:nvSpPr>
        <p:spPr bwMode="auto">
          <a:xfrm>
            <a:off x="471837" y="1124744"/>
            <a:ext cx="6404419"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a:t>Hvad er programmering?</a:t>
            </a:r>
          </a:p>
          <a:p>
            <a:pPr marL="728663" lvl="1" indent="-271463">
              <a:spcBef>
                <a:spcPts val="300"/>
              </a:spcBef>
            </a:pPr>
            <a:r>
              <a:rPr lang="da-DK" altLang="da-DK" sz="1800" dirty="0"/>
              <a:t>Program der kan løse Sudoku opgaver (eksempel)</a:t>
            </a:r>
          </a:p>
          <a:p>
            <a:pPr marL="728663" lvl="1" indent="-271463">
              <a:spcBef>
                <a:spcPts val="300"/>
              </a:spcBef>
            </a:pPr>
            <a:r>
              <a:rPr lang="da-DK" altLang="da-DK" sz="1800" dirty="0"/>
              <a:t>Programmering og problemløsning (generelt)</a:t>
            </a:r>
          </a:p>
          <a:p>
            <a:pPr marL="271463" indent="-271463">
              <a:spcBef>
                <a:spcPts val="1800"/>
              </a:spcBef>
            </a:pPr>
            <a:r>
              <a:rPr lang="da-DK" altLang="da-DK" sz="2000" dirty="0"/>
              <a:t> Agenter og metoder</a:t>
            </a:r>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a:t>Information om kurset</a:t>
            </a:r>
          </a:p>
          <a:p>
            <a:pPr marL="728663" lvl="1" indent="-271463">
              <a:spcBef>
                <a:spcPts val="300"/>
              </a:spcBef>
            </a:pPr>
            <a:r>
              <a:rPr lang="da-DK" altLang="da-DK" sz="1800" dirty="0"/>
              <a:t>Hvad kan I forvente at lære?</a:t>
            </a:r>
          </a:p>
          <a:p>
            <a:pPr marL="728663" lvl="1" indent="-271463">
              <a:spcBef>
                <a:spcPts val="300"/>
              </a:spcBef>
            </a:pPr>
            <a:r>
              <a:rPr lang="da-DK" altLang="da-DK" sz="1800" dirty="0"/>
              <a:t>Undervisningsprincipper</a:t>
            </a:r>
          </a:p>
          <a:p>
            <a:pPr marL="728663" lvl="1" indent="-271463">
              <a:spcBef>
                <a:spcPts val="300"/>
              </a:spcBef>
            </a:pPr>
            <a:r>
              <a:rPr lang="da-DK" altLang="da-DK" sz="1800" spc="-30" dirty="0"/>
              <a:t>Demo af programmeringsomgivelser</a:t>
            </a:r>
          </a:p>
          <a:p>
            <a:pPr marL="271463" indent="-271463">
              <a:spcBef>
                <a:spcPts val="1800"/>
              </a:spcBef>
            </a:pPr>
            <a:r>
              <a:rPr lang="da-DK" altLang="da-DK" sz="2000" dirty="0"/>
              <a:t>Afleveringsopgave i uge 1</a:t>
            </a:r>
            <a:br>
              <a:rPr lang="da-DK" altLang="da-DK" dirty="0"/>
            </a:br>
            <a:br>
              <a:rPr lang="da-DK" altLang="da-DK" dirty="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9"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23" y="2466510"/>
            <a:ext cx="14287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63" y="2348880"/>
            <a:ext cx="1023937"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10"/>
          <p:cNvPicPr>
            <a:picLocks noChangeAspect="1"/>
          </p:cNvPicPr>
          <p:nvPr/>
        </p:nvPicPr>
        <p:blipFill>
          <a:blip r:embed="rId5"/>
          <a:stretch>
            <a:fillRect/>
          </a:stretch>
        </p:blipFill>
        <p:spPr>
          <a:xfrm>
            <a:off x="5014090" y="4553840"/>
            <a:ext cx="1985542" cy="2083078"/>
          </a:xfrm>
          <a:prstGeom prst="rect">
            <a:avLst/>
          </a:prstGeom>
        </p:spPr>
      </p:pic>
      <p:pic>
        <p:nvPicPr>
          <p:cNvPr id="12" name="Picture 11"/>
          <p:cNvPicPr>
            <a:picLocks noChangeAspect="1"/>
          </p:cNvPicPr>
          <p:nvPr/>
        </p:nvPicPr>
        <p:blipFill>
          <a:blip r:embed="rId6"/>
          <a:stretch>
            <a:fillRect/>
          </a:stretch>
        </p:blipFill>
        <p:spPr>
          <a:xfrm>
            <a:off x="6806034" y="3946417"/>
            <a:ext cx="2271284" cy="2842466"/>
          </a:xfrm>
          <a:prstGeom prst="rect">
            <a:avLst/>
          </a:prstGeom>
        </p:spPr>
      </p:pic>
    </p:spTree>
    <p:extLst>
      <p:ext uri="{BB962C8B-B14F-4D97-AF65-F5344CB8AC3E}">
        <p14:creationId xmlns:p14="http://schemas.microsoft.com/office/powerpoint/2010/main" val="3340409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2" name="Rectangle 10"/>
          <p:cNvSpPr>
            <a:spLocks noChangeArrowheads="1"/>
          </p:cNvSpPr>
          <p:nvPr/>
        </p:nvSpPr>
        <p:spPr bwMode="auto">
          <a:xfrm>
            <a:off x="774373" y="1484784"/>
            <a:ext cx="2089150" cy="1008063"/>
          </a:xfrm>
          <a:prstGeom prst="rect">
            <a:avLst/>
          </a:prstGeom>
          <a:solidFill>
            <a:srgbClr val="CCFFCC"/>
          </a:solidFill>
          <a:ln w="19050">
            <a:solidFill>
              <a:srgbClr val="000066"/>
            </a:solidFill>
            <a:miter lim="800000"/>
            <a:headEnd/>
            <a:tailEnd/>
          </a:ln>
          <a:effectLst/>
        </p:spPr>
        <p:txBody>
          <a:bodyPr anchor="ctr">
            <a:spAutoFit/>
          </a:bodyPr>
          <a:lstStyle/>
          <a:p>
            <a:pPr>
              <a:defRPr/>
            </a:pPr>
            <a:endParaRPr lang="en-US">
              <a:ea typeface="ＭＳ Ｐゴシック" charset="0"/>
            </a:endParaRPr>
          </a:p>
        </p:txBody>
      </p:sp>
      <p:sp>
        <p:nvSpPr>
          <p:cNvPr id="151558" name="Rectangle 6"/>
          <p:cNvSpPr>
            <a:spLocks noChangeArrowheads="1"/>
          </p:cNvSpPr>
          <p:nvPr/>
        </p:nvSpPr>
        <p:spPr bwMode="auto">
          <a:xfrm>
            <a:off x="4303385" y="1340768"/>
            <a:ext cx="3096145" cy="3024287"/>
          </a:xfrm>
          <a:prstGeom prst="rect">
            <a:avLst/>
          </a:prstGeom>
          <a:solidFill>
            <a:srgbClr val="CCFFCC"/>
          </a:solidFill>
          <a:ln w="19050">
            <a:solidFill>
              <a:srgbClr val="000066"/>
            </a:solidFill>
            <a:miter lim="800000"/>
            <a:headEnd/>
            <a:tailEnd/>
          </a:ln>
          <a:effectLst/>
        </p:spPr>
        <p:txBody>
          <a:bodyPr wrap="square" anchor="ctr">
            <a:spAutoFit/>
          </a:bodyPr>
          <a:lstStyle/>
          <a:p>
            <a:pPr>
              <a:defRPr/>
            </a:pPr>
            <a:endParaRPr lang="en-US">
              <a:ea typeface="ＭＳ Ｐゴシック" charset="0"/>
            </a:endParaRPr>
          </a:p>
        </p:txBody>
      </p:sp>
      <p:sp>
        <p:nvSpPr>
          <p:cNvPr id="151554" name="Rectangle 2"/>
          <p:cNvSpPr>
            <a:spLocks noGrp="1" noChangeArrowheads="1"/>
          </p:cNvSpPr>
          <p:nvPr>
            <p:ph type="title"/>
          </p:nvPr>
        </p:nvSpPr>
        <p:spPr>
          <a:xfrm>
            <a:off x="468313" y="333375"/>
            <a:ext cx="8675687" cy="609600"/>
          </a:xfrm>
        </p:spPr>
        <p:txBody>
          <a:bodyPr/>
          <a:lstStyle/>
          <a:p>
            <a:pPr eaLnBrk="1" hangingPunct="1">
              <a:defRPr/>
            </a:pPr>
            <a:r>
              <a:rPr lang="da-DK" sz="3000" noProof="0" dirty="0">
                <a:cs typeface="+mj-cs"/>
              </a:rPr>
              <a:t>Klassediagram for </a:t>
            </a:r>
            <a:r>
              <a:rPr lang="da-DK" sz="3000" dirty="0" err="1"/>
              <a:t>Sudoku</a:t>
            </a:r>
            <a:r>
              <a:rPr lang="da-DK" sz="3000" dirty="0"/>
              <a:t> løseren (uddrag)</a:t>
            </a:r>
            <a:endParaRPr lang="da-DK" sz="3000" noProof="0" dirty="0">
              <a:cs typeface="+mj-cs"/>
            </a:endParaRPr>
          </a:p>
        </p:txBody>
      </p:sp>
      <p:sp>
        <p:nvSpPr>
          <p:cNvPr id="151557" name="Text Box 5"/>
          <p:cNvSpPr txBox="1">
            <a:spLocks noChangeArrowheads="1"/>
          </p:cNvSpPr>
          <p:nvPr/>
        </p:nvSpPr>
        <p:spPr bwMode="auto">
          <a:xfrm>
            <a:off x="4951457" y="1413794"/>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ts val="300"/>
              </a:spcBef>
              <a:defRPr/>
            </a:pPr>
            <a:r>
              <a:rPr lang="da-DK" b="1" dirty="0">
                <a:ea typeface="ＭＳ Ｐゴシック" charset="0"/>
              </a:rPr>
              <a:t>Grid</a:t>
            </a:r>
          </a:p>
        </p:txBody>
      </p:sp>
      <p:sp>
        <p:nvSpPr>
          <p:cNvPr id="151560" name="Text Box 8"/>
          <p:cNvSpPr txBox="1">
            <a:spLocks noChangeArrowheads="1"/>
          </p:cNvSpPr>
          <p:nvPr/>
        </p:nvSpPr>
        <p:spPr bwMode="auto">
          <a:xfrm>
            <a:off x="4374823" y="1939256"/>
            <a:ext cx="2667397" cy="2331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a:solidFill>
                  <a:schemeClr val="tx1"/>
                </a:solidFill>
                <a:ea typeface="ＭＳ Ｐゴシック" charset="0"/>
              </a:rPr>
              <a:t>allFilled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printGrid</a:t>
            </a:r>
            <a:r>
              <a:rPr lang="da-DK" sz="1600" dirty="0">
                <a:solidFill>
                  <a:schemeClr val="tx1"/>
                </a:solidFill>
                <a:ea typeface="ＭＳ Ｐゴシック" charset="0"/>
              </a:rPr>
              <a:t>()</a:t>
            </a:r>
          </a:p>
          <a:p>
            <a:pPr>
              <a:spcBef>
                <a:spcPts val="300"/>
              </a:spcBef>
              <a:defRPr/>
            </a:pPr>
            <a:r>
              <a:rPr lang="da-DK" sz="1600" dirty="0">
                <a:solidFill>
                  <a:schemeClr val="tx1"/>
                </a:solidFill>
                <a:ea typeface="ＭＳ Ｐゴシック" charset="0"/>
              </a:rPr>
              <a:t>Field  </a:t>
            </a:r>
            <a:r>
              <a:rPr lang="da-DK" sz="1600" dirty="0" err="1">
                <a:solidFill>
                  <a:schemeClr val="tx1"/>
                </a:solidFill>
                <a:ea typeface="ＭＳ Ｐゴシック" charset="0"/>
              </a:rPr>
              <a:t>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advanceToNextField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a:solidFill>
                  <a:schemeClr val="tx1"/>
                </a:solidFill>
                <a:ea typeface="ＭＳ Ｐゴシック" charset="0"/>
              </a:rPr>
              <a:t>promising</a:t>
            </a:r>
            <a:r>
              <a:rPr lang="da-DK" sz="1600" dirty="0">
                <a:solidFill>
                  <a:schemeClr val="tx1"/>
                </a:solidFill>
                <a:ea typeface="ＭＳ Ｐゴシック" charset="0"/>
              </a:rPr>
              <a:t>(</a:t>
            </a:r>
            <a:r>
              <a:rPr lang="da-DK" sz="1600" dirty="0" err="1">
                <a:solidFill>
                  <a:schemeClr val="tx1"/>
                </a:solidFill>
                <a:ea typeface="ＭＳ Ｐゴシック" charset="0"/>
              </a:rPr>
              <a:t>int</a:t>
            </a:r>
            <a:r>
              <a:rPr lang="da-DK" sz="1600" dirty="0">
                <a:solidFill>
                  <a:schemeClr val="tx1"/>
                </a:solidFill>
                <a:ea typeface="ＭＳ Ｐゴシック" charset="0"/>
              </a:rPr>
              <a:t> c)</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setFieldValue</a:t>
            </a:r>
            <a:r>
              <a:rPr lang="da-DK" sz="1600" dirty="0">
                <a:solidFill>
                  <a:schemeClr val="tx1"/>
                </a:solidFill>
                <a:ea typeface="ＭＳ Ｐゴシック" charset="0"/>
              </a:rPr>
              <a:t>(</a:t>
            </a:r>
            <a:r>
              <a:rPr lang="da-DK" sz="1600" dirty="0" err="1">
                <a:solidFill>
                  <a:schemeClr val="tx1"/>
                </a:solidFill>
                <a:ea typeface="ＭＳ Ｐゴシック" charset="0"/>
              </a:rPr>
              <a:t>int</a:t>
            </a:r>
            <a:r>
              <a:rPr lang="da-DK" sz="1600" dirty="0">
                <a:solidFill>
                  <a:schemeClr val="tx1"/>
                </a:solidFill>
                <a:ea typeface="ＭＳ Ｐゴシック" charset="0"/>
              </a:rPr>
              <a:t> v)</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clearCurrentField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setToField</a:t>
            </a:r>
            <a:r>
              <a:rPr lang="da-DK" sz="1600" dirty="0">
                <a:solidFill>
                  <a:schemeClr val="tx1"/>
                </a:solidFill>
                <a:ea typeface="ＭＳ Ｐゴシック" charset="0"/>
              </a:rPr>
              <a:t>(Field f)</a:t>
            </a:r>
          </a:p>
        </p:txBody>
      </p:sp>
      <p:sp>
        <p:nvSpPr>
          <p:cNvPr id="151561" name="Text Box 9"/>
          <p:cNvSpPr txBox="1">
            <a:spLocks noChangeArrowheads="1"/>
          </p:cNvSpPr>
          <p:nvPr/>
        </p:nvSpPr>
        <p:spPr bwMode="auto">
          <a:xfrm>
            <a:off x="918836" y="155780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da-DK" b="1" dirty="0" err="1">
                <a:ea typeface="ＭＳ Ｐゴシック" charset="0"/>
              </a:rPr>
              <a:t>Solver</a:t>
            </a:r>
            <a:endParaRPr lang="da-DK" b="1" dirty="0">
              <a:ea typeface="ＭＳ Ｐゴシック" charset="0"/>
            </a:endParaRPr>
          </a:p>
        </p:txBody>
      </p:sp>
      <p:sp>
        <p:nvSpPr>
          <p:cNvPr id="151563" name="Line 11"/>
          <p:cNvSpPr>
            <a:spLocks noChangeShapeType="1"/>
          </p:cNvSpPr>
          <p:nvPr/>
        </p:nvSpPr>
        <p:spPr bwMode="auto">
          <a:xfrm>
            <a:off x="774373" y="1988022"/>
            <a:ext cx="2089150"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51564" name="Text Box 12"/>
          <p:cNvSpPr txBox="1">
            <a:spLocks noChangeArrowheads="1"/>
          </p:cNvSpPr>
          <p:nvPr/>
        </p:nvSpPr>
        <p:spPr bwMode="auto">
          <a:xfrm>
            <a:off x="845811" y="2083272"/>
            <a:ext cx="12682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tryAll</a:t>
            </a:r>
            <a:r>
              <a:rPr lang="da-DK" sz="1600" dirty="0">
                <a:solidFill>
                  <a:schemeClr val="tx1"/>
                </a:solidFill>
                <a:ea typeface="ＭＳ Ｐゴシック" charset="0"/>
              </a:rPr>
              <a:t>()</a:t>
            </a:r>
          </a:p>
        </p:txBody>
      </p:sp>
      <p:sp>
        <p:nvSpPr>
          <p:cNvPr id="151567" name="Text Box 15"/>
          <p:cNvSpPr txBox="1">
            <a:spLocks noChangeArrowheads="1"/>
          </p:cNvSpPr>
          <p:nvPr/>
        </p:nvSpPr>
        <p:spPr bwMode="auto">
          <a:xfrm>
            <a:off x="3951310" y="177187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600" b="1" dirty="0">
                <a:solidFill>
                  <a:srgbClr val="000066"/>
                </a:solidFill>
                <a:ea typeface="ＭＳ Ｐゴシック" charset="0"/>
              </a:rPr>
              <a:t>1</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20</a:t>
            </a:fld>
            <a:endParaRPr lang="da-DK" altLang="da-DK" dirty="0"/>
          </a:p>
        </p:txBody>
      </p:sp>
      <p:sp>
        <p:nvSpPr>
          <p:cNvPr id="15" name="Line 7"/>
          <p:cNvSpPr>
            <a:spLocks noChangeShapeType="1"/>
          </p:cNvSpPr>
          <p:nvPr/>
        </p:nvSpPr>
        <p:spPr bwMode="auto">
          <a:xfrm>
            <a:off x="4303386" y="1844006"/>
            <a:ext cx="3096144"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14" name="Text Box 101"/>
          <p:cNvSpPr txBox="1">
            <a:spLocks noChangeArrowheads="1"/>
          </p:cNvSpPr>
          <p:nvPr/>
        </p:nvSpPr>
        <p:spPr bwMode="auto">
          <a:xfrm>
            <a:off x="2524187" y="2675419"/>
            <a:ext cx="1635085" cy="646331"/>
          </a:xfrm>
          <a:prstGeom prst="rect">
            <a:avLst/>
          </a:prstGeom>
          <a:solidFill>
            <a:srgbClr val="FFFFCC"/>
          </a:solidFill>
          <a:ln w="57150" cmpd="thickThin">
            <a:solidFill>
              <a:srgbClr val="000066"/>
            </a:solidFill>
            <a:miter lim="800000"/>
            <a:headEnd/>
            <a:tailEnd/>
          </a:ln>
          <a:effec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a:t>STRUKTUR</a:t>
            </a:r>
          </a:p>
          <a:p>
            <a:pPr algn="ctr" eaLnBrk="1" hangingPunct="1">
              <a:defRPr/>
            </a:pPr>
            <a:r>
              <a:rPr lang="da-DK" altLang="da-DK" sz="1800" b="1" dirty="0"/>
              <a:t>(statisk)</a:t>
            </a:r>
          </a:p>
        </p:txBody>
      </p:sp>
      <p:pic>
        <p:nvPicPr>
          <p:cNvPr id="16"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l="2132" t="1474" r="59810" b="35165"/>
          <a:stretch/>
        </p:blipFill>
        <p:spPr bwMode="auto">
          <a:xfrm>
            <a:off x="755576" y="2621501"/>
            <a:ext cx="1602492" cy="160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AutoShape 16"/>
          <p:cNvCxnSpPr>
            <a:cxnSpLocks noChangeShapeType="1"/>
          </p:cNvCxnSpPr>
          <p:nvPr/>
        </p:nvCxnSpPr>
        <p:spPr bwMode="auto">
          <a:xfrm flipV="1">
            <a:off x="2892400" y="2132856"/>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Text Box 7"/>
          <p:cNvSpPr txBox="1">
            <a:spLocks noChangeArrowheads="1"/>
          </p:cNvSpPr>
          <p:nvPr/>
        </p:nvSpPr>
        <p:spPr bwMode="auto">
          <a:xfrm>
            <a:off x="755576" y="4539590"/>
            <a:ext cx="4699937" cy="1754326"/>
          </a:xfrm>
          <a:prstGeom prst="rect">
            <a:avLst/>
          </a:prstGeom>
          <a:solidFill>
            <a:srgbClr val="CCECFF"/>
          </a:solidFill>
          <a:ln w="28575">
            <a:solidFill>
              <a:srgbClr val="0000CC"/>
            </a:solidFill>
          </a:ln>
          <a:effectLst/>
        </p:spPr>
        <p:txBody>
          <a:bodyPr wrap="square">
            <a:spAutoFit/>
          </a:bodyPr>
          <a:lstStyle/>
          <a:p>
            <a:pPr marL="176213" indent="-176213">
              <a:buFont typeface="Arial" panose="020B0604020202020204" pitchFamily="34" charset="0"/>
              <a:buChar char="•"/>
              <a:defRPr/>
            </a:pPr>
            <a:r>
              <a:rPr lang="da-DK" sz="1400" b="1" spc="-50" dirty="0">
                <a:solidFill>
                  <a:srgbClr val="0000CC"/>
                </a:solidFill>
                <a:latin typeface="+mn-lt"/>
                <a:ea typeface="ＭＳ Ｐゴシック" charset="0"/>
              </a:rPr>
              <a:t>Hver af de grønne kasser udgør en programdel (klasse)</a:t>
            </a:r>
          </a:p>
          <a:p>
            <a:pPr marL="176213" indent="-176213">
              <a:buFont typeface="Arial" panose="020B0604020202020204" pitchFamily="34" charset="0"/>
              <a:buChar char="•"/>
              <a:defRPr/>
            </a:pPr>
            <a:r>
              <a:rPr lang="da-DK" sz="1400" b="1" dirty="0">
                <a:solidFill>
                  <a:srgbClr val="0000CC"/>
                </a:solidFill>
                <a:latin typeface="+mn-lt"/>
                <a:ea typeface="ＭＳ Ｐゴシック" charset="0"/>
              </a:rPr>
              <a:t>Pilen angiver, at </a:t>
            </a:r>
            <a:r>
              <a:rPr lang="da-DK" sz="1400" b="1" dirty="0" err="1">
                <a:solidFill>
                  <a:srgbClr val="0000CC"/>
                </a:solidFill>
                <a:latin typeface="+mn-lt"/>
                <a:ea typeface="ＭＳ Ｐゴシック" charset="0"/>
              </a:rPr>
              <a:t>Solver'en</a:t>
            </a:r>
            <a:r>
              <a:rPr lang="da-DK" sz="1400" b="1" dirty="0">
                <a:solidFill>
                  <a:srgbClr val="0000CC"/>
                </a:solidFill>
                <a:latin typeface="+mn-lt"/>
                <a:ea typeface="ＭＳ Ｐゴシック" charset="0"/>
              </a:rPr>
              <a:t> bruger faciliteter, som </a:t>
            </a:r>
            <a:r>
              <a:rPr lang="da-DK" sz="1400" b="1" dirty="0" err="1">
                <a:solidFill>
                  <a:srgbClr val="0000CC"/>
                </a:solidFill>
                <a:latin typeface="+mn-lt"/>
                <a:ea typeface="ＭＳ Ｐゴシック" charset="0"/>
              </a:rPr>
              <a:t>Grid'en</a:t>
            </a:r>
            <a:r>
              <a:rPr lang="da-DK" sz="1400" b="1" dirty="0">
                <a:solidFill>
                  <a:srgbClr val="0000CC"/>
                </a:solidFill>
                <a:latin typeface="+mn-lt"/>
                <a:ea typeface="ＭＳ Ｐゴシック" charset="0"/>
              </a:rPr>
              <a:t> stiller til rådighed</a:t>
            </a:r>
          </a:p>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1-tallet angiver, at </a:t>
            </a:r>
            <a:r>
              <a:rPr lang="da-DK" sz="1400" b="1" dirty="0" err="1">
                <a:solidFill>
                  <a:srgbClr val="0000CC"/>
                </a:solidFill>
                <a:latin typeface="+mn-lt"/>
                <a:ea typeface="ＭＳ Ｐゴシック" charset="0"/>
              </a:rPr>
              <a:t>Solver'en</a:t>
            </a:r>
            <a:r>
              <a:rPr lang="da-DK" sz="1400" b="1" dirty="0">
                <a:solidFill>
                  <a:srgbClr val="0000CC"/>
                </a:solidFill>
                <a:latin typeface="+mn-lt"/>
                <a:ea typeface="ＭＳ Ｐゴシック" charset="0"/>
              </a:rPr>
              <a:t> anvender præcis </a:t>
            </a:r>
            <a:r>
              <a:rPr lang="da-DK" sz="1400" b="1" dirty="0" err="1">
                <a:solidFill>
                  <a:srgbClr val="0000CC"/>
                </a:solidFill>
                <a:latin typeface="+mn-lt"/>
                <a:ea typeface="ＭＳ Ｐゴシック" charset="0"/>
              </a:rPr>
              <a:t>èn</a:t>
            </a:r>
            <a:r>
              <a:rPr lang="da-DK" sz="1400" b="1" dirty="0">
                <a:solidFill>
                  <a:srgbClr val="0000CC"/>
                </a:solidFill>
                <a:latin typeface="+mn-lt"/>
                <a:ea typeface="ＭＳ Ｐゴシック" charset="0"/>
              </a:rPr>
              <a:t> instans (udgave) af </a:t>
            </a:r>
            <a:r>
              <a:rPr lang="da-DK" sz="1400" b="1" dirty="0" err="1">
                <a:solidFill>
                  <a:srgbClr val="0000CC"/>
                </a:solidFill>
                <a:latin typeface="+mn-lt"/>
                <a:ea typeface="ＭＳ Ｐゴシック" charset="0"/>
              </a:rPr>
              <a:t>Grid'en</a:t>
            </a:r>
            <a:endParaRPr lang="da-DK" sz="1400" b="1" dirty="0">
              <a:solidFill>
                <a:srgbClr val="0000CC"/>
              </a:solidFill>
              <a:latin typeface="+mn-lt"/>
              <a:ea typeface="ＭＳ Ｐゴシック" charset="0"/>
            </a:endParaRPr>
          </a:p>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Det totale klassediagram består af 5 grønne kasser (Driver, </a:t>
            </a:r>
            <a:r>
              <a:rPr lang="da-DK" sz="1400" b="1" dirty="0" err="1">
                <a:solidFill>
                  <a:srgbClr val="0000CC"/>
                </a:solidFill>
                <a:latin typeface="+mn-lt"/>
                <a:ea typeface="ＭＳ Ｐゴシック" charset="0"/>
              </a:rPr>
              <a:t>Solver</a:t>
            </a:r>
            <a:r>
              <a:rPr lang="da-DK" sz="1400" b="1" dirty="0">
                <a:solidFill>
                  <a:srgbClr val="0000CC"/>
                </a:solidFill>
                <a:latin typeface="+mn-lt"/>
                <a:ea typeface="ＭＳ Ｐゴシック" charset="0"/>
              </a:rPr>
              <a:t>, Grid, Field og </a:t>
            </a:r>
            <a:r>
              <a:rPr lang="da-DK" sz="1400" b="1" dirty="0" err="1">
                <a:solidFill>
                  <a:srgbClr val="0000CC"/>
                </a:solidFill>
                <a:latin typeface="+mn-lt"/>
                <a:ea typeface="ＭＳ Ｐゴシック" charset="0"/>
              </a:rPr>
              <a:t>GridReader</a:t>
            </a:r>
            <a:r>
              <a:rPr lang="da-DK" sz="1400" b="1" dirty="0">
                <a:solidFill>
                  <a:srgbClr val="0000CC"/>
                </a:solidFill>
                <a:latin typeface="+mn-lt"/>
                <a:ea typeface="ＭＳ Ｐゴシック" charset="0"/>
              </a:rPr>
              <a:t>)</a:t>
            </a:r>
          </a:p>
        </p:txBody>
      </p:sp>
      <p:pic>
        <p:nvPicPr>
          <p:cNvPr id="18" name="Picture 17"/>
          <p:cNvPicPr>
            <a:picLocks noChangeAspect="1"/>
          </p:cNvPicPr>
          <p:nvPr/>
        </p:nvPicPr>
        <p:blipFill>
          <a:blip r:embed="rId4"/>
          <a:stretch>
            <a:fillRect/>
          </a:stretch>
        </p:blipFill>
        <p:spPr>
          <a:xfrm>
            <a:off x="5687187" y="4544718"/>
            <a:ext cx="2788894" cy="2160261"/>
          </a:xfrm>
          <a:prstGeom prst="rect">
            <a:avLst/>
          </a:prstGeom>
        </p:spPr>
      </p:pic>
    </p:spTree>
    <p:extLst>
      <p:ext uri="{BB962C8B-B14F-4D97-AF65-F5344CB8AC3E}">
        <p14:creationId xmlns:p14="http://schemas.microsoft.com/office/powerpoint/2010/main" val="498741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a:spLocks noChangeArrowheads="1"/>
          </p:cNvSpPr>
          <p:nvPr/>
        </p:nvSpPr>
        <p:spPr bwMode="auto">
          <a:xfrm>
            <a:off x="5550148" y="1653952"/>
            <a:ext cx="2143647" cy="2016224"/>
          </a:xfrm>
          <a:prstGeom prst="rect">
            <a:avLst/>
          </a:prstGeom>
          <a:solidFill>
            <a:srgbClr val="CCFFCC"/>
          </a:solidFill>
          <a:ln w="19050">
            <a:solidFill>
              <a:srgbClr val="002060"/>
            </a:solidFill>
            <a:miter lim="800000"/>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1" name="Rectangle 5"/>
          <p:cNvSpPr>
            <a:spLocks noChangeArrowheads="1"/>
          </p:cNvSpPr>
          <p:nvPr/>
        </p:nvSpPr>
        <p:spPr bwMode="auto">
          <a:xfrm>
            <a:off x="5397748" y="1501552"/>
            <a:ext cx="2143647" cy="2016224"/>
          </a:xfrm>
          <a:prstGeom prst="rect">
            <a:avLst/>
          </a:prstGeom>
          <a:solidFill>
            <a:srgbClr val="CCFFCC"/>
          </a:solidFill>
          <a:ln w="19050">
            <a:solidFill>
              <a:srgbClr val="002060"/>
            </a:solidFill>
            <a:miter lim="800000"/>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0" name="Rectangle 5"/>
          <p:cNvSpPr>
            <a:spLocks noChangeArrowheads="1"/>
          </p:cNvSpPr>
          <p:nvPr/>
        </p:nvSpPr>
        <p:spPr bwMode="auto">
          <a:xfrm>
            <a:off x="5245348" y="1349152"/>
            <a:ext cx="2143647" cy="2016224"/>
          </a:xfrm>
          <a:prstGeom prst="rect">
            <a:avLst/>
          </a:prstGeom>
          <a:solidFill>
            <a:srgbClr val="CCFFCC"/>
          </a:solidFill>
          <a:ln w="19050">
            <a:solidFill>
              <a:srgbClr val="002060"/>
            </a:solidFill>
            <a:miter lim="800000"/>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4" name="Rectangle 2"/>
          <p:cNvSpPr>
            <a:spLocks noGrp="1" noChangeArrowheads="1"/>
          </p:cNvSpPr>
          <p:nvPr>
            <p:ph type="title"/>
          </p:nvPr>
        </p:nvSpPr>
        <p:spPr/>
        <p:txBody>
          <a:bodyPr/>
          <a:lstStyle/>
          <a:p>
            <a:pPr eaLnBrk="1" hangingPunct="1"/>
            <a:r>
              <a:rPr lang="da-DK" sz="3200" dirty="0"/>
              <a:t>Klassediagram for </a:t>
            </a:r>
            <a:r>
              <a:rPr lang="da-DK" altLang="da-DK" sz="3200" noProof="0" dirty="0">
                <a:ea typeface="ＭＳ Ｐゴシック" pitchFamily="34" charset="-128"/>
              </a:rPr>
              <a:t>blomsterhandel</a:t>
            </a:r>
          </a:p>
        </p:txBody>
      </p:sp>
      <p:sp>
        <p:nvSpPr>
          <p:cNvPr id="33795" name="Rectangle 3"/>
          <p:cNvSpPr>
            <a:spLocks noChangeArrowheads="1"/>
          </p:cNvSpPr>
          <p:nvPr/>
        </p:nvSpPr>
        <p:spPr bwMode="auto">
          <a:xfrm>
            <a:off x="899592" y="1196752"/>
            <a:ext cx="2782371" cy="2016224"/>
          </a:xfrm>
          <a:prstGeom prst="rect">
            <a:avLst/>
          </a:prstGeom>
          <a:solidFill>
            <a:srgbClr val="CCFFCC"/>
          </a:solidFill>
          <a:ln w="19050">
            <a:solidFill>
              <a:srgbClr val="002060"/>
            </a:solidFill>
            <a:miter lim="800000"/>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6" name="Text Box 4"/>
          <p:cNvSpPr txBox="1">
            <a:spLocks noChangeArrowheads="1"/>
          </p:cNvSpPr>
          <p:nvPr/>
        </p:nvSpPr>
        <p:spPr bwMode="auto">
          <a:xfrm>
            <a:off x="955769" y="1303646"/>
            <a:ext cx="2630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sz="2400" b="1" dirty="0">
                <a:solidFill>
                  <a:srgbClr val="C00000"/>
                </a:solidFill>
              </a:rPr>
              <a:t>Blomsterhandle</a:t>
            </a:r>
            <a:r>
              <a:rPr lang="en-US" altLang="da-DK" sz="2400" b="1" dirty="0">
                <a:solidFill>
                  <a:srgbClr val="C00000"/>
                </a:solidFill>
              </a:rPr>
              <a:t>r</a:t>
            </a:r>
          </a:p>
        </p:txBody>
      </p:sp>
      <p:sp>
        <p:nvSpPr>
          <p:cNvPr id="33797" name="Rectangle 5"/>
          <p:cNvSpPr>
            <a:spLocks noChangeArrowheads="1"/>
          </p:cNvSpPr>
          <p:nvPr/>
        </p:nvSpPr>
        <p:spPr bwMode="auto">
          <a:xfrm>
            <a:off x="5092948" y="1196752"/>
            <a:ext cx="2143647" cy="2016224"/>
          </a:xfrm>
          <a:prstGeom prst="rect">
            <a:avLst/>
          </a:prstGeom>
          <a:solidFill>
            <a:srgbClr val="CCFFCC"/>
          </a:solidFill>
          <a:ln w="19050">
            <a:solidFill>
              <a:srgbClr val="002060"/>
            </a:solidFill>
            <a:miter lim="800000"/>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8" name="Text Box 6"/>
          <p:cNvSpPr txBox="1">
            <a:spLocks noChangeArrowheads="1"/>
          </p:cNvSpPr>
          <p:nvPr/>
        </p:nvSpPr>
        <p:spPr bwMode="auto">
          <a:xfrm>
            <a:off x="5716660" y="1302905"/>
            <a:ext cx="782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2400" b="1" dirty="0">
                <a:solidFill>
                  <a:srgbClr val="C00000"/>
                </a:solidFill>
              </a:rPr>
              <a:t>Bud</a:t>
            </a:r>
          </a:p>
        </p:txBody>
      </p:sp>
      <p:sp>
        <p:nvSpPr>
          <p:cNvPr id="33801" name="Line 9"/>
          <p:cNvSpPr>
            <a:spLocks noChangeShapeType="1"/>
          </p:cNvSpPr>
          <p:nvPr/>
        </p:nvSpPr>
        <p:spPr bwMode="auto">
          <a:xfrm>
            <a:off x="899592" y="1836440"/>
            <a:ext cx="2782371"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2" name="Line 10"/>
          <p:cNvSpPr>
            <a:spLocks noChangeShapeType="1"/>
          </p:cNvSpPr>
          <p:nvPr/>
        </p:nvSpPr>
        <p:spPr bwMode="auto">
          <a:xfrm>
            <a:off x="5076355" y="1836440"/>
            <a:ext cx="2160240"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3" name="Text Box 11"/>
          <p:cNvSpPr txBox="1">
            <a:spLocks noChangeArrowheads="1"/>
          </p:cNvSpPr>
          <p:nvPr/>
        </p:nvSpPr>
        <p:spPr bwMode="auto">
          <a:xfrm>
            <a:off x="1038965" y="1995007"/>
            <a:ext cx="178766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dirty="0">
                <a:solidFill>
                  <a:schemeClr val="tx1"/>
                </a:solidFill>
              </a:rPr>
              <a:t>l</a:t>
            </a:r>
            <a:r>
              <a:rPr lang="da-DK" altLang="da-DK" sz="1800" dirty="0">
                <a:solidFill>
                  <a:schemeClr val="tx1"/>
                </a:solidFill>
              </a:rPr>
              <a:t>evér</a:t>
            </a:r>
          </a:p>
          <a:p>
            <a:pPr eaLnBrk="1" hangingPunct="1">
              <a:spcBef>
                <a:spcPts val="600"/>
              </a:spcBef>
            </a:pPr>
            <a:r>
              <a:rPr lang="da-DK" altLang="da-DK" sz="1800" dirty="0" err="1">
                <a:solidFill>
                  <a:schemeClr val="tx1"/>
                </a:solidFill>
              </a:rPr>
              <a:t>bindBuket</a:t>
            </a:r>
            <a:endParaRPr lang="da-DK" altLang="da-DK" sz="1800" dirty="0">
              <a:solidFill>
                <a:schemeClr val="tx1"/>
              </a:solidFill>
            </a:endParaRPr>
          </a:p>
          <a:p>
            <a:pPr eaLnBrk="1" hangingPunct="1">
              <a:spcBef>
                <a:spcPts val="600"/>
              </a:spcBef>
            </a:pPr>
            <a:r>
              <a:rPr lang="da-DK" altLang="da-DK" sz="1800" dirty="0" err="1">
                <a:solidFill>
                  <a:schemeClr val="tx1"/>
                </a:solidFill>
              </a:rPr>
              <a:t>modtagBetaling</a:t>
            </a:r>
            <a:endParaRPr lang="da-DK" altLang="da-DK" sz="1800" dirty="0">
              <a:solidFill>
                <a:schemeClr val="tx1"/>
              </a:solidFill>
            </a:endParaRPr>
          </a:p>
        </p:txBody>
      </p:sp>
      <p:sp>
        <p:nvSpPr>
          <p:cNvPr id="33804" name="Text Box 12"/>
          <p:cNvSpPr txBox="1">
            <a:spLocks noChangeArrowheads="1"/>
          </p:cNvSpPr>
          <p:nvPr/>
        </p:nvSpPr>
        <p:spPr bwMode="auto">
          <a:xfrm>
            <a:off x="5220371" y="1916832"/>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err="1">
                <a:solidFill>
                  <a:schemeClr val="tx1"/>
                </a:solidFill>
              </a:rPr>
              <a:t>bringUd</a:t>
            </a:r>
            <a:endParaRPr lang="da-DK" altLang="da-DK" sz="1800" dirty="0">
              <a:solidFill>
                <a:schemeClr val="tx1"/>
              </a:solidFill>
            </a:endParaRPr>
          </a:p>
          <a:p>
            <a:pPr eaLnBrk="1" hangingPunct="1"/>
            <a:r>
              <a:rPr lang="da-DK" altLang="da-DK" sz="1800" dirty="0">
                <a:solidFill>
                  <a:schemeClr val="tx1"/>
                </a:solidFill>
              </a:rPr>
              <a:t>overbring</a:t>
            </a:r>
          </a:p>
        </p:txBody>
      </p:sp>
      <p:cxnSp>
        <p:nvCxnSpPr>
          <p:cNvPr id="14" name="AutoShape 16"/>
          <p:cNvCxnSpPr>
            <a:cxnSpLocks noChangeShapeType="1"/>
          </p:cNvCxnSpPr>
          <p:nvPr/>
        </p:nvCxnSpPr>
        <p:spPr bwMode="auto">
          <a:xfrm flipV="1">
            <a:off x="3681963" y="2419715"/>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Text Box 23"/>
          <p:cNvSpPr txBox="1">
            <a:spLocks noChangeArrowheads="1"/>
          </p:cNvSpPr>
          <p:nvPr/>
        </p:nvSpPr>
        <p:spPr bwMode="auto">
          <a:xfrm>
            <a:off x="3762610" y="2060848"/>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19" name="Text Box 23"/>
          <p:cNvSpPr txBox="1">
            <a:spLocks noChangeArrowheads="1"/>
          </p:cNvSpPr>
          <p:nvPr/>
        </p:nvSpPr>
        <p:spPr bwMode="auto">
          <a:xfrm>
            <a:off x="4716315" y="2060848"/>
            <a:ext cx="25298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lgn="ctr">
              <a:spcBef>
                <a:spcPct val="50000"/>
              </a:spcBef>
              <a:defRPr/>
            </a:pPr>
            <a:r>
              <a:rPr lang="en-US" sz="2400" b="1" dirty="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21</a:t>
            </a:fld>
            <a:endParaRPr lang="da-DK" altLang="da-DK" dirty="0"/>
          </a:p>
        </p:txBody>
      </p:sp>
      <p:pic>
        <p:nvPicPr>
          <p:cNvPr id="17"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50912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01"/>
          <p:cNvSpPr txBox="1">
            <a:spLocks noChangeArrowheads="1"/>
          </p:cNvSpPr>
          <p:nvPr/>
        </p:nvSpPr>
        <p:spPr bwMode="auto">
          <a:xfrm>
            <a:off x="899592" y="3522331"/>
            <a:ext cx="1635085" cy="646331"/>
          </a:xfrm>
          <a:prstGeom prst="rect">
            <a:avLst/>
          </a:prstGeom>
          <a:solidFill>
            <a:srgbClr val="FFFFCC"/>
          </a:solidFill>
          <a:ln w="57150" cmpd="thickThin">
            <a:solidFill>
              <a:srgbClr val="000066"/>
            </a:solidFill>
            <a:miter lim="800000"/>
            <a:headEnd/>
            <a:tailEnd/>
          </a:ln>
          <a:effec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a:t>STRUKTUR</a:t>
            </a:r>
          </a:p>
          <a:p>
            <a:pPr algn="ctr" eaLnBrk="1" hangingPunct="1">
              <a:defRPr/>
            </a:pPr>
            <a:r>
              <a:rPr lang="da-DK" altLang="da-DK" sz="1800" b="1" dirty="0"/>
              <a:t>(statisk)</a:t>
            </a:r>
          </a:p>
        </p:txBody>
      </p:sp>
      <p:sp>
        <p:nvSpPr>
          <p:cNvPr id="24" name="Text Box 7"/>
          <p:cNvSpPr txBox="1">
            <a:spLocks noChangeArrowheads="1"/>
          </p:cNvSpPr>
          <p:nvPr/>
        </p:nvSpPr>
        <p:spPr bwMode="auto">
          <a:xfrm>
            <a:off x="4431728" y="4049149"/>
            <a:ext cx="3812680" cy="1031051"/>
          </a:xfrm>
          <a:prstGeom prst="rect">
            <a:avLst/>
          </a:prstGeom>
          <a:solidFill>
            <a:srgbClr val="CCECFF"/>
          </a:solidFill>
          <a:ln w="28575">
            <a:solidFill>
              <a:srgbClr val="0000CC"/>
            </a:solidFill>
          </a:ln>
          <a:effectLst/>
        </p:spPr>
        <p:txBody>
          <a:bodyPr wrap="square">
            <a:spAutoFit/>
          </a:bodyPr>
          <a:lstStyle/>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1-tallet angiver, at hvert Bud er tilknyttet præcis én Blomsterhandler</a:t>
            </a:r>
          </a:p>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Stjernen angiver, at Blomsterhandleren kan have flere Bude tilknyttet</a:t>
            </a:r>
          </a:p>
        </p:txBody>
      </p:sp>
    </p:spTree>
    <p:extLst>
      <p:ext uri="{BB962C8B-B14F-4D97-AF65-F5344CB8AC3E}">
        <p14:creationId xmlns:p14="http://schemas.microsoft.com/office/powerpoint/2010/main" val="348469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Line 8"/>
          <p:cNvSpPr>
            <a:spLocks noChangeShapeType="1"/>
          </p:cNvSpPr>
          <p:nvPr/>
        </p:nvSpPr>
        <p:spPr bwMode="auto">
          <a:xfrm>
            <a:off x="10604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67" name="AutoShape 27"/>
          <p:cNvSpPr>
            <a:spLocks noChangeArrowheads="1"/>
          </p:cNvSpPr>
          <p:nvPr/>
        </p:nvSpPr>
        <p:spPr bwMode="auto">
          <a:xfrm>
            <a:off x="755650" y="1412771"/>
            <a:ext cx="609600" cy="442674"/>
          </a:xfrm>
          <a:prstGeom prst="roundRect">
            <a:avLst>
              <a:gd name="adj" fmla="val 16667"/>
            </a:avLst>
          </a:prstGeom>
          <a:solidFill>
            <a:srgbClr val="CCFFCC"/>
          </a:solidFill>
          <a:ln w="12700">
            <a:solidFill>
              <a:schemeClr val="tx1"/>
            </a:solidFill>
            <a:round/>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b="1" dirty="0"/>
          </a:p>
        </p:txBody>
      </p:sp>
      <p:sp>
        <p:nvSpPr>
          <p:cNvPr id="31768" name="AutoShape 28"/>
          <p:cNvSpPr>
            <a:spLocks noChangeArrowheads="1"/>
          </p:cNvSpPr>
          <p:nvPr/>
        </p:nvSpPr>
        <p:spPr bwMode="auto">
          <a:xfrm>
            <a:off x="1517650" y="1429797"/>
            <a:ext cx="2334270" cy="408623"/>
          </a:xfrm>
          <a:prstGeom prst="roundRect">
            <a:avLst>
              <a:gd name="adj" fmla="val 16667"/>
            </a:avLst>
          </a:prstGeom>
          <a:solidFill>
            <a:srgbClr val="CCFFCC"/>
          </a:solidFill>
          <a:ln w="12700">
            <a:solidFill>
              <a:schemeClr val="tx1"/>
            </a:solidFill>
            <a:round/>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69" name="AutoShape 29"/>
          <p:cNvSpPr>
            <a:spLocks noChangeArrowheads="1"/>
          </p:cNvSpPr>
          <p:nvPr/>
        </p:nvSpPr>
        <p:spPr bwMode="auto">
          <a:xfrm>
            <a:off x="4032250" y="1429797"/>
            <a:ext cx="1828800" cy="408623"/>
          </a:xfrm>
          <a:prstGeom prst="roundRect">
            <a:avLst>
              <a:gd name="adj" fmla="val 16667"/>
            </a:avLst>
          </a:prstGeom>
          <a:solidFill>
            <a:srgbClr val="CCFFCC"/>
          </a:solidFill>
          <a:ln w="12700">
            <a:solidFill>
              <a:schemeClr val="tx1"/>
            </a:solidFill>
            <a:round/>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0" name="AutoShape 30"/>
          <p:cNvSpPr>
            <a:spLocks noChangeArrowheads="1"/>
          </p:cNvSpPr>
          <p:nvPr/>
        </p:nvSpPr>
        <p:spPr bwMode="auto">
          <a:xfrm>
            <a:off x="6004520" y="1429797"/>
            <a:ext cx="1447800" cy="408623"/>
          </a:xfrm>
          <a:prstGeom prst="roundRect">
            <a:avLst>
              <a:gd name="adj" fmla="val 16667"/>
            </a:avLst>
          </a:prstGeom>
          <a:solidFill>
            <a:srgbClr val="CCFFCC"/>
          </a:solidFill>
          <a:ln w="12700">
            <a:solidFill>
              <a:schemeClr val="tx1"/>
            </a:solidFill>
            <a:round/>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1" name="AutoShape 31"/>
          <p:cNvSpPr>
            <a:spLocks noChangeArrowheads="1"/>
          </p:cNvSpPr>
          <p:nvPr/>
        </p:nvSpPr>
        <p:spPr bwMode="auto">
          <a:xfrm>
            <a:off x="7596336" y="1429797"/>
            <a:ext cx="1071190" cy="408623"/>
          </a:xfrm>
          <a:prstGeom prst="roundRect">
            <a:avLst>
              <a:gd name="adj" fmla="val 16667"/>
            </a:avLst>
          </a:prstGeom>
          <a:solidFill>
            <a:srgbClr val="CCFFCC"/>
          </a:solidFill>
          <a:ln w="12700">
            <a:solidFill>
              <a:schemeClr val="tx1"/>
            </a:solidFill>
            <a:round/>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46"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a:ea typeface="ＭＳ Ｐゴシック" pitchFamily="34" charset="-128"/>
              </a:rPr>
              <a:t>Sekvensdiagram for blomsterhandel</a:t>
            </a:r>
          </a:p>
        </p:txBody>
      </p:sp>
      <p:sp>
        <p:nvSpPr>
          <p:cNvPr id="31747" name="Text Box 3"/>
          <p:cNvSpPr txBox="1">
            <a:spLocks noChangeArrowheads="1"/>
          </p:cNvSpPr>
          <p:nvPr/>
        </p:nvSpPr>
        <p:spPr bwMode="auto">
          <a:xfrm>
            <a:off x="799426" y="1473796"/>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a:t>Mig</a:t>
            </a:r>
          </a:p>
        </p:txBody>
      </p:sp>
      <p:sp>
        <p:nvSpPr>
          <p:cNvPr id="31748" name="Text Box 4"/>
          <p:cNvSpPr txBox="1">
            <a:spLocks noChangeArrowheads="1"/>
          </p:cNvSpPr>
          <p:nvPr/>
        </p:nvSpPr>
        <p:spPr bwMode="auto">
          <a:xfrm>
            <a:off x="1600275" y="1479467"/>
            <a:ext cx="21226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a:t>Alexandra Blomster</a:t>
            </a:r>
          </a:p>
        </p:txBody>
      </p:sp>
      <p:sp>
        <p:nvSpPr>
          <p:cNvPr id="31749" name="Text Box 5"/>
          <p:cNvSpPr txBox="1">
            <a:spLocks noChangeArrowheads="1"/>
          </p:cNvSpPr>
          <p:nvPr/>
        </p:nvSpPr>
        <p:spPr bwMode="auto">
          <a:xfrm>
            <a:off x="4111919" y="1479467"/>
            <a:ext cx="1657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a:t>Quist Blomster</a:t>
            </a:r>
          </a:p>
        </p:txBody>
      </p:sp>
      <p:sp>
        <p:nvSpPr>
          <p:cNvPr id="31750" name="Text Box 6"/>
          <p:cNvSpPr txBox="1">
            <a:spLocks noChangeArrowheads="1"/>
          </p:cNvSpPr>
          <p:nvPr/>
        </p:nvSpPr>
        <p:spPr bwMode="auto">
          <a:xfrm>
            <a:off x="6015173" y="1474844"/>
            <a:ext cx="13676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a:t>Bud Johnny</a:t>
            </a:r>
          </a:p>
        </p:txBody>
      </p:sp>
      <p:sp>
        <p:nvSpPr>
          <p:cNvPr id="31751" name="Text Box 7"/>
          <p:cNvSpPr txBox="1">
            <a:spLocks noChangeArrowheads="1"/>
          </p:cNvSpPr>
          <p:nvPr/>
        </p:nvSpPr>
        <p:spPr bwMode="auto">
          <a:xfrm>
            <a:off x="7675989" y="1479467"/>
            <a:ext cx="8915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a:t>Farmor</a:t>
            </a:r>
          </a:p>
        </p:txBody>
      </p:sp>
      <p:sp>
        <p:nvSpPr>
          <p:cNvPr id="31753" name="Line 9"/>
          <p:cNvSpPr>
            <a:spLocks noChangeShapeType="1"/>
          </p:cNvSpPr>
          <p:nvPr/>
        </p:nvSpPr>
        <p:spPr bwMode="auto">
          <a:xfrm>
            <a:off x="26987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4" name="Line 10"/>
          <p:cNvSpPr>
            <a:spLocks noChangeShapeType="1"/>
          </p:cNvSpPr>
          <p:nvPr/>
        </p:nvSpPr>
        <p:spPr bwMode="auto">
          <a:xfrm>
            <a:off x="49466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5" name="Line 11"/>
          <p:cNvSpPr>
            <a:spLocks noChangeShapeType="1"/>
          </p:cNvSpPr>
          <p:nvPr/>
        </p:nvSpPr>
        <p:spPr bwMode="auto">
          <a:xfrm>
            <a:off x="66230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6" name="Line 12"/>
          <p:cNvSpPr>
            <a:spLocks noChangeShapeType="1"/>
          </p:cNvSpPr>
          <p:nvPr/>
        </p:nvSpPr>
        <p:spPr bwMode="auto">
          <a:xfrm>
            <a:off x="81724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dirty="0"/>
          </a:p>
        </p:txBody>
      </p:sp>
      <p:sp>
        <p:nvSpPr>
          <p:cNvPr id="31757" name="Line 13"/>
          <p:cNvSpPr>
            <a:spLocks noChangeShapeType="1"/>
          </p:cNvSpPr>
          <p:nvPr/>
        </p:nvSpPr>
        <p:spPr bwMode="auto">
          <a:xfrm>
            <a:off x="1060450" y="2397125"/>
            <a:ext cx="160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58" name="Text Box 14"/>
          <p:cNvSpPr txBox="1">
            <a:spLocks noChangeArrowheads="1"/>
          </p:cNvSpPr>
          <p:nvPr/>
        </p:nvSpPr>
        <p:spPr bwMode="auto">
          <a:xfrm>
            <a:off x="1365250" y="209232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levér</a:t>
            </a:r>
            <a:r>
              <a:rPr lang="en-US" altLang="da-DK" sz="1600" dirty="0">
                <a:solidFill>
                  <a:schemeClr val="tx1"/>
                </a:solidFill>
              </a:rPr>
              <a:t>(</a:t>
            </a:r>
            <a:r>
              <a:rPr lang="en-US" altLang="da-DK" sz="1600" dirty="0" err="1">
                <a:solidFill>
                  <a:schemeClr val="tx1"/>
                </a:solidFill>
              </a:rPr>
              <a:t>b,a</a:t>
            </a:r>
            <a:r>
              <a:rPr lang="en-US" altLang="da-DK" sz="1600" dirty="0">
                <a:solidFill>
                  <a:schemeClr val="tx1"/>
                </a:solidFill>
              </a:rPr>
              <a:t>)</a:t>
            </a:r>
          </a:p>
        </p:txBody>
      </p:sp>
      <p:sp>
        <p:nvSpPr>
          <p:cNvPr id="31759" name="Line 15"/>
          <p:cNvSpPr>
            <a:spLocks noChangeShapeType="1"/>
          </p:cNvSpPr>
          <p:nvPr/>
        </p:nvSpPr>
        <p:spPr bwMode="auto">
          <a:xfrm>
            <a:off x="2736850" y="2778125"/>
            <a:ext cx="2122488" cy="3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0" name="Text Box 16"/>
          <p:cNvSpPr txBox="1">
            <a:spLocks noChangeArrowheads="1"/>
          </p:cNvSpPr>
          <p:nvPr/>
        </p:nvSpPr>
        <p:spPr bwMode="auto">
          <a:xfrm>
            <a:off x="3217863" y="244157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levér</a:t>
            </a:r>
            <a:r>
              <a:rPr lang="en-US" altLang="da-DK" sz="1600" dirty="0">
                <a:solidFill>
                  <a:schemeClr val="tx1"/>
                </a:solidFill>
              </a:rPr>
              <a:t>(</a:t>
            </a:r>
            <a:r>
              <a:rPr lang="en-US" altLang="da-DK" sz="1600" dirty="0" err="1">
                <a:solidFill>
                  <a:schemeClr val="tx1"/>
                </a:solidFill>
              </a:rPr>
              <a:t>b,a</a:t>
            </a:r>
            <a:r>
              <a:rPr lang="en-US" altLang="da-DK" sz="1600" dirty="0">
                <a:solidFill>
                  <a:schemeClr val="tx1"/>
                </a:solidFill>
              </a:rPr>
              <a:t>)</a:t>
            </a:r>
          </a:p>
        </p:txBody>
      </p:sp>
      <p:grpSp>
        <p:nvGrpSpPr>
          <p:cNvPr id="31761" name="Group 36"/>
          <p:cNvGrpSpPr>
            <a:grpSpLocks/>
          </p:cNvGrpSpPr>
          <p:nvPr/>
        </p:nvGrpSpPr>
        <p:grpSpPr bwMode="auto">
          <a:xfrm>
            <a:off x="4975225" y="3159125"/>
            <a:ext cx="381000" cy="685800"/>
            <a:chOff x="4975225" y="3159125"/>
            <a:chExt cx="381000" cy="685800"/>
          </a:xfrm>
        </p:grpSpPr>
        <p:sp>
          <p:nvSpPr>
            <p:cNvPr id="31777" name="Line 19"/>
            <p:cNvSpPr>
              <a:spLocks noChangeShapeType="1"/>
            </p:cNvSpPr>
            <p:nvPr/>
          </p:nvSpPr>
          <p:spPr bwMode="auto">
            <a:xfrm>
              <a:off x="4975225" y="3159125"/>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8" name="Line 20"/>
            <p:cNvSpPr>
              <a:spLocks noChangeShapeType="1"/>
            </p:cNvSpPr>
            <p:nvPr/>
          </p:nvSpPr>
          <p:spPr bwMode="auto">
            <a:xfrm>
              <a:off x="5356225" y="3159125"/>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9" name="Line 21"/>
            <p:cNvSpPr>
              <a:spLocks noChangeShapeType="1"/>
            </p:cNvSpPr>
            <p:nvPr/>
          </p:nvSpPr>
          <p:spPr bwMode="auto">
            <a:xfrm flipH="1">
              <a:off x="4975225" y="3844925"/>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grpSp>
      <p:sp>
        <p:nvSpPr>
          <p:cNvPr id="31762" name="Text Box 22"/>
          <p:cNvSpPr txBox="1">
            <a:spLocks noChangeArrowheads="1"/>
          </p:cNvSpPr>
          <p:nvPr/>
        </p:nvSpPr>
        <p:spPr bwMode="auto">
          <a:xfrm>
            <a:off x="5324475" y="3308350"/>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a:solidFill>
                  <a:schemeClr val="tx1"/>
                </a:solidFill>
              </a:rPr>
              <a:t>bindBuket(b)</a:t>
            </a:r>
          </a:p>
        </p:txBody>
      </p:sp>
      <p:sp>
        <p:nvSpPr>
          <p:cNvPr id="31763" name="Line 23"/>
          <p:cNvSpPr>
            <a:spLocks noChangeShapeType="1"/>
          </p:cNvSpPr>
          <p:nvPr/>
        </p:nvSpPr>
        <p:spPr bwMode="auto">
          <a:xfrm flipV="1">
            <a:off x="4932363" y="4372347"/>
            <a:ext cx="16557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4" name="Text Box 24"/>
          <p:cNvSpPr txBox="1">
            <a:spLocks noChangeArrowheads="1"/>
          </p:cNvSpPr>
          <p:nvPr/>
        </p:nvSpPr>
        <p:spPr bwMode="auto">
          <a:xfrm>
            <a:off x="5076056" y="4077072"/>
            <a:ext cx="13244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bringUd</a:t>
            </a:r>
            <a:r>
              <a:rPr lang="en-US" altLang="da-DK" sz="1600" dirty="0">
                <a:solidFill>
                  <a:schemeClr val="tx1"/>
                </a:solidFill>
              </a:rPr>
              <a:t>(</a:t>
            </a:r>
            <a:r>
              <a:rPr lang="en-US" altLang="da-DK" sz="1600" dirty="0" err="1">
                <a:solidFill>
                  <a:schemeClr val="tx1"/>
                </a:solidFill>
              </a:rPr>
              <a:t>b,a</a:t>
            </a:r>
            <a:r>
              <a:rPr lang="en-US" altLang="da-DK" sz="1600" dirty="0">
                <a:solidFill>
                  <a:schemeClr val="tx1"/>
                </a:solidFill>
              </a:rPr>
              <a:t>)</a:t>
            </a:r>
          </a:p>
        </p:txBody>
      </p:sp>
      <p:sp>
        <p:nvSpPr>
          <p:cNvPr id="31765" name="Line 25"/>
          <p:cNvSpPr>
            <a:spLocks noChangeShapeType="1"/>
          </p:cNvSpPr>
          <p:nvPr/>
        </p:nvSpPr>
        <p:spPr bwMode="auto">
          <a:xfrm>
            <a:off x="6659563" y="4724400"/>
            <a:ext cx="1472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1766" name="Text Box 26"/>
          <p:cNvSpPr txBox="1">
            <a:spLocks noChangeArrowheads="1"/>
          </p:cNvSpPr>
          <p:nvPr/>
        </p:nvSpPr>
        <p:spPr bwMode="auto">
          <a:xfrm>
            <a:off x="6710140" y="4437112"/>
            <a:ext cx="1462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overbring</a:t>
            </a:r>
            <a:r>
              <a:rPr lang="en-US" altLang="da-DK" sz="1600" dirty="0">
                <a:solidFill>
                  <a:schemeClr val="tx1"/>
                </a:solidFill>
              </a:rPr>
              <a:t>(</a:t>
            </a:r>
            <a:r>
              <a:rPr lang="en-US" altLang="da-DK" sz="1600" dirty="0" err="1">
                <a:solidFill>
                  <a:schemeClr val="tx1"/>
                </a:solidFill>
              </a:rPr>
              <a:t>b,a</a:t>
            </a:r>
            <a:r>
              <a:rPr lang="en-US" altLang="da-DK" sz="1600" dirty="0">
                <a:solidFill>
                  <a:schemeClr val="tx1"/>
                </a:solidFill>
              </a:rPr>
              <a:t>)</a:t>
            </a:r>
          </a:p>
        </p:txBody>
      </p:sp>
      <p:sp>
        <p:nvSpPr>
          <p:cNvPr id="31772" name="Rectangle 32"/>
          <p:cNvSpPr>
            <a:spLocks noChangeArrowheads="1"/>
          </p:cNvSpPr>
          <p:nvPr/>
        </p:nvSpPr>
        <p:spPr bwMode="auto">
          <a:xfrm>
            <a:off x="1023938" y="2133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3" name="Rectangle 33"/>
          <p:cNvSpPr>
            <a:spLocks noChangeArrowheads="1"/>
          </p:cNvSpPr>
          <p:nvPr/>
        </p:nvSpPr>
        <p:spPr bwMode="auto">
          <a:xfrm>
            <a:off x="2655888" y="231457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4" name="Rectangle 34"/>
          <p:cNvSpPr>
            <a:spLocks noChangeArrowheads="1"/>
          </p:cNvSpPr>
          <p:nvPr/>
        </p:nvSpPr>
        <p:spPr bwMode="auto">
          <a:xfrm>
            <a:off x="4905375" y="2708275"/>
            <a:ext cx="79375" cy="2736850"/>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5" name="Rectangle 35"/>
          <p:cNvSpPr>
            <a:spLocks noChangeArrowheads="1"/>
          </p:cNvSpPr>
          <p:nvPr/>
        </p:nvSpPr>
        <p:spPr bwMode="auto">
          <a:xfrm>
            <a:off x="6588125" y="4292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22</a:t>
            </a:fld>
            <a:endParaRPr lang="da-DK" altLang="da-DK" dirty="0"/>
          </a:p>
        </p:txBody>
      </p:sp>
      <p:sp>
        <p:nvSpPr>
          <p:cNvPr id="38" name="Rectangle 36"/>
          <p:cNvSpPr>
            <a:spLocks noChangeArrowheads="1"/>
          </p:cNvSpPr>
          <p:nvPr/>
        </p:nvSpPr>
        <p:spPr bwMode="auto">
          <a:xfrm>
            <a:off x="8138431" y="464472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9" name="Text Box 101"/>
          <p:cNvSpPr txBox="1">
            <a:spLocks noChangeArrowheads="1"/>
          </p:cNvSpPr>
          <p:nvPr/>
        </p:nvSpPr>
        <p:spPr bwMode="auto">
          <a:xfrm>
            <a:off x="878004" y="3327399"/>
            <a:ext cx="1656785" cy="646331"/>
          </a:xfrm>
          <a:prstGeom prst="rect">
            <a:avLst/>
          </a:prstGeom>
          <a:solidFill>
            <a:srgbClr val="FFFFCC"/>
          </a:solidFill>
          <a:ln w="57150" cmpd="thickThin">
            <a:solidFill>
              <a:srgbClr val="000066"/>
            </a:solidFill>
            <a:miter lim="800000"/>
            <a:headEnd/>
            <a:tailEnd/>
          </a:ln>
          <a:effec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pic>
        <p:nvPicPr>
          <p:cNvPr id="40"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0036" y="4244305"/>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7"/>
          <p:cNvSpPr txBox="1">
            <a:spLocks noChangeArrowheads="1"/>
          </p:cNvSpPr>
          <p:nvPr/>
        </p:nvSpPr>
        <p:spPr bwMode="auto">
          <a:xfrm>
            <a:off x="3843840" y="5709736"/>
            <a:ext cx="3176432" cy="815608"/>
          </a:xfrm>
          <a:prstGeom prst="rect">
            <a:avLst/>
          </a:prstGeom>
          <a:solidFill>
            <a:srgbClr val="CCECFF"/>
          </a:solidFill>
          <a:ln w="28575">
            <a:solidFill>
              <a:srgbClr val="0000CC"/>
            </a:solidFill>
          </a:ln>
          <a:effectLst/>
        </p:spPr>
        <p:txBody>
          <a:bodyPr wrap="square">
            <a:spAutoFit/>
          </a:bodyPr>
          <a:lstStyle/>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Søjlerne er aktører</a:t>
            </a:r>
          </a:p>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Pilene er de beskeder (requests), der udveksles imellem dem</a:t>
            </a:r>
          </a:p>
        </p:txBody>
      </p:sp>
    </p:spTree>
    <p:extLst>
      <p:ext uri="{BB962C8B-B14F-4D97-AF65-F5344CB8AC3E}">
        <p14:creationId xmlns:p14="http://schemas.microsoft.com/office/powerpoint/2010/main" val="352185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7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7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7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7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7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8" grpId="0" animBg="1"/>
      <p:bldP spid="31769" grpId="0" animBg="1"/>
      <p:bldP spid="31770" grpId="0" animBg="1"/>
      <p:bldP spid="31771" grpId="0" animBg="1"/>
      <p:bldP spid="31748" grpId="0"/>
      <p:bldP spid="31749" grpId="0"/>
      <p:bldP spid="31750" grpId="0"/>
      <p:bldP spid="31751" grpId="0"/>
      <p:bldP spid="31753" grpId="0" animBg="1"/>
      <p:bldP spid="31754" grpId="0" animBg="1"/>
      <p:bldP spid="31755" grpId="0" animBg="1"/>
      <p:bldP spid="31756" grpId="0" animBg="1"/>
      <p:bldP spid="31757" grpId="0" animBg="1"/>
      <p:bldP spid="31758" grpId="0"/>
      <p:bldP spid="31759" grpId="0" animBg="1"/>
      <p:bldP spid="31760" grpId="0"/>
      <p:bldP spid="31762" grpId="0"/>
      <p:bldP spid="31763" grpId="0" animBg="1"/>
      <p:bldP spid="31764" grpId="0"/>
      <p:bldP spid="31765" grpId="0" animBg="1"/>
      <p:bldP spid="31766" grpId="0"/>
      <p:bldP spid="31772" grpId="0" animBg="1"/>
      <p:bldP spid="31773" grpId="0" animBg="1"/>
      <p:bldP spid="31774" grpId="0" animBg="1"/>
      <p:bldP spid="31775" grpId="0" animBg="1"/>
      <p:bldP spid="38"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AutoShape 16"/>
          <p:cNvCxnSpPr>
            <a:cxnSpLocks noChangeShapeType="1"/>
          </p:cNvCxnSpPr>
          <p:nvPr/>
        </p:nvCxnSpPr>
        <p:spPr bwMode="auto">
          <a:xfrm flipV="1">
            <a:off x="5182669" y="2299606"/>
            <a:ext cx="973507" cy="157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890" name="Rectangle 2"/>
          <p:cNvSpPr>
            <a:spLocks noGrp="1" noChangeArrowheads="1"/>
          </p:cNvSpPr>
          <p:nvPr>
            <p:ph type="title"/>
          </p:nvPr>
        </p:nvSpPr>
        <p:spPr>
          <a:xfrm>
            <a:off x="468313" y="260350"/>
            <a:ext cx="7272039" cy="682625"/>
          </a:xfrm>
        </p:spPr>
        <p:txBody>
          <a:bodyPr/>
          <a:lstStyle/>
          <a:p>
            <a:pPr eaLnBrk="1" hangingPunct="1"/>
            <a:r>
              <a:rPr lang="da-DK" sz="3200" dirty="0"/>
              <a:t>Klassediagram for autov</a:t>
            </a:r>
            <a:r>
              <a:rPr lang="da-DK" altLang="da-DK" sz="3200" dirty="0">
                <a:ea typeface="ＭＳ Ｐゴシック" pitchFamily="34" charset="-128"/>
              </a:rPr>
              <a:t>ærksted</a:t>
            </a:r>
            <a:endParaRPr lang="da-DK" altLang="da-DK" sz="3200" noProof="0" dirty="0">
              <a:ea typeface="ＭＳ Ｐゴシック" pitchFamily="34" charset="-128"/>
            </a:endParaRPr>
          </a:p>
        </p:txBody>
      </p:sp>
      <p:grpSp>
        <p:nvGrpSpPr>
          <p:cNvPr id="37892" name="Group 18"/>
          <p:cNvGrpSpPr>
            <a:grpSpLocks/>
          </p:cNvGrpSpPr>
          <p:nvPr/>
        </p:nvGrpSpPr>
        <p:grpSpPr bwMode="auto">
          <a:xfrm>
            <a:off x="3491881" y="1425388"/>
            <a:ext cx="1728191" cy="1499557"/>
            <a:chOff x="1447800" y="1973771"/>
            <a:chExt cx="2057400" cy="2445829"/>
          </a:xfrm>
          <a:solidFill>
            <a:srgbClr val="CCFFCC"/>
          </a:solidFill>
        </p:grpSpPr>
        <p:sp>
          <p:nvSpPr>
            <p:cNvPr id="37905" name="TextBox 14"/>
            <p:cNvSpPr txBox="1">
              <a:spLocks noChangeArrowheads="1"/>
            </p:cNvSpPr>
            <p:nvPr/>
          </p:nvSpPr>
          <p:spPr bwMode="auto">
            <a:xfrm>
              <a:off x="1447800" y="1973771"/>
              <a:ext cx="2057400" cy="718374"/>
            </a:xfrm>
            <a:prstGeom prst="rect">
              <a:avLst/>
            </a:prstGeom>
            <a:grp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Værkfører</a:t>
              </a:r>
            </a:p>
          </p:txBody>
        </p:sp>
        <p:sp>
          <p:nvSpPr>
            <p:cNvPr id="37906" name="TextBox 16"/>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a:solidFill>
                    <a:schemeClr val="tx1"/>
                  </a:solidFill>
                </a:rPr>
                <a:t> fix(bil)</a:t>
              </a:r>
            </a:p>
            <a:p>
              <a:pPr eaLnBrk="1" hangingPunct="1">
                <a:spcBef>
                  <a:spcPts val="600"/>
                </a:spcBef>
              </a:pPr>
              <a:r>
                <a:rPr lang="da-DK" altLang="da-DK" sz="1800" dirty="0">
                  <a:solidFill>
                    <a:schemeClr val="tx1"/>
                  </a:solidFill>
                </a:rPr>
                <a:t> </a:t>
              </a:r>
              <a:r>
                <a:rPr lang="da-DK" altLang="da-DK" sz="1800" dirty="0" err="1">
                  <a:solidFill>
                    <a:schemeClr val="tx1"/>
                  </a:solidFill>
                </a:rPr>
                <a:t>skrivFaktura</a:t>
              </a:r>
              <a:endParaRPr lang="da-DK" altLang="da-DK" sz="1800" dirty="0">
                <a:solidFill>
                  <a:schemeClr val="tx1"/>
                </a:solidFill>
              </a:endParaRPr>
            </a:p>
          </p:txBody>
        </p:sp>
      </p:grpSp>
      <p:grpSp>
        <p:nvGrpSpPr>
          <p:cNvPr id="37893" name="Group 19"/>
          <p:cNvGrpSpPr>
            <a:grpSpLocks/>
          </p:cNvGrpSpPr>
          <p:nvPr/>
        </p:nvGrpSpPr>
        <p:grpSpPr bwMode="auto">
          <a:xfrm>
            <a:off x="6156176" y="1452282"/>
            <a:ext cx="2304256" cy="1552837"/>
            <a:chOff x="1447800" y="2048111"/>
            <a:chExt cx="2739777" cy="2345524"/>
          </a:xfrm>
          <a:solidFill>
            <a:srgbClr val="CCFFCC"/>
          </a:solidFill>
        </p:grpSpPr>
        <p:sp>
          <p:nvSpPr>
            <p:cNvPr id="37902" name="TextBox 20"/>
            <p:cNvSpPr txBox="1">
              <a:spLocks noChangeArrowheads="1"/>
            </p:cNvSpPr>
            <p:nvPr/>
          </p:nvSpPr>
          <p:spPr bwMode="auto">
            <a:xfrm>
              <a:off x="1447800" y="2048111"/>
              <a:ext cx="2739777" cy="580588"/>
            </a:xfrm>
            <a:prstGeom prst="rect">
              <a:avLst/>
            </a:prstGeom>
            <a:grp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a:solidFill>
                    <a:srgbClr val="C00000"/>
                  </a:solidFill>
                </a:rPr>
                <a:t>MekanikerB</a:t>
              </a:r>
              <a:endParaRPr lang="da-DK" altLang="da-DK" sz="1800" b="1" dirty="0">
                <a:solidFill>
                  <a:srgbClr val="C00000"/>
                </a:solidFill>
              </a:endParaRPr>
            </a:p>
          </p:txBody>
        </p:sp>
        <p:sp>
          <p:nvSpPr>
            <p:cNvPr id="37903" name="TextBox 21"/>
            <p:cNvSpPr txBox="1">
              <a:spLocks noChangeArrowheads="1"/>
            </p:cNvSpPr>
            <p:nvPr/>
          </p:nvSpPr>
          <p:spPr bwMode="auto">
            <a:xfrm>
              <a:off x="1447800" y="2641035"/>
              <a:ext cx="2739777" cy="1752600"/>
            </a:xfrm>
            <a:prstGeom prst="rect">
              <a:avLst/>
            </a:prstGeom>
            <a:grp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a:solidFill>
                    <a:schemeClr val="tx1"/>
                  </a:solidFill>
                </a:rPr>
                <a:t> reparér(bil)</a:t>
              </a:r>
            </a:p>
            <a:p>
              <a:pPr eaLnBrk="1" hangingPunct="1">
                <a:spcBef>
                  <a:spcPts val="600"/>
                </a:spcBef>
              </a:pPr>
              <a:r>
                <a:rPr lang="da-DK" altLang="da-DK" sz="1800" dirty="0">
                  <a:solidFill>
                    <a:schemeClr val="tx1"/>
                  </a:solidFill>
                </a:rPr>
                <a:t> </a:t>
              </a:r>
              <a:r>
                <a:rPr lang="da-DK" altLang="da-DK" sz="1800" dirty="0" err="1">
                  <a:solidFill>
                    <a:schemeClr val="tx1"/>
                  </a:solidFill>
                </a:rPr>
                <a:t>checkKarburator</a:t>
              </a:r>
              <a:endParaRPr lang="da-DK" altLang="da-DK" sz="1800" dirty="0">
                <a:solidFill>
                  <a:schemeClr val="tx1"/>
                </a:solidFill>
              </a:endParaRPr>
            </a:p>
            <a:p>
              <a:pPr eaLnBrk="1" hangingPunct="1">
                <a:spcBef>
                  <a:spcPts val="600"/>
                </a:spcBef>
              </a:pPr>
              <a:r>
                <a:rPr lang="da-DK" altLang="da-DK" sz="1800" dirty="0">
                  <a:solidFill>
                    <a:schemeClr val="tx1"/>
                  </a:solidFill>
                </a:rPr>
                <a:t> </a:t>
              </a:r>
              <a:r>
                <a:rPr lang="da-DK" altLang="da-DK" sz="1800" dirty="0" err="1">
                  <a:solidFill>
                    <a:schemeClr val="tx1"/>
                  </a:solidFill>
                </a:rPr>
                <a:t>reparérKarburator</a:t>
              </a:r>
              <a:endParaRPr lang="da-DK" altLang="da-DK" sz="1800" dirty="0">
                <a:solidFill>
                  <a:schemeClr val="tx1"/>
                </a:solidFill>
              </a:endParaRPr>
            </a:p>
          </p:txBody>
        </p:sp>
      </p:grpSp>
      <p:sp>
        <p:nvSpPr>
          <p:cNvPr id="37899" name="TextBox 24"/>
          <p:cNvSpPr txBox="1">
            <a:spLocks noChangeArrowheads="1"/>
          </p:cNvSpPr>
          <p:nvPr/>
        </p:nvSpPr>
        <p:spPr bwMode="auto">
          <a:xfrm>
            <a:off x="792979" y="3901241"/>
            <a:ext cx="1690789" cy="463863"/>
          </a:xfrm>
          <a:prstGeom prst="rect">
            <a:avLst/>
          </a:prstGeom>
          <a:solidFill>
            <a:srgbClr val="CCFFCC"/>
          </a:solid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b="1" dirty="0" err="1">
                <a:solidFill>
                  <a:srgbClr val="C00000"/>
                </a:solidFill>
              </a:rPr>
              <a:t>CPUTester</a:t>
            </a:r>
            <a:endParaRPr lang="da-DK" altLang="da-DK" b="1" dirty="0">
              <a:solidFill>
                <a:srgbClr val="C00000"/>
              </a:solidFill>
            </a:endParaRPr>
          </a:p>
        </p:txBody>
      </p:sp>
      <p:sp>
        <p:nvSpPr>
          <p:cNvPr id="37900" name="TextBox 25"/>
          <p:cNvSpPr txBox="1">
            <a:spLocks noChangeArrowheads="1"/>
          </p:cNvSpPr>
          <p:nvPr/>
        </p:nvSpPr>
        <p:spPr bwMode="auto">
          <a:xfrm>
            <a:off x="792979" y="4365104"/>
            <a:ext cx="1690789" cy="504056"/>
          </a:xfrm>
          <a:prstGeom prst="rect">
            <a:avLst/>
          </a:prstGeom>
          <a:solidFill>
            <a:srgbClr val="CCFFCC"/>
          </a:solid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a:solidFill>
                  <a:schemeClr val="tx1"/>
                </a:solidFill>
              </a:rPr>
              <a:t> testCPU(bil)</a:t>
            </a:r>
          </a:p>
        </p:txBody>
      </p:sp>
      <p:grpSp>
        <p:nvGrpSpPr>
          <p:cNvPr id="37895" name="Group 19"/>
          <p:cNvGrpSpPr>
            <a:grpSpLocks/>
          </p:cNvGrpSpPr>
          <p:nvPr/>
        </p:nvGrpSpPr>
        <p:grpSpPr bwMode="auto">
          <a:xfrm>
            <a:off x="755576" y="1443318"/>
            <a:ext cx="1674885" cy="1561801"/>
            <a:chOff x="1447800" y="2008360"/>
            <a:chExt cx="2057400" cy="2411240"/>
          </a:xfrm>
          <a:solidFill>
            <a:srgbClr val="CCFFCC"/>
          </a:solidFill>
        </p:grpSpPr>
        <p:sp>
          <p:nvSpPr>
            <p:cNvPr id="37896" name="TextBox 20"/>
            <p:cNvSpPr txBox="1">
              <a:spLocks noChangeArrowheads="1"/>
            </p:cNvSpPr>
            <p:nvPr/>
          </p:nvSpPr>
          <p:spPr bwMode="auto">
            <a:xfrm>
              <a:off x="1447800" y="2008360"/>
              <a:ext cx="2057400" cy="683785"/>
            </a:xfrm>
            <a:prstGeom prst="rect">
              <a:avLst/>
            </a:prstGeom>
            <a:grp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a:solidFill>
                    <a:srgbClr val="C00000"/>
                  </a:solidFill>
                </a:rPr>
                <a:t>MekanikerA</a:t>
              </a:r>
              <a:endParaRPr lang="da-DK" altLang="da-DK" sz="1800" b="1" dirty="0">
                <a:solidFill>
                  <a:srgbClr val="C00000"/>
                </a:solidFill>
              </a:endParaRPr>
            </a:p>
          </p:txBody>
        </p:sp>
        <p:sp>
          <p:nvSpPr>
            <p:cNvPr id="37897" name="TextBox 21"/>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a:solidFill>
                    <a:schemeClr val="tx1"/>
                  </a:solidFill>
                </a:rPr>
                <a:t> reparér(bil)</a:t>
              </a:r>
            </a:p>
          </p:txBody>
        </p:sp>
      </p:grpSp>
      <p:sp>
        <p:nvSpPr>
          <p:cNvPr id="22" name="Text Box 23"/>
          <p:cNvSpPr txBox="1">
            <a:spLocks noChangeArrowheads="1"/>
          </p:cNvSpPr>
          <p:nvPr/>
        </p:nvSpPr>
        <p:spPr bwMode="auto">
          <a:xfrm>
            <a:off x="5255121"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5" name="AutoShape 16"/>
          <p:cNvCxnSpPr>
            <a:cxnSpLocks noChangeShapeType="1"/>
          </p:cNvCxnSpPr>
          <p:nvPr/>
        </p:nvCxnSpPr>
        <p:spPr bwMode="auto">
          <a:xfrm flipH="1" flipV="1">
            <a:off x="2430463" y="2299606"/>
            <a:ext cx="1034632" cy="243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 Box 23"/>
          <p:cNvSpPr txBox="1">
            <a:spLocks noChangeArrowheads="1"/>
          </p:cNvSpPr>
          <p:nvPr/>
        </p:nvSpPr>
        <p:spPr bwMode="auto">
          <a:xfrm>
            <a:off x="3203847"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8" name="AutoShape 16"/>
          <p:cNvCxnSpPr>
            <a:cxnSpLocks noChangeShapeType="1"/>
            <a:stCxn id="37897" idx="2"/>
          </p:cNvCxnSpPr>
          <p:nvPr/>
        </p:nvCxnSpPr>
        <p:spPr bwMode="auto">
          <a:xfrm flipH="1">
            <a:off x="1588168" y="3005119"/>
            <a:ext cx="4851" cy="901134"/>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 Box 23"/>
          <p:cNvSpPr txBox="1">
            <a:spLocks noChangeArrowheads="1"/>
          </p:cNvSpPr>
          <p:nvPr/>
        </p:nvSpPr>
        <p:spPr bwMode="auto">
          <a:xfrm>
            <a:off x="1691680" y="3520313"/>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38" name="Text Box 23"/>
          <p:cNvSpPr txBox="1">
            <a:spLocks noChangeArrowheads="1"/>
          </p:cNvSpPr>
          <p:nvPr/>
        </p:nvSpPr>
        <p:spPr bwMode="auto">
          <a:xfrm>
            <a:off x="2518817" y="195704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39" name="Text Box 23"/>
          <p:cNvSpPr txBox="1">
            <a:spLocks noChangeArrowheads="1"/>
          </p:cNvSpPr>
          <p:nvPr/>
        </p:nvSpPr>
        <p:spPr bwMode="auto">
          <a:xfrm>
            <a:off x="5911759" y="1949021"/>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40" name="Text Box 23"/>
          <p:cNvSpPr txBox="1">
            <a:spLocks noChangeArrowheads="1"/>
          </p:cNvSpPr>
          <p:nvPr/>
        </p:nvSpPr>
        <p:spPr bwMode="auto">
          <a:xfrm>
            <a:off x="1654721" y="299695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23</a:t>
            </a:fld>
            <a:endParaRPr lang="da-DK" altLang="da-DK" dirty="0"/>
          </a:p>
        </p:txBody>
      </p:sp>
      <p:pic>
        <p:nvPicPr>
          <p:cNvPr id="2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6731" y="4532337"/>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101"/>
          <p:cNvSpPr txBox="1">
            <a:spLocks noChangeArrowheads="1"/>
          </p:cNvSpPr>
          <p:nvPr/>
        </p:nvSpPr>
        <p:spPr bwMode="auto">
          <a:xfrm>
            <a:off x="3445188" y="3414199"/>
            <a:ext cx="1558860" cy="646331"/>
          </a:xfrm>
          <a:prstGeom prst="rect">
            <a:avLst/>
          </a:prstGeom>
          <a:solidFill>
            <a:srgbClr val="FFFFCC"/>
          </a:solidFill>
          <a:ln w="57150" cmpd="thickThin">
            <a:solidFill>
              <a:srgbClr val="000066"/>
            </a:solidFill>
            <a:miter lim="800000"/>
            <a:headEnd/>
            <a:tailEnd/>
          </a:ln>
          <a:effec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
        <p:nvSpPr>
          <p:cNvPr id="29" name="Text Box 7"/>
          <p:cNvSpPr txBox="1">
            <a:spLocks noChangeArrowheads="1"/>
          </p:cNvSpPr>
          <p:nvPr/>
        </p:nvSpPr>
        <p:spPr bwMode="auto">
          <a:xfrm>
            <a:off x="6516216" y="3861048"/>
            <a:ext cx="2232248" cy="1220847"/>
          </a:xfrm>
          <a:prstGeom prst="rect">
            <a:avLst/>
          </a:prstGeom>
          <a:solidFill>
            <a:srgbClr val="CCECFF"/>
          </a:solidFill>
          <a:ln w="28575">
            <a:solidFill>
              <a:srgbClr val="0000CC"/>
            </a:solidFill>
          </a:ln>
          <a:effectLst/>
        </p:spPr>
        <p:txBody>
          <a:bodyPr wrap="square">
            <a:spAutoFit/>
          </a:bodyPr>
          <a:lstStyle/>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To forskellige slags mekanikere</a:t>
            </a:r>
          </a:p>
          <a:p>
            <a:pPr marL="176213" indent="-176213">
              <a:spcBef>
                <a:spcPts val="300"/>
              </a:spcBef>
              <a:buFont typeface="Arial" panose="020B0604020202020204" pitchFamily="34" charset="0"/>
              <a:buChar char="•"/>
              <a:defRPr/>
            </a:pPr>
            <a:r>
              <a:rPr lang="da-DK" sz="1400" b="1" dirty="0">
                <a:solidFill>
                  <a:srgbClr val="0000CC"/>
                </a:solidFill>
                <a:latin typeface="+mn-lt"/>
                <a:ea typeface="ＭＳ Ｐゴシック" charset="0"/>
              </a:rPr>
              <a:t>Ligner hinanden, men stiller lidt forskellige services til rådighed</a:t>
            </a:r>
          </a:p>
        </p:txBody>
      </p:sp>
    </p:spTree>
    <p:extLst>
      <p:ext uri="{BB962C8B-B14F-4D97-AF65-F5344CB8AC3E}">
        <p14:creationId xmlns:p14="http://schemas.microsoft.com/office/powerpoint/2010/main" val="3898213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Group 39"/>
          <p:cNvGrpSpPr>
            <a:grpSpLocks/>
          </p:cNvGrpSpPr>
          <p:nvPr/>
        </p:nvGrpSpPr>
        <p:grpSpPr bwMode="auto">
          <a:xfrm>
            <a:off x="784995" y="1405652"/>
            <a:ext cx="716010" cy="4537948"/>
            <a:chOff x="784995" y="1405652"/>
            <a:chExt cx="716010" cy="4537948"/>
          </a:xfrm>
        </p:grpSpPr>
        <p:sp>
          <p:nvSpPr>
            <p:cNvPr id="35892"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3" name="AutoShape 27"/>
            <p:cNvSpPr>
              <a:spLocks noChangeArrowheads="1"/>
            </p:cNvSpPr>
            <p:nvPr/>
          </p:nvSpPr>
          <p:spPr bwMode="auto">
            <a:xfrm>
              <a:off x="784995" y="1405652"/>
              <a:ext cx="716010" cy="374571"/>
            </a:xfrm>
            <a:prstGeom prst="roundRect">
              <a:avLst>
                <a:gd name="adj" fmla="val 16667"/>
              </a:avLst>
            </a:prstGeom>
            <a:solidFill>
              <a:srgbClr val="CCFFCC"/>
            </a:solidFill>
            <a:ln w="12700">
              <a:solidFill>
                <a:schemeClr val="tx1"/>
              </a:solidFill>
              <a:round/>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Mig</a:t>
              </a:r>
            </a:p>
          </p:txBody>
        </p:sp>
      </p:grpSp>
      <p:grpSp>
        <p:nvGrpSpPr>
          <p:cNvPr id="3" name="Group 43"/>
          <p:cNvGrpSpPr>
            <a:grpSpLocks/>
          </p:cNvGrpSpPr>
          <p:nvPr/>
        </p:nvGrpSpPr>
        <p:grpSpPr bwMode="auto">
          <a:xfrm>
            <a:off x="1981200" y="1411332"/>
            <a:ext cx="1371600" cy="4537948"/>
            <a:chOff x="457200" y="1405652"/>
            <a:chExt cx="1371600" cy="4537948"/>
          </a:xfrm>
        </p:grpSpPr>
        <p:sp>
          <p:nvSpPr>
            <p:cNvPr id="35890"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1" name="AutoShape 27"/>
            <p:cNvSpPr>
              <a:spLocks noChangeArrowheads="1"/>
            </p:cNvSpPr>
            <p:nvPr/>
          </p:nvSpPr>
          <p:spPr bwMode="auto">
            <a:xfrm>
              <a:off x="457200" y="1405652"/>
              <a:ext cx="1371600" cy="374571"/>
            </a:xfrm>
            <a:prstGeom prst="roundRect">
              <a:avLst>
                <a:gd name="adj" fmla="val 16667"/>
              </a:avLst>
            </a:prstGeom>
            <a:solidFill>
              <a:srgbClr val="CCFFCC"/>
            </a:solidFill>
            <a:ln w="12700">
              <a:solidFill>
                <a:schemeClr val="tx1"/>
              </a:solidFill>
              <a:round/>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Værkfører</a:t>
              </a:r>
            </a:p>
          </p:txBody>
        </p:sp>
      </p:grpSp>
      <p:grpSp>
        <p:nvGrpSpPr>
          <p:cNvPr id="4" name="Group 46"/>
          <p:cNvGrpSpPr>
            <a:grpSpLocks/>
          </p:cNvGrpSpPr>
          <p:nvPr/>
        </p:nvGrpSpPr>
        <p:grpSpPr bwMode="auto">
          <a:xfrm>
            <a:off x="3491880" y="1405652"/>
            <a:ext cx="1624850" cy="4537948"/>
            <a:chOff x="405780" y="1405652"/>
            <a:chExt cx="1624850" cy="4537948"/>
          </a:xfrm>
        </p:grpSpPr>
        <p:sp>
          <p:nvSpPr>
            <p:cNvPr id="3588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89" name="AutoShape 27"/>
            <p:cNvSpPr>
              <a:spLocks noChangeArrowheads="1"/>
            </p:cNvSpPr>
            <p:nvPr/>
          </p:nvSpPr>
          <p:spPr bwMode="auto">
            <a:xfrm>
              <a:off x="405780" y="1405652"/>
              <a:ext cx="1624850" cy="374571"/>
            </a:xfrm>
            <a:prstGeom prst="roundRect">
              <a:avLst>
                <a:gd name="adj" fmla="val 16667"/>
              </a:avLst>
            </a:prstGeom>
            <a:solidFill>
              <a:srgbClr val="CCFFCC"/>
            </a:solidFill>
            <a:ln w="12700">
              <a:solidFill>
                <a:schemeClr val="tx1"/>
              </a:solidFill>
              <a:round/>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MekanikerA</a:t>
              </a:r>
              <a:endParaRPr lang="da-DK" altLang="da-DK" sz="1600" b="1" dirty="0"/>
            </a:p>
          </p:txBody>
        </p:sp>
      </p:grpSp>
      <p:sp>
        <p:nvSpPr>
          <p:cNvPr id="35845" name="Rectangle 2"/>
          <p:cNvSpPr>
            <a:spLocks noGrp="1" noChangeArrowheads="1"/>
          </p:cNvSpPr>
          <p:nvPr>
            <p:ph type="title"/>
          </p:nvPr>
        </p:nvSpPr>
        <p:spPr>
          <a:xfrm>
            <a:off x="468313" y="260350"/>
            <a:ext cx="8457877" cy="682625"/>
          </a:xfrm>
        </p:spPr>
        <p:txBody>
          <a:bodyPr/>
          <a:lstStyle/>
          <a:p>
            <a:pPr eaLnBrk="1" hangingPunct="1"/>
            <a:r>
              <a:rPr lang="da-DK" altLang="da-DK" sz="3200" dirty="0">
                <a:ea typeface="ＭＳ Ｐゴシック" pitchFamily="34" charset="-128"/>
              </a:rPr>
              <a:t>Sekvensdiagram for auto</a:t>
            </a:r>
            <a:r>
              <a:rPr lang="da-DK" altLang="da-DK" sz="3200" noProof="0" dirty="0">
                <a:ea typeface="ＭＳ Ｐゴシック" pitchFamily="34" charset="-128"/>
              </a:rPr>
              <a:t>værksted</a:t>
            </a:r>
          </a:p>
        </p:txBody>
      </p:sp>
      <p:sp>
        <p:nvSpPr>
          <p:cNvPr id="35846" name="Rectangle 32"/>
          <p:cNvSpPr>
            <a:spLocks noChangeArrowheads="1"/>
          </p:cNvSpPr>
          <p:nvPr/>
        </p:nvSpPr>
        <p:spPr bwMode="auto">
          <a:xfrm>
            <a:off x="1106488" y="20574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5" name="Group 95"/>
          <p:cNvGrpSpPr>
            <a:grpSpLocks/>
          </p:cNvGrpSpPr>
          <p:nvPr/>
        </p:nvGrpSpPr>
        <p:grpSpPr bwMode="auto">
          <a:xfrm>
            <a:off x="1179984" y="1916832"/>
            <a:ext cx="1550516" cy="3963268"/>
            <a:chOff x="2780184" y="2450232"/>
            <a:chExt cx="1550516" cy="3963268"/>
          </a:xfrm>
        </p:grpSpPr>
        <p:grpSp>
          <p:nvGrpSpPr>
            <p:cNvPr id="35884" name="Group 59"/>
            <p:cNvGrpSpPr>
              <a:grpSpLocks/>
            </p:cNvGrpSpPr>
            <p:nvPr/>
          </p:nvGrpSpPr>
          <p:grpSpPr bwMode="auto">
            <a:xfrm>
              <a:off x="2780184" y="2450232"/>
              <a:ext cx="1447800" cy="338554"/>
              <a:chOff x="1179984" y="3212232"/>
              <a:chExt cx="1447800" cy="338554"/>
            </a:xfrm>
          </p:grpSpPr>
          <p:sp>
            <p:nvSpPr>
              <p:cNvPr id="35886" name="Line 13"/>
              <p:cNvSpPr>
                <a:spLocks noChangeShapeType="1"/>
              </p:cNvSpPr>
              <p:nvPr/>
            </p:nvSpPr>
            <p:spPr bwMode="auto">
              <a:xfrm>
                <a:off x="1179984" y="3500264"/>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7" name="Text Box 14"/>
              <p:cNvSpPr txBox="1">
                <a:spLocks noChangeArrowheads="1"/>
              </p:cNvSpPr>
              <p:nvPr/>
            </p:nvSpPr>
            <p:spPr bwMode="auto">
              <a:xfrm>
                <a:off x="1501005" y="3212232"/>
                <a:ext cx="7317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a:solidFill>
                      <a:schemeClr val="tx1"/>
                    </a:solidFill>
                  </a:rPr>
                  <a:t>fix(</a:t>
                </a:r>
                <a:r>
                  <a:rPr lang="en-US" altLang="da-DK" sz="1600" dirty="0" err="1">
                    <a:solidFill>
                      <a:schemeClr val="tx1"/>
                    </a:solidFill>
                  </a:rPr>
                  <a:t>bil</a:t>
                </a:r>
                <a:r>
                  <a:rPr lang="en-US" altLang="da-DK" sz="1600" dirty="0">
                    <a:solidFill>
                      <a:schemeClr val="tx1"/>
                    </a:solidFill>
                  </a:rPr>
                  <a:t>)</a:t>
                </a:r>
              </a:p>
            </p:txBody>
          </p:sp>
        </p:grpSp>
        <p:sp>
          <p:nvSpPr>
            <p:cNvPr id="35885" name="Rectangle 32"/>
            <p:cNvSpPr>
              <a:spLocks noChangeArrowheads="1"/>
            </p:cNvSpPr>
            <p:nvPr/>
          </p:nvSpPr>
          <p:spPr bwMode="auto">
            <a:xfrm>
              <a:off x="4232275" y="2667000"/>
              <a:ext cx="98425" cy="37465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7" name="Group 96"/>
          <p:cNvGrpSpPr>
            <a:grpSpLocks/>
          </p:cNvGrpSpPr>
          <p:nvPr/>
        </p:nvGrpSpPr>
        <p:grpSpPr bwMode="auto">
          <a:xfrm>
            <a:off x="2724151" y="2060848"/>
            <a:ext cx="1543224" cy="987152"/>
            <a:chOff x="4324350" y="2594248"/>
            <a:chExt cx="1543050" cy="987152"/>
          </a:xfrm>
        </p:grpSpPr>
        <p:grpSp>
          <p:nvGrpSpPr>
            <p:cNvPr id="35880" name="Group 63"/>
            <p:cNvGrpSpPr>
              <a:grpSpLocks/>
            </p:cNvGrpSpPr>
            <p:nvPr/>
          </p:nvGrpSpPr>
          <p:grpSpPr bwMode="auto">
            <a:xfrm>
              <a:off x="4324350" y="2594248"/>
              <a:ext cx="1447800" cy="338554"/>
              <a:chOff x="1143000" y="3127648"/>
              <a:chExt cx="1447800" cy="338554"/>
            </a:xfrm>
          </p:grpSpPr>
          <p:sp>
            <p:nvSpPr>
              <p:cNvPr id="35882" name="Line 13"/>
              <p:cNvSpPr>
                <a:spLocks noChangeShapeType="1"/>
              </p:cNvSpPr>
              <p:nvPr/>
            </p:nvSpPr>
            <p:spPr bwMode="auto">
              <a:xfrm>
                <a:off x="1143000" y="34290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3" name="Text Box 14"/>
              <p:cNvSpPr txBox="1">
                <a:spLocks noChangeArrowheads="1"/>
              </p:cNvSpPr>
              <p:nvPr/>
            </p:nvSpPr>
            <p:spPr bwMode="auto">
              <a:xfrm>
                <a:off x="1262644" y="3127648"/>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reparér</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sp>
          <p:nvSpPr>
            <p:cNvPr id="35881" name="Rectangle 32"/>
            <p:cNvSpPr>
              <a:spLocks noChangeArrowheads="1"/>
            </p:cNvSpPr>
            <p:nvPr/>
          </p:nvSpPr>
          <p:spPr bwMode="auto">
            <a:xfrm>
              <a:off x="5791200" y="2819400"/>
              <a:ext cx="76200" cy="7620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9" name="Group 77"/>
          <p:cNvGrpSpPr>
            <a:grpSpLocks/>
          </p:cNvGrpSpPr>
          <p:nvPr/>
        </p:nvGrpSpPr>
        <p:grpSpPr bwMode="auto">
          <a:xfrm>
            <a:off x="6876256" y="1405652"/>
            <a:ext cx="1728192" cy="4537948"/>
            <a:chOff x="313184" y="1405652"/>
            <a:chExt cx="1728192" cy="4537948"/>
          </a:xfrm>
        </p:grpSpPr>
        <p:sp>
          <p:nvSpPr>
            <p:cNvPr id="3587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79" name="AutoShape 27"/>
            <p:cNvSpPr>
              <a:spLocks noChangeArrowheads="1"/>
            </p:cNvSpPr>
            <p:nvPr/>
          </p:nvSpPr>
          <p:spPr bwMode="auto">
            <a:xfrm>
              <a:off x="313184" y="1405652"/>
              <a:ext cx="1728192" cy="374571"/>
            </a:xfrm>
            <a:prstGeom prst="roundRect">
              <a:avLst>
                <a:gd name="adj" fmla="val 16667"/>
              </a:avLst>
            </a:prstGeom>
            <a:solidFill>
              <a:srgbClr val="CCFFCC"/>
            </a:solidFill>
            <a:ln w="12700">
              <a:solidFill>
                <a:schemeClr val="tx1"/>
              </a:solidFill>
              <a:round/>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MekanikerB</a:t>
              </a:r>
              <a:endParaRPr lang="da-DK" altLang="da-DK" sz="1600" b="1" dirty="0"/>
            </a:p>
          </p:txBody>
        </p:sp>
      </p:grpSp>
      <p:grpSp>
        <p:nvGrpSpPr>
          <p:cNvPr id="10" name="Group 81"/>
          <p:cNvGrpSpPr>
            <a:grpSpLocks/>
          </p:cNvGrpSpPr>
          <p:nvPr/>
        </p:nvGrpSpPr>
        <p:grpSpPr bwMode="auto">
          <a:xfrm>
            <a:off x="7733804" y="2780928"/>
            <a:ext cx="1230680" cy="1219200"/>
            <a:chOff x="5867400" y="2590800"/>
            <a:chExt cx="1230726" cy="1219200"/>
          </a:xfrm>
        </p:grpSpPr>
        <p:sp>
          <p:nvSpPr>
            <p:cNvPr id="35874"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5"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6"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7" name="Text Box 14"/>
            <p:cNvSpPr txBox="1">
              <a:spLocks noChangeArrowheads="1"/>
            </p:cNvSpPr>
            <p:nvPr/>
          </p:nvSpPr>
          <p:spPr bwMode="auto">
            <a:xfrm>
              <a:off x="5943600" y="2590800"/>
              <a:ext cx="11545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a:solidFill>
                    <a:schemeClr val="tx1"/>
                  </a:solidFill>
                </a:rPr>
                <a:t>check</a:t>
              </a:r>
            </a:p>
            <a:p>
              <a:pPr eaLnBrk="1" hangingPunct="1"/>
              <a:r>
                <a:rPr lang="en-US" altLang="da-DK" sz="1600" dirty="0" err="1">
                  <a:solidFill>
                    <a:schemeClr val="tx1"/>
                  </a:solidFill>
                </a:rPr>
                <a:t>Karburator</a:t>
              </a:r>
              <a:endParaRPr lang="en-US" altLang="da-DK" sz="1600" dirty="0">
                <a:solidFill>
                  <a:schemeClr val="tx1"/>
                </a:solidFill>
              </a:endParaRPr>
            </a:p>
          </p:txBody>
        </p:sp>
      </p:grpSp>
      <p:grpSp>
        <p:nvGrpSpPr>
          <p:cNvPr id="11" name="Group 86"/>
          <p:cNvGrpSpPr>
            <a:grpSpLocks/>
          </p:cNvGrpSpPr>
          <p:nvPr/>
        </p:nvGrpSpPr>
        <p:grpSpPr bwMode="auto">
          <a:xfrm>
            <a:off x="7733803" y="4221088"/>
            <a:ext cx="1230685" cy="1216496"/>
            <a:chOff x="5867400" y="3124200"/>
            <a:chExt cx="1230641" cy="1216496"/>
          </a:xfrm>
        </p:grpSpPr>
        <p:sp>
          <p:nvSpPr>
            <p:cNvPr id="35870"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1"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2"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3" name="Text Box 14"/>
            <p:cNvSpPr txBox="1">
              <a:spLocks noChangeArrowheads="1"/>
            </p:cNvSpPr>
            <p:nvPr/>
          </p:nvSpPr>
          <p:spPr bwMode="auto">
            <a:xfrm>
              <a:off x="5943600" y="3755921"/>
              <a:ext cx="11544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reparér</a:t>
              </a:r>
              <a:endParaRPr lang="en-US" altLang="da-DK" sz="1600" dirty="0">
                <a:solidFill>
                  <a:schemeClr val="tx1"/>
                </a:solidFill>
              </a:endParaRPr>
            </a:p>
            <a:p>
              <a:pPr eaLnBrk="1" hangingPunct="1"/>
              <a:r>
                <a:rPr lang="en-US" altLang="da-DK" sz="1600" dirty="0" err="1">
                  <a:solidFill>
                    <a:schemeClr val="tx1"/>
                  </a:solidFill>
                </a:rPr>
                <a:t>Karburator</a:t>
              </a:r>
              <a:endParaRPr lang="en-US" altLang="da-DK" sz="1600" dirty="0">
                <a:solidFill>
                  <a:schemeClr val="tx1"/>
                </a:solidFill>
              </a:endParaRPr>
            </a:p>
          </p:txBody>
        </p:sp>
      </p:grpSp>
      <p:grpSp>
        <p:nvGrpSpPr>
          <p:cNvPr id="12" name="Group 97"/>
          <p:cNvGrpSpPr>
            <a:grpSpLocks/>
          </p:cNvGrpSpPr>
          <p:nvPr/>
        </p:nvGrpSpPr>
        <p:grpSpPr bwMode="auto">
          <a:xfrm>
            <a:off x="2749252" y="2924944"/>
            <a:ext cx="4991100" cy="2068066"/>
            <a:chOff x="2590800" y="3991744"/>
            <a:chExt cx="4991100" cy="2068066"/>
          </a:xfrm>
        </p:grpSpPr>
        <p:sp>
          <p:nvSpPr>
            <p:cNvPr id="35866" name="Rectangle 32"/>
            <p:cNvSpPr>
              <a:spLocks noChangeArrowheads="1"/>
            </p:cNvSpPr>
            <p:nvPr/>
          </p:nvSpPr>
          <p:spPr bwMode="auto">
            <a:xfrm>
              <a:off x="7505700" y="4135760"/>
              <a:ext cx="76200" cy="19240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35867" name="Group 91"/>
            <p:cNvGrpSpPr>
              <a:grpSpLocks/>
            </p:cNvGrpSpPr>
            <p:nvPr/>
          </p:nvGrpSpPr>
          <p:grpSpPr bwMode="auto">
            <a:xfrm>
              <a:off x="2590800" y="3991744"/>
              <a:ext cx="4876800" cy="338554"/>
              <a:chOff x="-533400" y="3153544"/>
              <a:chExt cx="4876800" cy="338554"/>
            </a:xfrm>
          </p:grpSpPr>
          <p:sp>
            <p:nvSpPr>
              <p:cNvPr id="35868" name="Line 13"/>
              <p:cNvSpPr>
                <a:spLocks noChangeShapeType="1"/>
              </p:cNvSpPr>
              <p:nvPr/>
            </p:nvSpPr>
            <p:spPr bwMode="auto">
              <a:xfrm>
                <a:off x="-533400" y="3429000"/>
                <a:ext cx="487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69" name="Text Box 14"/>
              <p:cNvSpPr txBox="1">
                <a:spLocks noChangeArrowheads="1"/>
              </p:cNvSpPr>
              <p:nvPr/>
            </p:nvSpPr>
            <p:spPr bwMode="auto">
              <a:xfrm>
                <a:off x="-438844" y="3153544"/>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reparér</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grpSp>
      <p:grpSp>
        <p:nvGrpSpPr>
          <p:cNvPr id="14" name="Group 99"/>
          <p:cNvGrpSpPr>
            <a:grpSpLocks/>
          </p:cNvGrpSpPr>
          <p:nvPr/>
        </p:nvGrpSpPr>
        <p:grpSpPr bwMode="auto">
          <a:xfrm>
            <a:off x="5246340" y="1405652"/>
            <a:ext cx="1485900" cy="4537948"/>
            <a:chOff x="483468" y="1405652"/>
            <a:chExt cx="1485900" cy="4537948"/>
          </a:xfrm>
        </p:grpSpPr>
        <p:sp>
          <p:nvSpPr>
            <p:cNvPr id="35864"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65" name="AutoShape 27"/>
            <p:cNvSpPr>
              <a:spLocks noChangeArrowheads="1"/>
            </p:cNvSpPr>
            <p:nvPr/>
          </p:nvSpPr>
          <p:spPr bwMode="auto">
            <a:xfrm>
              <a:off x="483468" y="1405652"/>
              <a:ext cx="1485900" cy="374571"/>
            </a:xfrm>
            <a:prstGeom prst="roundRect">
              <a:avLst>
                <a:gd name="adj" fmla="val 16667"/>
              </a:avLst>
            </a:prstGeom>
            <a:solidFill>
              <a:srgbClr val="CCFFCC"/>
            </a:solidFill>
            <a:ln w="12700">
              <a:solidFill>
                <a:schemeClr val="tx1"/>
              </a:solidFill>
              <a:round/>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CPUTester</a:t>
              </a:r>
              <a:endParaRPr lang="da-DK" altLang="da-DK" sz="1600" b="1" dirty="0"/>
            </a:p>
          </p:txBody>
        </p:sp>
      </p:grpSp>
      <p:grpSp>
        <p:nvGrpSpPr>
          <p:cNvPr id="15" name="Group 102"/>
          <p:cNvGrpSpPr>
            <a:grpSpLocks/>
          </p:cNvGrpSpPr>
          <p:nvPr/>
        </p:nvGrpSpPr>
        <p:grpSpPr bwMode="auto">
          <a:xfrm>
            <a:off x="4267198" y="2204864"/>
            <a:ext cx="1658071" cy="666874"/>
            <a:chOff x="4248150" y="2579514"/>
            <a:chExt cx="1658762" cy="666874"/>
          </a:xfrm>
        </p:grpSpPr>
        <p:grpSp>
          <p:nvGrpSpPr>
            <p:cNvPr id="35860" name="Group 63"/>
            <p:cNvGrpSpPr>
              <a:grpSpLocks/>
            </p:cNvGrpSpPr>
            <p:nvPr/>
          </p:nvGrpSpPr>
          <p:grpSpPr bwMode="auto">
            <a:xfrm>
              <a:off x="4248150" y="2579514"/>
              <a:ext cx="1588832" cy="338554"/>
              <a:chOff x="1066800" y="3112914"/>
              <a:chExt cx="1588832" cy="338554"/>
            </a:xfrm>
          </p:grpSpPr>
          <p:sp>
            <p:nvSpPr>
              <p:cNvPr id="35862" name="Line 13"/>
              <p:cNvSpPr>
                <a:spLocks noChangeShapeType="1"/>
              </p:cNvSpPr>
              <p:nvPr/>
            </p:nvSpPr>
            <p:spPr bwMode="auto">
              <a:xfrm>
                <a:off x="1066800" y="3422650"/>
                <a:ext cx="1588832" cy="40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5863" name="Text Box 14"/>
              <p:cNvSpPr txBox="1">
                <a:spLocks noChangeArrowheads="1"/>
              </p:cNvSpPr>
              <p:nvPr/>
            </p:nvSpPr>
            <p:spPr bwMode="auto">
              <a:xfrm>
                <a:off x="1227651" y="3112914"/>
                <a:ext cx="1290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testCPU</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sp>
          <p:nvSpPr>
            <p:cNvPr id="35861" name="Rectangle 32"/>
            <p:cNvSpPr>
              <a:spLocks noChangeArrowheads="1"/>
            </p:cNvSpPr>
            <p:nvPr/>
          </p:nvSpPr>
          <p:spPr bwMode="auto">
            <a:xfrm>
              <a:off x="5849762" y="2795538"/>
              <a:ext cx="57150" cy="4508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17" name="Group 107"/>
          <p:cNvGrpSpPr>
            <a:grpSpLocks/>
          </p:cNvGrpSpPr>
          <p:nvPr/>
        </p:nvGrpSpPr>
        <p:grpSpPr bwMode="auto">
          <a:xfrm>
            <a:off x="2743199" y="4800600"/>
            <a:ext cx="1330361" cy="990600"/>
            <a:chOff x="5867400" y="2819400"/>
            <a:chExt cx="1330563" cy="990600"/>
          </a:xfrm>
        </p:grpSpPr>
        <p:sp>
          <p:nvSpPr>
            <p:cNvPr id="35856"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7"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8"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9" name="Text Box 14"/>
            <p:cNvSpPr txBox="1">
              <a:spLocks noChangeArrowheads="1"/>
            </p:cNvSpPr>
            <p:nvPr/>
          </p:nvSpPr>
          <p:spPr bwMode="auto">
            <a:xfrm>
              <a:off x="5896004" y="2819400"/>
              <a:ext cx="13019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skrivFaktura</a:t>
              </a:r>
              <a:endParaRPr lang="en-US" altLang="da-DK" sz="1600" dirty="0">
                <a:solidFill>
                  <a:schemeClr val="tx1"/>
                </a:solidFill>
              </a:endParaRPr>
            </a:p>
          </p:txBody>
        </p:sp>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24</a:t>
            </a:fld>
            <a:endParaRPr lang="da-DK" altLang="da-DK" dirty="0"/>
          </a:p>
        </p:txBody>
      </p:sp>
      <p:pic>
        <p:nvPicPr>
          <p:cNvPr id="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7315" y="4595812"/>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101"/>
          <p:cNvSpPr txBox="1">
            <a:spLocks noChangeArrowheads="1"/>
          </p:cNvSpPr>
          <p:nvPr/>
        </p:nvSpPr>
        <p:spPr bwMode="auto">
          <a:xfrm>
            <a:off x="4757315" y="3657228"/>
            <a:ext cx="1656785" cy="646331"/>
          </a:xfrm>
          <a:prstGeom prst="rect">
            <a:avLst/>
          </a:prstGeom>
          <a:solidFill>
            <a:srgbClr val="FFFFCC"/>
          </a:solidFill>
          <a:ln w="57150" cmpd="thickThin">
            <a:solidFill>
              <a:srgbClr val="000066"/>
            </a:solidFill>
            <a:miter lim="800000"/>
            <a:headEnd/>
            <a:tailEnd/>
          </a:ln>
          <a:effec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spTree>
    <p:extLst>
      <p:ext uri="{BB962C8B-B14F-4D97-AF65-F5344CB8AC3E}">
        <p14:creationId xmlns:p14="http://schemas.microsoft.com/office/powerpoint/2010/main" val="23809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a:ea typeface="ＭＳ Ｐゴシック" pitchFamily="34" charset="-128"/>
              </a:rPr>
              <a:t>Klassediagram for studieadministration</a:t>
            </a:r>
          </a:p>
        </p:txBody>
      </p:sp>
      <p:grpSp>
        <p:nvGrpSpPr>
          <p:cNvPr id="3" name="Group 2"/>
          <p:cNvGrpSpPr/>
          <p:nvPr/>
        </p:nvGrpSpPr>
        <p:grpSpPr>
          <a:xfrm>
            <a:off x="5508104" y="1226172"/>
            <a:ext cx="3086968" cy="2490860"/>
            <a:chOff x="662677" y="1667088"/>
            <a:chExt cx="2294880" cy="2176371"/>
          </a:xfrm>
        </p:grpSpPr>
        <p:pic>
          <p:nvPicPr>
            <p:cNvPr id="51231" name="Picture 59" descr="Professor-996075008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19" y="1667088"/>
              <a:ext cx="920938" cy="9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2" name="Picture 62" descr="Bertha-Barber-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19263"/>
              <a:ext cx="1309047" cy="98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3" name="Picture 66" descr="unified_lecture_h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77" y="2817019"/>
              <a:ext cx="1368250" cy="102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4" name="Picture 69" descr="Eksam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721" y="2659683"/>
              <a:ext cx="803095" cy="118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25</a:t>
            </a:fld>
            <a:endParaRPr lang="da-DK" altLang="da-DK" dirty="0"/>
          </a:p>
        </p:txBody>
      </p:sp>
      <p:grpSp>
        <p:nvGrpSpPr>
          <p:cNvPr id="4" name="Group 3"/>
          <p:cNvGrpSpPr/>
          <p:nvPr/>
        </p:nvGrpSpPr>
        <p:grpSpPr>
          <a:xfrm>
            <a:off x="538982" y="1179244"/>
            <a:ext cx="4321175" cy="3464944"/>
            <a:chOff x="1829445" y="1611629"/>
            <a:chExt cx="4321175" cy="3464944"/>
          </a:xfrm>
        </p:grpSpPr>
        <p:sp>
          <p:nvSpPr>
            <p:cNvPr id="51205" name="Rectangle 11"/>
            <p:cNvSpPr>
              <a:spLocks noChangeArrowheads="1"/>
            </p:cNvSpPr>
            <p:nvPr/>
          </p:nvSpPr>
          <p:spPr bwMode="auto">
            <a:xfrm>
              <a:off x="3161357" y="1611629"/>
              <a:ext cx="1657350" cy="540288"/>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dirty="0"/>
            </a:p>
          </p:txBody>
        </p:sp>
        <p:sp>
          <p:nvSpPr>
            <p:cNvPr id="51206" name="Rectangle 12"/>
            <p:cNvSpPr>
              <a:spLocks noChangeArrowheads="1"/>
            </p:cNvSpPr>
            <p:nvPr/>
          </p:nvSpPr>
          <p:spPr bwMode="auto">
            <a:xfrm>
              <a:off x="3489202" y="3339538"/>
              <a:ext cx="1001662" cy="549922"/>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07" name="Text Box 18"/>
            <p:cNvSpPr txBox="1">
              <a:spLocks noChangeArrowheads="1"/>
            </p:cNvSpPr>
            <p:nvPr/>
          </p:nvSpPr>
          <p:spPr bwMode="auto">
            <a:xfrm>
              <a:off x="348679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Fag</a:t>
              </a:r>
            </a:p>
          </p:txBody>
        </p:sp>
        <p:sp>
          <p:nvSpPr>
            <p:cNvPr id="51208" name="Text Box 19"/>
            <p:cNvSpPr txBox="1">
              <a:spLocks noChangeArrowheads="1"/>
            </p:cNvSpPr>
            <p:nvPr/>
          </p:nvSpPr>
          <p:spPr bwMode="auto">
            <a:xfrm>
              <a:off x="3158516" y="1690642"/>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Studerende</a:t>
              </a:r>
            </a:p>
          </p:txBody>
        </p:sp>
        <p:sp>
          <p:nvSpPr>
            <p:cNvPr id="51209" name="Text Box 32"/>
            <p:cNvSpPr txBox="1">
              <a:spLocks noChangeArrowheads="1"/>
            </p:cNvSpPr>
            <p:nvPr/>
          </p:nvSpPr>
          <p:spPr bwMode="auto">
            <a:xfrm>
              <a:off x="3953757" y="2162613"/>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0" name="Text Box 33"/>
            <p:cNvSpPr txBox="1">
              <a:spLocks noChangeArrowheads="1"/>
            </p:cNvSpPr>
            <p:nvPr/>
          </p:nvSpPr>
          <p:spPr bwMode="auto">
            <a:xfrm>
              <a:off x="3953757" y="3020667"/>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a:solidFill>
                    <a:srgbClr val="000066"/>
                  </a:solidFill>
                </a:rPr>
                <a:t>*</a:t>
              </a:r>
            </a:p>
          </p:txBody>
        </p:sp>
        <p:cxnSp>
          <p:nvCxnSpPr>
            <p:cNvPr id="51211" name="AutoShape 36"/>
            <p:cNvCxnSpPr>
              <a:cxnSpLocks noChangeShapeType="1"/>
              <a:stCxn id="51205" idx="2"/>
              <a:endCxn id="51206" idx="0"/>
            </p:cNvCxnSpPr>
            <p:nvPr/>
          </p:nvCxnSpPr>
          <p:spPr bwMode="auto">
            <a:xfrm>
              <a:off x="3990032" y="2151917"/>
              <a:ext cx="1" cy="11876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2" name="Rectangle 37"/>
            <p:cNvSpPr>
              <a:spLocks noChangeArrowheads="1"/>
            </p:cNvSpPr>
            <p:nvPr/>
          </p:nvSpPr>
          <p:spPr bwMode="auto">
            <a:xfrm>
              <a:off x="5151565" y="3323496"/>
              <a:ext cx="991636" cy="565964"/>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3" name="Text Box 38"/>
            <p:cNvSpPr txBox="1">
              <a:spLocks noChangeArrowheads="1"/>
            </p:cNvSpPr>
            <p:nvPr/>
          </p:nvSpPr>
          <p:spPr bwMode="auto">
            <a:xfrm>
              <a:off x="5142557" y="3424709"/>
              <a:ext cx="100806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Lokale</a:t>
              </a:r>
            </a:p>
          </p:txBody>
        </p:sp>
        <p:cxnSp>
          <p:nvCxnSpPr>
            <p:cNvPr id="51214" name="AutoShape 39"/>
            <p:cNvCxnSpPr>
              <a:cxnSpLocks noChangeShapeType="1"/>
              <a:stCxn id="51206" idx="3"/>
              <a:endCxn id="51212" idx="1"/>
            </p:cNvCxnSpPr>
            <p:nvPr/>
          </p:nvCxnSpPr>
          <p:spPr bwMode="auto">
            <a:xfrm flipV="1">
              <a:off x="4490864" y="3606478"/>
              <a:ext cx="660701"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5" name="Text Box 40"/>
            <p:cNvSpPr txBox="1">
              <a:spLocks noChangeArrowheads="1"/>
            </p:cNvSpPr>
            <p:nvPr/>
          </p:nvSpPr>
          <p:spPr bwMode="auto">
            <a:xfrm>
              <a:off x="4862793" y="333881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16" name="Text Box 41"/>
            <p:cNvSpPr txBox="1">
              <a:spLocks noChangeArrowheads="1"/>
            </p:cNvSpPr>
            <p:nvPr/>
          </p:nvSpPr>
          <p:spPr bwMode="auto">
            <a:xfrm>
              <a:off x="4530019" y="3354412"/>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7" name="Rectangle 42"/>
            <p:cNvSpPr>
              <a:spLocks noChangeArrowheads="1"/>
            </p:cNvSpPr>
            <p:nvPr/>
          </p:nvSpPr>
          <p:spPr bwMode="auto">
            <a:xfrm>
              <a:off x="1862097" y="3323496"/>
              <a:ext cx="944346" cy="565964"/>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8" name="Text Box 43"/>
            <p:cNvSpPr txBox="1">
              <a:spLocks noChangeArrowheads="1"/>
            </p:cNvSpPr>
            <p:nvPr/>
          </p:nvSpPr>
          <p:spPr bwMode="auto">
            <a:xfrm>
              <a:off x="182944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Lærer</a:t>
              </a:r>
            </a:p>
          </p:txBody>
        </p:sp>
        <p:cxnSp>
          <p:nvCxnSpPr>
            <p:cNvPr id="51219" name="AutoShape 45"/>
            <p:cNvCxnSpPr>
              <a:cxnSpLocks noChangeShapeType="1"/>
              <a:stCxn id="51217" idx="3"/>
              <a:endCxn id="51206" idx="1"/>
            </p:cNvCxnSpPr>
            <p:nvPr/>
          </p:nvCxnSpPr>
          <p:spPr bwMode="auto">
            <a:xfrm>
              <a:off x="2806443" y="3606478"/>
              <a:ext cx="682759"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0" name="Text Box 46"/>
            <p:cNvSpPr txBox="1">
              <a:spLocks noChangeArrowheads="1"/>
            </p:cNvSpPr>
            <p:nvPr/>
          </p:nvSpPr>
          <p:spPr bwMode="auto">
            <a:xfrm>
              <a:off x="2837507"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1" name="Text Box 47"/>
            <p:cNvSpPr txBox="1">
              <a:spLocks noChangeArrowheads="1"/>
            </p:cNvSpPr>
            <p:nvPr/>
          </p:nvSpPr>
          <p:spPr bwMode="auto">
            <a:xfrm>
              <a:off x="3207395"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2" name="Rectangle 48"/>
            <p:cNvSpPr>
              <a:spLocks noChangeArrowheads="1"/>
            </p:cNvSpPr>
            <p:nvPr/>
          </p:nvSpPr>
          <p:spPr bwMode="auto">
            <a:xfrm>
              <a:off x="3136275" y="4577574"/>
              <a:ext cx="1707514" cy="498999"/>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a:p>
          </p:txBody>
        </p:sp>
        <p:sp>
          <p:nvSpPr>
            <p:cNvPr id="51223" name="Text Box 49"/>
            <p:cNvSpPr txBox="1">
              <a:spLocks noChangeArrowheads="1"/>
            </p:cNvSpPr>
            <p:nvPr/>
          </p:nvSpPr>
          <p:spPr bwMode="auto">
            <a:xfrm>
              <a:off x="3126432" y="4654496"/>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Prøveform</a:t>
              </a:r>
            </a:p>
          </p:txBody>
        </p:sp>
        <p:cxnSp>
          <p:nvCxnSpPr>
            <p:cNvPr id="51224" name="AutoShape 50"/>
            <p:cNvCxnSpPr>
              <a:cxnSpLocks noChangeShapeType="1"/>
              <a:stCxn id="51206" idx="2"/>
              <a:endCxn id="51222" idx="0"/>
            </p:cNvCxnSpPr>
            <p:nvPr/>
          </p:nvCxnSpPr>
          <p:spPr bwMode="auto">
            <a:xfrm flipH="1">
              <a:off x="3990032" y="3889460"/>
              <a:ext cx="1" cy="688114"/>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6" name="Text Box 52"/>
            <p:cNvSpPr txBox="1">
              <a:spLocks noChangeArrowheads="1"/>
            </p:cNvSpPr>
            <p:nvPr/>
          </p:nvSpPr>
          <p:spPr bwMode="auto">
            <a:xfrm>
              <a:off x="3961778" y="4277236"/>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27" name="Rectangle 53"/>
            <p:cNvSpPr>
              <a:spLocks noChangeArrowheads="1"/>
            </p:cNvSpPr>
            <p:nvPr/>
          </p:nvSpPr>
          <p:spPr bwMode="auto">
            <a:xfrm>
              <a:off x="4910791" y="2469732"/>
              <a:ext cx="1239704" cy="521369"/>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28" name="Text Box 54"/>
            <p:cNvSpPr txBox="1">
              <a:spLocks noChangeArrowheads="1"/>
            </p:cNvSpPr>
            <p:nvPr/>
          </p:nvSpPr>
          <p:spPr bwMode="auto">
            <a:xfrm>
              <a:off x="4910791" y="2522653"/>
              <a:ext cx="12398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Karakter</a:t>
              </a:r>
            </a:p>
          </p:txBody>
        </p:sp>
        <p:sp>
          <p:nvSpPr>
            <p:cNvPr id="51229" name="Text Box 55"/>
            <p:cNvSpPr txBox="1">
              <a:spLocks noChangeArrowheads="1"/>
            </p:cNvSpPr>
            <p:nvPr/>
          </p:nvSpPr>
          <p:spPr bwMode="auto">
            <a:xfrm>
              <a:off x="4624651" y="250248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30" name="Line 57"/>
            <p:cNvSpPr>
              <a:spLocks noChangeShapeType="1"/>
            </p:cNvSpPr>
            <p:nvPr/>
          </p:nvSpPr>
          <p:spPr bwMode="auto">
            <a:xfrm>
              <a:off x="3990032" y="2780927"/>
              <a:ext cx="917926" cy="162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da-DK" sz="1800"/>
            </a:p>
          </p:txBody>
        </p:sp>
        <p:sp>
          <p:nvSpPr>
            <p:cNvPr id="38" name="Text Box 51"/>
            <p:cNvSpPr txBox="1">
              <a:spLocks noChangeArrowheads="1"/>
            </p:cNvSpPr>
            <p:nvPr/>
          </p:nvSpPr>
          <p:spPr bwMode="auto">
            <a:xfrm>
              <a:off x="3977821" y="3852059"/>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grpSp>
      <p:sp>
        <p:nvSpPr>
          <p:cNvPr id="40" name="Rectangle 5"/>
          <p:cNvSpPr txBox="1">
            <a:spLocks noChangeArrowheads="1"/>
          </p:cNvSpPr>
          <p:nvPr/>
        </p:nvSpPr>
        <p:spPr bwMode="auto">
          <a:xfrm>
            <a:off x="4198641" y="3929124"/>
            <a:ext cx="4319711" cy="1872431"/>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268288" lvl="1" indent="-180975" eaLnBrk="1" hangingPunct="1">
              <a:buFont typeface="Arial" panose="020B0604020202020204" pitchFamily="34" charset="0"/>
              <a:buChar char="•"/>
            </a:pPr>
            <a:r>
              <a:rPr lang="da-DK" altLang="da-DK" sz="1600" b="1" kern="0" dirty="0">
                <a:solidFill>
                  <a:srgbClr val="0000CC"/>
                </a:solidFill>
                <a:ea typeface="ＭＳ Ｐゴシック" pitchFamily="34" charset="-128"/>
              </a:rPr>
              <a:t>Studerende</a:t>
            </a:r>
            <a:r>
              <a:rPr lang="da-DK" altLang="da-DK" sz="1600" kern="0" dirty="0">
                <a:solidFill>
                  <a:srgbClr val="0000CC"/>
                </a:solidFill>
                <a:ea typeface="ＭＳ Ｐゴシック" pitchFamily="34" charset="-128"/>
              </a:rPr>
              <a:t> (Rasmus, Stine, Søren, ...)</a:t>
            </a:r>
            <a:endParaRPr lang="da-DK" altLang="da-DK" sz="1050" kern="0" dirty="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a:solidFill>
                  <a:srgbClr val="0000CC"/>
                </a:solidFill>
                <a:ea typeface="ＭＳ Ｐゴシック" pitchFamily="34" charset="-128"/>
              </a:rPr>
              <a:t>Fag</a:t>
            </a:r>
            <a:r>
              <a:rPr lang="da-DK" altLang="da-DK" sz="1600" kern="0" dirty="0">
                <a:solidFill>
                  <a:srgbClr val="0000CC"/>
                </a:solidFill>
                <a:ea typeface="ＭＳ Ｐゴシック" pitchFamily="34" charset="-128"/>
              </a:rPr>
              <a:t> (Programmering, </a:t>
            </a:r>
            <a:r>
              <a:rPr lang="da-DK" altLang="da-DK" sz="1600" kern="0" dirty="0" err="1">
                <a:solidFill>
                  <a:srgbClr val="0000CC"/>
                </a:solidFill>
                <a:ea typeface="ＭＳ Ｐゴシック" pitchFamily="34" charset="-128"/>
              </a:rPr>
              <a:t>Calculus</a:t>
            </a:r>
            <a:r>
              <a:rPr lang="da-DK" altLang="da-DK" sz="1600" kern="0" dirty="0">
                <a:solidFill>
                  <a:srgbClr val="0000CC"/>
                </a:solidFill>
                <a:ea typeface="ＭＳ Ｐゴシック" pitchFamily="34" charset="-128"/>
              </a:rPr>
              <a:t>, ...)</a:t>
            </a:r>
            <a:endParaRPr lang="da-DK" altLang="da-DK" sz="1050" kern="0" dirty="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a:solidFill>
                  <a:srgbClr val="0000CC"/>
                </a:solidFill>
                <a:ea typeface="ＭＳ Ｐゴシック" pitchFamily="34" charset="-128"/>
              </a:rPr>
              <a:t>Lærer </a:t>
            </a:r>
            <a:r>
              <a:rPr lang="da-DK" altLang="da-DK" sz="1600" kern="0" dirty="0">
                <a:solidFill>
                  <a:srgbClr val="0000CC"/>
                </a:solidFill>
                <a:ea typeface="ＭＳ Ｐゴシック" pitchFamily="34" charset="-128"/>
              </a:rPr>
              <a:t>(Kurt Jensen, …..)</a:t>
            </a:r>
            <a:endParaRPr lang="da-DK" altLang="da-DK" sz="1050" kern="0" dirty="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a:solidFill>
                  <a:srgbClr val="0000CC"/>
                </a:solidFill>
                <a:ea typeface="ＭＳ Ｐゴシック" pitchFamily="34" charset="-128"/>
              </a:rPr>
              <a:t>Lokale</a:t>
            </a:r>
            <a:r>
              <a:rPr lang="da-DK" altLang="da-DK" sz="1600" kern="0" dirty="0">
                <a:solidFill>
                  <a:srgbClr val="0000CC"/>
                </a:solidFill>
                <a:ea typeface="ＭＳ Ｐゴシック" pitchFamily="34" charset="-128"/>
              </a:rPr>
              <a:t> (Aud. E, Aud. F)</a:t>
            </a:r>
            <a:endParaRPr lang="da-DK" altLang="da-DK" sz="1050" kern="0" dirty="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a:solidFill>
                  <a:srgbClr val="0000CC"/>
                </a:solidFill>
                <a:ea typeface="ＭＳ Ｐゴシック" pitchFamily="34" charset="-128"/>
              </a:rPr>
              <a:t>Prøveform</a:t>
            </a:r>
            <a:r>
              <a:rPr lang="da-DK" altLang="da-DK" sz="1600" kern="0" dirty="0">
                <a:solidFill>
                  <a:srgbClr val="0000CC"/>
                </a:solidFill>
                <a:ea typeface="ＭＳ Ｐゴシック" pitchFamily="34" charset="-128"/>
              </a:rPr>
              <a:t> (mundtlig, skriftlig, projekt, ...)</a:t>
            </a:r>
            <a:endParaRPr lang="da-DK" altLang="da-DK" sz="1050" kern="0" dirty="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a:solidFill>
                  <a:srgbClr val="0000CC"/>
                </a:solidFill>
                <a:ea typeface="ＭＳ Ｐゴシック" pitchFamily="34" charset="-128"/>
              </a:rPr>
              <a:t>Karakter </a:t>
            </a:r>
            <a:r>
              <a:rPr lang="da-DK" altLang="da-DK" sz="1600" kern="0" dirty="0">
                <a:solidFill>
                  <a:srgbClr val="0000CC"/>
                </a:solidFill>
                <a:ea typeface="ＭＳ Ｐゴシック" pitchFamily="34" charset="-128"/>
              </a:rPr>
              <a:t>(bestået, udeblevet, 7, ...)</a:t>
            </a:r>
          </a:p>
        </p:txBody>
      </p:sp>
      <p:sp>
        <p:nvSpPr>
          <p:cNvPr id="41" name="Text Box 11"/>
          <p:cNvSpPr txBox="1">
            <a:spLocks noChangeArrowheads="1"/>
          </p:cNvSpPr>
          <p:nvPr/>
        </p:nvSpPr>
        <p:spPr bwMode="auto">
          <a:xfrm>
            <a:off x="4391714" y="6155790"/>
            <a:ext cx="132049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0000FF"/>
                </a:solidFill>
              </a:rPr>
              <a:t>Klasser (begreber)</a:t>
            </a:r>
          </a:p>
        </p:txBody>
      </p:sp>
      <p:sp>
        <p:nvSpPr>
          <p:cNvPr id="42" name="Line 12"/>
          <p:cNvSpPr>
            <a:spLocks noChangeShapeType="1"/>
          </p:cNvSpPr>
          <p:nvPr/>
        </p:nvSpPr>
        <p:spPr bwMode="auto">
          <a:xfrm flipV="1">
            <a:off x="4860032" y="5801555"/>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3" name="Text Box 11"/>
          <p:cNvSpPr txBox="1">
            <a:spLocks noChangeArrowheads="1"/>
          </p:cNvSpPr>
          <p:nvPr/>
        </p:nvSpPr>
        <p:spPr bwMode="auto">
          <a:xfrm>
            <a:off x="5796136" y="6143138"/>
            <a:ext cx="230425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0000FF"/>
                </a:solidFill>
              </a:rPr>
              <a:t>Objekter</a:t>
            </a:r>
            <a:br>
              <a:rPr lang="da-DK" altLang="da-DK" sz="1400" b="1" dirty="0">
                <a:solidFill>
                  <a:srgbClr val="0000FF"/>
                </a:solidFill>
              </a:rPr>
            </a:br>
            <a:r>
              <a:rPr lang="da-DK" altLang="da-DK" sz="1400" b="1" dirty="0">
                <a:solidFill>
                  <a:srgbClr val="0000FF"/>
                </a:solidFill>
              </a:rPr>
              <a:t>(instanser af begreber)</a:t>
            </a:r>
          </a:p>
        </p:txBody>
      </p:sp>
      <p:sp>
        <p:nvSpPr>
          <p:cNvPr id="44" name="Line 12"/>
          <p:cNvSpPr>
            <a:spLocks noChangeShapeType="1"/>
          </p:cNvSpPr>
          <p:nvPr/>
        </p:nvSpPr>
        <p:spPr bwMode="auto">
          <a:xfrm flipV="1">
            <a:off x="6228184" y="5800734"/>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6" name="Text Box 101"/>
          <p:cNvSpPr txBox="1">
            <a:spLocks noChangeArrowheads="1"/>
          </p:cNvSpPr>
          <p:nvPr/>
        </p:nvSpPr>
        <p:spPr bwMode="auto">
          <a:xfrm>
            <a:off x="840639" y="5013176"/>
            <a:ext cx="1558860" cy="646331"/>
          </a:xfrm>
          <a:prstGeom prst="rect">
            <a:avLst/>
          </a:prstGeom>
          <a:solidFill>
            <a:srgbClr val="FFFFCC"/>
          </a:solidFill>
          <a:ln w="57150" cmpd="thickThin">
            <a:solidFill>
              <a:srgbClr val="000066"/>
            </a:solidFill>
            <a:miter lim="800000"/>
            <a:headEnd/>
            <a:tailEnd/>
          </a:ln>
          <a:effec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Tree>
    <p:extLst>
      <p:ext uri="{BB962C8B-B14F-4D97-AF65-F5344CB8AC3E}">
        <p14:creationId xmlns:p14="http://schemas.microsoft.com/office/powerpoint/2010/main" val="13772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15549" y="2132856"/>
            <a:ext cx="7416824" cy="4605790"/>
          </a:xfrm>
          <a:prstGeom prst="rect">
            <a:avLst/>
          </a:prstGeom>
        </p:spPr>
      </p:pic>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a:ea typeface="ＭＳ Ｐゴシック" pitchFamily="34" charset="-128"/>
              </a:rPr>
              <a:t>Klassediagram for Sudoku løseren</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26</a:t>
            </a:fld>
            <a:endParaRPr lang="da-DK" altLang="da-DK" dirty="0"/>
          </a:p>
        </p:txBody>
      </p:sp>
      <p:sp>
        <p:nvSpPr>
          <p:cNvPr id="45" name="Rectangle 44"/>
          <p:cNvSpPr/>
          <p:nvPr/>
        </p:nvSpPr>
        <p:spPr>
          <a:xfrm rot="21165640">
            <a:off x="6057934" y="3573653"/>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Pause</a:t>
            </a:r>
          </a:p>
        </p:txBody>
      </p:sp>
      <p:sp>
        <p:nvSpPr>
          <p:cNvPr id="41" name="Text Box 11"/>
          <p:cNvSpPr txBox="1">
            <a:spLocks noChangeArrowheads="1"/>
          </p:cNvSpPr>
          <p:nvPr/>
        </p:nvSpPr>
        <p:spPr bwMode="auto">
          <a:xfrm>
            <a:off x="4676422" y="2874426"/>
            <a:ext cx="119513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a:solidFill>
                  <a:srgbClr val="0000FF"/>
                </a:solidFill>
              </a:rPr>
              <a:t>Algoritmen</a:t>
            </a:r>
          </a:p>
        </p:txBody>
      </p:sp>
      <p:sp>
        <p:nvSpPr>
          <p:cNvPr id="47" name="Text Box 11"/>
          <p:cNvSpPr txBox="1">
            <a:spLocks noChangeArrowheads="1"/>
          </p:cNvSpPr>
          <p:nvPr/>
        </p:nvSpPr>
        <p:spPr bwMode="auto">
          <a:xfrm>
            <a:off x="2244569" y="4180002"/>
            <a:ext cx="1347244"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a:solidFill>
                  <a:srgbClr val="0000FF"/>
                </a:solidFill>
              </a:rPr>
              <a:t>Håndtering af 9x9 </a:t>
            </a:r>
            <a:r>
              <a:rPr lang="da-DK" altLang="da-DK" sz="1400" b="1" dirty="0" err="1">
                <a:solidFill>
                  <a:srgbClr val="0000FF"/>
                </a:solidFill>
              </a:rPr>
              <a:t>grid</a:t>
            </a:r>
            <a:endParaRPr lang="da-DK" altLang="da-DK" sz="1400" b="1" dirty="0">
              <a:solidFill>
                <a:srgbClr val="0000FF"/>
              </a:solidFill>
            </a:endParaRPr>
          </a:p>
        </p:txBody>
      </p:sp>
      <p:sp>
        <p:nvSpPr>
          <p:cNvPr id="48" name="Text Box 11"/>
          <p:cNvSpPr txBox="1">
            <a:spLocks noChangeArrowheads="1"/>
          </p:cNvSpPr>
          <p:nvPr/>
        </p:nvSpPr>
        <p:spPr bwMode="auto">
          <a:xfrm>
            <a:off x="2079645" y="5762191"/>
            <a:ext cx="152253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a:solidFill>
                  <a:srgbClr val="0000FF"/>
                </a:solidFill>
              </a:rPr>
              <a:t>Håndtering af et enkelt felt</a:t>
            </a:r>
          </a:p>
        </p:txBody>
      </p:sp>
      <p:sp>
        <p:nvSpPr>
          <p:cNvPr id="49" name="Text Box 11"/>
          <p:cNvSpPr txBox="1">
            <a:spLocks noChangeArrowheads="1"/>
          </p:cNvSpPr>
          <p:nvPr/>
        </p:nvSpPr>
        <p:spPr bwMode="auto">
          <a:xfrm>
            <a:off x="2090949" y="2766704"/>
            <a:ext cx="160676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a:solidFill>
                  <a:srgbClr val="0000FF"/>
                </a:solidFill>
              </a:rPr>
              <a:t>Indlæsning af opgave fra fil</a:t>
            </a:r>
          </a:p>
        </p:txBody>
      </p:sp>
      <p:sp>
        <p:nvSpPr>
          <p:cNvPr id="50" name="Text Box 11"/>
          <p:cNvSpPr txBox="1">
            <a:spLocks noChangeArrowheads="1"/>
          </p:cNvSpPr>
          <p:nvPr/>
        </p:nvSpPr>
        <p:spPr bwMode="auto">
          <a:xfrm>
            <a:off x="6513099" y="5756650"/>
            <a:ext cx="1531651"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a:solidFill>
                  <a:srgbClr val="0000FF"/>
                </a:solidFill>
              </a:rPr>
              <a:t>Interaktion med brugeren</a:t>
            </a:r>
          </a:p>
        </p:txBody>
      </p:sp>
      <p:sp>
        <p:nvSpPr>
          <p:cNvPr id="52" name="Content Placeholder 2"/>
          <p:cNvSpPr txBox="1">
            <a:spLocks/>
          </p:cNvSpPr>
          <p:nvPr/>
        </p:nvSpPr>
        <p:spPr bwMode="auto">
          <a:xfrm>
            <a:off x="637611" y="1095007"/>
            <a:ext cx="6166637" cy="110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a:t>Kopieret fra BlueJ</a:t>
            </a:r>
          </a:p>
          <a:p>
            <a:pPr lvl="1" eaLnBrk="1" hangingPunct="1">
              <a:defRPr/>
            </a:pPr>
            <a:r>
              <a:rPr lang="da-DK" altLang="da-DK" sz="1800" dirty="0">
                <a:ea typeface="ＭＳ Ｐゴシック" pitchFamily="34" charset="-128"/>
              </a:rPr>
              <a:t>Fem forskellige klasser med hvert deres formål</a:t>
            </a:r>
          </a:p>
          <a:p>
            <a:pPr lvl="1" eaLnBrk="1" hangingPunct="1">
              <a:defRPr/>
            </a:pPr>
            <a:r>
              <a:rPr lang="da-DK" altLang="da-DK" sz="1800" dirty="0">
                <a:ea typeface="ＭＳ Ｐゴシック" pitchFamily="34" charset="-128"/>
              </a:rPr>
              <a:t>I BlueJ er pilene stiplede</a:t>
            </a:r>
          </a:p>
        </p:txBody>
      </p:sp>
      <p:sp>
        <p:nvSpPr>
          <p:cNvPr id="12" name="Text Box 7"/>
          <p:cNvSpPr txBox="1">
            <a:spLocks noChangeArrowheads="1"/>
          </p:cNvSpPr>
          <p:nvPr/>
        </p:nvSpPr>
        <p:spPr bwMode="auto">
          <a:xfrm>
            <a:off x="55160" y="3638208"/>
            <a:ext cx="2044149" cy="1569660"/>
          </a:xfrm>
          <a:prstGeom prst="rect">
            <a:avLst/>
          </a:prstGeom>
          <a:solidFill>
            <a:srgbClr val="FFFFCC"/>
          </a:solidFill>
          <a:ln w="28575">
            <a:solidFill>
              <a:srgbClr val="0000CC"/>
            </a:solidFill>
          </a:ln>
          <a:effectLst/>
        </p:spPr>
        <p:txBody>
          <a:bodyPr wrap="none">
            <a:spAutoFit/>
          </a:bodyPr>
          <a:lstStyle/>
          <a:p>
            <a:pPr>
              <a:defRPr/>
            </a:pPr>
            <a:r>
              <a:rPr lang="da-DK" sz="1200" b="1" dirty="0" err="1">
                <a:solidFill>
                  <a:srgbClr val="008000"/>
                </a:solidFill>
                <a:latin typeface="Courier New" charset="0"/>
                <a:ea typeface="ＭＳ Ｐゴシック" charset="0"/>
              </a:rPr>
              <a:t>allFilled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printGrid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currentField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advanceToNextField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promising</a:t>
            </a:r>
            <a:r>
              <a:rPr lang="da-DK" sz="1200" b="1" dirty="0">
                <a:solidFill>
                  <a:srgbClr val="008000"/>
                </a:solidFill>
                <a:latin typeface="Courier New" charset="0"/>
                <a:ea typeface="ＭＳ Ｐゴシック" charset="0"/>
              </a:rPr>
              <a:t>(c)</a:t>
            </a:r>
          </a:p>
          <a:p>
            <a:pPr>
              <a:defRPr/>
            </a:pPr>
            <a:r>
              <a:rPr lang="da-DK" sz="1200" b="1" dirty="0" err="1">
                <a:solidFill>
                  <a:srgbClr val="008000"/>
                </a:solidFill>
                <a:latin typeface="Courier New" charset="0"/>
                <a:ea typeface="ＭＳ Ｐゴシック" charset="0"/>
              </a:rPr>
              <a:t>setFieldValue</a:t>
            </a:r>
            <a:r>
              <a:rPr lang="da-DK" sz="1200" b="1" dirty="0">
                <a:solidFill>
                  <a:srgbClr val="008000"/>
                </a:solidFill>
                <a:latin typeface="Courier New" charset="0"/>
                <a:ea typeface="ＭＳ Ｐゴシック" charset="0"/>
              </a:rPr>
              <a:t>(c)</a:t>
            </a:r>
          </a:p>
          <a:p>
            <a:pPr>
              <a:defRPr/>
            </a:pPr>
            <a:r>
              <a:rPr lang="da-DK" sz="1200" b="1" dirty="0" err="1">
                <a:solidFill>
                  <a:srgbClr val="008000"/>
                </a:solidFill>
                <a:latin typeface="Courier New" charset="0"/>
                <a:ea typeface="ＭＳ Ｐゴシック" charset="0"/>
              </a:rPr>
              <a:t>clearCurrentField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setToField</a:t>
            </a:r>
            <a:r>
              <a:rPr lang="da-DK" sz="1200" b="1" dirty="0">
                <a:solidFill>
                  <a:srgbClr val="008000"/>
                </a:solidFill>
                <a:latin typeface="Courier New" charset="0"/>
                <a:ea typeface="ＭＳ Ｐゴシック" charset="0"/>
              </a:rPr>
              <a:t>()</a:t>
            </a:r>
          </a:p>
        </p:txBody>
      </p:sp>
      <p:sp>
        <p:nvSpPr>
          <p:cNvPr id="13" name="Text Box 7"/>
          <p:cNvSpPr txBox="1">
            <a:spLocks noChangeArrowheads="1"/>
          </p:cNvSpPr>
          <p:nvPr/>
        </p:nvSpPr>
        <p:spPr bwMode="auto">
          <a:xfrm>
            <a:off x="6147212" y="2999648"/>
            <a:ext cx="928459" cy="276999"/>
          </a:xfrm>
          <a:prstGeom prst="rect">
            <a:avLst/>
          </a:prstGeom>
          <a:solidFill>
            <a:srgbClr val="FFFFCC"/>
          </a:solidFill>
          <a:ln w="28575">
            <a:solidFill>
              <a:srgbClr val="0000CC"/>
            </a:solidFill>
          </a:ln>
          <a:effectLst/>
        </p:spPr>
        <p:txBody>
          <a:bodyPr wrap="none">
            <a:spAutoFit/>
          </a:bodyPr>
          <a:lstStyle/>
          <a:p>
            <a:pPr>
              <a:defRPr/>
            </a:pPr>
            <a:r>
              <a:rPr lang="da-DK" sz="1200" b="1" dirty="0" err="1">
                <a:solidFill>
                  <a:srgbClr val="008000"/>
                </a:solidFill>
                <a:latin typeface="Courier New" charset="0"/>
                <a:ea typeface="ＭＳ Ｐゴシック" charset="0"/>
              </a:rPr>
              <a:t>tryAll</a:t>
            </a:r>
            <a:r>
              <a:rPr lang="da-DK" sz="1200" b="1" dirty="0">
                <a:solidFill>
                  <a:srgbClr val="008000"/>
                </a:solidFill>
                <a:latin typeface="Courier New" charset="0"/>
                <a:ea typeface="ＭＳ Ｐゴシック" charset="0"/>
              </a:rPr>
              <a:t>()</a:t>
            </a:r>
          </a:p>
        </p:txBody>
      </p:sp>
      <p:sp>
        <p:nvSpPr>
          <p:cNvPr id="14" name="Text Box 7"/>
          <p:cNvSpPr txBox="1">
            <a:spLocks noChangeArrowheads="1"/>
          </p:cNvSpPr>
          <p:nvPr/>
        </p:nvSpPr>
        <p:spPr bwMode="auto">
          <a:xfrm>
            <a:off x="6620405" y="6352401"/>
            <a:ext cx="649537" cy="276999"/>
          </a:xfrm>
          <a:prstGeom prst="rect">
            <a:avLst/>
          </a:prstGeom>
          <a:solidFill>
            <a:srgbClr val="FFFFCC"/>
          </a:solidFill>
          <a:ln w="28575">
            <a:solidFill>
              <a:srgbClr val="0000CC"/>
            </a:solidFill>
          </a:ln>
          <a:effectLst/>
        </p:spPr>
        <p:txBody>
          <a:bodyPr wrap="none">
            <a:spAutoFit/>
          </a:bodyPr>
          <a:lstStyle/>
          <a:p>
            <a:pPr>
              <a:defRPr/>
            </a:pPr>
            <a:r>
              <a:rPr lang="da-DK" sz="1200" b="1" dirty="0">
                <a:solidFill>
                  <a:srgbClr val="008000"/>
                </a:solidFill>
                <a:latin typeface="Courier New" charset="0"/>
                <a:ea typeface="ＭＳ Ｐゴシック" charset="0"/>
              </a:rPr>
              <a:t>run()</a:t>
            </a:r>
          </a:p>
        </p:txBody>
      </p:sp>
      <p:sp>
        <p:nvSpPr>
          <p:cNvPr id="15" name="Text Box 7"/>
          <p:cNvSpPr txBox="1">
            <a:spLocks noChangeArrowheads="1"/>
          </p:cNvSpPr>
          <p:nvPr/>
        </p:nvSpPr>
        <p:spPr bwMode="auto">
          <a:xfrm>
            <a:off x="3349673" y="3374656"/>
            <a:ext cx="1114408" cy="276999"/>
          </a:xfrm>
          <a:prstGeom prst="rect">
            <a:avLst/>
          </a:prstGeom>
          <a:solidFill>
            <a:srgbClr val="FFFFCC"/>
          </a:solidFill>
          <a:ln w="28575">
            <a:solidFill>
              <a:srgbClr val="0000CC"/>
            </a:solidFill>
          </a:ln>
          <a:effectLst/>
        </p:spPr>
        <p:txBody>
          <a:bodyPr wrap="none">
            <a:spAutoFit/>
          </a:bodyPr>
          <a:lstStyle/>
          <a:p>
            <a:pPr>
              <a:defRPr/>
            </a:pPr>
            <a:r>
              <a:rPr lang="da-DK" sz="1200" b="1" dirty="0" err="1">
                <a:solidFill>
                  <a:srgbClr val="008000"/>
                </a:solidFill>
                <a:latin typeface="Courier New" charset="0"/>
                <a:ea typeface="ＭＳ Ｐゴシック" charset="0"/>
              </a:rPr>
              <a:t>readGrid</a:t>
            </a:r>
            <a:r>
              <a:rPr lang="da-DK" sz="1200" b="1" dirty="0">
                <a:solidFill>
                  <a:srgbClr val="008000"/>
                </a:solidFill>
                <a:latin typeface="Courier New" charset="0"/>
                <a:ea typeface="ＭＳ Ｐゴシック" charset="0"/>
              </a:rPr>
              <a:t>()</a:t>
            </a:r>
          </a:p>
        </p:txBody>
      </p:sp>
    </p:spTree>
    <p:extLst>
      <p:ext uri="{BB962C8B-B14F-4D97-AF65-F5344CB8AC3E}">
        <p14:creationId xmlns:p14="http://schemas.microsoft.com/office/powerpoint/2010/main" val="25304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1" grpId="0"/>
      <p:bldP spid="47" grpId="0"/>
      <p:bldP spid="48" grpId="0"/>
      <p:bldP spid="49" grpId="0"/>
      <p:bldP spid="50" grpId="0"/>
      <p:bldP spid="12"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60350"/>
            <a:ext cx="8568183" cy="682625"/>
          </a:xfrm>
        </p:spPr>
        <p:txBody>
          <a:bodyPr/>
          <a:lstStyle/>
          <a:p>
            <a:pPr eaLnBrk="1" hangingPunct="1"/>
            <a:r>
              <a:rPr lang="da-DK" altLang="da-DK" sz="3200" dirty="0">
                <a:solidFill>
                  <a:srgbClr val="C00000"/>
                </a:solidFill>
                <a:cs typeface="Arial"/>
              </a:rPr>
              <a:t>●</a:t>
            </a:r>
            <a:r>
              <a:rPr lang="da-DK" altLang="da-DK" sz="3200" dirty="0">
                <a:cs typeface="Arial"/>
              </a:rPr>
              <a:t> </a:t>
            </a:r>
            <a:r>
              <a:rPr lang="da-DK" sz="3200" dirty="0"/>
              <a:t>Information om kurset</a:t>
            </a:r>
            <a:endParaRPr lang="da-DK" altLang="da-DK" sz="3200" noProof="0" dirty="0">
              <a:ea typeface="ＭＳ Ｐゴシック" pitchFamily="34" charset="-128"/>
            </a:endParaRPr>
          </a:p>
        </p:txBody>
      </p:sp>
      <p:sp>
        <p:nvSpPr>
          <p:cNvPr id="136195" name="Rectangle 3"/>
          <p:cNvSpPr>
            <a:spLocks noGrp="1" noChangeArrowheads="1"/>
          </p:cNvSpPr>
          <p:nvPr>
            <p:ph type="body" idx="1"/>
          </p:nvPr>
        </p:nvSpPr>
        <p:spPr>
          <a:xfrm>
            <a:off x="467544" y="1052736"/>
            <a:ext cx="8640191" cy="3744416"/>
          </a:xfrm>
        </p:spPr>
        <p:txBody>
          <a:bodyPr>
            <a:normAutofit/>
          </a:bodyPr>
          <a:lstStyle/>
          <a:p>
            <a:pPr eaLnBrk="1" hangingPunct="1">
              <a:lnSpc>
                <a:spcPct val="90000"/>
              </a:lnSpc>
              <a:spcBef>
                <a:spcPts val="1800"/>
              </a:spcBef>
            </a:pPr>
            <a:r>
              <a:rPr lang="da-DK" altLang="da-DK" sz="2000" noProof="0" dirty="0">
                <a:ea typeface="ＭＳ Ｐゴシック" pitchFamily="34" charset="-128"/>
              </a:rPr>
              <a:t>Objektorienteret programmering</a:t>
            </a:r>
          </a:p>
          <a:p>
            <a:pPr lvl="1" eaLnBrk="1" hangingPunct="1">
              <a:spcBef>
                <a:spcPts val="600"/>
              </a:spcBef>
            </a:pPr>
            <a:r>
              <a:rPr lang="da-DK" altLang="da-DK" sz="1800" noProof="0" dirty="0">
                <a:ea typeface="ＭＳ Ｐゴシック" pitchFamily="34" charset="-128"/>
              </a:rPr>
              <a:t>Java er vores programmeringssprog</a:t>
            </a:r>
          </a:p>
          <a:p>
            <a:pPr lvl="1" eaLnBrk="1" hangingPunct="1">
              <a:spcBef>
                <a:spcPts val="600"/>
              </a:spcBef>
            </a:pPr>
            <a:r>
              <a:rPr lang="da-DK" altLang="da-DK" sz="1800" dirty="0">
                <a:ea typeface="ＭＳ Ｐゴシック" pitchFamily="34" charset="-128"/>
              </a:rPr>
              <a:t>BlueJ er vores programmeringsomgivelser (editor)</a:t>
            </a:r>
          </a:p>
          <a:p>
            <a:pPr lvl="1" eaLnBrk="1" hangingPunct="1">
              <a:spcBef>
                <a:spcPts val="600"/>
              </a:spcBef>
            </a:pPr>
            <a:r>
              <a:rPr lang="da-DK" altLang="da-DK" sz="1800" noProof="0" dirty="0">
                <a:ea typeface="ＭＳ Ｐゴシック" pitchFamily="34" charset="-128"/>
              </a:rPr>
              <a:t>Undervejs bruger vi kode produceret af andre</a:t>
            </a:r>
            <a:br>
              <a:rPr lang="da-DK" altLang="da-DK" sz="1800" noProof="0" dirty="0">
                <a:ea typeface="ＭＳ Ｐゴシック" pitchFamily="34" charset="-128"/>
              </a:rPr>
            </a:br>
            <a:r>
              <a:rPr lang="da-DK" altLang="da-DK" sz="1800" noProof="0" dirty="0">
                <a:ea typeface="ＭＳ Ｐゴシック" pitchFamily="34" charset="-128"/>
              </a:rPr>
              <a:t>(Javas klassebibliotek)</a:t>
            </a:r>
          </a:p>
          <a:p>
            <a:pPr eaLnBrk="1" hangingPunct="1">
              <a:lnSpc>
                <a:spcPct val="90000"/>
              </a:lnSpc>
              <a:spcBef>
                <a:spcPts val="2400"/>
              </a:spcBef>
            </a:pPr>
            <a:r>
              <a:rPr lang="da-DK" altLang="da-DK" sz="2000" noProof="0" dirty="0">
                <a:ea typeface="ＭＳ Ｐゴシック" pitchFamily="34" charset="-128"/>
              </a:rPr>
              <a:t>Modeldrevet programmering</a:t>
            </a:r>
          </a:p>
          <a:p>
            <a:pPr lvl="1" eaLnBrk="1" hangingPunct="1">
              <a:spcBef>
                <a:spcPts val="600"/>
              </a:spcBef>
            </a:pPr>
            <a:r>
              <a:rPr lang="da-DK" altLang="da-DK" sz="1800" noProof="0" dirty="0">
                <a:ea typeface="ＭＳ Ｐゴシック" pitchFamily="34" charset="-128"/>
              </a:rPr>
              <a:t>Programmeringsopgaver tager udgangspunkt i simple</a:t>
            </a:r>
            <a:br>
              <a:rPr lang="da-DK" altLang="da-DK" sz="1800" noProof="0" dirty="0">
                <a:ea typeface="ＭＳ Ｐゴシック" pitchFamily="34" charset="-128"/>
              </a:rPr>
            </a:br>
            <a:r>
              <a:rPr lang="da-DK" altLang="da-DK" sz="1800" noProof="0" dirty="0">
                <a:ea typeface="ＭＳ Ｐゴシック" pitchFamily="34" charset="-128"/>
              </a:rPr>
              <a:t>objektorienterede modeller (primært klassediagrammer)</a:t>
            </a:r>
          </a:p>
          <a:p>
            <a:pPr lvl="1" eaLnBrk="1" hangingPunct="1">
              <a:spcBef>
                <a:spcPts val="600"/>
              </a:spcBef>
            </a:pPr>
            <a:r>
              <a:rPr lang="da-DK" altLang="da-DK" sz="1800" noProof="0" dirty="0">
                <a:ea typeface="ＭＳ Ｐゴシック" pitchFamily="34" charset="-128"/>
              </a:rPr>
              <a:t>UML diagrammerne er vores specifikationssprog</a:t>
            </a:r>
          </a:p>
          <a:p>
            <a:pPr lvl="1" eaLnBrk="1" hangingPunct="1">
              <a:spcBef>
                <a:spcPts val="600"/>
              </a:spcBef>
            </a:pPr>
            <a:r>
              <a:rPr lang="da-DK" altLang="da-DK" sz="1800" spc="-30" noProof="0" dirty="0">
                <a:ea typeface="ＭＳ Ｐゴシック" pitchFamily="34" charset="-128"/>
              </a:rPr>
              <a:t>Java er vores implementationssprog</a:t>
            </a:r>
          </a:p>
        </p:txBody>
      </p:sp>
      <p:pic>
        <p:nvPicPr>
          <p:cNvPr id="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76872"/>
            <a:ext cx="1218045" cy="98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340768"/>
            <a:ext cx="1152128" cy="183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4873893"/>
            <a:ext cx="1368152" cy="171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6"/>
          <a:stretch>
            <a:fillRect/>
          </a:stretch>
        </p:blipFill>
        <p:spPr>
          <a:xfrm>
            <a:off x="4912192" y="4317722"/>
            <a:ext cx="1985542" cy="2083078"/>
          </a:xfrm>
          <a:prstGeom prst="rect">
            <a:avLst/>
          </a:prstGeom>
        </p:spPr>
      </p:pic>
      <p:pic>
        <p:nvPicPr>
          <p:cNvPr id="6" name="Picture 5"/>
          <p:cNvPicPr>
            <a:picLocks noChangeAspect="1"/>
          </p:cNvPicPr>
          <p:nvPr/>
        </p:nvPicPr>
        <p:blipFill>
          <a:blip r:embed="rId7"/>
          <a:stretch>
            <a:fillRect/>
          </a:stretch>
        </p:blipFill>
        <p:spPr>
          <a:xfrm>
            <a:off x="6704136" y="3970910"/>
            <a:ext cx="2332360" cy="2842466"/>
          </a:xfrm>
          <a:prstGeom prst="rect">
            <a:avLst/>
          </a:prstGeom>
        </p:spPr>
      </p:pic>
      <p:sp>
        <p:nvSpPr>
          <p:cNvPr id="2" name="Slide Number Placeholder 1"/>
          <p:cNvSpPr>
            <a:spLocks noGrp="1"/>
          </p:cNvSpPr>
          <p:nvPr>
            <p:ph type="sldNum" sz="quarter" idx="12"/>
          </p:nvPr>
        </p:nvSpPr>
        <p:spPr>
          <a:xfrm>
            <a:off x="8460432" y="6400800"/>
            <a:ext cx="683568" cy="457200"/>
          </a:xfrm>
        </p:spPr>
        <p:txBody>
          <a:bodyPr/>
          <a:lstStyle/>
          <a:p>
            <a:pPr algn="ctr"/>
            <a:fld id="{4BBFF0A3-FC4E-415E-BA83-286ABBC135C0}" type="slidenum">
              <a:rPr lang="da-DK" altLang="da-DK" smtClean="0"/>
              <a:pPr algn="ctr"/>
              <a:t>27</a:t>
            </a:fld>
            <a:endParaRPr lang="da-DK" altLang="da-DK" dirty="0"/>
          </a:p>
        </p:txBody>
      </p:sp>
      <p:sp>
        <p:nvSpPr>
          <p:cNvPr id="4" name="Content Placeholder 2">
            <a:extLst>
              <a:ext uri="{FF2B5EF4-FFF2-40B4-BE49-F238E27FC236}">
                <a16:creationId xmlns:a16="http://schemas.microsoft.com/office/drawing/2014/main" id="{3B68E293-A490-7EF1-5011-E955C50A39D8}"/>
              </a:ext>
            </a:extLst>
          </p:cNvPr>
          <p:cNvSpPr txBox="1">
            <a:spLocks/>
          </p:cNvSpPr>
          <p:nvPr/>
        </p:nvSpPr>
        <p:spPr bwMode="auto">
          <a:xfrm>
            <a:off x="1973560" y="5339586"/>
            <a:ext cx="2598440" cy="738664"/>
          </a:xfrm>
          <a:prstGeom prst="rect">
            <a:avLst/>
          </a:prstGeom>
          <a:solidFill>
            <a:srgbClr val="CCECFF"/>
          </a:solidFill>
          <a:ln w="28575">
            <a:solidFill>
              <a:srgbClr val="0000CC"/>
            </a:solidFill>
          </a:ln>
          <a:effectLst/>
          <a:extLst>
            <a:ext uri="{FAA26D3D-D897-4be2-8F04-BA451C77F1D7}"/>
          </a:extLst>
        </p:spPr>
        <p:txBody>
          <a:bodyPr wrap="square">
            <a:spAutoFit/>
          </a:bodyPr>
          <a:lstStyle>
            <a:defPPr>
              <a:defRPr lang="da-DK"/>
            </a:defPPr>
            <a:lvl1pPr marL="176213" indent="-176213">
              <a:buFont typeface="Arial" panose="020B0604020202020204" pitchFamily="34" charset="0"/>
              <a:buChar char="•"/>
              <a:defRPr sz="1400" b="1" spc="-50">
                <a:solidFill>
                  <a:srgbClr val="0000CC"/>
                </a:solidFill>
                <a:latin typeface="+mn-lt"/>
                <a:ea typeface="ＭＳ Ｐゴシック" charset="0"/>
              </a:defRPr>
            </a:lvl1pPr>
          </a:lstStyle>
          <a:p>
            <a:r>
              <a:rPr lang="da-DK" altLang="da-DK" dirty="0"/>
              <a:t>Bemærk at vi bruger 6. udgave, selv om, der netop er udkommet en 7. udgave</a:t>
            </a:r>
          </a:p>
        </p:txBody>
      </p:sp>
    </p:spTree>
    <p:extLst>
      <p:ext uri="{BB962C8B-B14F-4D97-AF65-F5344CB8AC3E}">
        <p14:creationId xmlns:p14="http://schemas.microsoft.com/office/powerpoint/2010/main" val="515124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a:cs typeface="Arial"/>
              </a:rPr>
              <a:t>Programmering</a:t>
            </a:r>
            <a:endParaRPr lang="da-DK" sz="3200" noProof="0" dirty="0">
              <a:cs typeface="+mj-cs"/>
            </a:endParaRPr>
          </a:p>
        </p:txBody>
      </p:sp>
      <p:sp>
        <p:nvSpPr>
          <p:cNvPr id="114694" name="Rectangle 6"/>
          <p:cNvSpPr>
            <a:spLocks noGrp="1" noChangeArrowheads="1"/>
          </p:cNvSpPr>
          <p:nvPr>
            <p:ph type="body" idx="1"/>
          </p:nvPr>
        </p:nvSpPr>
        <p:spPr>
          <a:xfrm>
            <a:off x="467544" y="1124744"/>
            <a:ext cx="8208144" cy="5544616"/>
          </a:xfrm>
        </p:spPr>
        <p:txBody>
          <a:bodyPr/>
          <a:lstStyle/>
          <a:p>
            <a:pPr marL="342900" lvl="1" indent="-342900" eaLnBrk="1" hangingPunct="1">
              <a:buChar char="•"/>
              <a:defRPr/>
            </a:pPr>
            <a:r>
              <a:rPr lang="da-DK" altLang="da-DK" b="1" noProof="0" dirty="0">
                <a:solidFill>
                  <a:srgbClr val="A50021"/>
                </a:solidFill>
                <a:cs typeface="ＭＳ Ｐゴシック" charset="0"/>
              </a:rPr>
              <a:t>Simpel programmering til husbehov</a:t>
            </a:r>
          </a:p>
          <a:p>
            <a:pPr lvl="1" eaLnBrk="1" hangingPunct="1">
              <a:spcBef>
                <a:spcPts val="600"/>
              </a:spcBef>
              <a:defRPr/>
            </a:pPr>
            <a:r>
              <a:rPr lang="da-DK" altLang="da-DK" sz="1800" noProof="0" dirty="0"/>
              <a:t>I vil lære nogle grundliggende ting omkring programmering</a:t>
            </a:r>
          </a:p>
          <a:p>
            <a:pPr lvl="1" eaLnBrk="1" hangingPunct="1">
              <a:spcBef>
                <a:spcPts val="600"/>
              </a:spcBef>
              <a:defRPr/>
            </a:pPr>
            <a:r>
              <a:rPr lang="da-DK" altLang="da-DK" sz="1800" noProof="0" dirty="0"/>
              <a:t>Efter kurset vil I kunne lave simple programmer og forstå de vigtigste principper bag programmering</a:t>
            </a:r>
          </a:p>
          <a:p>
            <a:pPr lvl="1" eaLnBrk="1" hangingPunct="1">
              <a:spcBef>
                <a:spcPts val="600"/>
              </a:spcBef>
              <a:defRPr/>
            </a:pPr>
            <a:r>
              <a:rPr lang="da-DK" altLang="da-DK" sz="1800" noProof="0" dirty="0"/>
              <a:t>Men I bliver </a:t>
            </a:r>
            <a:r>
              <a:rPr lang="da-DK" altLang="da-DK" sz="1800" u="sng" noProof="0" dirty="0"/>
              <a:t>ikke</a:t>
            </a:r>
            <a:r>
              <a:rPr lang="da-DK" altLang="da-DK" sz="1800" noProof="0" dirty="0"/>
              <a:t> verdensmestre i at programmere på 15 uger</a:t>
            </a:r>
          </a:p>
          <a:p>
            <a:pPr lvl="1" eaLnBrk="1" hangingPunct="1">
              <a:spcBef>
                <a:spcPts val="600"/>
              </a:spcBef>
              <a:defRPr/>
            </a:pPr>
            <a:r>
              <a:rPr lang="da-DK" altLang="ja-JP" sz="1800" noProof="0" dirty="0"/>
              <a:t>Det kræver masser af træning – gennem flere år</a:t>
            </a:r>
            <a:endParaRPr lang="da-DK" altLang="da-DK" sz="1800" noProof="0" dirty="0"/>
          </a:p>
          <a:p>
            <a:pPr eaLnBrk="1" hangingPunct="1">
              <a:spcBef>
                <a:spcPts val="1800"/>
              </a:spcBef>
              <a:defRPr/>
            </a:pPr>
            <a:r>
              <a:rPr lang="da-DK" altLang="da-DK" sz="2000" noProof="0" dirty="0"/>
              <a:t>Programmering kræver masser af praktisk øvelse</a:t>
            </a:r>
          </a:p>
          <a:p>
            <a:pPr lvl="1" eaLnBrk="1" hangingPunct="1">
              <a:spcBef>
                <a:spcPts val="600"/>
              </a:spcBef>
              <a:defRPr/>
            </a:pPr>
            <a:r>
              <a:rPr lang="da-DK" altLang="da-DK" sz="1800" noProof="0" dirty="0"/>
              <a:t>I lærer ikke at programmere ved at læse bøger eller se videoer</a:t>
            </a:r>
          </a:p>
          <a:p>
            <a:pPr lvl="1" eaLnBrk="1" hangingPunct="1">
              <a:spcBef>
                <a:spcPts val="600"/>
              </a:spcBef>
              <a:defRPr/>
            </a:pPr>
            <a:r>
              <a:rPr lang="da-DK" altLang="da-DK" sz="1800" noProof="0" dirty="0"/>
              <a:t>I lærer det ved at </a:t>
            </a:r>
            <a:r>
              <a:rPr lang="da-DK" altLang="da-DK" sz="1800" b="1" noProof="0" dirty="0">
                <a:solidFill>
                  <a:srgbClr val="008000"/>
                </a:solidFill>
              </a:rPr>
              <a:t>øve jer igen og igen</a:t>
            </a:r>
          </a:p>
          <a:p>
            <a:pPr lvl="1" eaLnBrk="1" hangingPunct="1">
              <a:spcBef>
                <a:spcPts val="600"/>
              </a:spcBef>
              <a:defRPr/>
            </a:pPr>
            <a:r>
              <a:rPr lang="da-DK" altLang="da-DK" sz="1800" noProof="0" dirty="0"/>
              <a:t>Der er masser af basale ting, som skal sidde på rygmarven, og som I skal kunne gøre i søvne</a:t>
            </a:r>
          </a:p>
          <a:p>
            <a:pPr lvl="1" eaLnBrk="1" hangingPunct="1">
              <a:spcBef>
                <a:spcPts val="600"/>
              </a:spcBef>
              <a:defRPr/>
            </a:pPr>
            <a:r>
              <a:rPr lang="da-DK" altLang="ja-JP" sz="1800" noProof="0" dirty="0"/>
              <a:t>Kan sammenlignes med </a:t>
            </a:r>
            <a:r>
              <a:rPr lang="da-DK" altLang="ja-JP" sz="1800" b="1" noProof="0" dirty="0">
                <a:solidFill>
                  <a:srgbClr val="008000"/>
                </a:solidFill>
              </a:rPr>
              <a:t>guitar / fodbold</a:t>
            </a:r>
            <a:r>
              <a:rPr lang="da-DK" altLang="ja-JP" sz="1800" noProof="0" dirty="0"/>
              <a:t> – det bliver man ikke god til ved at læse om eller se på tv – man skal selv træne og træne</a:t>
            </a:r>
          </a:p>
          <a:p>
            <a:pPr lvl="1" eaLnBrk="1" hangingPunct="1">
              <a:spcBef>
                <a:spcPts val="600"/>
              </a:spcBef>
              <a:defRPr/>
            </a:pPr>
            <a:r>
              <a:rPr lang="da-DK" altLang="ja-JP" sz="1800" dirty="0"/>
              <a:t>Derfor har dette kursus – som en studerende skrev i en evaluering – en </a:t>
            </a:r>
            <a:r>
              <a:rPr lang="da-DK" altLang="ja-JP" sz="1800" b="1" dirty="0">
                <a:solidFill>
                  <a:srgbClr val="008000"/>
                </a:solidFill>
              </a:rPr>
              <a:t>"latterlig mængde"</a:t>
            </a:r>
            <a:r>
              <a:rPr lang="da-DK" altLang="ja-JP" sz="1800" dirty="0"/>
              <a:t> obligatoriske programmeringsopgaver</a:t>
            </a:r>
            <a:endParaRPr lang="da-DK" altLang="ja-JP"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28</a:t>
            </a:fld>
            <a:endParaRPr lang="da-DK" altLang="da-DK" dirty="0"/>
          </a:p>
        </p:txBody>
      </p:sp>
    </p:spTree>
    <p:extLst>
      <p:ext uri="{BB962C8B-B14F-4D97-AF65-F5344CB8AC3E}">
        <p14:creationId xmlns:p14="http://schemas.microsoft.com/office/powerpoint/2010/main" val="1709677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a:t>Læringsmål</a:t>
            </a:r>
          </a:p>
        </p:txBody>
      </p:sp>
      <p:sp>
        <p:nvSpPr>
          <p:cNvPr id="10244" name="Rectangle 3"/>
          <p:cNvSpPr>
            <a:spLocks noGrp="1" noChangeArrowheads="1"/>
          </p:cNvSpPr>
          <p:nvPr>
            <p:ph type="body" idx="1"/>
          </p:nvPr>
        </p:nvSpPr>
        <p:spPr>
          <a:xfrm>
            <a:off x="323528" y="1196752"/>
            <a:ext cx="8496944" cy="3672408"/>
          </a:xfrm>
          <a:noFill/>
        </p:spPr>
        <p:txBody>
          <a:bodyPr/>
          <a:lstStyle/>
          <a:p>
            <a:pPr eaLnBrk="1" hangingPunct="1">
              <a:defRPr/>
            </a:pPr>
            <a:r>
              <a:rPr lang="da-DK" altLang="da-DK" sz="2000" noProof="0" dirty="0"/>
              <a:t>Efter kurset vil I have kendskab til principper og teknikker for systematisk konstruktion af programmer, og I vil kunne</a:t>
            </a:r>
          </a:p>
          <a:p>
            <a:pPr lvl="1" eaLnBrk="1" hangingPunct="1">
              <a:spcBef>
                <a:spcPts val="600"/>
              </a:spcBef>
              <a:defRPr/>
            </a:pPr>
            <a:r>
              <a:rPr lang="da-DK" altLang="da-DK" sz="1800" b="1" i="1" noProof="0" dirty="0">
                <a:solidFill>
                  <a:srgbClr val="008000"/>
                </a:solidFill>
              </a:rPr>
              <a:t>anvende</a:t>
            </a:r>
            <a:r>
              <a:rPr lang="da-DK" altLang="da-DK" sz="1800" noProof="0" dirty="0"/>
              <a:t> et almindeligt programmeringssprog</a:t>
            </a:r>
          </a:p>
          <a:p>
            <a:pPr lvl="1" eaLnBrk="1" hangingPunct="1">
              <a:spcBef>
                <a:spcPts val="600"/>
              </a:spcBef>
              <a:defRPr/>
            </a:pPr>
            <a:r>
              <a:rPr lang="da-DK" altLang="da-DK" sz="1800" b="1" i="1" dirty="0">
                <a:solidFill>
                  <a:srgbClr val="008000"/>
                </a:solidFill>
              </a:rPr>
              <a:t>udvikle</a:t>
            </a:r>
            <a:r>
              <a:rPr lang="da-DK" altLang="da-DK" sz="1800" dirty="0"/>
              <a:t> velstrukturerede programmer og </a:t>
            </a:r>
            <a:r>
              <a:rPr lang="da-DK" altLang="da-DK" sz="1800" b="1" i="1" dirty="0" err="1">
                <a:solidFill>
                  <a:srgbClr val="008000"/>
                </a:solidFill>
              </a:rPr>
              <a:t>afteste</a:t>
            </a:r>
            <a:r>
              <a:rPr lang="da-DK" altLang="da-DK" sz="1800" b="1" i="1" dirty="0">
                <a:solidFill>
                  <a:srgbClr val="008000"/>
                </a:solidFill>
              </a:rPr>
              <a:t>/</a:t>
            </a:r>
            <a:r>
              <a:rPr lang="da-DK" altLang="da-DK" sz="1800" b="1" i="1" dirty="0" err="1">
                <a:solidFill>
                  <a:srgbClr val="008000"/>
                </a:solidFill>
              </a:rPr>
              <a:t>debugge</a:t>
            </a:r>
            <a:r>
              <a:rPr lang="da-DK" altLang="da-DK" sz="1800" dirty="0"/>
              <a:t> disse</a:t>
            </a:r>
            <a:endParaRPr lang="da-DK" altLang="da-DK" sz="1800" noProof="0" dirty="0"/>
          </a:p>
          <a:p>
            <a:pPr lvl="1" eaLnBrk="1" hangingPunct="1">
              <a:spcBef>
                <a:spcPts val="600"/>
              </a:spcBef>
              <a:defRPr/>
            </a:pPr>
            <a:r>
              <a:rPr lang="da-DK" altLang="da-DK" sz="1800" b="1" i="1" dirty="0">
                <a:solidFill>
                  <a:srgbClr val="008000"/>
                </a:solidFill>
              </a:rPr>
              <a:t>forklare</a:t>
            </a:r>
            <a:r>
              <a:rPr lang="da-DK" altLang="da-DK" sz="1800" noProof="0" dirty="0"/>
              <a:t> arkitekturen af programmer</a:t>
            </a:r>
            <a:r>
              <a:rPr lang="da-DK" sz="1800" dirty="0"/>
              <a:t>, herunder nedarvning, abstrakte klasser og interfaces</a:t>
            </a:r>
            <a:endParaRPr lang="da-DK" altLang="da-DK" sz="1800" noProof="0" dirty="0"/>
          </a:p>
          <a:p>
            <a:pPr lvl="1" eaLnBrk="1" hangingPunct="1">
              <a:spcBef>
                <a:spcPts val="600"/>
              </a:spcBef>
              <a:defRPr/>
            </a:pPr>
            <a:r>
              <a:rPr lang="da-DK" altLang="da-DK" sz="1800" b="1" i="1" dirty="0">
                <a:solidFill>
                  <a:srgbClr val="008000"/>
                </a:solidFill>
              </a:rPr>
              <a:t>forklare</a:t>
            </a:r>
            <a:r>
              <a:rPr lang="da-DK" altLang="da-DK" sz="1800" noProof="0" dirty="0"/>
              <a:t> simple specifikationsmodeller og </a:t>
            </a:r>
            <a:r>
              <a:rPr lang="da-DK" altLang="da-DK" sz="1800" b="1" i="1" dirty="0">
                <a:solidFill>
                  <a:srgbClr val="008000"/>
                </a:solidFill>
              </a:rPr>
              <a:t>realisere</a:t>
            </a:r>
            <a:r>
              <a:rPr lang="da-DK" altLang="da-DK" sz="1800" noProof="0" dirty="0"/>
              <a:t> disse i programmer</a:t>
            </a:r>
          </a:p>
          <a:p>
            <a:pPr lvl="1" eaLnBrk="1" hangingPunct="1">
              <a:spcBef>
                <a:spcPts val="600"/>
              </a:spcBef>
              <a:defRPr/>
            </a:pPr>
            <a:r>
              <a:rPr lang="da-DK" altLang="da-DK" sz="1800" b="1" i="1" dirty="0">
                <a:solidFill>
                  <a:srgbClr val="008000"/>
                </a:solidFill>
              </a:rPr>
              <a:t>anvende</a:t>
            </a:r>
            <a:r>
              <a:rPr lang="da-DK" altLang="da-DK" sz="1800" noProof="0" dirty="0"/>
              <a:t> standardklasser ved realisering af programmer</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29</a:t>
            </a:fld>
            <a:endParaRPr lang="da-DK" altLang="da-DK"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5536" y="333375"/>
            <a:ext cx="8712968" cy="609600"/>
          </a:xfrm>
        </p:spPr>
        <p:txBody>
          <a:bodyPr/>
          <a:lstStyle/>
          <a:p>
            <a:r>
              <a:rPr lang="da-DK" altLang="da-DK" sz="3200" dirty="0">
                <a:solidFill>
                  <a:srgbClr val="C00000"/>
                </a:solidFill>
                <a:cs typeface="Arial"/>
              </a:rPr>
              <a:t>●</a:t>
            </a:r>
            <a:r>
              <a:rPr lang="da-DK" altLang="da-DK" sz="3200" dirty="0">
                <a:cs typeface="Arial"/>
              </a:rPr>
              <a:t> Program til at løse </a:t>
            </a:r>
            <a:r>
              <a:rPr lang="da-DK" sz="3200" noProof="0" dirty="0"/>
              <a:t>Sudoku opgaver</a:t>
            </a:r>
          </a:p>
        </p:txBody>
      </p:sp>
      <p:sp>
        <p:nvSpPr>
          <p:cNvPr id="110595" name="Rectangle 3"/>
          <p:cNvSpPr>
            <a:spLocks noGrp="1" noChangeArrowheads="1"/>
          </p:cNvSpPr>
          <p:nvPr>
            <p:ph type="body" idx="1"/>
          </p:nvPr>
        </p:nvSpPr>
        <p:spPr>
          <a:xfrm>
            <a:off x="468313" y="1052513"/>
            <a:ext cx="8424167" cy="1800423"/>
          </a:xfrm>
        </p:spPr>
        <p:txBody>
          <a:bodyPr/>
          <a:lstStyle/>
          <a:p>
            <a:r>
              <a:rPr lang="da-DK" altLang="da-DK" sz="2000" dirty="0"/>
              <a:t>Opgaven er at udfylde de manglende felter, således at, </a:t>
            </a:r>
            <a:endParaRPr lang="da-DK" altLang="da-DK" sz="2000" noProof="0" dirty="0"/>
          </a:p>
          <a:p>
            <a:pPr lvl="1"/>
            <a:r>
              <a:rPr lang="da-DK" altLang="da-DK" sz="1800" noProof="0" dirty="0"/>
              <a:t>hver af de 9 rækker</a:t>
            </a:r>
          </a:p>
          <a:p>
            <a:pPr lvl="1"/>
            <a:r>
              <a:rPr lang="da-DK" altLang="da-DK" sz="1800" dirty="0"/>
              <a:t>hver af de 9 søjler</a:t>
            </a:r>
          </a:p>
          <a:p>
            <a:pPr lvl="1"/>
            <a:r>
              <a:rPr lang="da-DK" altLang="da-DK" sz="1800" noProof="0" dirty="0"/>
              <a:t>hvert af de 9 kvadrater</a:t>
            </a:r>
          </a:p>
          <a:p>
            <a:pPr marL="0" lvl="1" indent="0">
              <a:buNone/>
            </a:pPr>
            <a:r>
              <a:rPr lang="da-DK" altLang="da-DK" b="1" dirty="0">
                <a:solidFill>
                  <a:srgbClr val="A50021"/>
                </a:solidFill>
                <a:cs typeface="ＭＳ Ｐゴシック" charset="0"/>
              </a:rPr>
              <a:t>     indeholder hvert af cifrene 1-9 præcis én gang</a:t>
            </a:r>
          </a:p>
        </p:txBody>
      </p:sp>
      <p:sp>
        <p:nvSpPr>
          <p:cNvPr id="6" name="Slide Number Placeholder 5"/>
          <p:cNvSpPr>
            <a:spLocks noGrp="1"/>
          </p:cNvSpPr>
          <p:nvPr>
            <p:ph type="sldNum" sz="quarter" idx="12"/>
          </p:nvPr>
        </p:nvSpPr>
        <p:spPr/>
        <p:txBody>
          <a:bodyPr/>
          <a:lstStyle/>
          <a:p>
            <a:pPr>
              <a:defRPr/>
            </a:pPr>
            <a:fld id="{3A57ADD0-007F-4610-9D7D-5E5ADEAA50E0}" type="slidenum">
              <a:rPr lang="da-DK" altLang="da-DK" smtClean="0"/>
              <a:pPr>
                <a:defRPr/>
              </a:pPr>
              <a:t>3</a:t>
            </a:fld>
            <a:endParaRPr lang="da-DK" altLang="da-DK" dirty="0"/>
          </a:p>
        </p:txBody>
      </p:sp>
      <p:pic>
        <p:nvPicPr>
          <p:cNvPr id="11"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b="33852"/>
          <a:stretch/>
        </p:blipFill>
        <p:spPr bwMode="auto">
          <a:xfrm>
            <a:off x="799725" y="3356992"/>
            <a:ext cx="722865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5233988" y="4619624"/>
            <a:ext cx="2662237" cy="342901"/>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7" name="Rectangle 6"/>
          <p:cNvSpPr/>
          <p:nvPr/>
        </p:nvSpPr>
        <p:spPr bwMode="auto">
          <a:xfrm>
            <a:off x="6108526" y="3448051"/>
            <a:ext cx="339900" cy="2671762"/>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8" name="Rectangle 7"/>
          <p:cNvSpPr/>
          <p:nvPr/>
        </p:nvSpPr>
        <p:spPr bwMode="auto">
          <a:xfrm>
            <a:off x="6965776" y="3452813"/>
            <a:ext cx="939974" cy="933450"/>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9" name="Text Box 11"/>
          <p:cNvSpPr txBox="1">
            <a:spLocks noChangeArrowheads="1"/>
          </p:cNvSpPr>
          <p:nvPr/>
        </p:nvSpPr>
        <p:spPr bwMode="auto">
          <a:xfrm>
            <a:off x="971600" y="3138093"/>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t>Opgave</a:t>
            </a:r>
          </a:p>
        </p:txBody>
      </p:sp>
      <p:sp>
        <p:nvSpPr>
          <p:cNvPr id="10" name="Text Box 11"/>
          <p:cNvSpPr txBox="1">
            <a:spLocks noChangeArrowheads="1"/>
          </p:cNvSpPr>
          <p:nvPr/>
        </p:nvSpPr>
        <p:spPr bwMode="auto">
          <a:xfrm>
            <a:off x="5194933" y="3139564"/>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t>Løsning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721EF9E-FC27-EF23-037A-409849013835}"/>
              </a:ext>
            </a:extLst>
          </p:cNvPr>
          <p:cNvGrpSpPr/>
          <p:nvPr/>
        </p:nvGrpSpPr>
        <p:grpSpPr>
          <a:xfrm>
            <a:off x="1835696" y="1727659"/>
            <a:ext cx="3816424" cy="3833622"/>
            <a:chOff x="1835696" y="1727659"/>
            <a:chExt cx="3816424" cy="3833622"/>
          </a:xfrm>
        </p:grpSpPr>
        <p:pic>
          <p:nvPicPr>
            <p:cNvPr id="5" name="Picture 4" descr="A pie chart with text&#10;&#10;AI-generated content may be incorrect.">
              <a:extLst>
                <a:ext uri="{FF2B5EF4-FFF2-40B4-BE49-F238E27FC236}">
                  <a16:creationId xmlns:a16="http://schemas.microsoft.com/office/drawing/2014/main" id="{B641238E-2D1F-A8E1-913F-F9A3BA1F734B}"/>
                </a:ext>
              </a:extLst>
            </p:cNvPr>
            <p:cNvPicPr>
              <a:picLocks noChangeAspect="1"/>
            </p:cNvPicPr>
            <p:nvPr/>
          </p:nvPicPr>
          <p:blipFill>
            <a:blip r:embed="rId3"/>
            <a:srcRect l="13340" t="40080" r="39526" b="6111"/>
            <a:stretch>
              <a:fillRect/>
            </a:stretch>
          </p:blipFill>
          <p:spPr>
            <a:xfrm>
              <a:off x="1835696" y="1727659"/>
              <a:ext cx="3816424" cy="3833622"/>
            </a:xfrm>
            <a:prstGeom prst="rect">
              <a:avLst/>
            </a:prstGeom>
          </p:spPr>
        </p:pic>
        <p:sp>
          <p:nvSpPr>
            <p:cNvPr id="25" name="Content Placeholder 2"/>
            <p:cNvSpPr txBox="1">
              <a:spLocks/>
            </p:cNvSpPr>
            <p:nvPr/>
          </p:nvSpPr>
          <p:spPr bwMode="auto">
            <a:xfrm>
              <a:off x="3913498" y="3429000"/>
              <a:ext cx="946017" cy="355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a:solidFill>
                    <a:schemeClr val="bg1"/>
                  </a:solidFill>
                  <a:ea typeface="ＭＳ Ｐゴシック" pitchFamily="34" charset="-128"/>
                </a:rPr>
                <a:t>Ingen</a:t>
              </a:r>
            </a:p>
          </p:txBody>
        </p:sp>
        <p:sp>
          <p:nvSpPr>
            <p:cNvPr id="26" name="Content Placeholder 2"/>
            <p:cNvSpPr txBox="1">
              <a:spLocks/>
            </p:cNvSpPr>
            <p:nvPr/>
          </p:nvSpPr>
          <p:spPr bwMode="auto">
            <a:xfrm>
              <a:off x="3225213" y="4408236"/>
              <a:ext cx="738237" cy="355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a:solidFill>
                    <a:schemeClr val="bg1"/>
                  </a:solidFill>
                  <a:ea typeface="ＭＳ Ｐゴシック" pitchFamily="34" charset="-128"/>
                </a:rPr>
                <a:t>Lidt</a:t>
              </a:r>
            </a:p>
          </p:txBody>
        </p:sp>
        <p:sp>
          <p:nvSpPr>
            <p:cNvPr id="27" name="Content Placeholder 2"/>
            <p:cNvSpPr txBox="1">
              <a:spLocks/>
            </p:cNvSpPr>
            <p:nvPr/>
          </p:nvSpPr>
          <p:spPr bwMode="auto">
            <a:xfrm>
              <a:off x="2556313" y="3601499"/>
              <a:ext cx="946017" cy="355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a:solidFill>
                    <a:schemeClr val="bg1"/>
                  </a:solidFill>
                  <a:ea typeface="ＭＳ Ｐゴシック" pitchFamily="34" charset="-128"/>
                </a:rPr>
                <a:t>Medium</a:t>
              </a:r>
            </a:p>
          </p:txBody>
        </p:sp>
        <p:sp>
          <p:nvSpPr>
            <p:cNvPr id="28" name="Content Placeholder 2"/>
            <p:cNvSpPr txBox="1">
              <a:spLocks/>
            </p:cNvSpPr>
            <p:nvPr/>
          </p:nvSpPr>
          <p:spPr bwMode="auto">
            <a:xfrm>
              <a:off x="2797891" y="2767350"/>
              <a:ext cx="946017" cy="408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a:solidFill>
                    <a:schemeClr val="bg1"/>
                  </a:solidFill>
                  <a:ea typeface="ＭＳ Ｐゴシック" pitchFamily="34" charset="-128"/>
                </a:rPr>
                <a:t>Meget</a:t>
              </a:r>
            </a:p>
          </p:txBody>
        </p:sp>
      </p:grpSp>
      <p:sp>
        <p:nvSpPr>
          <p:cNvPr id="9" name="Content Placeholder 2"/>
          <p:cNvSpPr txBox="1">
            <a:spLocks/>
          </p:cNvSpPr>
          <p:nvPr/>
        </p:nvSpPr>
        <p:spPr bwMode="auto">
          <a:xfrm>
            <a:off x="586314" y="1075663"/>
            <a:ext cx="8378174" cy="76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dirty="0">
                <a:solidFill>
                  <a:srgbClr val="A50021"/>
                </a:solidFill>
              </a:rPr>
              <a:t>Stor spredning med hensyn til programmeringserfaring</a:t>
            </a:r>
          </a:p>
          <a:p>
            <a:pPr marL="728663" lvl="1" indent="-271463">
              <a:spcBef>
                <a:spcPts val="300"/>
              </a:spcBef>
            </a:pPr>
            <a:r>
              <a:rPr lang="da-DK" altLang="da-DK" sz="1800" dirty="0"/>
              <a:t>Mere end 60% af jer har lille eller slet ingen programmeringserfaring</a:t>
            </a:r>
          </a:p>
        </p:txBody>
      </p:sp>
      <p:sp>
        <p:nvSpPr>
          <p:cNvPr id="114690" name="Rectangle 2"/>
          <p:cNvSpPr>
            <a:spLocks noGrp="1" noChangeArrowheads="1"/>
          </p:cNvSpPr>
          <p:nvPr>
            <p:ph type="title"/>
          </p:nvPr>
        </p:nvSpPr>
        <p:spPr/>
        <p:txBody>
          <a:bodyPr/>
          <a:lstStyle/>
          <a:p>
            <a:pPr eaLnBrk="1" hangingPunct="1">
              <a:defRPr/>
            </a:pPr>
            <a:r>
              <a:rPr lang="da-DK" sz="3200" noProof="0" dirty="0">
                <a:cs typeface="+mj-cs"/>
              </a:rPr>
              <a:t>Programmeringserfaring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30</a:t>
            </a:fld>
            <a:endParaRPr lang="da-DK" altLang="da-DK" dirty="0"/>
          </a:p>
        </p:txBody>
      </p:sp>
      <p:sp>
        <p:nvSpPr>
          <p:cNvPr id="10" name="Content Placeholder 2"/>
          <p:cNvSpPr txBox="1">
            <a:spLocks/>
          </p:cNvSpPr>
          <p:nvPr/>
        </p:nvSpPr>
        <p:spPr bwMode="auto">
          <a:xfrm>
            <a:off x="586314" y="5513369"/>
            <a:ext cx="8546403" cy="97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spc="-40" dirty="0">
                <a:solidFill>
                  <a:srgbClr val="A50021"/>
                </a:solidFill>
              </a:rPr>
              <a:t>Det betyder, at nogle af jer vil synes, at det går langsomt her i starten</a:t>
            </a:r>
          </a:p>
          <a:p>
            <a:pPr marL="728663" lvl="1" indent="-271463">
              <a:spcBef>
                <a:spcPts val="300"/>
              </a:spcBef>
            </a:pPr>
            <a:r>
              <a:rPr lang="da-DK" altLang="da-DK" sz="1800" dirty="0"/>
              <a:t>Det er nødvendigt af hensyn til dem, der har ingen eller lille programmeringserfaring (mere end halvdelen af jer)</a:t>
            </a:r>
            <a:endParaRPr lang="da-DK" altLang="da-DK" sz="2000" dirty="0"/>
          </a:p>
        </p:txBody>
      </p:sp>
    </p:spTree>
    <p:extLst>
      <p:ext uri="{BB962C8B-B14F-4D97-AF65-F5344CB8AC3E}">
        <p14:creationId xmlns:p14="http://schemas.microsoft.com/office/powerpoint/2010/main" val="3897615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a:t>Eksamen</a:t>
            </a:r>
          </a:p>
        </p:txBody>
      </p:sp>
      <p:sp>
        <p:nvSpPr>
          <p:cNvPr id="10244" name="Rectangle 3"/>
          <p:cNvSpPr>
            <a:spLocks noGrp="1" noChangeArrowheads="1"/>
          </p:cNvSpPr>
          <p:nvPr>
            <p:ph type="body" idx="1"/>
          </p:nvPr>
        </p:nvSpPr>
        <p:spPr>
          <a:xfrm>
            <a:off x="323528" y="1052736"/>
            <a:ext cx="8712968" cy="5400600"/>
          </a:xfrm>
          <a:noFill/>
        </p:spPr>
        <p:txBody>
          <a:bodyPr/>
          <a:lstStyle/>
          <a:p>
            <a:pPr eaLnBrk="1" hangingPunct="1">
              <a:defRPr/>
            </a:pPr>
            <a:r>
              <a:rPr lang="da-DK" altLang="da-DK" sz="2000" noProof="0" dirty="0"/>
              <a:t>15 minutters mundtlig prøv</a:t>
            </a:r>
            <a:r>
              <a:rPr lang="da-DK" altLang="da-DK" sz="2000" dirty="0"/>
              <a:t>e med ca. 15 minutters </a:t>
            </a:r>
            <a:r>
              <a:rPr lang="da-DK" altLang="da-DK" sz="2000" dirty="0" err="1"/>
              <a:t>forber</a:t>
            </a:r>
            <a:r>
              <a:rPr lang="da-DK" altLang="da-DK" sz="2000" noProof="0" dirty="0" err="1"/>
              <a:t>edelse</a:t>
            </a:r>
            <a:endParaRPr lang="da-DK" altLang="da-DK" sz="2000" noProof="0" dirty="0"/>
          </a:p>
          <a:p>
            <a:pPr lvl="1" eaLnBrk="1" hangingPunct="1">
              <a:defRPr/>
            </a:pPr>
            <a:r>
              <a:rPr lang="da-DK" sz="1800" dirty="0"/>
              <a:t>9 spørgsmål, der dækker kursets centrale emneområder</a:t>
            </a:r>
          </a:p>
          <a:p>
            <a:pPr lvl="1" eaLnBrk="1" hangingPunct="1">
              <a:defRPr/>
            </a:pPr>
            <a:r>
              <a:rPr lang="da-DK" sz="1800" dirty="0"/>
              <a:t>Eksaminanden forventes at demonstrere</a:t>
            </a:r>
          </a:p>
          <a:p>
            <a:pPr lvl="2"/>
            <a:r>
              <a:rPr lang="da-DK" sz="1800" dirty="0"/>
              <a:t>Kendskab til de vigtigste begreber indenfor det trukne emneområde</a:t>
            </a:r>
            <a:endParaRPr lang="da-DK" sz="2800" dirty="0"/>
          </a:p>
          <a:p>
            <a:pPr lvl="2"/>
            <a:r>
              <a:rPr lang="da-DK" sz="1800" dirty="0"/>
              <a:t>Evne til at programmere i Java ved at præsentere små velvalgte programstumper indenfor emneområdet</a:t>
            </a:r>
            <a:endParaRPr lang="da-DK" sz="2800" dirty="0"/>
          </a:p>
          <a:p>
            <a:pPr lvl="2"/>
            <a:r>
              <a:rPr lang="da-DK" sz="1800" dirty="0"/>
              <a:t>Evne til at svare på simple spørgsmål inden for emneområdet, herunder relatere kursets afleveringsopgaver til emneområdet</a:t>
            </a:r>
            <a:endParaRPr lang="da-DK" sz="2800" dirty="0"/>
          </a:p>
          <a:p>
            <a:pPr marL="342900" lvl="1" indent="-342900" eaLnBrk="1" hangingPunct="1">
              <a:spcBef>
                <a:spcPts val="1200"/>
              </a:spcBef>
              <a:buChar char="•"/>
              <a:defRPr/>
            </a:pPr>
            <a:r>
              <a:rPr lang="da-DK" altLang="da-DK" b="1" dirty="0">
                <a:solidFill>
                  <a:srgbClr val="A50021"/>
                </a:solidFill>
                <a:cs typeface="ＭＳ Ｐゴシック" charset="0"/>
              </a:rPr>
              <a:t>I slutningen af uge 7 er der en køreprøve</a:t>
            </a:r>
          </a:p>
          <a:p>
            <a:pPr lvl="1" eaLnBrk="1" hangingPunct="1">
              <a:defRPr/>
            </a:pPr>
            <a:r>
              <a:rPr lang="da-DK" altLang="da-DK" sz="1800" dirty="0"/>
              <a:t>Praktisk prøve i programmering af 30 minutters varighed</a:t>
            </a:r>
          </a:p>
          <a:p>
            <a:pPr marL="342900" lvl="1" indent="-342900" eaLnBrk="1" hangingPunct="1">
              <a:spcBef>
                <a:spcPts val="1200"/>
              </a:spcBef>
              <a:buChar char="•"/>
              <a:defRPr/>
            </a:pPr>
            <a:r>
              <a:rPr lang="da-DK" altLang="da-DK" b="1" dirty="0">
                <a:solidFill>
                  <a:srgbClr val="A50021"/>
                </a:solidFill>
                <a:cs typeface="ＭＳ Ｐゴシック" charset="0"/>
              </a:rPr>
              <a:t>I kursets anden halvdel er der et gennemgående projekt</a:t>
            </a:r>
          </a:p>
          <a:p>
            <a:pPr lvl="1" eaLnBrk="1" hangingPunct="1">
              <a:defRPr/>
            </a:pPr>
            <a:r>
              <a:rPr lang="da-DK" altLang="da-DK" sz="1800" dirty="0"/>
              <a:t>I skal konstruere et simpelt computerspil</a:t>
            </a:r>
          </a:p>
          <a:p>
            <a:pPr lvl="1" eaLnBrk="1" hangingPunct="1">
              <a:defRPr/>
            </a:pPr>
            <a:r>
              <a:rPr lang="da-DK" altLang="da-DK" sz="1800" dirty="0"/>
              <a:t>Delaflevering hver uge (</a:t>
            </a:r>
            <a:r>
              <a:rPr lang="da-DK" altLang="da-DK" sz="1800" spc="-50" dirty="0"/>
              <a:t>hvor I benytter de ting, der er gennemgået ugen før</a:t>
            </a:r>
            <a:r>
              <a:rPr lang="da-DK" altLang="da-DK" sz="1800" dirty="0"/>
              <a:t>)</a:t>
            </a:r>
            <a:endParaRPr lang="da-DK" altLang="da-DK" dirty="0"/>
          </a:p>
          <a:p>
            <a:pPr marL="342900" lvl="1" indent="-342900" eaLnBrk="1" hangingPunct="1">
              <a:spcBef>
                <a:spcPts val="1200"/>
              </a:spcBef>
              <a:buChar char="•"/>
              <a:defRPr/>
            </a:pPr>
            <a:r>
              <a:rPr lang="da-DK" altLang="da-DK" b="1" spc="-60" dirty="0">
                <a:solidFill>
                  <a:srgbClr val="A50021"/>
                </a:solidFill>
                <a:cs typeface="ＭＳ Ｐゴシック" charset="0"/>
              </a:rPr>
              <a:t>Køreprøve og projekt tæller med ved fastlæggelsen af endelig karakter</a:t>
            </a:r>
          </a:p>
          <a:p>
            <a:pPr lvl="1" eaLnBrk="1" hangingPunct="1">
              <a:defRPr/>
            </a:pPr>
            <a:r>
              <a:rPr lang="da-DK" sz="1800" spc="-60" dirty="0"/>
              <a:t>Tæller 25 %, hvilket i praksis betyder, at høje point kan trække en karakter op, mens lave point kan trække en karakter ned</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31</a:t>
            </a:fld>
            <a:endParaRPr lang="da-DK" altLang="da-DK" dirty="0"/>
          </a:p>
        </p:txBody>
      </p:sp>
    </p:spTree>
    <p:extLst>
      <p:ext uri="{BB962C8B-B14F-4D97-AF65-F5344CB8AC3E}">
        <p14:creationId xmlns:p14="http://schemas.microsoft.com/office/powerpoint/2010/main" val="24268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a:t>Aktiviteter på kurset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32</a:t>
            </a:fld>
            <a:endParaRPr lang="da-DK" altLang="da-DK" dirty="0"/>
          </a:p>
        </p:txBody>
      </p:sp>
      <p:sp>
        <p:nvSpPr>
          <p:cNvPr id="10" name="Rectangle 3"/>
          <p:cNvSpPr txBox="1">
            <a:spLocks noChangeArrowheads="1"/>
          </p:cNvSpPr>
          <p:nvPr/>
        </p:nvSpPr>
        <p:spPr bwMode="auto">
          <a:xfrm>
            <a:off x="440354" y="980728"/>
            <a:ext cx="842493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600"/>
              </a:spcBef>
            </a:pPr>
            <a:r>
              <a:rPr lang="da-DK" altLang="da-DK" sz="2000" dirty="0"/>
              <a:t>Forelæsninger</a:t>
            </a:r>
          </a:p>
          <a:p>
            <a:pPr lvl="1">
              <a:spcBef>
                <a:spcPts val="200"/>
              </a:spcBef>
            </a:pPr>
            <a:r>
              <a:rPr lang="da-DK" altLang="da-DK" dirty="0"/>
              <a:t>Giver overblik over begreber, principper og gennemgår eksempler</a:t>
            </a:r>
          </a:p>
          <a:p>
            <a:pPr lvl="1">
              <a:spcBef>
                <a:spcPts val="300"/>
              </a:spcBef>
            </a:pPr>
            <a:r>
              <a:rPr lang="da-DK" altLang="da-DK" dirty="0"/>
              <a:t>Indeholder små quizzer, hvor I deltager aktivt</a:t>
            </a:r>
          </a:p>
          <a:p>
            <a:pPr lvl="1">
              <a:spcBef>
                <a:spcPts val="300"/>
              </a:spcBef>
            </a:pPr>
            <a:r>
              <a:rPr lang="da-DK" altLang="da-DK" dirty="0"/>
              <a:t>Optages på video (forudsat at teknikken virker) og er således tilgængelige, hvis der er ting man vil have genopfrisket</a:t>
            </a:r>
          </a:p>
          <a:p>
            <a:pPr>
              <a:spcBef>
                <a:spcPts val="600"/>
              </a:spcBef>
            </a:pPr>
            <a:r>
              <a:rPr lang="da-DK" altLang="da-DK" sz="2000" dirty="0"/>
              <a:t>Øvelser</a:t>
            </a:r>
          </a:p>
          <a:p>
            <a:pPr lvl="1">
              <a:spcBef>
                <a:spcPts val="200"/>
              </a:spcBef>
            </a:pPr>
            <a:r>
              <a:rPr lang="da-DK" altLang="da-DK" dirty="0"/>
              <a:t>Praktisk arbejde under vejledning af instruktor (ældre studerende)</a:t>
            </a:r>
          </a:p>
          <a:p>
            <a:pPr lvl="2">
              <a:spcBef>
                <a:spcPts val="300"/>
              </a:spcBef>
            </a:pPr>
            <a:r>
              <a:rPr lang="da-DK" altLang="da-DK" sz="1800" dirty="0"/>
              <a:t>Man arbejder primært med de obligatoriske afleveringsopgaver</a:t>
            </a:r>
          </a:p>
          <a:p>
            <a:pPr lvl="2">
              <a:spcBef>
                <a:spcPts val="300"/>
              </a:spcBef>
            </a:pPr>
            <a:r>
              <a:rPr lang="da-DK" altLang="da-DK" sz="1800" dirty="0"/>
              <a:t>Også mulighed for at stille spørgsmål til lærebog og videonoter</a:t>
            </a:r>
          </a:p>
          <a:p>
            <a:r>
              <a:rPr lang="da-DK" altLang="da-DK" sz="2000" dirty="0"/>
              <a:t>Hjemmearbejde</a:t>
            </a:r>
          </a:p>
          <a:p>
            <a:pPr lvl="1">
              <a:spcBef>
                <a:spcPts val="200"/>
              </a:spcBef>
            </a:pPr>
            <a:r>
              <a:rPr lang="da-DK" altLang="da-DK" dirty="0"/>
              <a:t>Læse kapitlerne i lærebogen</a:t>
            </a:r>
          </a:p>
          <a:p>
            <a:pPr lvl="2">
              <a:spcBef>
                <a:spcPts val="300"/>
              </a:spcBef>
            </a:pPr>
            <a:r>
              <a:rPr lang="da-DK" altLang="da-DK" sz="1800" dirty="0"/>
              <a:t>Herunder løse de </a:t>
            </a:r>
            <a:r>
              <a:rPr lang="da-DK" altLang="da-DK" sz="1800" b="1" dirty="0">
                <a:solidFill>
                  <a:srgbClr val="008000"/>
                </a:solidFill>
              </a:rPr>
              <a:t>50-100 småopgaver</a:t>
            </a:r>
            <a:r>
              <a:rPr lang="da-DK" altLang="da-DK" sz="1800" dirty="0"/>
              <a:t>, der er i hvert kapitel</a:t>
            </a:r>
          </a:p>
          <a:p>
            <a:pPr lvl="2">
              <a:spcBef>
                <a:spcPts val="300"/>
              </a:spcBef>
            </a:pPr>
            <a:r>
              <a:rPr lang="da-DK" altLang="da-DK" sz="1800" dirty="0"/>
              <a:t>Det er </a:t>
            </a:r>
            <a:r>
              <a:rPr lang="da-DK" altLang="da-DK" sz="1800" b="1" dirty="0">
                <a:solidFill>
                  <a:srgbClr val="008000"/>
                </a:solidFill>
              </a:rPr>
              <a:t>vigtigt</a:t>
            </a:r>
            <a:r>
              <a:rPr lang="da-DK" altLang="da-DK" sz="1800" dirty="0"/>
              <a:t>, at I løser opgaverne – I lærer kun at programmere ved at øve jer, og de fleste af opgaverne er små programmeringsopgaver</a:t>
            </a:r>
          </a:p>
          <a:p>
            <a:pPr lvl="1"/>
            <a:r>
              <a:rPr lang="da-DK" altLang="da-DK" dirty="0"/>
              <a:t>Gennemse </a:t>
            </a:r>
            <a:r>
              <a:rPr lang="da-DK" altLang="da-DK" b="1" dirty="0">
                <a:solidFill>
                  <a:srgbClr val="008000"/>
                </a:solidFill>
              </a:rPr>
              <a:t>videoerne</a:t>
            </a:r>
            <a:r>
              <a:rPr lang="da-DK" altLang="da-DK" dirty="0"/>
              <a:t> (ca. 65 i alt – af 5-10 minutters varighed)</a:t>
            </a:r>
          </a:p>
          <a:p>
            <a:pPr lvl="2">
              <a:spcBef>
                <a:spcPts val="300"/>
              </a:spcBef>
            </a:pPr>
            <a:r>
              <a:rPr lang="da-DK" altLang="da-DK" sz="1800" dirty="0"/>
              <a:t>Præsenterer vigtigt stof – integreret del af kurset </a:t>
            </a:r>
          </a:p>
          <a:p>
            <a:pPr lvl="2">
              <a:spcBef>
                <a:spcPts val="300"/>
              </a:spcBef>
            </a:pPr>
            <a:r>
              <a:rPr lang="da-DK" altLang="da-DK" sz="1800" dirty="0"/>
              <a:t>Næsten alle videoer er eksempler på ”live programmering”</a:t>
            </a:r>
          </a:p>
          <a:p>
            <a:pPr lvl="2">
              <a:spcBef>
                <a:spcPts val="300"/>
              </a:spcBef>
            </a:pPr>
            <a:r>
              <a:rPr lang="da-DK" altLang="da-DK" sz="1800" spc="-70" dirty="0"/>
              <a:t>I kan stoppe (for at tænke jer om) eller gentage afsnit (som er vanskelige)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a:t>Forelæsninger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33</a:t>
            </a:fld>
            <a:endParaRPr lang="da-DK" altLang="da-DK" dirty="0"/>
          </a:p>
        </p:txBody>
      </p:sp>
      <p:sp>
        <p:nvSpPr>
          <p:cNvPr id="10" name="Rectangle 3"/>
          <p:cNvSpPr txBox="1">
            <a:spLocks noChangeArrowheads="1"/>
          </p:cNvSpPr>
          <p:nvPr/>
        </p:nvSpPr>
        <p:spPr bwMode="auto">
          <a:xfrm>
            <a:off x="544790" y="1025352"/>
            <a:ext cx="8491706" cy="542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a:t>Sprog</a:t>
            </a:r>
          </a:p>
          <a:p>
            <a:pPr lvl="1">
              <a:spcBef>
                <a:spcPts val="200"/>
              </a:spcBef>
            </a:pPr>
            <a:r>
              <a:rPr lang="da-DK" altLang="da-DK" dirty="0"/>
              <a:t>Bachelorkurser på det Naturvidenskabelige Fakultet (Natural Sciences) undervises på dansk (med mindre forelæseren ikke er dansktalende)</a:t>
            </a:r>
          </a:p>
          <a:p>
            <a:pPr lvl="1">
              <a:spcBef>
                <a:spcPts val="200"/>
              </a:spcBef>
            </a:pPr>
            <a:r>
              <a:rPr lang="da-DK" altLang="da-DK" dirty="0"/>
              <a:t>Derfor vil jeg tale dansk, og mine slides vil være på dansk</a:t>
            </a:r>
          </a:p>
          <a:p>
            <a:pPr lvl="1">
              <a:spcBef>
                <a:spcPts val="200"/>
              </a:spcBef>
            </a:pPr>
            <a:r>
              <a:rPr lang="da-DK" altLang="da-DK" dirty="0"/>
              <a:t>Mange fagudtryk og mange navne fra programmerne er på engelsk</a:t>
            </a:r>
          </a:p>
          <a:p>
            <a:pPr lvl="1">
              <a:spcBef>
                <a:spcPts val="200"/>
              </a:spcBef>
            </a:pPr>
            <a:r>
              <a:rPr lang="da-DK" altLang="da-DK" dirty="0"/>
              <a:t>Sproget bliver derfor en (lidt uskøn) blanding af dansk og engelsk</a:t>
            </a:r>
          </a:p>
          <a:p>
            <a:pPr lvl="1">
              <a:spcBef>
                <a:spcPts val="200"/>
              </a:spcBef>
            </a:pPr>
            <a:r>
              <a:rPr lang="da-DK" altLang="da-DK" dirty="0"/>
              <a:t>Det bliver I nødt til at leve med – det er typisk for vores fag</a:t>
            </a:r>
          </a:p>
          <a:p>
            <a:pPr>
              <a:spcBef>
                <a:spcPts val="1200"/>
              </a:spcBef>
            </a:pPr>
            <a:r>
              <a:rPr lang="da-DK" altLang="da-DK" sz="2000" dirty="0"/>
              <a:t>Forberedelse til forelæsningerne</a:t>
            </a:r>
          </a:p>
          <a:p>
            <a:pPr lvl="1">
              <a:spcBef>
                <a:spcPts val="200"/>
              </a:spcBef>
            </a:pPr>
            <a:r>
              <a:rPr lang="da-DK" altLang="da-DK" dirty="0"/>
              <a:t>Hovedformålet med forelæsningerne er at give jer et overblik over begreber og principper samt gennemgå udvalgte eksempler</a:t>
            </a:r>
          </a:p>
          <a:p>
            <a:pPr lvl="1">
              <a:spcBef>
                <a:spcPts val="200"/>
              </a:spcBef>
            </a:pPr>
            <a:r>
              <a:rPr lang="da-DK" altLang="da-DK" dirty="0"/>
              <a:t>For de fleste af jer vil det herefter være lettere at læse lærebogen</a:t>
            </a:r>
          </a:p>
          <a:p>
            <a:pPr lvl="1">
              <a:spcBef>
                <a:spcPts val="200"/>
              </a:spcBef>
            </a:pPr>
            <a:r>
              <a:rPr lang="da-DK" altLang="da-DK" dirty="0"/>
              <a:t>Nogle synes, at det er en fordel at læse i bogen før forelæsningerne</a:t>
            </a:r>
          </a:p>
          <a:p>
            <a:pPr lvl="1">
              <a:spcBef>
                <a:spcPts val="200"/>
              </a:spcBef>
            </a:pPr>
            <a:r>
              <a:rPr lang="da-DK" altLang="da-DK" dirty="0"/>
              <a:t>Andre synes, at det er nemmere selv at gå i gang med lærebogen – uden at gå til forelæsningerne (eller nøjes med at se dem på video)</a:t>
            </a:r>
          </a:p>
          <a:p>
            <a:pPr lvl="1">
              <a:spcBef>
                <a:spcPts val="200"/>
              </a:spcBef>
            </a:pPr>
            <a:r>
              <a:rPr lang="da-DK" altLang="da-DK" dirty="0"/>
              <a:t>Gør det, der fungerer bedst for jer (men ikke det der er nemmest)</a:t>
            </a:r>
          </a:p>
          <a:p>
            <a:pPr marL="342900" lvl="1" indent="-342900">
              <a:spcBef>
                <a:spcPts val="1200"/>
              </a:spcBef>
              <a:buChar char="•"/>
            </a:pPr>
            <a:r>
              <a:rPr lang="da-DK" altLang="da-DK" sz="2000" b="1" dirty="0">
                <a:solidFill>
                  <a:srgbClr val="A50021"/>
                </a:solidFill>
                <a:cs typeface="ＭＳ Ｐゴシック" charset="0"/>
              </a:rPr>
              <a:t>Mine slides indeholder </a:t>
            </a:r>
            <a:r>
              <a:rPr lang="da-DK" altLang="da-DK" sz="2000" b="1" dirty="0">
                <a:solidFill>
                  <a:srgbClr val="008000"/>
                </a:solidFill>
                <a:cs typeface="ＭＳ Ｐゴシック" charset="0"/>
              </a:rPr>
              <a:t>mange ting</a:t>
            </a:r>
            <a:r>
              <a:rPr lang="da-DK" altLang="da-DK" sz="2000" b="1" dirty="0">
                <a:solidFill>
                  <a:srgbClr val="A50021"/>
                </a:solidFill>
                <a:cs typeface="ＭＳ Ｐゴシック" charset="0"/>
              </a:rPr>
              <a:t>, som ikke er med i lærebogen</a:t>
            </a:r>
          </a:p>
          <a:p>
            <a:pPr lvl="1">
              <a:spcBef>
                <a:spcPts val="200"/>
              </a:spcBef>
            </a:pPr>
            <a:r>
              <a:rPr lang="da-DK" altLang="da-DK" dirty="0"/>
              <a:t>Det er ting som bruges i opgaverne og er del af eksamenspensummet</a:t>
            </a:r>
          </a:p>
          <a:p>
            <a:pPr lvl="1">
              <a:spcBef>
                <a:spcPts val="200"/>
              </a:spcBef>
            </a:pPr>
            <a:r>
              <a:rPr lang="da-DK" altLang="da-DK" dirty="0"/>
              <a:t>Som et minimum skal I derfor gennemgå forelæsningsslidsene</a:t>
            </a:r>
          </a:p>
          <a:p>
            <a:pPr lvl="1"/>
            <a:endParaRPr lang="da-DK" altLang="da-DK" sz="1600" dirty="0"/>
          </a:p>
        </p:txBody>
      </p:sp>
      <p:sp>
        <p:nvSpPr>
          <p:cNvPr id="5" name="Rectangle 4"/>
          <p:cNvSpPr/>
          <p:nvPr/>
        </p:nvSpPr>
        <p:spPr>
          <a:xfrm rot="21165640">
            <a:off x="-15898" y="6149578"/>
            <a:ext cx="1121376"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2800" b="1" dirty="0" err="1">
                <a:ln w="11430"/>
                <a:solidFill>
                  <a:srgbClr val="CC0000"/>
                </a:solidFill>
                <a:effectLst>
                  <a:outerShdw blurRad="50800" dist="39000" dir="5460000" algn="tl">
                    <a:srgbClr val="000000">
                      <a:alpha val="38000"/>
                    </a:srgbClr>
                  </a:outerShdw>
                </a:effectLst>
              </a:rPr>
              <a:t>Obs</a:t>
            </a:r>
            <a:r>
              <a:rPr lang="en-US" sz="2800" b="1" dirty="0">
                <a:ln w="11430"/>
                <a:solidFill>
                  <a:srgbClr val="CC0000"/>
                </a:solidFill>
                <a:effectLst>
                  <a:outerShdw blurRad="50800" dist="39000" dir="5460000" algn="tl">
                    <a:srgbClr val="000000">
                      <a:alpha val="38000"/>
                    </a:srgbClr>
                  </a:outerShdw>
                </a:effectLst>
              </a:rPr>
              <a:t>!</a:t>
            </a:r>
          </a:p>
        </p:txBody>
      </p:sp>
    </p:spTree>
    <p:extLst>
      <p:ext uri="{BB962C8B-B14F-4D97-AF65-F5344CB8AC3E}">
        <p14:creationId xmlns:p14="http://schemas.microsoft.com/office/powerpoint/2010/main" val="39017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4" end="1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a:t>Afleveringsopgaver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34</a:t>
            </a:fld>
            <a:endParaRPr lang="da-DK" altLang="da-DK" dirty="0"/>
          </a:p>
        </p:txBody>
      </p:sp>
      <p:sp>
        <p:nvSpPr>
          <p:cNvPr id="10" name="Rectangle 3"/>
          <p:cNvSpPr txBox="1">
            <a:spLocks noChangeArrowheads="1"/>
          </p:cNvSpPr>
          <p:nvPr/>
        </p:nvSpPr>
        <p:spPr bwMode="auto">
          <a:xfrm>
            <a:off x="487210" y="1019813"/>
            <a:ext cx="8419698"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a:t>Programmering kræver masser af træning</a:t>
            </a:r>
          </a:p>
          <a:p>
            <a:pPr lvl="1">
              <a:spcBef>
                <a:spcPts val="200"/>
              </a:spcBef>
            </a:pPr>
            <a:r>
              <a:rPr lang="da-DK" altLang="da-DK" dirty="0"/>
              <a:t>Derfor har kurset</a:t>
            </a:r>
          </a:p>
          <a:p>
            <a:pPr lvl="2">
              <a:spcBef>
                <a:spcPts val="200"/>
              </a:spcBef>
            </a:pPr>
            <a:r>
              <a:rPr lang="da-DK" altLang="da-DK" sz="1800" spc="-30" dirty="0"/>
              <a:t>13 afleveringsopgaver og 5 quizzer i første halvdel</a:t>
            </a:r>
          </a:p>
          <a:p>
            <a:pPr lvl="2">
              <a:spcBef>
                <a:spcPts val="200"/>
              </a:spcBef>
            </a:pPr>
            <a:r>
              <a:rPr lang="da-DK" altLang="da-DK" sz="1800" dirty="0"/>
              <a:t>7 afleveringsopgaver i anden halvdel</a:t>
            </a:r>
          </a:p>
          <a:p>
            <a:pPr lvl="1">
              <a:spcBef>
                <a:spcPts val="200"/>
              </a:spcBef>
            </a:pPr>
            <a:r>
              <a:rPr lang="da-DK" altLang="da-DK" spc="-50" dirty="0"/>
              <a:t>De to ugentlige øvelsesgange bruges primært til at arbejde med disse opgaver</a:t>
            </a:r>
          </a:p>
          <a:p>
            <a:pPr lvl="1">
              <a:spcBef>
                <a:spcPts val="200"/>
              </a:spcBef>
            </a:pPr>
            <a:r>
              <a:rPr lang="da-DK" dirty="0"/>
              <a:t>De fleste af opgaverne før efterårsferien er forholdsvis små og kan løse på 30-60 minutter (under øvelserne)</a:t>
            </a:r>
          </a:p>
          <a:p>
            <a:pPr lvl="1">
              <a:spcBef>
                <a:spcPts val="200"/>
              </a:spcBef>
            </a:pPr>
            <a:r>
              <a:rPr lang="da-DK" altLang="da-DK" dirty="0"/>
              <a:t>Alle afleveringsopgaver er enten obligatoriske eller tæller med til eksamen</a:t>
            </a:r>
          </a:p>
          <a:p>
            <a:pPr lvl="1">
              <a:spcBef>
                <a:spcPts val="200"/>
              </a:spcBef>
            </a:pPr>
            <a:r>
              <a:rPr lang="da-DK" altLang="da-DK" dirty="0"/>
              <a:t>De skal godkendes af jeres instruktor for at I kan gå til køreprøven og den afsluttende mundtlige eksamen</a:t>
            </a:r>
          </a:p>
          <a:p>
            <a:pPr marL="342900" lvl="1" indent="-342900">
              <a:spcBef>
                <a:spcPts val="1200"/>
              </a:spcBef>
              <a:buChar char="•"/>
            </a:pPr>
            <a:r>
              <a:rPr lang="da-DK" sz="2000" b="1" dirty="0">
                <a:solidFill>
                  <a:srgbClr val="A50021"/>
                </a:solidFill>
                <a:cs typeface="ＭＳ Ｐゴシック" charset="0"/>
              </a:rPr>
              <a:t>I begyndelsen vil instruktorerne ofte kræve genaflevering af opgaver med forholdsvis små fejl</a:t>
            </a:r>
          </a:p>
          <a:p>
            <a:pPr lvl="1">
              <a:spcBef>
                <a:spcPts val="200"/>
              </a:spcBef>
            </a:pPr>
            <a:r>
              <a:rPr lang="da-DK" dirty="0"/>
              <a:t>På den måde får vi hurtigere udryddet de værste unoder i jeres programmeringsstil</a:t>
            </a:r>
          </a:p>
          <a:p>
            <a:pPr lvl="1">
              <a:spcBef>
                <a:spcPts val="200"/>
              </a:spcBef>
            </a:pPr>
            <a:r>
              <a:rPr lang="da-DK" dirty="0"/>
              <a:t>Genaflevering skal ske senest 1 uge efter den oprindelige afleveringsfrist</a:t>
            </a:r>
          </a:p>
          <a:p>
            <a:pPr lvl="1">
              <a:spcBef>
                <a:spcPts val="200"/>
              </a:spcBef>
            </a:pPr>
            <a:r>
              <a:rPr lang="da-DK" dirty="0"/>
              <a:t>I kan normalt kun genaflevere fire gange i løbet af kursets første halvdel, </a:t>
            </a:r>
            <a:r>
              <a:rPr lang="da-DK" spc="-30" dirty="0"/>
              <a:t>så gør jer umage med at lave de enkelte afleveringer så gode som muligt</a:t>
            </a:r>
            <a:endParaRPr lang="da-DK" altLang="da-DK" spc="-30" dirty="0"/>
          </a:p>
        </p:txBody>
      </p:sp>
    </p:spTree>
    <p:extLst>
      <p:ext uri="{BB962C8B-B14F-4D97-AF65-F5344CB8AC3E}">
        <p14:creationId xmlns:p14="http://schemas.microsoft.com/office/powerpoint/2010/main" val="4122262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a:cs typeface="+mj-cs"/>
              </a:rPr>
              <a:t>Afleveringsopgaver (fortsat)</a:t>
            </a:r>
          </a:p>
        </p:txBody>
      </p:sp>
      <p:sp>
        <p:nvSpPr>
          <p:cNvPr id="114694" name="Rectangle 6"/>
          <p:cNvSpPr>
            <a:spLocks noGrp="1" noChangeArrowheads="1"/>
          </p:cNvSpPr>
          <p:nvPr>
            <p:ph type="body" idx="1"/>
          </p:nvPr>
        </p:nvSpPr>
        <p:spPr>
          <a:xfrm>
            <a:off x="467544" y="1052736"/>
            <a:ext cx="8424936" cy="4896544"/>
          </a:xfrm>
        </p:spPr>
        <p:txBody>
          <a:bodyPr/>
          <a:lstStyle/>
          <a:p>
            <a:pPr marL="342900" lvl="1" indent="-342900">
              <a:spcBef>
                <a:spcPts val="1800"/>
              </a:spcBef>
              <a:buChar char="•"/>
            </a:pPr>
            <a:r>
              <a:rPr lang="da-DK" b="1" dirty="0">
                <a:solidFill>
                  <a:srgbClr val="A50021"/>
                </a:solidFill>
                <a:cs typeface="ＭＳ Ｐゴシック" charset="0"/>
              </a:rPr>
              <a:t>Deadline for alle afleveringsopgaver er </a:t>
            </a:r>
            <a:r>
              <a:rPr lang="da-DK" b="1" dirty="0">
                <a:solidFill>
                  <a:srgbClr val="008000"/>
                </a:solidFill>
                <a:cs typeface="ＭＳ Ｐゴシック" charset="0"/>
              </a:rPr>
              <a:t>mandag kl 14.00</a:t>
            </a:r>
            <a:r>
              <a:rPr lang="da-DK" b="1" dirty="0">
                <a:solidFill>
                  <a:srgbClr val="A50021"/>
                </a:solidFill>
                <a:cs typeface="ＭＳ Ｐゴシック" charset="0"/>
              </a:rPr>
              <a:t> </a:t>
            </a:r>
          </a:p>
          <a:p>
            <a:pPr marL="342900" lvl="1" indent="-342900">
              <a:spcBef>
                <a:spcPts val="1800"/>
              </a:spcBef>
              <a:buChar char="•"/>
            </a:pPr>
            <a:r>
              <a:rPr lang="da-DK" b="1" dirty="0">
                <a:solidFill>
                  <a:srgbClr val="A50021"/>
                </a:solidFill>
                <a:cs typeface="ＭＳ Ｐゴシック" charset="0"/>
              </a:rPr>
              <a:t>Pas på med, at I ikke kommer bagefter</a:t>
            </a:r>
          </a:p>
          <a:p>
            <a:pPr lvl="1"/>
            <a:r>
              <a:rPr lang="da-DK" sz="1800" dirty="0"/>
              <a:t>Det kan være meget svært at indhente igen</a:t>
            </a:r>
          </a:p>
          <a:p>
            <a:pPr>
              <a:spcBef>
                <a:spcPts val="1800"/>
              </a:spcBef>
            </a:pPr>
            <a:r>
              <a:rPr lang="da-DK" sz="2000" dirty="0"/>
              <a:t>Sygdom og lignende</a:t>
            </a:r>
          </a:p>
          <a:p>
            <a:pPr lvl="1"/>
            <a:r>
              <a:rPr lang="da-DK" sz="1800" dirty="0"/>
              <a:t>Hvis I bliver syg i længere tid (eller af andre grunde ikke kan passe</a:t>
            </a:r>
            <a:br>
              <a:rPr lang="da-DK" sz="1800" dirty="0"/>
            </a:br>
            <a:r>
              <a:rPr lang="da-DK" sz="1800" dirty="0"/>
              <a:t>jeres studier), bør I </a:t>
            </a:r>
            <a:r>
              <a:rPr lang="da-DK" sz="1800" b="1" dirty="0">
                <a:solidFill>
                  <a:srgbClr val="008000"/>
                </a:solidFill>
              </a:rPr>
              <a:t>hurtigst muligt kontakte mig</a:t>
            </a:r>
            <a:r>
              <a:rPr lang="da-DK" sz="1800" dirty="0"/>
              <a:t>, så vi kan lave en plan for, hvordan I får indhentet det forsømte</a:t>
            </a:r>
          </a:p>
          <a:p>
            <a:pPr lvl="1"/>
            <a:r>
              <a:rPr lang="da-DK" sz="1800" dirty="0"/>
              <a:t>Det kan f.eks. ske i løbet af efterårsferien, hvis I har mulighed for det</a:t>
            </a:r>
          </a:p>
          <a:p>
            <a:pPr marL="342900" lvl="1" indent="-342900">
              <a:spcBef>
                <a:spcPts val="1800"/>
              </a:spcBef>
              <a:buChar char="•"/>
            </a:pPr>
            <a:r>
              <a:rPr lang="da-DK" b="1" dirty="0">
                <a:solidFill>
                  <a:srgbClr val="A50021"/>
                </a:solidFill>
                <a:cs typeface="ＭＳ Ｐゴシック" charset="0"/>
              </a:rPr>
              <a:t>Tilsvarende gælder selvfølgelig for de andre kurser, som I følger</a:t>
            </a:r>
          </a:p>
          <a:p>
            <a:pPr lvl="1"/>
            <a:r>
              <a:rPr lang="da-DK" sz="1800" dirty="0"/>
              <a:t>Der bør I også kontakte jeres forelæsere, hvis I af en eller anden grund kommer bagud</a:t>
            </a:r>
          </a:p>
          <a:p>
            <a:pPr lvl="1"/>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35</a:t>
            </a:fld>
            <a:endParaRPr lang="da-DK" altLang="da-DK" dirty="0"/>
          </a:p>
        </p:txBody>
      </p:sp>
    </p:spTree>
    <p:extLst>
      <p:ext uri="{BB962C8B-B14F-4D97-AF65-F5344CB8AC3E}">
        <p14:creationId xmlns:p14="http://schemas.microsoft.com/office/powerpoint/2010/main" val="24503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46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a:t>Par-programmering</a:t>
            </a:r>
          </a:p>
        </p:txBody>
      </p:sp>
      <p:sp>
        <p:nvSpPr>
          <p:cNvPr id="118787" name="Rectangle 3"/>
          <p:cNvSpPr>
            <a:spLocks noGrp="1" noChangeArrowheads="1"/>
          </p:cNvSpPr>
          <p:nvPr>
            <p:ph type="body" idx="1"/>
          </p:nvPr>
        </p:nvSpPr>
        <p:spPr>
          <a:xfrm>
            <a:off x="468313" y="1073268"/>
            <a:ext cx="7920111" cy="55448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da-DK" altLang="da-DK" sz="2000" dirty="0"/>
              <a:t>Ved øvelserne arbejdes i par (på 2 personer)</a:t>
            </a:r>
          </a:p>
          <a:p>
            <a:pPr lvl="1" eaLnBrk="1" hangingPunct="1">
              <a:spcBef>
                <a:spcPts val="600"/>
              </a:spcBef>
            </a:pPr>
            <a:r>
              <a:rPr lang="da-DK" altLang="da-DK" sz="1800" dirty="0"/>
              <a:t>Gælder også afleveringsopgaverne (bortset fra uge 5-6)</a:t>
            </a:r>
          </a:p>
          <a:p>
            <a:pPr lvl="1" eaLnBrk="1" hangingPunct="1">
              <a:spcBef>
                <a:spcPts val="600"/>
              </a:spcBef>
            </a:pPr>
            <a:r>
              <a:rPr lang="da-DK" altLang="da-DK" sz="1800" dirty="0"/>
              <a:t>I må også gerne lave hjemmearbejde og forberedelse i par (eller i jeres læsegrupper)</a:t>
            </a:r>
          </a:p>
          <a:p>
            <a:pPr marL="342900" lvl="1" indent="-342900" eaLnBrk="1" hangingPunct="1">
              <a:spcBef>
                <a:spcPts val="1200"/>
              </a:spcBef>
              <a:buChar char="•"/>
            </a:pPr>
            <a:r>
              <a:rPr lang="da-DK" altLang="da-DK" b="1" dirty="0">
                <a:solidFill>
                  <a:srgbClr val="A50021"/>
                </a:solidFill>
                <a:cs typeface="ＭＳ Ｐゴシック" charset="0"/>
              </a:rPr>
              <a:t>Hvorfor skal I arbejde i par?</a:t>
            </a:r>
          </a:p>
          <a:p>
            <a:pPr lvl="1" eaLnBrk="1" hangingPunct="1">
              <a:spcBef>
                <a:spcPts val="600"/>
              </a:spcBef>
            </a:pPr>
            <a:r>
              <a:rPr lang="da-DK" altLang="da-DK" sz="1800" dirty="0"/>
              <a:t>Ved at arbejde i par hjælper I hinanden, så I ikke så let går i stå på grund af småproblemer</a:t>
            </a:r>
          </a:p>
          <a:p>
            <a:pPr lvl="1" eaLnBrk="1" hangingPunct="1">
              <a:spcBef>
                <a:spcPts val="600"/>
              </a:spcBef>
            </a:pPr>
            <a:r>
              <a:rPr lang="da-DK" altLang="da-DK" sz="1800" dirty="0"/>
              <a:t>Det træner jer i at kunne arbejde sammen med andre, hvilket er en vigtig kompetence for programmører</a:t>
            </a:r>
          </a:p>
          <a:p>
            <a:pPr lvl="1" eaLnBrk="1" hangingPunct="1">
              <a:spcBef>
                <a:spcPts val="600"/>
              </a:spcBef>
            </a:pPr>
            <a:r>
              <a:rPr lang="da-DK" altLang="da-DK" sz="1800" dirty="0"/>
              <a:t>Derudover er det en praktisk foranstaltning, således at instruktorerne kan nå at komme rundt på hele holdet – idet de så kun skal se og kommentere 12 besvarelser i stedet for 24</a:t>
            </a:r>
          </a:p>
          <a:p>
            <a:pPr marL="342900" lvl="1" indent="-342900" eaLnBrk="1" hangingPunct="1">
              <a:spcBef>
                <a:spcPts val="1200"/>
              </a:spcBef>
              <a:buChar char="•"/>
            </a:pPr>
            <a:r>
              <a:rPr lang="da-DK" altLang="da-DK" b="1" dirty="0">
                <a:solidFill>
                  <a:srgbClr val="A50021"/>
                </a:solidFill>
                <a:cs typeface="ＭＳ Ｐゴシック" charset="0"/>
              </a:rPr>
              <a:t>Par = 2 personer</a:t>
            </a:r>
          </a:p>
          <a:p>
            <a:pPr lvl="1" eaLnBrk="1" hangingPunct="1">
              <a:spcBef>
                <a:spcPts val="600"/>
              </a:spcBef>
            </a:pPr>
            <a:r>
              <a:rPr lang="da-DK" altLang="da-DK" sz="1800" dirty="0"/>
              <a:t>1-mandsgrupper tillades dog, hvis der er særlige forhold</a:t>
            </a:r>
            <a:br>
              <a:rPr lang="da-DK" altLang="da-DK" sz="1800" dirty="0"/>
            </a:br>
            <a:r>
              <a:rPr lang="da-DK" altLang="da-DK" sz="1800" dirty="0"/>
              <a:t>(eller et ulige antal deltagere på øvelsesholdet)</a:t>
            </a:r>
          </a:p>
          <a:p>
            <a:pPr lvl="1" eaLnBrk="1" hangingPunct="1">
              <a:spcBef>
                <a:spcPts val="600"/>
              </a:spcBef>
            </a:pPr>
            <a:r>
              <a:rPr lang="da-DK" altLang="da-DK" sz="1800" dirty="0"/>
              <a:t>3-mandsgrupper tillades </a:t>
            </a:r>
            <a:r>
              <a:rPr lang="da-DK" altLang="da-DK" sz="1800" b="1" dirty="0">
                <a:solidFill>
                  <a:srgbClr val="008000"/>
                </a:solidFill>
              </a:rPr>
              <a:t>aldrig</a:t>
            </a:r>
            <a:r>
              <a:rPr lang="da-DK" altLang="da-DK" sz="1800" dirty="0"/>
              <a:t> (så får man for lidt træning)</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36</a:t>
            </a:fld>
            <a:endParaRPr lang="da-DK" altLang="da-DK" dirty="0"/>
          </a:p>
        </p:txBody>
      </p:sp>
    </p:spTree>
    <p:extLst>
      <p:ext uri="{BB962C8B-B14F-4D97-AF65-F5344CB8AC3E}">
        <p14:creationId xmlns:p14="http://schemas.microsoft.com/office/powerpoint/2010/main" val="3240506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noProof="0" dirty="0">
                <a:ea typeface="ＭＳ Ｐゴシック" pitchFamily="34" charset="-128"/>
              </a:rPr>
              <a:t>Quizzer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37</a:t>
            </a:fld>
            <a:endParaRPr lang="da-DK" altLang="da-DK" dirty="0"/>
          </a:p>
        </p:txBody>
      </p:sp>
      <p:sp>
        <p:nvSpPr>
          <p:cNvPr id="34" name="Rectangle 3"/>
          <p:cNvSpPr txBox="1">
            <a:spLocks noChangeArrowheads="1"/>
          </p:cNvSpPr>
          <p:nvPr/>
        </p:nvSpPr>
        <p:spPr bwMode="auto">
          <a:xfrm>
            <a:off x="395536" y="1124744"/>
            <a:ext cx="84969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a:t>I løbet af kursets første fem uger skal I løse fem små quizzer</a:t>
            </a:r>
          </a:p>
          <a:p>
            <a:pPr lvl="1">
              <a:spcBef>
                <a:spcPts val="600"/>
              </a:spcBef>
              <a:buFont typeface="Arial" panose="020B0604020202020204" pitchFamily="34" charset="0"/>
              <a:buChar char="–"/>
            </a:pPr>
            <a:r>
              <a:rPr lang="da-DK" sz="1800" dirty="0">
                <a:ea typeface="+mn-ea"/>
              </a:rPr>
              <a:t>Quizzerne afprøver, om I har forstået de begreber, som introduceres ved forelæsningerne og i lærebogen</a:t>
            </a:r>
          </a:p>
          <a:p>
            <a:pPr lvl="1">
              <a:spcBef>
                <a:spcPts val="600"/>
              </a:spcBef>
              <a:buFont typeface="Arial" panose="020B0604020202020204" pitchFamily="34" charset="0"/>
              <a:buChar char="–"/>
            </a:pPr>
            <a:r>
              <a:rPr lang="da-DK" sz="1800" dirty="0">
                <a:ea typeface="+mn-ea"/>
              </a:rPr>
              <a:t>Hver quiz består af 12-16 spørgsmål og kan klares på 20-30 minutter</a:t>
            </a:r>
          </a:p>
          <a:p>
            <a:pPr lvl="1">
              <a:spcBef>
                <a:spcPts val="600"/>
              </a:spcBef>
              <a:buFont typeface="Arial" panose="020B0604020202020204" pitchFamily="34" charset="0"/>
              <a:buChar char="–"/>
            </a:pPr>
            <a:r>
              <a:rPr lang="da-DK" sz="1800" dirty="0">
                <a:ea typeface="+mn-ea"/>
              </a:rPr>
              <a:t>Quizzerne er </a:t>
            </a:r>
            <a:r>
              <a:rPr lang="da-DK" sz="1800" b="1" dirty="0">
                <a:solidFill>
                  <a:srgbClr val="008000"/>
                </a:solidFill>
                <a:ea typeface="+mn-ea"/>
              </a:rPr>
              <a:t>interaktive</a:t>
            </a:r>
            <a:r>
              <a:rPr lang="da-DK" sz="1800" dirty="0">
                <a:ea typeface="+mn-ea"/>
              </a:rPr>
              <a:t>. Så snart I har svaret på et spørgsmål, får I at vide om svaret er rigtigt eller forkert – og i sidstnævnte tilfælde ofte et vink til, hvad der skal rettes, for at svaret bliver rigtigt</a:t>
            </a:r>
          </a:p>
          <a:p>
            <a:pPr lvl="1">
              <a:spcBef>
                <a:spcPts val="600"/>
              </a:spcBef>
              <a:buFont typeface="Arial" panose="020B0604020202020204" pitchFamily="34" charset="0"/>
              <a:buChar char="–"/>
            </a:pPr>
            <a:r>
              <a:rPr lang="da-DK" sz="1800" dirty="0">
                <a:ea typeface="+mn-ea"/>
              </a:rPr>
              <a:t>Quizzerne løses </a:t>
            </a:r>
            <a:r>
              <a:rPr lang="da-DK" sz="1800" b="1" dirty="0">
                <a:solidFill>
                  <a:srgbClr val="008000"/>
                </a:solidFill>
                <a:ea typeface="+mn-ea"/>
              </a:rPr>
              <a:t>individuelt</a:t>
            </a:r>
            <a:r>
              <a:rPr lang="da-DK" sz="1800" dirty="0">
                <a:ea typeface="+mn-ea"/>
              </a:rPr>
              <a:t> og er </a:t>
            </a:r>
            <a:r>
              <a:rPr lang="da-DK" sz="1800" b="1" dirty="0">
                <a:solidFill>
                  <a:srgbClr val="008000"/>
                </a:solidFill>
                <a:ea typeface="+mn-ea"/>
              </a:rPr>
              <a:t>obligatoriske afleveringsopgaver</a:t>
            </a:r>
            <a:r>
              <a:rPr lang="da-DK" sz="1800" dirty="0">
                <a:ea typeface="+mn-ea"/>
              </a:rPr>
              <a:t>, som skal afleveres inden den sædvanlige afleveringsfrist</a:t>
            </a:r>
          </a:p>
          <a:p>
            <a:pPr marL="342900" lvl="1" indent="-342900">
              <a:spcBef>
                <a:spcPts val="1800"/>
              </a:spcBef>
              <a:buFont typeface="Arial" panose="020B0604020202020204" pitchFamily="34" charset="0"/>
              <a:buChar char="•"/>
            </a:pPr>
            <a:r>
              <a:rPr lang="da-DK" b="1" kern="0" dirty="0">
                <a:solidFill>
                  <a:srgbClr val="A50021"/>
                </a:solidFill>
                <a:cs typeface="ＭＳ Ｐゴシック" pitchFamily="-106" charset="-128"/>
              </a:rPr>
              <a:t>Lav quizzerne </a:t>
            </a:r>
            <a:r>
              <a:rPr lang="da-DK" b="1" kern="0" dirty="0">
                <a:solidFill>
                  <a:srgbClr val="008000"/>
                </a:solidFill>
                <a:cs typeface="ＭＳ Ｐゴシック" pitchFamily="-106" charset="-128"/>
              </a:rPr>
              <a:t>sidst på ugen</a:t>
            </a:r>
          </a:p>
          <a:p>
            <a:pPr lvl="1">
              <a:spcBef>
                <a:spcPts val="600"/>
              </a:spcBef>
              <a:buFont typeface="Arial" panose="020B0604020202020204" pitchFamily="34" charset="0"/>
              <a:buChar char="–"/>
            </a:pPr>
            <a:r>
              <a:rPr lang="da-DK" sz="1800" dirty="0">
                <a:ea typeface="+mn-ea"/>
              </a:rPr>
              <a:t>De bruger ofte stof, der bliver introduceret i ugens forelæsninger eller i de kapitler, som I skal læse</a:t>
            </a:r>
          </a:p>
        </p:txBody>
      </p:sp>
    </p:spTree>
    <p:extLst>
      <p:ext uri="{BB962C8B-B14F-4D97-AF65-F5344CB8AC3E}">
        <p14:creationId xmlns:p14="http://schemas.microsoft.com/office/powerpoint/2010/main" val="2119926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a:t>Diskussionsforum</a:t>
            </a:r>
          </a:p>
        </p:txBody>
      </p:sp>
      <p:sp>
        <p:nvSpPr>
          <p:cNvPr id="114694" name="Rectangle 6"/>
          <p:cNvSpPr>
            <a:spLocks noGrp="1" noChangeArrowheads="1"/>
          </p:cNvSpPr>
          <p:nvPr>
            <p:ph type="body" idx="1"/>
          </p:nvPr>
        </p:nvSpPr>
        <p:spPr>
          <a:xfrm>
            <a:off x="468312" y="1089252"/>
            <a:ext cx="8568183" cy="5436092"/>
          </a:xfrm>
        </p:spPr>
        <p:txBody>
          <a:bodyPr/>
          <a:lstStyle/>
          <a:p>
            <a:r>
              <a:rPr lang="da-DK" sz="2000" dirty="0"/>
              <a:t>Kursets Brightspace side indeholder et </a:t>
            </a:r>
            <a:r>
              <a:rPr lang="da-DK" sz="2000" dirty="0">
                <a:solidFill>
                  <a:srgbClr val="008000"/>
                </a:solidFill>
              </a:rPr>
              <a:t>diskussionsforum</a:t>
            </a:r>
            <a:r>
              <a:rPr lang="da-DK" sz="2000" dirty="0"/>
              <a:t>, der </a:t>
            </a:r>
            <a:r>
              <a:rPr lang="da-DK" sz="2000" spc="-60" dirty="0"/>
              <a:t>giver jer mulighed for at stille spørgsmål til forelæser og instruktorer</a:t>
            </a:r>
          </a:p>
          <a:p>
            <a:pPr lvl="1">
              <a:spcBef>
                <a:spcPts val="400"/>
              </a:spcBef>
            </a:pPr>
            <a:r>
              <a:rPr lang="da-DK" sz="1800" spc="-10" dirty="0"/>
              <a:t>Det er den bedste og hurtigste måde at få hjælp på – når I ikke er til øvelser</a:t>
            </a:r>
          </a:p>
          <a:p>
            <a:pPr lvl="1">
              <a:spcBef>
                <a:spcPts val="400"/>
              </a:spcBef>
            </a:pPr>
            <a:r>
              <a:rPr lang="da-DK" sz="1800" spc="-40" dirty="0"/>
              <a:t>Svaret kommer ofte inden for få timer/minutter (selv uden for normal arbejdstid)</a:t>
            </a:r>
          </a:p>
          <a:p>
            <a:pPr>
              <a:spcBef>
                <a:spcPts val="1800"/>
              </a:spcBef>
            </a:pPr>
            <a:r>
              <a:rPr lang="da-DK" sz="2000" dirty="0"/>
              <a:t>For at få mest muligt ud af diskussionsforummet, er det vigtigt, at I er </a:t>
            </a:r>
            <a:r>
              <a:rPr lang="da-DK" sz="2000" dirty="0">
                <a:solidFill>
                  <a:srgbClr val="008000"/>
                </a:solidFill>
              </a:rPr>
              <a:t>omhyggelige</a:t>
            </a:r>
            <a:r>
              <a:rPr lang="da-DK" sz="2000" dirty="0"/>
              <a:t> med at skrive jeres indlæg</a:t>
            </a:r>
          </a:p>
          <a:p>
            <a:pPr lvl="1">
              <a:spcBef>
                <a:spcPts val="400"/>
              </a:spcBef>
            </a:pPr>
            <a:r>
              <a:rPr lang="da-DK" sz="1800" dirty="0"/>
              <a:t>Giv jeres indlæg en velvalgt titel, som i få ord beskriver, hvad det drejer</a:t>
            </a:r>
            <a:br>
              <a:rPr lang="da-DK" sz="1800" dirty="0"/>
            </a:br>
            <a:r>
              <a:rPr lang="da-DK" sz="1800" dirty="0"/>
              <a:t>sig om – brug opgavenumre og tilsvarende "officielle" benævnelser, når I refererer til ting i kurset, f.eks. ”BlueJ bogens opgave 4.12”</a:t>
            </a:r>
          </a:p>
          <a:p>
            <a:pPr marL="342900" lvl="1" indent="-342900">
              <a:spcBef>
                <a:spcPts val="1800"/>
              </a:spcBef>
              <a:buChar char="•"/>
            </a:pPr>
            <a:r>
              <a:rPr lang="da-DK" b="1" dirty="0">
                <a:solidFill>
                  <a:srgbClr val="A50021"/>
                </a:solidFill>
                <a:cs typeface="ＭＳ Ｐゴシック" charset="0"/>
              </a:rPr>
              <a:t>Når der svares på et indlæg, dannes der en </a:t>
            </a:r>
            <a:r>
              <a:rPr lang="da-DK" b="1" dirty="0">
                <a:solidFill>
                  <a:srgbClr val="008000"/>
                </a:solidFill>
                <a:cs typeface="ＭＳ Ｐゴシック" charset="0"/>
              </a:rPr>
              <a:t>tråd</a:t>
            </a:r>
            <a:r>
              <a:rPr lang="da-DK" b="1" dirty="0">
                <a:solidFill>
                  <a:srgbClr val="A50021"/>
                </a:solidFill>
                <a:cs typeface="ＭＳ Ｐゴシック" charset="0"/>
              </a:rPr>
              <a:t> under det oprindelige indlæg</a:t>
            </a:r>
          </a:p>
          <a:p>
            <a:pPr lvl="1">
              <a:spcBef>
                <a:spcPts val="400"/>
              </a:spcBef>
            </a:pPr>
            <a:r>
              <a:rPr lang="da-DK" sz="1800" dirty="0"/>
              <a:t>Undervejs i diskussion kan man få lyst til at tage et andet emne op</a:t>
            </a:r>
          </a:p>
          <a:p>
            <a:pPr lvl="1">
              <a:spcBef>
                <a:spcPts val="400"/>
              </a:spcBef>
            </a:pPr>
            <a:r>
              <a:rPr lang="da-DK" sz="1800" b="0" dirty="0"/>
              <a:t>I den situation bør man starte en ny tråd, fremfor at fortsætte i den gamle</a:t>
            </a:r>
          </a:p>
          <a:p>
            <a:pPr lvl="1">
              <a:spcBef>
                <a:spcPts val="400"/>
              </a:spcBef>
            </a:pPr>
            <a:r>
              <a:rPr lang="da-DK" sz="1800" b="0" spc="-60" dirty="0"/>
              <a:t>På den måde bliver det lettere at finde relevant information på forummet </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38</a:t>
            </a:fld>
            <a:endParaRPr lang="da-DK" altLang="da-DK" dirty="0"/>
          </a:p>
        </p:txBody>
      </p:sp>
    </p:spTree>
    <p:extLst>
      <p:ext uri="{BB962C8B-B14F-4D97-AF65-F5344CB8AC3E}">
        <p14:creationId xmlns:p14="http://schemas.microsoft.com/office/powerpoint/2010/main" val="2461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a:t>Diskussionsforum (fortsat)</a:t>
            </a:r>
          </a:p>
        </p:txBody>
      </p:sp>
      <p:sp>
        <p:nvSpPr>
          <p:cNvPr id="114694" name="Rectangle 6"/>
          <p:cNvSpPr>
            <a:spLocks noGrp="1" noChangeArrowheads="1"/>
          </p:cNvSpPr>
          <p:nvPr>
            <p:ph type="body" idx="1"/>
          </p:nvPr>
        </p:nvSpPr>
        <p:spPr>
          <a:xfrm>
            <a:off x="468312" y="1052736"/>
            <a:ext cx="8496175" cy="5724124"/>
          </a:xfrm>
        </p:spPr>
        <p:txBody>
          <a:bodyPr/>
          <a:lstStyle/>
          <a:p>
            <a:r>
              <a:rPr lang="da-DK" sz="2000" dirty="0"/>
              <a:t>Jeres indlæg må </a:t>
            </a:r>
            <a:r>
              <a:rPr lang="da-DK" sz="2000" dirty="0">
                <a:solidFill>
                  <a:srgbClr val="008000"/>
                </a:solidFill>
              </a:rPr>
              <a:t>ikke</a:t>
            </a:r>
            <a:r>
              <a:rPr lang="da-DK" sz="2000" dirty="0"/>
              <a:t> indeholde løsninger på hele metoder</a:t>
            </a:r>
          </a:p>
          <a:p>
            <a:pPr lvl="1">
              <a:spcBef>
                <a:spcPts val="400"/>
              </a:spcBef>
            </a:pPr>
            <a:r>
              <a:rPr lang="da-DK" sz="1800" dirty="0"/>
              <a:t>Det duer ikke at sende 1-2 sider kode og spørge: ”Er der nogen der kan se, hvorfor mit program ikke virker?”</a:t>
            </a:r>
          </a:p>
          <a:p>
            <a:pPr lvl="1">
              <a:spcBef>
                <a:spcPts val="400"/>
              </a:spcBef>
            </a:pPr>
            <a:r>
              <a:rPr lang="da-DK" sz="1800" dirty="0"/>
              <a:t>I stedet skal I isolere problemet, hvilket er let, hvis I løser opgaverne I små skridt – således som vi anbefaler</a:t>
            </a:r>
          </a:p>
          <a:p>
            <a:pPr lvl="1">
              <a:spcBef>
                <a:spcPts val="400"/>
              </a:spcBef>
            </a:pPr>
            <a:r>
              <a:rPr lang="da-DK" sz="1800" dirty="0"/>
              <a:t>I kan så nøjes med at kopiere nogle få kodelinjer og spørge, hvad der er galt i dem</a:t>
            </a:r>
          </a:p>
          <a:p>
            <a:pPr lvl="1">
              <a:spcBef>
                <a:spcPts val="400"/>
              </a:spcBef>
            </a:pPr>
            <a:r>
              <a:rPr lang="da-DK" sz="1800" dirty="0"/>
              <a:t>Det gør det nemmere for os at svare på jeres spørgsmål – hvorfor svaret ofte kommer hurtigere </a:t>
            </a:r>
          </a:p>
          <a:p>
            <a:pPr lvl="1">
              <a:spcBef>
                <a:spcPts val="400"/>
              </a:spcBef>
            </a:pPr>
            <a:r>
              <a:rPr lang="da-DK" sz="1800" spc="-60" dirty="0"/>
              <a:t>Husk at beskrive, hvad problemet er (oversætterfejl, </a:t>
            </a:r>
            <a:r>
              <a:rPr lang="da-DK" sz="1800" spc="-60" dirty="0" err="1"/>
              <a:t>runtime</a:t>
            </a:r>
            <a:r>
              <a:rPr lang="da-DK" sz="1800" spc="-60" dirty="0"/>
              <a:t> fejl, uventet resultat)</a:t>
            </a:r>
            <a:endParaRPr lang="da-DK" sz="1800" dirty="0"/>
          </a:p>
          <a:p>
            <a:pPr>
              <a:spcBef>
                <a:spcPts val="1200"/>
              </a:spcBef>
            </a:pPr>
            <a:r>
              <a:rPr lang="da-DK" sz="2000" dirty="0"/>
              <a:t>Hold jer endelig ikke tilbage med hensyn til at bruge diskussionsforummet</a:t>
            </a:r>
          </a:p>
          <a:p>
            <a:pPr lvl="1">
              <a:spcBef>
                <a:spcPts val="400"/>
              </a:spcBef>
            </a:pPr>
            <a:r>
              <a:rPr lang="da-DK" sz="1800" dirty="0"/>
              <a:t>Hvis der er noget, som I ikke kan finde ud af, er der sikkert en del andre i samme situation. De vil så få nytte at jeres spørgsmål og svaret herpå</a:t>
            </a:r>
          </a:p>
          <a:p>
            <a:pPr lvl="1">
              <a:spcBef>
                <a:spcPts val="400"/>
              </a:spcBef>
            </a:pPr>
            <a:r>
              <a:rPr lang="da-DK" sz="1800" dirty="0"/>
              <a:t>I må også meget gerne selv svare på spørgsmål, som andre studerende sender til diskussionsforummet</a:t>
            </a:r>
          </a:p>
          <a:p>
            <a:pPr lvl="1">
              <a:spcBef>
                <a:spcPts val="400"/>
              </a:spcBef>
            </a:pPr>
            <a:r>
              <a:rPr lang="da-DK" sz="1800" dirty="0"/>
              <a:t>Man kan poste anonymt, men det betyder blot at andre studerende ikke kan se, hvem I er, mens underviserne stadig kan</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39</a:t>
            </a:fld>
            <a:endParaRPr lang="da-DK" altLang="da-DK" dirty="0"/>
          </a:p>
        </p:txBody>
      </p:sp>
    </p:spTree>
    <p:extLst>
      <p:ext uri="{BB962C8B-B14F-4D97-AF65-F5344CB8AC3E}">
        <p14:creationId xmlns:p14="http://schemas.microsoft.com/office/powerpoint/2010/main" val="1213568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a:cs typeface="+mj-cs"/>
              </a:rPr>
              <a:t>Lidt Sudoku historik</a:t>
            </a:r>
          </a:p>
        </p:txBody>
      </p:sp>
      <p:sp>
        <p:nvSpPr>
          <p:cNvPr id="114694" name="Rectangle 6"/>
          <p:cNvSpPr>
            <a:spLocks noGrp="1" noChangeArrowheads="1"/>
          </p:cNvSpPr>
          <p:nvPr>
            <p:ph type="body" idx="1"/>
          </p:nvPr>
        </p:nvSpPr>
        <p:spPr>
          <a:xfrm>
            <a:off x="467544" y="1124744"/>
            <a:ext cx="7776864" cy="4824536"/>
          </a:xfrm>
        </p:spPr>
        <p:txBody>
          <a:bodyPr/>
          <a:lstStyle/>
          <a:p>
            <a:r>
              <a:rPr lang="da-DK" altLang="da-DK" sz="2000" dirty="0"/>
              <a:t>Sudoku er inspireret af latinske kvadrater</a:t>
            </a:r>
          </a:p>
          <a:p>
            <a:pPr lvl="1">
              <a:spcBef>
                <a:spcPts val="600"/>
              </a:spcBef>
            </a:pPr>
            <a:r>
              <a:rPr lang="da-DK" altLang="da-DK" sz="1800" dirty="0"/>
              <a:t>Introduceret af schweizeren Leonhard </a:t>
            </a:r>
            <a:r>
              <a:rPr lang="da-DK" altLang="da-DK" sz="1800" dirty="0" err="1"/>
              <a:t>Euler</a:t>
            </a:r>
            <a:endParaRPr lang="da-DK" altLang="da-DK" sz="1800" dirty="0"/>
          </a:p>
          <a:p>
            <a:pPr lvl="1">
              <a:spcBef>
                <a:spcPts val="600"/>
              </a:spcBef>
            </a:pPr>
            <a:r>
              <a:rPr lang="da-DK" altLang="da-DK" sz="1800" dirty="0"/>
              <a:t>En af de største matematiker i 17. hundredetallet</a:t>
            </a:r>
          </a:p>
          <a:p>
            <a:pPr eaLnBrk="1" hangingPunct="1">
              <a:spcBef>
                <a:spcPts val="1800"/>
              </a:spcBef>
              <a:defRPr/>
            </a:pPr>
            <a:r>
              <a:rPr lang="da-DK" altLang="da-DK" sz="2000" noProof="0" dirty="0"/>
              <a:t>Sudoku blev enormt populær fra 1984 og frem</a:t>
            </a:r>
          </a:p>
          <a:p>
            <a:pPr lvl="1" eaLnBrk="1" hangingPunct="1">
              <a:spcBef>
                <a:spcPts val="600"/>
              </a:spcBef>
              <a:defRPr/>
            </a:pPr>
            <a:r>
              <a:rPr lang="da-DK" altLang="da-DK" sz="1800" noProof="0" dirty="0"/>
              <a:t>Specielt i Japan, men også i resten af verden</a:t>
            </a:r>
          </a:p>
          <a:p>
            <a:pPr lvl="1" eaLnBrk="1" hangingPunct="1">
              <a:spcBef>
                <a:spcPts val="600"/>
              </a:spcBef>
              <a:defRPr/>
            </a:pPr>
            <a:r>
              <a:rPr lang="da-DK" altLang="da-DK" sz="1800" dirty="0"/>
              <a:t>”Sudoku” </a:t>
            </a:r>
            <a:r>
              <a:rPr lang="da-DK" altLang="da-DK" sz="1800" noProof="0" dirty="0"/>
              <a:t>er en forkortelse af den japanske sætning</a:t>
            </a:r>
            <a:br>
              <a:rPr lang="da-DK" altLang="da-DK" sz="1800" noProof="0" dirty="0"/>
            </a:br>
            <a:r>
              <a:rPr lang="da-DK" altLang="da-DK" sz="1800" noProof="0" dirty="0"/>
              <a:t>”</a:t>
            </a:r>
            <a:r>
              <a:rPr lang="da-DK" altLang="da-DK" sz="1800" u="sng" noProof="0" dirty="0" err="1"/>
              <a:t>Su</a:t>
            </a:r>
            <a:r>
              <a:rPr lang="da-DK" altLang="da-DK" sz="1800" noProof="0" dirty="0" err="1"/>
              <a:t>ji</a:t>
            </a:r>
            <a:r>
              <a:rPr lang="da-DK" altLang="da-DK" sz="1800" noProof="0" dirty="0"/>
              <a:t> </a:t>
            </a:r>
            <a:r>
              <a:rPr lang="da-DK" altLang="da-DK" sz="1800" noProof="0" dirty="0" err="1"/>
              <a:t>wa</a:t>
            </a:r>
            <a:r>
              <a:rPr lang="da-DK" altLang="da-DK" sz="1800" noProof="0" dirty="0"/>
              <a:t> </a:t>
            </a:r>
            <a:r>
              <a:rPr lang="da-DK" altLang="da-DK" sz="1800" u="sng" noProof="0" dirty="0" err="1"/>
              <a:t>doku</a:t>
            </a:r>
            <a:r>
              <a:rPr lang="da-DK" altLang="da-DK" sz="1800" noProof="0" dirty="0" err="1"/>
              <a:t>shin</a:t>
            </a:r>
            <a:r>
              <a:rPr lang="da-DK" altLang="da-DK" sz="1800" noProof="0" dirty="0"/>
              <a:t> ni </a:t>
            </a:r>
            <a:r>
              <a:rPr lang="da-DK" altLang="da-DK" sz="1800" noProof="0"/>
              <a:t>kagiru” </a:t>
            </a:r>
            <a:r>
              <a:rPr lang="da-DK" altLang="da-DK" sz="1800" noProof="0" dirty="0"/>
              <a:t>som betyder</a:t>
            </a:r>
            <a:br>
              <a:rPr lang="da-DK" altLang="da-DK" sz="1800" noProof="0" dirty="0"/>
            </a:br>
            <a:r>
              <a:rPr lang="da-DK" altLang="da-DK" sz="1800" b="1" noProof="0" dirty="0">
                <a:solidFill>
                  <a:srgbClr val="008000"/>
                </a:solidFill>
              </a:rPr>
              <a:t>”tallene må kun forekomme én gang”</a:t>
            </a:r>
          </a:p>
          <a:p>
            <a:pPr lvl="1" eaLnBrk="1" hangingPunct="1">
              <a:spcBef>
                <a:spcPts val="600"/>
              </a:spcBef>
              <a:defRPr/>
            </a:pPr>
            <a:r>
              <a:rPr lang="da-DK" altLang="da-DK" sz="1800" dirty="0"/>
              <a:t>Mange danske aviser har stadig Sudoku opgaver</a:t>
            </a:r>
          </a:p>
          <a:p>
            <a:pPr marL="342900" lvl="1" indent="-342900" eaLnBrk="1" hangingPunct="1">
              <a:spcBef>
                <a:spcPts val="1800"/>
              </a:spcBef>
              <a:buChar char="•"/>
              <a:defRPr/>
            </a:pPr>
            <a:r>
              <a:rPr lang="da-DK" altLang="da-DK" b="1" dirty="0">
                <a:solidFill>
                  <a:srgbClr val="A50021"/>
                </a:solidFill>
                <a:cs typeface="ＭＳ Ｐゴシック" charset="0"/>
              </a:rPr>
              <a:t>Sudoku og computere</a:t>
            </a:r>
          </a:p>
          <a:p>
            <a:pPr lvl="1" eaLnBrk="1" hangingPunct="1">
              <a:spcBef>
                <a:spcPts val="600"/>
              </a:spcBef>
              <a:defRPr/>
            </a:pPr>
            <a:r>
              <a:rPr lang="da-DK" altLang="da-DK" sz="1800" noProof="0" dirty="0"/>
              <a:t>Sudoku opgaver kan </a:t>
            </a:r>
            <a:r>
              <a:rPr lang="da-DK" altLang="da-DK" sz="1800" b="1" noProof="0" dirty="0">
                <a:solidFill>
                  <a:srgbClr val="008000"/>
                </a:solidFill>
              </a:rPr>
              <a:t>konstrueres</a:t>
            </a:r>
            <a:r>
              <a:rPr lang="da-DK" altLang="da-DK" sz="1800" noProof="0" dirty="0"/>
              <a:t> ved hjælp af computere</a:t>
            </a:r>
          </a:p>
          <a:p>
            <a:pPr lvl="1" eaLnBrk="1" hangingPunct="1">
              <a:spcBef>
                <a:spcPts val="600"/>
              </a:spcBef>
              <a:defRPr/>
            </a:pPr>
            <a:r>
              <a:rPr lang="da-DK" altLang="da-DK" sz="1800" dirty="0"/>
              <a:t>Her skal vi i stedet se på, hvordan Sudoku opgaver kan </a:t>
            </a:r>
            <a:r>
              <a:rPr lang="da-DK" altLang="da-DK" sz="1800" b="1" dirty="0">
                <a:solidFill>
                  <a:srgbClr val="008000"/>
                </a:solidFill>
              </a:rPr>
              <a:t>løses</a:t>
            </a:r>
            <a:r>
              <a:rPr lang="da-DK" altLang="da-DK" sz="1800" dirty="0"/>
              <a:t> ved hjælp af computere – dvs. ved hjælp af programmering</a:t>
            </a:r>
            <a:r>
              <a:rPr lang="da-DK" altLang="da-DK" sz="1800" noProof="0" dirty="0"/>
              <a:t> </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a:t>
            </a:fld>
            <a:endParaRPr lang="da-DK" altLang="da-DK" dirty="0"/>
          </a:p>
        </p:txBody>
      </p:sp>
      <p:grpSp>
        <p:nvGrpSpPr>
          <p:cNvPr id="3" name="Group 2"/>
          <p:cNvGrpSpPr/>
          <p:nvPr/>
        </p:nvGrpSpPr>
        <p:grpSpPr>
          <a:xfrm>
            <a:off x="6876256" y="1214135"/>
            <a:ext cx="1656184" cy="1977216"/>
            <a:chOff x="6876256" y="1214135"/>
            <a:chExt cx="1656184" cy="1977216"/>
          </a:xfrm>
        </p:grpSpPr>
        <p:pic>
          <p:nvPicPr>
            <p:cNvPr id="5" name="Picture 5" descr="Euler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14135"/>
              <a:ext cx="1656184" cy="19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3"/>
            <p:cNvSpPr txBox="1">
              <a:spLocks noChangeArrowheads="1"/>
            </p:cNvSpPr>
            <p:nvPr/>
          </p:nvSpPr>
          <p:spPr bwMode="auto">
            <a:xfrm>
              <a:off x="7765119" y="2992143"/>
              <a:ext cx="767321" cy="199207"/>
            </a:xfrm>
            <a:prstGeom prst="rect">
              <a:avLst/>
            </a:prstGeom>
            <a:solidFill>
              <a:schemeClr val="bg1"/>
            </a:solidFill>
            <a:ln w="12700">
              <a:solidFill>
                <a:schemeClr val="tx1"/>
              </a:solidFill>
            </a:ln>
          </p:spPr>
          <p:txBody>
            <a:bodyPr wrap="none" lIns="18000" tIns="7200" rIns="18000" bIns="7200">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200" dirty="0">
                  <a:solidFill>
                    <a:schemeClr val="tx1"/>
                  </a:solidFill>
                </a:rPr>
                <a:t>1707-1783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a:t>Studiecafé</a:t>
            </a:r>
          </a:p>
        </p:txBody>
      </p:sp>
      <p:sp>
        <p:nvSpPr>
          <p:cNvPr id="114694" name="Rectangle 6"/>
          <p:cNvSpPr>
            <a:spLocks noGrp="1" noChangeArrowheads="1"/>
          </p:cNvSpPr>
          <p:nvPr>
            <p:ph type="body" idx="1"/>
          </p:nvPr>
        </p:nvSpPr>
        <p:spPr>
          <a:xfrm>
            <a:off x="449592" y="997854"/>
            <a:ext cx="8424936" cy="5860145"/>
          </a:xfrm>
        </p:spPr>
        <p:txBody>
          <a:bodyPr/>
          <a:lstStyle/>
          <a:p>
            <a:r>
              <a:rPr lang="da-DK" sz="2000" dirty="0"/>
              <a:t>Stueetagen af </a:t>
            </a:r>
            <a:r>
              <a:rPr lang="da-DK" sz="2000" dirty="0" err="1"/>
              <a:t>Vannevar</a:t>
            </a:r>
            <a:r>
              <a:rPr lang="da-DK" sz="2000" dirty="0"/>
              <a:t> Bush bygningen</a:t>
            </a:r>
            <a:br>
              <a:rPr lang="da-DK" sz="2000" dirty="0"/>
            </a:br>
            <a:r>
              <a:rPr lang="da-DK" sz="2000" dirty="0"/>
              <a:t>(bygning 5343 i IT-Parken, Åbogade 34, ved Storcenter Nord)</a:t>
            </a:r>
          </a:p>
          <a:p>
            <a:pPr lvl="1">
              <a:spcBef>
                <a:spcPts val="400"/>
              </a:spcBef>
            </a:pPr>
            <a:r>
              <a:rPr lang="da-DK" sz="1800" dirty="0"/>
              <a:t>Lokalerne kan benyttes 24/7.</a:t>
            </a:r>
          </a:p>
          <a:p>
            <a:pPr lvl="1">
              <a:spcBef>
                <a:spcPts val="400"/>
              </a:spcBef>
            </a:pPr>
            <a:r>
              <a:rPr lang="da-DK" sz="1800" dirty="0"/>
              <a:t>Uden for normal åbningstid kræver det dog, at man har anskaffet et adgangskort, så man kan komme ind</a:t>
            </a:r>
          </a:p>
          <a:p>
            <a:pPr lvl="1">
              <a:spcBef>
                <a:spcPts val="400"/>
              </a:spcBef>
            </a:pPr>
            <a:r>
              <a:rPr lang="da-DK" sz="1800" dirty="0"/>
              <a:t>http://studerende.au.dk/studier/fagportaler/datalogi/studiemiljoe/cs-studiecafe/    </a:t>
            </a:r>
            <a:r>
              <a:rPr lang="da-DK" sz="1800" dirty="0">
                <a:hlinkClick r:id="rId3"/>
              </a:rPr>
              <a:t>Link</a:t>
            </a:r>
            <a:endParaRPr lang="da-DK" sz="1800" dirty="0"/>
          </a:p>
          <a:p>
            <a:pPr>
              <a:spcBef>
                <a:spcPts val="1800"/>
              </a:spcBef>
            </a:pPr>
            <a:r>
              <a:rPr lang="da-DK" sz="2000" dirty="0"/>
              <a:t>Brug studiecaféen</a:t>
            </a:r>
          </a:p>
          <a:p>
            <a:pPr lvl="1">
              <a:spcBef>
                <a:spcPts val="400"/>
              </a:spcBef>
            </a:pPr>
            <a:r>
              <a:rPr lang="da-DK" sz="1800" dirty="0"/>
              <a:t>God måde at få struktureret jeres arbejdsdag på</a:t>
            </a:r>
          </a:p>
          <a:p>
            <a:pPr lvl="1">
              <a:spcBef>
                <a:spcPts val="400"/>
              </a:spcBef>
            </a:pPr>
            <a:r>
              <a:rPr lang="da-DK" sz="1800" dirty="0"/>
              <a:t>Når I arbejder hjemme, bliver I let forstyrret af andre gøremål</a:t>
            </a:r>
          </a:p>
          <a:p>
            <a:pPr marL="342900" lvl="1" indent="-342900">
              <a:spcBef>
                <a:spcPts val="1800"/>
              </a:spcBef>
              <a:buChar char="•"/>
            </a:pPr>
            <a:r>
              <a:rPr lang="da-DK" b="1" dirty="0">
                <a:solidFill>
                  <a:srgbClr val="A50021"/>
                </a:solidFill>
                <a:cs typeface="ＭＳ Ｐゴシック" charset="0"/>
              </a:rPr>
              <a:t>På følgende tidspunkter, er der en instruktor fra kurset til stede</a:t>
            </a:r>
          </a:p>
          <a:p>
            <a:pPr lvl="1">
              <a:spcBef>
                <a:spcPts val="400"/>
              </a:spcBef>
            </a:pPr>
            <a:r>
              <a:rPr lang="da-DK" sz="1800" spc="-20" dirty="0"/>
              <a:t>Mandag 12-14, Tirsdag 8-10, Onsdag 10-12, Torsdag 10-12, Fredag 12-14</a:t>
            </a:r>
          </a:p>
          <a:p>
            <a:pPr lvl="1">
              <a:spcBef>
                <a:spcPts val="400"/>
              </a:spcBef>
            </a:pPr>
            <a:r>
              <a:rPr lang="da-DK" sz="1800" dirty="0"/>
              <a:t>Kom tidligt. Instruktoren går, når der ikke er flere, der ønsker hjælp (så hvis du kommer i sidste øjeblik, risikerer du, at instruktoren er gået)</a:t>
            </a:r>
          </a:p>
          <a:p>
            <a:pPr lvl="1">
              <a:spcBef>
                <a:spcPts val="400"/>
              </a:spcBef>
            </a:pPr>
            <a:r>
              <a:rPr lang="da-DK" sz="1800" dirty="0"/>
              <a:t>Bemandingen starter onsdag den 27. august og fortsætter indtil kursets afslutning den 8. december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40</a:t>
            </a:fld>
            <a:endParaRPr lang="da-DK" altLang="da-DK" dirty="0"/>
          </a:p>
        </p:txBody>
      </p:sp>
    </p:spTree>
    <p:extLst>
      <p:ext uri="{BB962C8B-B14F-4D97-AF65-F5344CB8AC3E}">
        <p14:creationId xmlns:p14="http://schemas.microsoft.com/office/powerpoint/2010/main" val="2069843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a:t>Programmeringscafé</a:t>
            </a:r>
          </a:p>
        </p:txBody>
      </p:sp>
      <p:sp>
        <p:nvSpPr>
          <p:cNvPr id="114694" name="Rectangle 6"/>
          <p:cNvSpPr>
            <a:spLocks noGrp="1" noChangeArrowheads="1"/>
          </p:cNvSpPr>
          <p:nvPr>
            <p:ph type="body" idx="1"/>
          </p:nvPr>
        </p:nvSpPr>
        <p:spPr>
          <a:xfrm>
            <a:off x="467544" y="1052736"/>
            <a:ext cx="8568952" cy="5688632"/>
          </a:xfrm>
        </p:spPr>
        <p:txBody>
          <a:bodyPr/>
          <a:lstStyle/>
          <a:p>
            <a:r>
              <a:rPr lang="da-DK" sz="2000" dirty="0"/>
              <a:t>Tilbud til studerende, som ikke tidligere har programmeret</a:t>
            </a:r>
            <a:br>
              <a:rPr lang="da-DK" sz="2000" dirty="0"/>
            </a:br>
            <a:r>
              <a:rPr lang="da-DK" sz="2000" dirty="0"/>
              <a:t>(eller kun har programmeret en lille smule)</a:t>
            </a:r>
          </a:p>
          <a:p>
            <a:pPr lvl="1">
              <a:spcBef>
                <a:spcPts val="400"/>
              </a:spcBef>
            </a:pPr>
            <a:r>
              <a:rPr lang="da-DK" sz="1800" dirty="0"/>
              <a:t>2-3 timer om ugen</a:t>
            </a:r>
          </a:p>
          <a:p>
            <a:pPr lvl="1">
              <a:spcBef>
                <a:spcPts val="400"/>
              </a:spcBef>
            </a:pPr>
            <a:r>
              <a:rPr lang="da-DK" sz="1800" dirty="0"/>
              <a:t>Det er frivilligt, om man ønsker at deltage</a:t>
            </a:r>
          </a:p>
          <a:p>
            <a:pPr marL="342900" lvl="1" indent="-342900">
              <a:spcBef>
                <a:spcPts val="1200"/>
              </a:spcBef>
              <a:buChar char="•"/>
            </a:pPr>
            <a:r>
              <a:rPr lang="da-DK" b="1" dirty="0">
                <a:solidFill>
                  <a:srgbClr val="A50021"/>
                </a:solidFill>
                <a:cs typeface="ＭＳ Ｐゴシック" charset="0"/>
              </a:rPr>
              <a:t>Organisering</a:t>
            </a:r>
          </a:p>
          <a:p>
            <a:pPr lvl="1"/>
            <a:r>
              <a:rPr lang="da-DK" sz="1800" dirty="0"/>
              <a:t>En time hvor man programmerer i fælleskab </a:t>
            </a:r>
          </a:p>
          <a:p>
            <a:pPr lvl="2"/>
            <a:r>
              <a:rPr lang="da-DK" sz="1800" dirty="0"/>
              <a:t>En af instruktorerne programmerer på projektoren og de</a:t>
            </a:r>
            <a:br>
              <a:rPr lang="da-DK" sz="1800" dirty="0"/>
            </a:br>
            <a:r>
              <a:rPr lang="da-DK" sz="1800" dirty="0"/>
              <a:t>studerende skriver med på egen PC</a:t>
            </a:r>
          </a:p>
          <a:p>
            <a:pPr lvl="2"/>
            <a:r>
              <a:rPr lang="da-DK" sz="1800" dirty="0"/>
              <a:t>Diskussion af problemstillinger undervejs</a:t>
            </a:r>
          </a:p>
          <a:p>
            <a:pPr lvl="2"/>
            <a:r>
              <a:rPr lang="da-DK" sz="1800" dirty="0"/>
              <a:t>Spørgsmål til/fra de studerende</a:t>
            </a:r>
          </a:p>
          <a:p>
            <a:pPr lvl="1">
              <a:spcBef>
                <a:spcPts val="400"/>
              </a:spcBef>
            </a:pPr>
            <a:r>
              <a:rPr lang="da-DK" sz="1800" dirty="0"/>
              <a:t>En time hvor hver studerende arbejder videre på programmet, </a:t>
            </a:r>
            <a:r>
              <a:rPr lang="da-DK" sz="1800"/>
              <a:t>mens instruktorerne </a:t>
            </a:r>
            <a:r>
              <a:rPr lang="da-DK" sz="1800" dirty="0"/>
              <a:t>går rundt og hjælper</a:t>
            </a:r>
          </a:p>
          <a:p>
            <a:pPr marL="342900" lvl="1" indent="-342900">
              <a:spcBef>
                <a:spcPts val="1800"/>
              </a:spcBef>
              <a:buChar char="•"/>
            </a:pPr>
            <a:r>
              <a:rPr lang="da-DK" b="1" spc="-60" dirty="0">
                <a:solidFill>
                  <a:srgbClr val="A50021"/>
                </a:solidFill>
                <a:cs typeface="ＭＳ Ｐゴシック" charset="0"/>
              </a:rPr>
              <a:t>De der har deltaget siger, at det var en særdeles stor hjælp for dem</a:t>
            </a:r>
          </a:p>
          <a:p>
            <a:pPr lvl="1">
              <a:spcBef>
                <a:spcPts val="400"/>
              </a:spcBef>
            </a:pPr>
            <a:r>
              <a:rPr lang="da-DK" sz="1800" dirty="0"/>
              <a:t>Caféen gjorde det meget lettere at komme i gang med afleveringsopgaverne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41</a:t>
            </a:fld>
            <a:endParaRPr lang="da-DK" altLang="da-DK" dirty="0"/>
          </a:p>
        </p:txBody>
      </p:sp>
    </p:spTree>
    <p:extLst>
      <p:ext uri="{BB962C8B-B14F-4D97-AF65-F5344CB8AC3E}">
        <p14:creationId xmlns:p14="http://schemas.microsoft.com/office/powerpoint/2010/main" val="3919567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a:t>Programmeringscafé (fortsat)</a:t>
            </a:r>
          </a:p>
        </p:txBody>
      </p:sp>
      <p:sp>
        <p:nvSpPr>
          <p:cNvPr id="114694" name="Rectangle 6"/>
          <p:cNvSpPr>
            <a:spLocks noGrp="1" noChangeArrowheads="1"/>
          </p:cNvSpPr>
          <p:nvPr>
            <p:ph type="body" idx="1"/>
          </p:nvPr>
        </p:nvSpPr>
        <p:spPr>
          <a:xfrm>
            <a:off x="464974" y="1039639"/>
            <a:ext cx="8568952" cy="5589761"/>
          </a:xfrm>
        </p:spPr>
        <p:txBody>
          <a:bodyPr/>
          <a:lstStyle/>
          <a:p>
            <a:pPr marL="342900" lvl="1" indent="-342900">
              <a:spcBef>
                <a:spcPts val="1200"/>
              </a:spcBef>
              <a:buChar char="•"/>
            </a:pPr>
            <a:r>
              <a:rPr lang="da-DK" b="1" dirty="0">
                <a:solidFill>
                  <a:srgbClr val="A50021"/>
                </a:solidFill>
                <a:cs typeface="ＭＳ Ｐゴシック" charset="0"/>
              </a:rPr>
              <a:t>Ingen forberedelse – tager kun den tid som caféen varer</a:t>
            </a:r>
          </a:p>
          <a:p>
            <a:pPr lvl="1">
              <a:spcBef>
                <a:spcPts val="400"/>
              </a:spcBef>
            </a:pPr>
            <a:r>
              <a:rPr lang="da-DK" sz="1800" dirty="0"/>
              <a:t>Intet nyt materiale – man får alt materiale via de almindelige forelæsninger, ved at læse bogen, se videoerne og deltage i øvelserne</a:t>
            </a:r>
          </a:p>
          <a:p>
            <a:pPr marL="342900" lvl="1" indent="-342900">
              <a:spcBef>
                <a:spcPts val="1200"/>
              </a:spcBef>
              <a:buChar char="•"/>
            </a:pPr>
            <a:r>
              <a:rPr lang="da-DK" b="1" spc="-50" dirty="0">
                <a:solidFill>
                  <a:srgbClr val="A50021"/>
                </a:solidFill>
                <a:cs typeface="ＭＳ Ｐゴシック" charset="0"/>
              </a:rPr>
              <a:t>Programmeringscaféen er et </a:t>
            </a:r>
            <a:r>
              <a:rPr lang="da-DK" b="1" spc="-50" dirty="0">
                <a:solidFill>
                  <a:srgbClr val="008000"/>
                </a:solidFill>
                <a:cs typeface="ＭＳ Ｐゴシック" charset="0"/>
              </a:rPr>
              <a:t>supplement</a:t>
            </a:r>
            <a:r>
              <a:rPr lang="da-DK" b="1" spc="-50" dirty="0">
                <a:solidFill>
                  <a:srgbClr val="A50021"/>
                </a:solidFill>
                <a:cs typeface="ＭＳ Ｐゴシック" charset="0"/>
              </a:rPr>
              <a:t>, som forklarer de vigtigste principper i et langsommere tempo og med flere eksempler</a:t>
            </a:r>
          </a:p>
          <a:p>
            <a:pPr lvl="1">
              <a:spcBef>
                <a:spcPts val="400"/>
              </a:spcBef>
            </a:pPr>
            <a:r>
              <a:rPr lang="da-DK" sz="1800" dirty="0"/>
              <a:t>Hvis man har let ved at programmere og/eller man er super ambitiøs, så er programmeringscafeen ikke det rigtige sted at komme</a:t>
            </a:r>
          </a:p>
          <a:p>
            <a:pPr lvl="1">
              <a:spcBef>
                <a:spcPts val="400"/>
              </a:spcBef>
            </a:pPr>
            <a:r>
              <a:rPr lang="da-DK" sz="1800" dirty="0"/>
              <a:t>I stedet kan man overveje at deltage i instituttets præ-talentforløb, som beskrives ved en senere forelæsning (se også </a:t>
            </a:r>
            <a:r>
              <a:rPr lang="da-DK" sz="1800" b="1" dirty="0">
                <a:solidFill>
                  <a:srgbClr val="008000"/>
                </a:solidFill>
              </a:rPr>
              <a:t>cs.au.dk/talent</a:t>
            </a:r>
            <a:r>
              <a:rPr lang="da-DK" sz="1800" dirty="0"/>
              <a:t>)</a:t>
            </a:r>
          </a:p>
          <a:p>
            <a:pPr>
              <a:spcBef>
                <a:spcPts val="1200"/>
              </a:spcBef>
            </a:pPr>
            <a:r>
              <a:rPr lang="da-DK" sz="2000" dirty="0"/>
              <a:t>Tid og sted for programmeringscaféen</a:t>
            </a:r>
          </a:p>
          <a:p>
            <a:pPr lvl="1">
              <a:spcBef>
                <a:spcPts val="400"/>
              </a:spcBef>
            </a:pPr>
            <a:r>
              <a:rPr lang="da-DK" sz="1800" dirty="0"/>
              <a:t>Mandag kl. 16.15-19.00 og onsdag </a:t>
            </a:r>
            <a:r>
              <a:rPr lang="da-DK" sz="1800" dirty="0" err="1"/>
              <a:t>kl</a:t>
            </a:r>
            <a:r>
              <a:rPr lang="da-DK" sz="1800" dirty="0"/>
              <a:t> 14.15-17.00</a:t>
            </a:r>
            <a:br>
              <a:rPr lang="da-DK" sz="1800" dirty="0"/>
            </a:br>
            <a:r>
              <a:rPr lang="da-DK" sz="1800" dirty="0"/>
              <a:t>(man deltager kun én af gangene)</a:t>
            </a:r>
          </a:p>
          <a:p>
            <a:pPr lvl="1">
              <a:spcBef>
                <a:spcPts val="400"/>
              </a:spcBef>
            </a:pPr>
            <a:r>
              <a:rPr lang="da-DK" sz="1800" dirty="0"/>
              <a:t>Finder sted i INCUBA (på den anden side af Åbogade)</a:t>
            </a:r>
          </a:p>
          <a:p>
            <a:pPr lvl="1">
              <a:spcBef>
                <a:spcPts val="400"/>
              </a:spcBef>
            </a:pPr>
            <a:r>
              <a:rPr lang="da-DK" sz="1800" dirty="0"/>
              <a:t>Studerende med ingen/lille programmeringserfaring får en mail med indbydelse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42</a:t>
            </a:fld>
            <a:endParaRPr lang="da-DK" altLang="da-DK" dirty="0"/>
          </a:p>
        </p:txBody>
      </p:sp>
    </p:spTree>
    <p:extLst>
      <p:ext uri="{BB962C8B-B14F-4D97-AF65-F5344CB8AC3E}">
        <p14:creationId xmlns:p14="http://schemas.microsoft.com/office/powerpoint/2010/main" val="555759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3C7679-2ADF-532F-C376-4A551A99AC89}"/>
              </a:ext>
            </a:extLst>
          </p:cNvPr>
          <p:cNvPicPr>
            <a:picLocks noChangeAspect="1"/>
          </p:cNvPicPr>
          <p:nvPr/>
        </p:nvPicPr>
        <p:blipFill>
          <a:blip r:embed="rId3"/>
          <a:stretch>
            <a:fillRect/>
          </a:stretch>
        </p:blipFill>
        <p:spPr>
          <a:xfrm>
            <a:off x="127967" y="235456"/>
            <a:ext cx="8888066" cy="6130193"/>
          </a:xfrm>
          <a:prstGeom prst="rect">
            <a:avLst/>
          </a:prstGeom>
        </p:spPr>
      </p:pic>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43</a:t>
            </a:fld>
            <a:endParaRPr lang="da-DK" altLang="da-DK" dirty="0"/>
          </a:p>
        </p:txBody>
      </p:sp>
      <p:pic>
        <p:nvPicPr>
          <p:cNvPr id="7" name="Picture 6">
            <a:extLst>
              <a:ext uri="{FF2B5EF4-FFF2-40B4-BE49-F238E27FC236}">
                <a16:creationId xmlns:a16="http://schemas.microsoft.com/office/drawing/2014/main" id="{48EA2095-FCB5-DCF6-836C-E637644FB9EC}"/>
              </a:ext>
            </a:extLst>
          </p:cNvPr>
          <p:cNvPicPr>
            <a:picLocks noChangeAspect="1"/>
          </p:cNvPicPr>
          <p:nvPr/>
        </p:nvPicPr>
        <p:blipFill>
          <a:blip r:embed="rId4"/>
          <a:stretch>
            <a:fillRect/>
          </a:stretch>
        </p:blipFill>
        <p:spPr>
          <a:xfrm>
            <a:off x="137072" y="271147"/>
            <a:ext cx="7923524" cy="6137338"/>
          </a:xfrm>
          <a:prstGeom prst="rect">
            <a:avLst/>
          </a:prstGeom>
        </p:spPr>
      </p:pic>
      <p:pic>
        <p:nvPicPr>
          <p:cNvPr id="11" name="Picture 10">
            <a:extLst>
              <a:ext uri="{FF2B5EF4-FFF2-40B4-BE49-F238E27FC236}">
                <a16:creationId xmlns:a16="http://schemas.microsoft.com/office/drawing/2014/main" id="{4C304442-543E-18E0-5E6B-E556C31024D9}"/>
              </a:ext>
            </a:extLst>
          </p:cNvPr>
          <p:cNvPicPr>
            <a:picLocks noChangeAspect="1"/>
          </p:cNvPicPr>
          <p:nvPr/>
        </p:nvPicPr>
        <p:blipFill>
          <a:blip r:embed="rId5"/>
          <a:stretch>
            <a:fillRect/>
          </a:stretch>
        </p:blipFill>
        <p:spPr>
          <a:xfrm>
            <a:off x="134673" y="196718"/>
            <a:ext cx="8505107" cy="6576978"/>
          </a:xfrm>
          <a:prstGeom prst="rect">
            <a:avLst/>
          </a:prstGeom>
        </p:spPr>
      </p:pic>
      <p:sp>
        <p:nvSpPr>
          <p:cNvPr id="43012" name="TextBox 2"/>
          <p:cNvSpPr txBox="1">
            <a:spLocks noChangeArrowheads="1"/>
          </p:cNvSpPr>
          <p:nvPr/>
        </p:nvSpPr>
        <p:spPr bwMode="auto">
          <a:xfrm>
            <a:off x="2527498" y="5661248"/>
            <a:ext cx="2470502" cy="400110"/>
          </a:xfrm>
          <a:prstGeom prst="rect">
            <a:avLst/>
          </a:prstGeom>
          <a:solidFill>
            <a:schemeClr val="bg1"/>
          </a:solidFill>
          <a:ln>
            <a:noFill/>
          </a:ln>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t>brightspace.au.dk</a:t>
            </a:r>
          </a:p>
        </p:txBody>
      </p:sp>
      <p:sp>
        <p:nvSpPr>
          <p:cNvPr id="12" name="Text Box 7"/>
          <p:cNvSpPr txBox="1">
            <a:spLocks noChangeArrowheads="1"/>
          </p:cNvSpPr>
          <p:nvPr/>
        </p:nvSpPr>
        <p:spPr bwMode="auto">
          <a:xfrm>
            <a:off x="5436096" y="5431143"/>
            <a:ext cx="3075112" cy="1031051"/>
          </a:xfrm>
          <a:prstGeom prst="rect">
            <a:avLst/>
          </a:prstGeom>
          <a:solidFill>
            <a:srgbClr val="CCECFF"/>
          </a:solidFill>
          <a:ln w="28575">
            <a:solidFill>
              <a:srgbClr val="0000CC"/>
            </a:solidFill>
          </a:ln>
          <a:effectLst/>
        </p:spPr>
        <p:txBody>
          <a:bodyPr wrap="square">
            <a:spAutoFit/>
          </a:bodyPr>
          <a:lstStyle/>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I må meget gerne sætte et foto på jeres Brightspace profil</a:t>
            </a:r>
          </a:p>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Så lærer instruktorerne jer hurtigere at kende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nimBg="1"/>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a:t>Brightspace</a:t>
            </a:r>
          </a:p>
        </p:txBody>
      </p:sp>
      <p:sp>
        <p:nvSpPr>
          <p:cNvPr id="118787" name="Rectangle 3"/>
          <p:cNvSpPr>
            <a:spLocks noGrp="1" noChangeArrowheads="1"/>
          </p:cNvSpPr>
          <p:nvPr>
            <p:ph type="body" idx="1"/>
          </p:nvPr>
        </p:nvSpPr>
        <p:spPr>
          <a:xfrm>
            <a:off x="468313" y="1052513"/>
            <a:ext cx="8280151" cy="4896767"/>
          </a:xfrm>
        </p:spPr>
        <p:txBody>
          <a:bodyPr/>
          <a:lstStyle/>
          <a:p>
            <a:pPr marL="342900" lvl="1" indent="-342900" eaLnBrk="1" hangingPunct="1">
              <a:spcBef>
                <a:spcPts val="1800"/>
              </a:spcBef>
              <a:buChar char="•"/>
              <a:defRPr/>
            </a:pPr>
            <a:r>
              <a:rPr lang="da-DK" altLang="da-DK" b="1" dirty="0">
                <a:solidFill>
                  <a:srgbClr val="A50021"/>
                </a:solidFill>
                <a:cs typeface="ＭＳ Ｐゴシック" charset="0"/>
              </a:rPr>
              <a:t>Pulse</a:t>
            </a:r>
          </a:p>
          <a:p>
            <a:pPr lvl="1" eaLnBrk="1" hangingPunct="1">
              <a:spcBef>
                <a:spcPts val="600"/>
              </a:spcBef>
              <a:defRPr/>
            </a:pPr>
            <a:r>
              <a:rPr lang="da-DK" altLang="da-DK" sz="1800" dirty="0"/>
              <a:t>Brightspace har en tilknyttet </a:t>
            </a:r>
            <a:r>
              <a:rPr lang="da-DK" altLang="da-DK" sz="1800" dirty="0" err="1"/>
              <a:t>app</a:t>
            </a:r>
            <a:r>
              <a:rPr lang="da-DK" altLang="da-DK" sz="1800" dirty="0"/>
              <a:t>, der hedder Pulse</a:t>
            </a:r>
          </a:p>
          <a:p>
            <a:pPr lvl="1" eaLnBrk="1" hangingPunct="1">
              <a:spcBef>
                <a:spcPts val="600"/>
              </a:spcBef>
              <a:defRPr/>
            </a:pPr>
            <a:r>
              <a:rPr lang="da-DK" altLang="da-DK" sz="1800" dirty="0"/>
              <a:t>Den fungerer meget dårligt i forhold til komplekse websider, som vi har på dette kursus (formateringen forsvinder og det samme gør links)</a:t>
            </a:r>
          </a:p>
          <a:p>
            <a:pPr lvl="1" eaLnBrk="1" hangingPunct="1">
              <a:spcBef>
                <a:spcPts val="600"/>
              </a:spcBef>
              <a:defRPr/>
            </a:pPr>
            <a:r>
              <a:rPr lang="da-DK" altLang="da-DK" sz="1800" dirty="0"/>
              <a:t>Jeg anbefaler derfor at tilgå kursets websider via en almindelig webbrowser på en bærbar/stationær computer (såsom Google </a:t>
            </a:r>
            <a:r>
              <a:rPr lang="da-DK" altLang="da-DK" sz="1800" dirty="0" err="1"/>
              <a:t>Chrome</a:t>
            </a:r>
            <a:r>
              <a:rPr lang="da-DK" altLang="da-DK" sz="1800" dirty="0"/>
              <a:t>, Safari, </a:t>
            </a:r>
            <a:r>
              <a:rPr lang="da-DK" altLang="da-DK" sz="1800" dirty="0" err="1"/>
              <a:t>Micrsoft</a:t>
            </a:r>
            <a:r>
              <a:rPr lang="da-DK" altLang="da-DK" sz="1800" dirty="0"/>
              <a:t> </a:t>
            </a:r>
            <a:r>
              <a:rPr lang="da-DK" altLang="da-DK" sz="1800" dirty="0" err="1"/>
              <a:t>Edge</a:t>
            </a:r>
            <a:r>
              <a:rPr lang="da-DK" altLang="da-DK" sz="1800" dirty="0"/>
              <a:t> og </a:t>
            </a:r>
            <a:r>
              <a:rPr lang="da-DK" altLang="da-DK" sz="1800" dirty="0" err="1"/>
              <a:t>Firefox</a:t>
            </a:r>
            <a:r>
              <a:rPr lang="da-DK" altLang="da-DK" sz="1800" dirty="0"/>
              <a:t>)</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44</a:t>
            </a:fld>
            <a:endParaRPr lang="da-DK" altLang="da-DK"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a:t>Undervisningsprincipper</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a:t>I møder de samme begreber og teknikker mange gange gennem kurset (spiral-metoden)</a:t>
            </a:r>
          </a:p>
          <a:p>
            <a:pPr lvl="1" eaLnBrk="1" hangingPunct="1">
              <a:spcBef>
                <a:spcPts val="600"/>
              </a:spcBef>
              <a:defRPr/>
            </a:pPr>
            <a:r>
              <a:rPr lang="da-DK" altLang="da-DK" sz="1800" noProof="0" dirty="0"/>
              <a:t>Introduktion ved forelæsning</a:t>
            </a:r>
          </a:p>
          <a:p>
            <a:pPr lvl="1" eaLnBrk="1" hangingPunct="1">
              <a:spcBef>
                <a:spcPts val="600"/>
              </a:spcBef>
              <a:defRPr/>
            </a:pPr>
            <a:r>
              <a:rPr lang="da-DK" altLang="da-DK" sz="1800" dirty="0"/>
              <a:t>Selvstudie via</a:t>
            </a:r>
            <a:r>
              <a:rPr lang="da-DK" altLang="da-DK" sz="1800" noProof="0" dirty="0"/>
              <a:t> videonote og/eller bogkapitel</a:t>
            </a:r>
          </a:p>
          <a:p>
            <a:pPr lvl="1" eaLnBrk="1" hangingPunct="1">
              <a:spcBef>
                <a:spcPts val="600"/>
              </a:spcBef>
              <a:defRPr/>
            </a:pPr>
            <a:r>
              <a:rPr lang="da-DK" altLang="da-DK" sz="1800" dirty="0"/>
              <a:t>Praktisk træning ved en eller flere øvelsesgange</a:t>
            </a:r>
          </a:p>
          <a:p>
            <a:pPr lvl="1" eaLnBrk="1" hangingPunct="1">
              <a:spcBef>
                <a:spcPts val="600"/>
              </a:spcBef>
              <a:defRPr/>
            </a:pPr>
            <a:r>
              <a:rPr lang="da-DK" altLang="da-DK" sz="1800" dirty="0"/>
              <a:t>Repetition i senere forelæsning</a:t>
            </a:r>
          </a:p>
          <a:p>
            <a:pPr lvl="1" eaLnBrk="1" hangingPunct="1">
              <a:spcBef>
                <a:spcPts val="600"/>
              </a:spcBef>
              <a:defRPr/>
            </a:pPr>
            <a:r>
              <a:rPr lang="da-DK" altLang="da-DK" sz="1800" dirty="0"/>
              <a:t>Mere praktisk træning – osv.</a:t>
            </a:r>
          </a:p>
          <a:p>
            <a:pPr marL="342900" lvl="1" indent="-342900" eaLnBrk="1" hangingPunct="1">
              <a:spcBef>
                <a:spcPts val="1800"/>
              </a:spcBef>
              <a:buChar char="•"/>
              <a:defRPr/>
            </a:pPr>
            <a:r>
              <a:rPr lang="da-DK" altLang="da-DK" b="1" dirty="0">
                <a:solidFill>
                  <a:srgbClr val="A50021"/>
                </a:solidFill>
                <a:cs typeface="ＭＳ Ｐゴシック" charset="0"/>
              </a:rPr>
              <a:t>Vær med fra start</a:t>
            </a:r>
          </a:p>
          <a:p>
            <a:pPr lvl="1" eaLnBrk="1" hangingPunct="1">
              <a:spcBef>
                <a:spcPts val="600"/>
              </a:spcBef>
              <a:defRPr/>
            </a:pPr>
            <a:r>
              <a:rPr lang="da-DK" altLang="da-DK" sz="1800" dirty="0"/>
              <a:t>De første 3-4 uger kan være overvældende og svære – specielt, hvis man ikke har forudgående programmeringserfaring</a:t>
            </a:r>
          </a:p>
          <a:p>
            <a:pPr lvl="1" eaLnBrk="1" hangingPunct="1">
              <a:spcBef>
                <a:spcPts val="600"/>
              </a:spcBef>
              <a:defRPr/>
            </a:pPr>
            <a:r>
              <a:rPr lang="da-DK" altLang="da-DK" sz="1800" dirty="0"/>
              <a:t>Men hold ud og klø på – kommer I bagud i denne fase, er det vanskeligt </a:t>
            </a:r>
            <a:r>
              <a:rPr lang="da-DK" altLang="da-DK" sz="1800" spc="-50" dirty="0"/>
              <a:t>at indhente</a:t>
            </a:r>
          </a:p>
          <a:p>
            <a:pPr lvl="1" eaLnBrk="1" hangingPunct="1">
              <a:spcBef>
                <a:spcPts val="600"/>
              </a:spcBef>
              <a:defRPr/>
            </a:pPr>
            <a:r>
              <a:rPr lang="da-DK" altLang="da-DK" sz="1800" spc="-50" dirty="0"/>
              <a:t>Der kommer ikke et tidspunkt, hvor vi skifter til noget ”helt andet”</a:t>
            </a:r>
          </a:p>
          <a:p>
            <a:pPr lvl="1" eaLnBrk="1" hangingPunct="1">
              <a:spcBef>
                <a:spcPts val="600"/>
              </a:spcBef>
              <a:defRPr/>
            </a:pPr>
            <a:r>
              <a:rPr lang="da-DK" altLang="da-DK" sz="1800" dirty="0"/>
              <a:t>Hvis I ikke forstår de ting vi arbejder med i uge 1-2, kan I heller ikke forstå det, som vi vil arbejde med i uge 3-4</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45</a:t>
            </a:fld>
            <a:endParaRPr lang="da-DK" altLang="da-DK" dirty="0"/>
          </a:p>
        </p:txBody>
      </p:sp>
    </p:spTree>
    <p:extLst>
      <p:ext uri="{BB962C8B-B14F-4D97-AF65-F5344CB8AC3E}">
        <p14:creationId xmlns:p14="http://schemas.microsoft.com/office/powerpoint/2010/main" val="3244476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68313" y="333375"/>
            <a:ext cx="8496175" cy="609600"/>
          </a:xfrm>
        </p:spPr>
        <p:txBody>
          <a:bodyPr/>
          <a:lstStyle/>
          <a:p>
            <a:pPr eaLnBrk="1" hangingPunct="1">
              <a:defRPr/>
            </a:pPr>
            <a:r>
              <a:rPr lang="da-DK" altLang="da-DK" sz="3200" noProof="0" dirty="0"/>
              <a:t>Når I ikke kan få jeres kode til at virke</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46</a:t>
            </a:fld>
            <a:endParaRPr lang="da-DK" altLang="da-DK" dirty="0"/>
          </a:p>
        </p:txBody>
      </p:sp>
      <p:sp>
        <p:nvSpPr>
          <p:cNvPr id="5" name="Rectangle 3"/>
          <p:cNvSpPr txBox="1">
            <a:spLocks noChangeArrowheads="1"/>
          </p:cNvSpPr>
          <p:nvPr/>
        </p:nvSpPr>
        <p:spPr bwMode="auto">
          <a:xfrm>
            <a:off x="551933" y="1124744"/>
            <a:ext cx="7980507"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spcBef>
                <a:spcPts val="1200"/>
              </a:spcBef>
              <a:defRPr/>
            </a:pPr>
            <a:r>
              <a:rPr lang="da-DK" altLang="da-DK" sz="2000" kern="0" dirty="0"/>
              <a:t>Ved øvelserne</a:t>
            </a:r>
          </a:p>
          <a:p>
            <a:pPr marL="808038" lvl="1" indent="-350838" eaLnBrk="1" hangingPunct="1">
              <a:spcBef>
                <a:spcPts val="200"/>
              </a:spcBef>
              <a:buFont typeface="+mj-lt"/>
              <a:buAutoNum type="arabicPeriod"/>
              <a:defRPr/>
            </a:pPr>
            <a:r>
              <a:rPr lang="da-DK" altLang="da-DK" sz="1800" kern="0" dirty="0"/>
              <a:t>Spørg dig selv (tænk dig om en ekstra gang)</a:t>
            </a:r>
          </a:p>
          <a:p>
            <a:pPr marL="808038" lvl="1" indent="-350838" eaLnBrk="1" hangingPunct="1">
              <a:spcBef>
                <a:spcPts val="200"/>
              </a:spcBef>
              <a:buFont typeface="+mj-lt"/>
              <a:buAutoNum type="arabicPeriod"/>
              <a:defRPr/>
            </a:pPr>
            <a:r>
              <a:rPr lang="da-DK" altLang="da-DK" sz="1800" kern="0" dirty="0"/>
              <a:t>Spørg din makker</a:t>
            </a:r>
          </a:p>
          <a:p>
            <a:pPr marL="808038" lvl="1" indent="-350838" eaLnBrk="1" hangingPunct="1">
              <a:spcBef>
                <a:spcPts val="200"/>
              </a:spcBef>
              <a:buFont typeface="+mj-lt"/>
              <a:buAutoNum type="arabicPeriod"/>
              <a:defRPr/>
            </a:pPr>
            <a:r>
              <a:rPr lang="da-DK" altLang="da-DK" sz="1800" kern="0" dirty="0"/>
              <a:t>Spørg et andet par</a:t>
            </a:r>
          </a:p>
          <a:p>
            <a:pPr marL="808038" lvl="1" indent="-350838" eaLnBrk="1" hangingPunct="1">
              <a:spcBef>
                <a:spcPts val="200"/>
              </a:spcBef>
              <a:buFont typeface="+mj-lt"/>
              <a:buAutoNum type="arabicPeriod"/>
              <a:defRPr/>
            </a:pPr>
            <a:r>
              <a:rPr lang="da-DK" altLang="da-DK" sz="1800" kern="0" dirty="0"/>
              <a:t>Kig i slides (og Java dokumentationen)</a:t>
            </a:r>
          </a:p>
          <a:p>
            <a:pPr marL="808038" lvl="1" indent="-350838" eaLnBrk="1" hangingPunct="1">
              <a:spcBef>
                <a:spcPts val="200"/>
              </a:spcBef>
              <a:buFont typeface="+mj-lt"/>
              <a:buAutoNum type="arabicPeriod"/>
              <a:defRPr/>
            </a:pPr>
            <a:r>
              <a:rPr lang="da-DK" altLang="da-DK" sz="1800" kern="0" dirty="0"/>
              <a:t>Spørg jeres instruktor</a:t>
            </a:r>
          </a:p>
          <a:p>
            <a:pPr eaLnBrk="1" hangingPunct="1">
              <a:spcBef>
                <a:spcPts val="1200"/>
              </a:spcBef>
              <a:defRPr/>
            </a:pPr>
            <a:r>
              <a:rPr lang="da-DK" altLang="da-DK" sz="2000" kern="0" dirty="0"/>
              <a:t>Uden for øvelserne kan I bruge diskussionsforummet</a:t>
            </a:r>
          </a:p>
          <a:p>
            <a:pPr lvl="1" eaLnBrk="1" hangingPunct="1">
              <a:defRPr/>
            </a:pPr>
            <a:r>
              <a:rPr lang="da-DK" altLang="da-DK" sz="1800" kern="0" dirty="0"/>
              <a:t>I får som regel hurtigt svar (ofte indenfor 30 min)</a:t>
            </a:r>
          </a:p>
          <a:p>
            <a:pPr lvl="1" eaLnBrk="1" hangingPunct="1">
              <a:defRPr/>
            </a:pPr>
            <a:r>
              <a:rPr lang="da-DK" altLang="da-DK" sz="1800" kern="0" dirty="0"/>
              <a:t>Svaret kan hjælpe mange andre</a:t>
            </a:r>
          </a:p>
          <a:p>
            <a:pPr lvl="1" eaLnBrk="1" hangingPunct="1">
              <a:defRPr/>
            </a:pPr>
            <a:r>
              <a:rPr lang="da-DK" altLang="da-DK" sz="1800" kern="0" dirty="0"/>
              <a:t>Man kan spørge (og svare) anonymt</a:t>
            </a:r>
          </a:p>
          <a:p>
            <a:pPr lvl="1" eaLnBrk="1" hangingPunct="1">
              <a:defRPr/>
            </a:pPr>
            <a:r>
              <a:rPr lang="da-DK" altLang="da-DK" sz="1800" kern="0" dirty="0"/>
              <a:t>I kan også gå i studiecaféen, hvor der ofte vil være andre studerende, som I kan spørge</a:t>
            </a:r>
          </a:p>
          <a:p>
            <a:pPr lvl="0" eaLnBrk="1" hangingPunct="1">
              <a:spcBef>
                <a:spcPts val="1200"/>
              </a:spcBef>
              <a:defRPr/>
            </a:pPr>
            <a:r>
              <a:rPr lang="da-DK" altLang="da-DK" sz="2000" kern="0" dirty="0"/>
              <a:t>Ved forelæsningerne</a:t>
            </a:r>
          </a:p>
          <a:p>
            <a:pPr lvl="1" eaLnBrk="1" hangingPunct="1">
              <a:defRPr/>
            </a:pPr>
            <a:r>
              <a:rPr lang="da-DK" altLang="da-DK" sz="1800" kern="0" dirty="0"/>
              <a:t>Jeg kigger </a:t>
            </a:r>
            <a:r>
              <a:rPr lang="da-DK" altLang="da-DK" sz="1800" b="1" kern="0" dirty="0">
                <a:solidFill>
                  <a:srgbClr val="008000"/>
                </a:solidFill>
              </a:rPr>
              <a:t>ikke</a:t>
            </a:r>
            <a:r>
              <a:rPr lang="da-DK" altLang="da-DK" sz="1800" kern="0" dirty="0"/>
              <a:t> på jeres detaljerede kode i pauserne</a:t>
            </a:r>
          </a:p>
          <a:p>
            <a:pPr lvl="1" eaLnBrk="1" hangingPunct="1">
              <a:defRPr/>
            </a:pPr>
            <a:r>
              <a:rPr lang="da-DK" altLang="da-DK" sz="1800" kern="0" dirty="0"/>
              <a:t>Det kan jeg simpelthen ikke nå</a:t>
            </a:r>
          </a:p>
          <a:p>
            <a:pPr lvl="1" eaLnBrk="1" hangingPunct="1">
              <a:defRPr/>
            </a:pPr>
            <a:r>
              <a:rPr lang="da-DK" altLang="da-DK" sz="1800" kern="0" dirty="0"/>
              <a:t>Men jeg svarer meget gerne på (næsten) alle andre spørgsmål</a:t>
            </a:r>
          </a:p>
          <a:p>
            <a:pPr marL="457200" lvl="1" indent="0" eaLnBrk="1" hangingPunct="1">
              <a:buNone/>
              <a:defRPr/>
            </a:pPr>
            <a:endParaRPr lang="da-DK" altLang="da-DK" sz="1800" kern="0" dirty="0"/>
          </a:p>
          <a:p>
            <a:pPr marL="808038" lvl="1" indent="-350838" eaLnBrk="1" hangingPunct="1">
              <a:spcBef>
                <a:spcPts val="200"/>
              </a:spcBef>
              <a:buFont typeface="+mj-lt"/>
              <a:buAutoNum type="arabicPeriod"/>
              <a:defRPr/>
            </a:pPr>
            <a:endParaRPr lang="da-DK" altLang="da-DK" sz="1800" kern="0" dirty="0"/>
          </a:p>
        </p:txBody>
      </p:sp>
      <p:sp>
        <p:nvSpPr>
          <p:cNvPr id="8" name="Rectangle 3"/>
          <p:cNvSpPr txBox="1">
            <a:spLocks noChangeArrowheads="1"/>
          </p:cNvSpPr>
          <p:nvPr/>
        </p:nvSpPr>
        <p:spPr bwMode="auto">
          <a:xfrm>
            <a:off x="4572000" y="1124744"/>
            <a:ext cx="43204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lvl="0" eaLnBrk="1" hangingPunct="1">
              <a:spcBef>
                <a:spcPts val="1200"/>
              </a:spcBef>
              <a:defRPr/>
            </a:pPr>
            <a:endParaRPr lang="da-DK" altLang="da-DK" sz="1800" kern="0" dirty="0"/>
          </a:p>
        </p:txBody>
      </p:sp>
    </p:spTree>
    <p:extLst>
      <p:ext uri="{BB962C8B-B14F-4D97-AF65-F5344CB8AC3E}">
        <p14:creationId xmlns:p14="http://schemas.microsoft.com/office/powerpoint/2010/main" val="18200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noProof="0" dirty="0">
                <a:ea typeface="ＭＳ Ｐゴシック" pitchFamily="34" charset="-128"/>
              </a:rPr>
              <a:t>Plagiering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47</a:t>
            </a:fld>
            <a:endParaRPr lang="da-DK" altLang="da-DK" dirty="0"/>
          </a:p>
        </p:txBody>
      </p:sp>
      <p:sp>
        <p:nvSpPr>
          <p:cNvPr id="6" name="Content Placeholder 2"/>
          <p:cNvSpPr txBox="1">
            <a:spLocks/>
          </p:cNvSpPr>
          <p:nvPr/>
        </p:nvSpPr>
        <p:spPr bwMode="auto">
          <a:xfrm>
            <a:off x="468313" y="980728"/>
            <a:ext cx="8496175"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indent="-342900" eaLnBrk="1" hangingPunct="1">
              <a:spcBef>
                <a:spcPts val="2400"/>
              </a:spcBef>
              <a:defRPr/>
            </a:pPr>
            <a:r>
              <a:rPr lang="da-DK" sz="1900" dirty="0">
                <a:latin typeface="+mn-lt"/>
                <a:ea typeface="+mn-ea"/>
                <a:cs typeface="ＭＳ Ｐゴシック" charset="0"/>
              </a:rPr>
              <a:t>Enhver form for plagiering er uacceptabelt og sidestilles med eksamenssnyd, som er en alvorlig forseelse</a:t>
            </a:r>
          </a:p>
          <a:p>
            <a:pPr marL="742950" lvl="1" indent="-285750" eaLnBrk="1" hangingPunct="1">
              <a:spcBef>
                <a:spcPts val="400"/>
              </a:spcBef>
              <a:defRPr/>
            </a:pPr>
            <a:r>
              <a:rPr lang="da-DK" sz="1700" dirty="0">
                <a:latin typeface="+mn-lt"/>
                <a:ea typeface="+mn-ea"/>
              </a:rPr>
              <a:t>Det er forbudt at kopiere andre studerendes afleveringsopgaver, og det samme er tilfældet for opgaver, som man finder på nettet eller andet steds</a:t>
            </a:r>
          </a:p>
          <a:p>
            <a:pPr marL="742950" lvl="1" indent="-285750" eaLnBrk="1" hangingPunct="1">
              <a:spcBef>
                <a:spcPts val="400"/>
              </a:spcBef>
              <a:defRPr/>
            </a:pPr>
            <a:r>
              <a:rPr lang="da-DK" sz="1700" dirty="0">
                <a:latin typeface="+mn-lt"/>
                <a:ea typeface="+mn-ea"/>
              </a:rPr>
              <a:t>Det gælder både hele opgaver og dele af opgaver</a:t>
            </a:r>
          </a:p>
          <a:p>
            <a:pPr marL="742950" lvl="1" indent="-285750" eaLnBrk="1" hangingPunct="1">
              <a:spcBef>
                <a:spcPts val="400"/>
              </a:spcBef>
              <a:defRPr/>
            </a:pPr>
            <a:r>
              <a:rPr lang="da-DK" sz="1700" dirty="0"/>
              <a:t>Selv kopiering af små programdele (f.eks. en metode) opfattes som plagiering</a:t>
            </a:r>
            <a:endParaRPr lang="da-DK" sz="1700" dirty="0">
              <a:latin typeface="+mn-lt"/>
              <a:ea typeface="+mn-ea"/>
            </a:endParaRPr>
          </a:p>
          <a:p>
            <a:pPr marL="742950" lvl="1" indent="-285750" eaLnBrk="1" hangingPunct="1">
              <a:spcBef>
                <a:spcPts val="400"/>
              </a:spcBef>
              <a:defRPr/>
            </a:pPr>
            <a:r>
              <a:rPr lang="da-DK" sz="1700" dirty="0">
                <a:latin typeface="+mn-lt"/>
                <a:ea typeface="+mn-ea"/>
              </a:rPr>
              <a:t>Det er også plagiering at lade andre aflevere kopi af ens egen opgave</a:t>
            </a:r>
          </a:p>
          <a:p>
            <a:pPr marL="742950" lvl="1" indent="-285750" eaLnBrk="1" hangingPunct="1">
              <a:spcBef>
                <a:spcPts val="400"/>
              </a:spcBef>
              <a:defRPr/>
            </a:pPr>
            <a:r>
              <a:rPr lang="da-DK" sz="1700" dirty="0"/>
              <a:t>Man må ikke gøre sine opgavebesvarelser tilgængelige for personer uden for parret/læsegruppen (f.eks. via websider, </a:t>
            </a:r>
            <a:r>
              <a:rPr lang="da-DK" sz="1700" dirty="0" err="1"/>
              <a:t>github</a:t>
            </a:r>
            <a:r>
              <a:rPr lang="da-DK" sz="1700" dirty="0"/>
              <a:t> og lignende)</a:t>
            </a:r>
            <a:endParaRPr lang="da-DK" sz="1700" dirty="0">
              <a:latin typeface="+mn-lt"/>
              <a:ea typeface="+mn-ea"/>
            </a:endParaRP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Kurset har nul-tolerance over for plagiering</a:t>
            </a:r>
          </a:p>
          <a:p>
            <a:pPr marL="742950" lvl="1" indent="-285750" eaLnBrk="1" hangingPunct="1">
              <a:spcBef>
                <a:spcPts val="400"/>
              </a:spcBef>
              <a:defRPr/>
            </a:pPr>
            <a:r>
              <a:rPr lang="da-DK" sz="1700" dirty="0">
                <a:latin typeface="+mn-lt"/>
                <a:ea typeface="+mn-ea"/>
              </a:rPr>
              <a:t>Studerende, der bliver grebet i plagiering, får ikke godkendt deres obligatoriske opgaver, og kan derfor </a:t>
            </a:r>
            <a:r>
              <a:rPr lang="da-DK" sz="1700" b="1" dirty="0">
                <a:solidFill>
                  <a:srgbClr val="008000"/>
                </a:solidFill>
                <a:latin typeface="+mn-lt"/>
                <a:ea typeface="+mn-ea"/>
              </a:rPr>
              <a:t>først komme til eksamen det efterfølgende år</a:t>
            </a:r>
          </a:p>
          <a:p>
            <a:pPr marL="742950" lvl="1" indent="-285750" eaLnBrk="1" hangingPunct="1">
              <a:spcBef>
                <a:spcPts val="400"/>
              </a:spcBef>
              <a:defRPr/>
            </a:pPr>
            <a:r>
              <a:rPr lang="da-DK" sz="1700" dirty="0">
                <a:latin typeface="+mn-lt"/>
                <a:ea typeface="+mn-ea"/>
              </a:rPr>
              <a:t>Det betyder, at man kan få problemer med at bestå 1. års prøven</a:t>
            </a:r>
            <a:endParaRPr lang="da-DK" sz="1700" b="1" dirty="0">
              <a:solidFill>
                <a:srgbClr val="008000"/>
              </a:solidFill>
              <a:latin typeface="+mn-lt"/>
              <a:ea typeface="+mn-ea"/>
            </a:endParaRP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Vi anvender en række automatiske tests til afsløring af plagiering</a:t>
            </a:r>
          </a:p>
          <a:p>
            <a:pPr marL="742950" lvl="1" indent="-285750" eaLnBrk="1" hangingPunct="1">
              <a:spcBef>
                <a:spcPts val="400"/>
              </a:spcBef>
              <a:defRPr/>
            </a:pPr>
            <a:r>
              <a:rPr lang="da-DK" sz="1700" dirty="0"/>
              <a:t>Der testes både i forhold til opgaver fra tidligere år og i forhold til andre opgaver, der afleveres i år</a:t>
            </a:r>
          </a:p>
          <a:p>
            <a:pPr marL="742950" lvl="1" indent="-285750" eaLnBrk="1" hangingPunct="1">
              <a:spcBef>
                <a:spcPts val="400"/>
              </a:spcBef>
              <a:defRPr/>
            </a:pPr>
            <a:r>
              <a:rPr lang="da-DK" sz="1700" b="1" dirty="0">
                <a:solidFill>
                  <a:srgbClr val="008000"/>
                </a:solidFill>
                <a:latin typeface="+mn-lt"/>
                <a:ea typeface="+mn-ea"/>
              </a:rPr>
              <a:t>Lad være med at tage chancen</a:t>
            </a:r>
            <a:r>
              <a:rPr lang="da-DK" sz="1700" dirty="0">
                <a:latin typeface="+mn-lt"/>
                <a:ea typeface="+mn-ea"/>
              </a:rPr>
              <a:t> – vi opdager snyd hvert eneste år og konsekvenserne for de involverede er </a:t>
            </a:r>
            <a:r>
              <a:rPr lang="da-DK" sz="1700" b="1" dirty="0">
                <a:solidFill>
                  <a:srgbClr val="008000"/>
                </a:solidFill>
                <a:latin typeface="+mn-lt"/>
                <a:ea typeface="+mn-ea"/>
              </a:rPr>
              <a:t>voldsomme</a:t>
            </a:r>
          </a:p>
        </p:txBody>
      </p:sp>
    </p:spTree>
    <p:extLst>
      <p:ext uri="{BB962C8B-B14F-4D97-AF65-F5344CB8AC3E}">
        <p14:creationId xmlns:p14="http://schemas.microsoft.com/office/powerpoint/2010/main" val="994669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da-DK" altLang="da-DK" sz="3200" noProof="0" dirty="0"/>
              <a:t>Programmering er svært</a:t>
            </a:r>
          </a:p>
        </p:txBody>
      </p:sp>
      <p:sp>
        <p:nvSpPr>
          <p:cNvPr id="15364" name="Rectangle 3"/>
          <p:cNvSpPr>
            <a:spLocks noGrp="1" noChangeArrowheads="1"/>
          </p:cNvSpPr>
          <p:nvPr>
            <p:ph type="body" idx="1"/>
          </p:nvPr>
        </p:nvSpPr>
        <p:spPr>
          <a:xfrm>
            <a:off x="455882" y="1052736"/>
            <a:ext cx="8004549" cy="5616847"/>
          </a:xfrm>
        </p:spPr>
        <p:txBody>
          <a:bodyPr/>
          <a:lstStyle/>
          <a:p>
            <a:pPr eaLnBrk="1" hangingPunct="1">
              <a:defRPr/>
            </a:pPr>
            <a:r>
              <a:rPr lang="da-DK" altLang="da-DK" sz="2000" noProof="0" dirty="0"/>
              <a:t>Programmering</a:t>
            </a:r>
          </a:p>
          <a:p>
            <a:pPr lvl="1" eaLnBrk="1" hangingPunct="1">
              <a:defRPr/>
            </a:pPr>
            <a:r>
              <a:rPr lang="da-DK" altLang="da-DK" sz="1800" noProof="0" dirty="0"/>
              <a:t>Anderledes</a:t>
            </a:r>
          </a:p>
          <a:p>
            <a:pPr lvl="1" eaLnBrk="1" hangingPunct="1">
              <a:defRPr/>
            </a:pPr>
            <a:r>
              <a:rPr lang="da-DK" altLang="da-DK" sz="1800" noProof="0" dirty="0"/>
              <a:t>Ny tankegang</a:t>
            </a:r>
            <a:endParaRPr lang="da-DK" altLang="da-DK" sz="1000" noProof="0" dirty="0">
              <a:latin typeface="Times New Roman" pitchFamily="18" charset="0"/>
            </a:endParaRPr>
          </a:p>
          <a:p>
            <a:pPr eaLnBrk="1" hangingPunct="1">
              <a:spcBef>
                <a:spcPts val="1200"/>
              </a:spcBef>
              <a:defRPr/>
            </a:pPr>
            <a:r>
              <a:rPr lang="da-DK" altLang="da-DK" sz="2000" noProof="0" dirty="0"/>
              <a:t>Faser</a:t>
            </a:r>
          </a:p>
          <a:p>
            <a:pPr lvl="1" eaLnBrk="1" hangingPunct="1">
              <a:defRPr/>
            </a:pPr>
            <a:r>
              <a:rPr lang="da-DK" altLang="da-DK" sz="1800" noProof="0" dirty="0"/>
              <a:t>Motivation</a:t>
            </a:r>
          </a:p>
          <a:p>
            <a:pPr lvl="1" eaLnBrk="1" hangingPunct="1">
              <a:defRPr/>
            </a:pPr>
            <a:r>
              <a:rPr lang="da-DK" altLang="da-DK" sz="1800" noProof="0" dirty="0"/>
              <a:t>Begejstring</a:t>
            </a:r>
          </a:p>
          <a:p>
            <a:pPr lvl="1" eaLnBrk="1" hangingPunct="1">
              <a:defRPr/>
            </a:pPr>
            <a:r>
              <a:rPr lang="da-DK" altLang="da-DK" sz="1800" b="1" noProof="0" dirty="0"/>
              <a:t>Tvivl?</a:t>
            </a:r>
          </a:p>
          <a:p>
            <a:pPr lvl="1" eaLnBrk="1" hangingPunct="1">
              <a:defRPr/>
            </a:pPr>
            <a:r>
              <a:rPr lang="da-DK" altLang="da-DK" sz="1800" noProof="0" dirty="0"/>
              <a:t>Frustration</a:t>
            </a:r>
          </a:p>
          <a:p>
            <a:pPr lvl="1" eaLnBrk="1" hangingPunct="1">
              <a:defRPr/>
            </a:pPr>
            <a:r>
              <a:rPr lang="da-DK" altLang="da-DK" sz="1800" noProof="0" dirty="0"/>
              <a:t>Eksistentiel krise</a:t>
            </a:r>
          </a:p>
          <a:p>
            <a:pPr lvl="1" eaLnBrk="1" hangingPunct="1">
              <a:defRPr/>
            </a:pPr>
            <a:r>
              <a:rPr lang="da-DK" altLang="da-DK" sz="1800" b="1" noProof="0" dirty="0"/>
              <a:t>Heureka!</a:t>
            </a:r>
          </a:p>
          <a:p>
            <a:pPr lvl="1" eaLnBrk="1" hangingPunct="1">
              <a:defRPr/>
            </a:pPr>
            <a:r>
              <a:rPr lang="da-DK" altLang="da-DK" sz="1800" noProof="0" dirty="0"/>
              <a:t>Fascination</a:t>
            </a:r>
          </a:p>
          <a:p>
            <a:pPr lvl="1" eaLnBrk="1" hangingPunct="1">
              <a:defRPr/>
            </a:pPr>
            <a:r>
              <a:rPr lang="da-DK" altLang="da-DK" sz="1800" noProof="0" dirty="0"/>
              <a:t>Indsigt</a:t>
            </a:r>
          </a:p>
          <a:p>
            <a:pPr lvl="1" eaLnBrk="1" hangingPunct="1">
              <a:defRPr/>
            </a:pPr>
            <a:r>
              <a:rPr lang="da-DK" altLang="da-DK" sz="1800" b="1" noProof="0" dirty="0"/>
              <a:t>Magt over teknologien</a:t>
            </a:r>
          </a:p>
          <a:p>
            <a:pPr marL="342900" lvl="1" indent="-342900" eaLnBrk="1" hangingPunct="1">
              <a:spcBef>
                <a:spcPts val="1200"/>
              </a:spcBef>
              <a:buChar char="•"/>
              <a:defRPr/>
            </a:pPr>
            <a:r>
              <a:rPr lang="da-DK" altLang="da-DK" b="1" dirty="0">
                <a:solidFill>
                  <a:srgbClr val="A50021"/>
                </a:solidFill>
                <a:cs typeface="ＭＳ Ｐゴシック" charset="0"/>
              </a:rPr>
              <a:t>Advarsel</a:t>
            </a:r>
          </a:p>
          <a:p>
            <a:pPr lvl="1" eaLnBrk="1" hangingPunct="1">
              <a:defRPr/>
            </a:pPr>
            <a:r>
              <a:rPr lang="da-DK" altLang="da-DK" sz="1800" dirty="0"/>
              <a:t>Programmering er </a:t>
            </a:r>
            <a:r>
              <a:rPr lang="da-DK" altLang="da-DK" sz="1800" b="1" dirty="0">
                <a:solidFill>
                  <a:srgbClr val="008000"/>
                </a:solidFill>
              </a:rPr>
              <a:t>sjovt</a:t>
            </a:r>
            <a:r>
              <a:rPr lang="da-DK" altLang="da-DK" sz="1800" dirty="0">
                <a:solidFill>
                  <a:srgbClr val="008000"/>
                </a:solidFill>
              </a:rPr>
              <a:t> </a:t>
            </a:r>
            <a:r>
              <a:rPr lang="da-DK" altLang="da-DK" sz="1800" dirty="0"/>
              <a:t>og </a:t>
            </a:r>
            <a:r>
              <a:rPr lang="da-DK" altLang="da-DK" sz="1800" b="1" dirty="0">
                <a:solidFill>
                  <a:srgbClr val="008000"/>
                </a:solidFill>
              </a:rPr>
              <a:t>stærkt vanedannende</a:t>
            </a:r>
          </a:p>
          <a:p>
            <a:pPr lvl="1" eaLnBrk="1" hangingPunct="1">
              <a:defRPr/>
            </a:pPr>
            <a:r>
              <a:rPr lang="da-DK" altLang="da-DK" sz="1800" noProof="0" dirty="0"/>
              <a:t>Når man først kommer godt i gang, kan det være svært at stoppe igen</a:t>
            </a:r>
          </a:p>
        </p:txBody>
      </p:sp>
      <p:grpSp>
        <p:nvGrpSpPr>
          <p:cNvPr id="4" name="Group 3"/>
          <p:cNvGrpSpPr/>
          <p:nvPr/>
        </p:nvGrpSpPr>
        <p:grpSpPr>
          <a:xfrm>
            <a:off x="4067944" y="2357318"/>
            <a:ext cx="4104456" cy="2736304"/>
            <a:chOff x="3635896" y="1988840"/>
            <a:chExt cx="4104456" cy="2736304"/>
          </a:xfrm>
        </p:grpSpPr>
        <p:sp>
          <p:nvSpPr>
            <p:cNvPr id="3" name="Rounded Rectangle 2"/>
            <p:cNvSpPr/>
            <p:nvPr/>
          </p:nvSpPr>
          <p:spPr bwMode="auto">
            <a:xfrm>
              <a:off x="3635896" y="1988840"/>
              <a:ext cx="4104456" cy="2736304"/>
            </a:xfrm>
            <a:prstGeom prst="roundRect">
              <a:avLst/>
            </a:prstGeom>
            <a:solidFill>
              <a:srgbClr val="CCECFF"/>
            </a:solidFill>
            <a:ln w="38100" cap="flat" cmpd="sng" algn="ctr">
              <a:solidFill>
                <a:srgbClr val="0000C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34822" name="Line 6"/>
            <p:cNvSpPr>
              <a:spLocks noChangeShapeType="1"/>
            </p:cNvSpPr>
            <p:nvPr/>
          </p:nvSpPr>
          <p:spPr bwMode="auto">
            <a:xfrm>
              <a:off x="4357688" y="4293096"/>
              <a:ext cx="2879725" cy="0"/>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3" name="Line 7"/>
            <p:cNvSpPr>
              <a:spLocks noChangeShapeType="1"/>
            </p:cNvSpPr>
            <p:nvPr/>
          </p:nvSpPr>
          <p:spPr bwMode="auto">
            <a:xfrm flipH="1" flipV="1">
              <a:off x="4357688" y="2492871"/>
              <a:ext cx="1588" cy="1801812"/>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4" name="Text Box 27"/>
            <p:cNvSpPr txBox="1">
              <a:spLocks noChangeArrowheads="1"/>
            </p:cNvSpPr>
            <p:nvPr/>
          </p:nvSpPr>
          <p:spPr bwMode="auto">
            <a:xfrm>
              <a:off x="6949629" y="4293096"/>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a:t>Tid</a:t>
              </a:r>
            </a:p>
          </p:txBody>
        </p:sp>
        <p:sp>
          <p:nvSpPr>
            <p:cNvPr id="34825" name="Text Box 28"/>
            <p:cNvSpPr txBox="1">
              <a:spLocks noChangeArrowheads="1"/>
            </p:cNvSpPr>
            <p:nvPr/>
          </p:nvSpPr>
          <p:spPr bwMode="auto">
            <a:xfrm>
              <a:off x="3984726" y="2206895"/>
              <a:ext cx="731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a:t>Humør</a:t>
              </a:r>
            </a:p>
          </p:txBody>
        </p:sp>
        <p:sp>
          <p:nvSpPr>
            <p:cNvPr id="34826" name="Line 29"/>
            <p:cNvSpPr>
              <a:spLocks noChangeShapeType="1"/>
            </p:cNvSpPr>
            <p:nvPr/>
          </p:nvSpPr>
          <p:spPr bwMode="auto">
            <a:xfrm flipV="1">
              <a:off x="6302376" y="2637333"/>
              <a:ext cx="0" cy="1657350"/>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34827" name="Freeform 42"/>
            <p:cNvSpPr>
              <a:spLocks/>
            </p:cNvSpPr>
            <p:nvPr/>
          </p:nvSpPr>
          <p:spPr bwMode="auto">
            <a:xfrm>
              <a:off x="4357688" y="2624633"/>
              <a:ext cx="2663825" cy="1597025"/>
            </a:xfrm>
            <a:custGeom>
              <a:avLst/>
              <a:gdLst>
                <a:gd name="T0" fmla="*/ 0 w 1678"/>
                <a:gd name="T1" fmla="*/ 2147483647 h 1006"/>
                <a:gd name="T2" fmla="*/ 2147483647 w 1678"/>
                <a:gd name="T3" fmla="*/ 2147483647 h 1006"/>
                <a:gd name="T4" fmla="*/ 2147483647 w 1678"/>
                <a:gd name="T5" fmla="*/ 2147483647 h 1006"/>
                <a:gd name="T6" fmla="*/ 2147483647 w 1678"/>
                <a:gd name="T7" fmla="*/ 2147483647 h 1006"/>
                <a:gd name="T8" fmla="*/ 2147483647 w 1678"/>
                <a:gd name="T9" fmla="*/ 2147483647 h 1006"/>
                <a:gd name="T10" fmla="*/ 2147483647 w 1678"/>
                <a:gd name="T11" fmla="*/ 2147483647 h 1006"/>
                <a:gd name="T12" fmla="*/ 2147483647 w 1678"/>
                <a:gd name="T13" fmla="*/ 2147483647 h 1006"/>
                <a:gd name="T14" fmla="*/ 2147483647 w 1678"/>
                <a:gd name="T15" fmla="*/ 0 h 1006"/>
                <a:gd name="T16" fmla="*/ 0 60000 65536"/>
                <a:gd name="T17" fmla="*/ 0 60000 65536"/>
                <a:gd name="T18" fmla="*/ 0 60000 65536"/>
                <a:gd name="T19" fmla="*/ 0 60000 65536"/>
                <a:gd name="T20" fmla="*/ 0 60000 65536"/>
                <a:gd name="T21" fmla="*/ 0 60000 65536"/>
                <a:gd name="T22" fmla="*/ 0 60000 65536"/>
                <a:gd name="T23" fmla="*/ 0 60000 65536"/>
                <a:gd name="T24" fmla="*/ 0 w 1678"/>
                <a:gd name="T25" fmla="*/ 0 h 1006"/>
                <a:gd name="T26" fmla="*/ 1678 w 1678"/>
                <a:gd name="T27" fmla="*/ 1006 h 10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8" h="1006">
                  <a:moveTo>
                    <a:pt x="0" y="681"/>
                  </a:moveTo>
                  <a:cubicBezTo>
                    <a:pt x="64" y="601"/>
                    <a:pt x="128" y="522"/>
                    <a:pt x="181" y="499"/>
                  </a:cubicBezTo>
                  <a:cubicBezTo>
                    <a:pt x="234" y="476"/>
                    <a:pt x="257" y="469"/>
                    <a:pt x="317" y="545"/>
                  </a:cubicBezTo>
                  <a:cubicBezTo>
                    <a:pt x="377" y="621"/>
                    <a:pt x="476" y="900"/>
                    <a:pt x="544" y="953"/>
                  </a:cubicBezTo>
                  <a:cubicBezTo>
                    <a:pt x="612" y="1006"/>
                    <a:pt x="666" y="960"/>
                    <a:pt x="726" y="862"/>
                  </a:cubicBezTo>
                  <a:cubicBezTo>
                    <a:pt x="786" y="764"/>
                    <a:pt x="816" y="492"/>
                    <a:pt x="907" y="363"/>
                  </a:cubicBezTo>
                  <a:cubicBezTo>
                    <a:pt x="998" y="234"/>
                    <a:pt x="1142" y="151"/>
                    <a:pt x="1270" y="91"/>
                  </a:cubicBezTo>
                  <a:cubicBezTo>
                    <a:pt x="1398" y="31"/>
                    <a:pt x="1538" y="15"/>
                    <a:pt x="1678" y="0"/>
                  </a:cubicBezTo>
                </a:path>
              </a:pathLst>
            </a:cu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da-DK"/>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48</a:t>
            </a:fld>
            <a:endParaRPr lang="da-DK" altLang="da-DK"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3235" y="260350"/>
            <a:ext cx="8665269" cy="682625"/>
          </a:xfrm>
        </p:spPr>
        <p:txBody>
          <a:bodyPr/>
          <a:lstStyle/>
          <a:p>
            <a:pPr eaLnBrk="1" hangingPunct="1"/>
            <a:r>
              <a:rPr lang="da-DK" altLang="da-DK" sz="3200" noProof="0" dirty="0">
                <a:ea typeface="ＭＳ Ｐゴシック" pitchFamily="34" charset="-128"/>
              </a:rPr>
              <a:t>Øvelserne i de to første uger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49</a:t>
            </a:fld>
            <a:endParaRPr lang="da-DK" altLang="da-DK" dirty="0"/>
          </a:p>
        </p:txBody>
      </p:sp>
      <p:sp>
        <p:nvSpPr>
          <p:cNvPr id="34" name="Rectangle 3"/>
          <p:cNvSpPr txBox="1">
            <a:spLocks noChangeArrowheads="1"/>
          </p:cNvSpPr>
          <p:nvPr/>
        </p:nvSpPr>
        <p:spPr bwMode="auto">
          <a:xfrm>
            <a:off x="544791" y="1052736"/>
            <a:ext cx="805965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1800"/>
              </a:spcBef>
            </a:pPr>
            <a:r>
              <a:rPr lang="da-DK" altLang="da-DK" sz="1800" dirty="0"/>
              <a:t>Første øvelsesgang i uge 1</a:t>
            </a:r>
          </a:p>
          <a:p>
            <a:pPr lvl="1">
              <a:spcBef>
                <a:spcPts val="300"/>
              </a:spcBef>
            </a:pPr>
            <a:r>
              <a:rPr lang="da-DK" altLang="da-DK" sz="1600" dirty="0"/>
              <a:t>Hjælp til installation af BlueJ inklusiv Java</a:t>
            </a:r>
          </a:p>
          <a:p>
            <a:pPr lvl="1">
              <a:spcBef>
                <a:spcPts val="300"/>
              </a:spcBef>
            </a:pPr>
            <a:r>
              <a:rPr lang="da-DK" altLang="da-DK" sz="1600" dirty="0"/>
              <a:t>Opgaverne fra Kapitel 1 i BlueJ bogen</a:t>
            </a:r>
          </a:p>
          <a:p>
            <a:pPr lvl="1">
              <a:spcBef>
                <a:spcPts val="300"/>
              </a:spcBef>
            </a:pPr>
            <a:r>
              <a:rPr lang="da-DK" altLang="da-DK" sz="1600" dirty="0"/>
              <a:t>I bør på forhånd kigge på så mange af disse opgaver som muligt</a:t>
            </a:r>
            <a:endParaRPr lang="da-DK" altLang="da-DK" dirty="0"/>
          </a:p>
          <a:p>
            <a:pPr>
              <a:spcBef>
                <a:spcPts val="1200"/>
              </a:spcBef>
            </a:pPr>
            <a:r>
              <a:rPr lang="da-DK" altLang="da-DK" sz="1800" dirty="0"/>
              <a:t>Anden øvelsesgang i uge 1</a:t>
            </a:r>
          </a:p>
          <a:p>
            <a:pPr lvl="1">
              <a:spcBef>
                <a:spcPts val="300"/>
              </a:spcBef>
            </a:pPr>
            <a:r>
              <a:rPr lang="da-DK" altLang="da-DK" sz="1600" dirty="0"/>
              <a:t>Afleveringsopgave om Raflebæger (den ser vi på om et øjeblik)</a:t>
            </a:r>
          </a:p>
          <a:p>
            <a:pPr>
              <a:spcBef>
                <a:spcPts val="1200"/>
              </a:spcBef>
            </a:pPr>
            <a:r>
              <a:rPr lang="da-DK" altLang="da-DK" sz="1800" dirty="0"/>
              <a:t>Første øvelsesgang i uge 2</a:t>
            </a:r>
          </a:p>
          <a:p>
            <a:pPr lvl="1">
              <a:spcBef>
                <a:spcPts val="300"/>
              </a:spcBef>
            </a:pPr>
            <a:r>
              <a:rPr lang="da-DK" altLang="da-DK" sz="1600" dirty="0"/>
              <a:t>Opgaverne fra Kapitel 2 og 3 i BlueJ bogen – Husk at forberede jer på dem</a:t>
            </a:r>
            <a:endParaRPr lang="da-DK" altLang="da-DK" dirty="0"/>
          </a:p>
          <a:p>
            <a:pPr>
              <a:spcBef>
                <a:spcPts val="1200"/>
              </a:spcBef>
            </a:pPr>
            <a:r>
              <a:rPr lang="da-DK" altLang="da-DK" sz="1800" dirty="0"/>
              <a:t>Anden øvelsesgang i uge 2</a:t>
            </a:r>
          </a:p>
          <a:p>
            <a:pPr lvl="1">
              <a:spcBef>
                <a:spcPts val="300"/>
              </a:spcBef>
            </a:pPr>
            <a:r>
              <a:rPr lang="da-DK" altLang="da-DK" sz="1600" dirty="0"/>
              <a:t>Ny afleveringsopgave om Raflebæger, hvor terningerne nu kan have et</a:t>
            </a:r>
            <a:br>
              <a:rPr lang="da-DK" altLang="da-DK" sz="1600" dirty="0"/>
            </a:br>
            <a:r>
              <a:rPr lang="da-DK" altLang="da-DK" sz="1600" dirty="0"/>
              <a:t>vilkårligt antal sider</a:t>
            </a:r>
          </a:p>
          <a:p>
            <a:pPr lvl="1"/>
            <a:endParaRPr lang="da-DK" altLang="da-DK" sz="1400" dirty="0"/>
          </a:p>
        </p:txBody>
      </p:sp>
      <p:sp>
        <p:nvSpPr>
          <p:cNvPr id="35" name="Rectangle 3"/>
          <p:cNvSpPr txBox="1">
            <a:spLocks noChangeArrowheads="1"/>
          </p:cNvSpPr>
          <p:nvPr/>
        </p:nvSpPr>
        <p:spPr bwMode="auto">
          <a:xfrm>
            <a:off x="519047" y="5013176"/>
            <a:ext cx="844544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1800" dirty="0"/>
              <a:t>Efter de første to uger forventer vi, at I selv løser de 50-100 småopgaver, der er i hvert BlueJ kapitel – mens I læser kapitlet</a:t>
            </a:r>
          </a:p>
          <a:p>
            <a:pPr lvl="1"/>
            <a:r>
              <a:rPr lang="da-DK" altLang="da-DK" sz="1600" dirty="0"/>
              <a:t>Nogle opgaver tjekker begreber, mens de fleste er små programmeringsopgaver</a:t>
            </a:r>
          </a:p>
          <a:p>
            <a:pPr lvl="1"/>
            <a:r>
              <a:rPr lang="da-DK" altLang="da-DK" sz="1600" dirty="0"/>
              <a:t>Det er </a:t>
            </a:r>
            <a:r>
              <a:rPr lang="da-DK" altLang="da-DK" sz="1600" b="1" dirty="0">
                <a:solidFill>
                  <a:srgbClr val="008000"/>
                </a:solidFill>
              </a:rPr>
              <a:t>vigtigt</a:t>
            </a:r>
            <a:r>
              <a:rPr lang="da-DK" altLang="da-DK" sz="1600" dirty="0"/>
              <a:t> at I øver jer på disse – I lærer kun at programmere ved at øve jer</a:t>
            </a:r>
          </a:p>
          <a:p>
            <a:pPr lvl="1"/>
            <a:r>
              <a:rPr lang="da-DK" altLang="da-DK" sz="1600" dirty="0"/>
              <a:t>I skal også huske at gennemse de </a:t>
            </a:r>
            <a:r>
              <a:rPr lang="da-DK" altLang="da-DK" sz="1600" b="1" dirty="0">
                <a:solidFill>
                  <a:srgbClr val="008000"/>
                </a:solidFill>
              </a:rPr>
              <a:t>videoer</a:t>
            </a:r>
            <a:r>
              <a:rPr lang="da-DK" altLang="da-DK" sz="1600" dirty="0"/>
              <a:t>, der hører til kapitlet</a:t>
            </a:r>
          </a:p>
        </p:txBody>
      </p:sp>
    </p:spTree>
    <p:extLst>
      <p:ext uri="{BB962C8B-B14F-4D97-AF65-F5344CB8AC3E}">
        <p14:creationId xmlns:p14="http://schemas.microsoft.com/office/powerpoint/2010/main" val="202003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98725" y="1268760"/>
            <a:ext cx="4535488" cy="4681537"/>
            <a:chOff x="2498725" y="1268760"/>
            <a:chExt cx="4535488" cy="4681537"/>
          </a:xfrm>
        </p:grpSpPr>
        <p:pic>
          <p:nvPicPr>
            <p:cNvPr id="13328" name="Picture 13" descr="\\ad.nfit.au.dk\NFDFS\Users\kjensen\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268760"/>
              <a:ext cx="4535488"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4579863" y="2430015"/>
              <a:ext cx="373211" cy="319088"/>
              <a:chOff x="4579863" y="2575718"/>
              <a:chExt cx="373211" cy="319088"/>
            </a:xfrm>
          </p:grpSpPr>
          <p:cxnSp>
            <p:nvCxnSpPr>
              <p:cNvPr id="7" name="Straight Connector 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4579862" y="3950047"/>
              <a:ext cx="373211" cy="319088"/>
              <a:chOff x="4579863" y="2575718"/>
              <a:chExt cx="373211" cy="319088"/>
            </a:xfrm>
          </p:grpSpPr>
          <p:cxnSp>
            <p:nvCxnSpPr>
              <p:cNvPr id="27" name="Straight Connector 2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9" name="Group 28"/>
            <p:cNvGrpSpPr/>
            <p:nvPr/>
          </p:nvGrpSpPr>
          <p:grpSpPr>
            <a:xfrm>
              <a:off x="3590057" y="3950047"/>
              <a:ext cx="373211" cy="319088"/>
              <a:chOff x="4579863" y="2575718"/>
              <a:chExt cx="373211" cy="319088"/>
            </a:xfrm>
          </p:grpSpPr>
          <p:cxnSp>
            <p:nvCxnSpPr>
              <p:cNvPr id="30" name="Straight Connector 29"/>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6516216" y="4968499"/>
              <a:ext cx="373211" cy="319088"/>
              <a:chOff x="4579863" y="2575718"/>
              <a:chExt cx="373211" cy="319088"/>
            </a:xfrm>
          </p:grpSpPr>
          <p:cxnSp>
            <p:nvCxnSpPr>
              <p:cNvPr id="33" name="Straight Connector 32"/>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5" name="Group 34"/>
            <p:cNvGrpSpPr/>
            <p:nvPr/>
          </p:nvGrpSpPr>
          <p:grpSpPr>
            <a:xfrm>
              <a:off x="5581954" y="4982263"/>
              <a:ext cx="373211" cy="319088"/>
              <a:chOff x="4579863" y="2575718"/>
              <a:chExt cx="373211" cy="319088"/>
            </a:xfrm>
          </p:grpSpPr>
          <p:cxnSp>
            <p:nvCxnSpPr>
              <p:cNvPr id="36" name="Straight Connector 35"/>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Connector 36"/>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41" name="Oval 40"/>
            <p:cNvSpPr/>
            <p:nvPr/>
          </p:nvSpPr>
          <p:spPr bwMode="auto">
            <a:xfrm>
              <a:off x="2545244" y="134353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2" name="Oval 41"/>
            <p:cNvSpPr/>
            <p:nvPr/>
          </p:nvSpPr>
          <p:spPr bwMode="auto">
            <a:xfrm>
              <a:off x="3056567" y="339310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 name="Oval 42"/>
            <p:cNvSpPr/>
            <p:nvPr/>
          </p:nvSpPr>
          <p:spPr bwMode="auto">
            <a:xfrm>
              <a:off x="4037909" y="288747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4" name="Oval 43"/>
            <p:cNvSpPr/>
            <p:nvPr/>
          </p:nvSpPr>
          <p:spPr bwMode="auto">
            <a:xfrm>
              <a:off x="6036200" y="5441243"/>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5" name="Oval 44"/>
            <p:cNvSpPr/>
            <p:nvPr/>
          </p:nvSpPr>
          <p:spPr bwMode="auto">
            <a:xfrm>
              <a:off x="5034917" y="185913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sp>
        <p:nvSpPr>
          <p:cNvPr id="154626" name="Rectangle 2"/>
          <p:cNvSpPr>
            <a:spLocks noGrp="1" noChangeArrowheads="1"/>
          </p:cNvSpPr>
          <p:nvPr>
            <p:ph type="title"/>
          </p:nvPr>
        </p:nvSpPr>
        <p:spPr/>
        <p:txBody>
          <a:bodyPr/>
          <a:lstStyle/>
          <a:p>
            <a:pPr eaLnBrk="1" hangingPunct="1">
              <a:defRPr/>
            </a:pPr>
            <a:r>
              <a:rPr lang="da-DK" altLang="da-DK" sz="3200" noProof="0" dirty="0"/>
              <a:t>Strategi med udgangspunkt i ciffer</a:t>
            </a:r>
          </a:p>
        </p:txBody>
      </p:sp>
      <p:sp>
        <p:nvSpPr>
          <p:cNvPr id="2" name="TextBox 1"/>
          <p:cNvSpPr txBox="1">
            <a:spLocks noChangeArrowheads="1"/>
          </p:cNvSpPr>
          <p:nvPr/>
        </p:nvSpPr>
        <p:spPr bwMode="auto">
          <a:xfrm>
            <a:off x="3557588" y="4362797"/>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a:solidFill>
                  <a:srgbClr val="00B050"/>
                </a:solidFill>
              </a:rPr>
              <a:t>1</a:t>
            </a:r>
          </a:p>
        </p:txBody>
      </p:sp>
      <p:sp>
        <p:nvSpPr>
          <p:cNvPr id="4" name="Right Arrow 3"/>
          <p:cNvSpPr/>
          <p:nvPr/>
        </p:nvSpPr>
        <p:spPr bwMode="auto">
          <a:xfrm>
            <a:off x="1691680" y="4769197"/>
            <a:ext cx="703262" cy="619125"/>
          </a:xfrm>
          <a:prstGeom prst="rightArrow">
            <a:avLst>
              <a:gd name="adj1" fmla="val 29723"/>
              <a:gd name="adj2" fmla="val 35806"/>
            </a:avLst>
          </a:prstGeom>
          <a:ln w="38100">
            <a:solidFill>
              <a:srgbClr val="00B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8" name="Right Arrow 17"/>
          <p:cNvSpPr/>
          <p:nvPr/>
        </p:nvSpPr>
        <p:spPr bwMode="auto">
          <a:xfrm flipH="1">
            <a:off x="7128718" y="1843435"/>
            <a:ext cx="755650" cy="619125"/>
          </a:xfrm>
          <a:prstGeom prst="rightArrow">
            <a:avLst>
              <a:gd name="adj1" fmla="val 29723"/>
              <a:gd name="adj2" fmla="val 35806"/>
            </a:avLst>
          </a:prstGeom>
          <a:ln w="38100">
            <a:solidFill>
              <a:srgbClr val="00B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9" name="TextBox 18"/>
          <p:cNvSpPr txBox="1">
            <a:spLocks noChangeArrowheads="1"/>
          </p:cNvSpPr>
          <p:nvPr/>
        </p:nvSpPr>
        <p:spPr bwMode="auto">
          <a:xfrm>
            <a:off x="6581775" y="2327622"/>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0" name="TextBox 19"/>
          <p:cNvSpPr txBox="1">
            <a:spLocks noChangeArrowheads="1"/>
          </p:cNvSpPr>
          <p:nvPr/>
        </p:nvSpPr>
        <p:spPr bwMode="auto">
          <a:xfrm>
            <a:off x="5546725" y="2319685"/>
            <a:ext cx="436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1" name="TextBox 20"/>
          <p:cNvSpPr txBox="1">
            <a:spLocks noChangeArrowheads="1"/>
          </p:cNvSpPr>
          <p:nvPr/>
        </p:nvSpPr>
        <p:spPr bwMode="auto">
          <a:xfrm>
            <a:off x="5573713" y="3859560"/>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5" name="Rectangle 4"/>
          <p:cNvSpPr/>
          <p:nvPr/>
        </p:nvSpPr>
        <p:spPr bwMode="auto">
          <a:xfrm>
            <a:off x="5580111" y="2430015"/>
            <a:ext cx="375053" cy="319088"/>
          </a:xfrm>
          <a:prstGeom prst="rect">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wrap="square">
            <a:spAutoFit/>
          </a:bodyPr>
          <a:lstStyle/>
          <a:p>
            <a:pPr>
              <a:defRPr/>
            </a:pPr>
            <a:endParaRPr lang="da-DK" sz="2400">
              <a:solidFill>
                <a:srgbClr val="000000"/>
              </a:solidFill>
            </a:endParaRPr>
          </a:p>
        </p:txBody>
      </p:sp>
      <p:sp>
        <p:nvSpPr>
          <p:cNvPr id="25" name="Right Arrow 24"/>
          <p:cNvSpPr/>
          <p:nvPr/>
        </p:nvSpPr>
        <p:spPr bwMode="auto">
          <a:xfrm flipH="1">
            <a:off x="7128718" y="3330922"/>
            <a:ext cx="755650" cy="619125"/>
          </a:xfrm>
          <a:prstGeom prst="rightArrow">
            <a:avLst>
              <a:gd name="adj1" fmla="val 29723"/>
              <a:gd name="adj2" fmla="val 35806"/>
            </a:avLst>
          </a:prstGeom>
          <a:ln w="38100">
            <a:solidFill>
              <a:srgbClr val="00B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3327" name="TextBox 22"/>
          <p:cNvSpPr txBox="1">
            <a:spLocks noChangeArrowheads="1"/>
          </p:cNvSpPr>
          <p:nvPr/>
        </p:nvSpPr>
        <p:spPr bwMode="auto">
          <a:xfrm>
            <a:off x="611560" y="1285725"/>
            <a:ext cx="918790" cy="1015663"/>
          </a:xfrm>
          <a:prstGeom prst="rect">
            <a:avLst/>
          </a:prstGeom>
          <a:noFill/>
          <a:ln w="571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6000" dirty="0">
                <a:solidFill>
                  <a:srgbClr val="FF0000"/>
                </a:solidFill>
              </a:rPr>
              <a:t>1</a:t>
            </a:r>
          </a:p>
        </p:txBody>
      </p:sp>
      <p:sp>
        <p:nvSpPr>
          <p:cNvPr id="3" name="Slide Number Placeholder 2"/>
          <p:cNvSpPr>
            <a:spLocks noGrp="1"/>
          </p:cNvSpPr>
          <p:nvPr>
            <p:ph type="sldNum" sz="quarter" idx="12"/>
          </p:nvPr>
        </p:nvSpPr>
        <p:spPr/>
        <p:txBody>
          <a:bodyPr/>
          <a:lstStyle/>
          <a:p>
            <a:pPr>
              <a:defRPr/>
            </a:pPr>
            <a:fld id="{3A57ADD0-007F-4610-9D7D-5E5ADEAA50E0}" type="slidenum">
              <a:rPr lang="da-DK" altLang="da-DK" smtClean="0"/>
              <a:pPr>
                <a:defRPr/>
              </a:pPr>
              <a:t>5</a:t>
            </a:fld>
            <a:endParaRPr lang="da-DK" altLang="da-DK" dirty="0"/>
          </a:p>
        </p:txBody>
      </p:sp>
      <p:sp>
        <p:nvSpPr>
          <p:cNvPr id="38" name="TextBox 37"/>
          <p:cNvSpPr txBox="1">
            <a:spLocks noChangeArrowheads="1"/>
          </p:cNvSpPr>
          <p:nvPr/>
        </p:nvSpPr>
        <p:spPr bwMode="auto">
          <a:xfrm>
            <a:off x="4565898" y="4886672"/>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39" name="Right Arrow 38"/>
          <p:cNvSpPr/>
          <p:nvPr/>
        </p:nvSpPr>
        <p:spPr bwMode="auto">
          <a:xfrm rot="5400000" flipH="1">
            <a:off x="4388643" y="6087863"/>
            <a:ext cx="755650" cy="619125"/>
          </a:xfrm>
          <a:prstGeom prst="rightArrow">
            <a:avLst>
              <a:gd name="adj1" fmla="val 29723"/>
              <a:gd name="adj2" fmla="val 35806"/>
            </a:avLst>
          </a:prstGeom>
          <a:ln w="38100">
            <a:solidFill>
              <a:srgbClr val="00B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0" name="Oval 39"/>
          <p:cNvSpPr/>
          <p:nvPr/>
        </p:nvSpPr>
        <p:spPr bwMode="auto">
          <a:xfrm>
            <a:off x="6583734" y="2390814"/>
            <a:ext cx="360040" cy="377825"/>
          </a:xfrm>
          <a:prstGeom prst="ellipse">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7" name="Oval 46"/>
          <p:cNvSpPr/>
          <p:nvPr/>
        </p:nvSpPr>
        <p:spPr bwMode="auto">
          <a:xfrm>
            <a:off x="611561" y="1343534"/>
            <a:ext cx="918790" cy="957853"/>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8" grpId="0" animBg="1"/>
      <p:bldP spid="19" grpId="0"/>
      <p:bldP spid="20" grpId="0"/>
      <p:bldP spid="21" grpId="0"/>
      <p:bldP spid="5" grpId="0" animBg="1"/>
      <p:bldP spid="25" grpId="0" animBg="1"/>
      <p:bldP spid="38" grpId="0"/>
      <p:bldP spid="39"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noProof="0" dirty="0">
                <a:ea typeface="ＭＳ Ｐゴシック" pitchFamily="34" charset="-128"/>
              </a:rPr>
              <a:t>Praktiske ting</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50</a:t>
            </a:fld>
            <a:endParaRPr lang="da-DK" altLang="da-DK" dirty="0"/>
          </a:p>
        </p:txBody>
      </p:sp>
      <p:sp>
        <p:nvSpPr>
          <p:cNvPr id="7" name="Rectangle 3"/>
          <p:cNvSpPr txBox="1">
            <a:spLocks noChangeArrowheads="1"/>
          </p:cNvSpPr>
          <p:nvPr/>
        </p:nvSpPr>
        <p:spPr bwMode="auto">
          <a:xfrm>
            <a:off x="467544" y="1052736"/>
            <a:ext cx="8496944"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a:t>Mails</a:t>
            </a:r>
          </a:p>
          <a:p>
            <a:pPr lvl="1" eaLnBrk="1" hangingPunct="1">
              <a:spcBef>
                <a:spcPts val="600"/>
              </a:spcBef>
            </a:pPr>
            <a:r>
              <a:rPr lang="da-DK" sz="1800" kern="0" dirty="0">
                <a:ea typeface="ＭＳ Ｐゴシック" pitchFamily="34" charset="-128"/>
              </a:rPr>
              <a:t>Det er </a:t>
            </a:r>
            <a:r>
              <a:rPr lang="da-DK" sz="1800" b="1" kern="0" dirty="0">
                <a:solidFill>
                  <a:srgbClr val="008000"/>
                </a:solidFill>
                <a:ea typeface="ＭＳ Ｐゴシック" pitchFamily="34" charset="-128"/>
              </a:rPr>
              <a:t>VIGTIGT</a:t>
            </a:r>
            <a:r>
              <a:rPr lang="da-DK" sz="1800" kern="0" dirty="0">
                <a:ea typeface="ＭＳ Ｐゴシック" pitchFamily="34" charset="-128"/>
              </a:rPr>
              <a:t>, at I ser de mails, som jeg og instruktorerne sender</a:t>
            </a:r>
          </a:p>
          <a:p>
            <a:pPr lvl="1" eaLnBrk="1" hangingPunct="1">
              <a:spcBef>
                <a:spcPts val="600"/>
              </a:spcBef>
            </a:pPr>
            <a:r>
              <a:rPr lang="da-DK" sz="1800" kern="0" dirty="0">
                <a:ea typeface="ＭＳ Ｐゴシック" pitchFamily="34" charset="-128"/>
              </a:rPr>
              <a:t>Alle mails sendes til jeres officielle AU adresse</a:t>
            </a:r>
          </a:p>
          <a:p>
            <a:pPr lvl="1" eaLnBrk="1" hangingPunct="1">
              <a:spcBef>
                <a:spcPts val="600"/>
              </a:spcBef>
            </a:pPr>
            <a:r>
              <a:rPr lang="da-DK" sz="1800" kern="0" dirty="0">
                <a:ea typeface="ＭＳ Ｐゴシック" pitchFamily="34" charset="-128"/>
              </a:rPr>
              <a:t>Videresendelse af mails bør etableres</a:t>
            </a:r>
          </a:p>
          <a:p>
            <a:pPr lvl="1" eaLnBrk="1" hangingPunct="1">
              <a:spcBef>
                <a:spcPts val="600"/>
              </a:spcBef>
            </a:pPr>
            <a:r>
              <a:rPr lang="da-DK" sz="1800" kern="0" dirty="0">
                <a:ea typeface="ＭＳ Ｐゴシック" pitchFamily="34" charset="-128"/>
              </a:rPr>
              <a:t>Se hvordan det gøres på</a:t>
            </a:r>
            <a:br>
              <a:rPr lang="da-DK" sz="1800" kern="0" dirty="0">
                <a:ea typeface="ＭＳ Ｐゴシック" pitchFamily="34" charset="-128"/>
              </a:rPr>
            </a:br>
            <a:r>
              <a:rPr lang="da-DK" sz="1800" kern="0" dirty="0">
                <a:ea typeface="ＭＳ Ｐゴシック" pitchFamily="34" charset="-128"/>
              </a:rPr>
              <a:t>https://studerende.au.dk/it-support/mail/vejledninger-til-opsaetning-af-mail/</a:t>
            </a:r>
          </a:p>
          <a:p>
            <a:pPr lvl="1" eaLnBrk="1" hangingPunct="1">
              <a:spcBef>
                <a:spcPts val="600"/>
              </a:spcBef>
            </a:pPr>
            <a:r>
              <a:rPr lang="da-DK" sz="1800" kern="0" dirty="0">
                <a:ea typeface="ＭＳ Ｐゴシック" pitchFamily="34" charset="-128"/>
              </a:rPr>
              <a:t>Hvis I har problemer, så spørg jeres instruktor og/eller medstuderende</a:t>
            </a:r>
          </a:p>
          <a:p>
            <a:pPr>
              <a:spcBef>
                <a:spcPts val="1800"/>
              </a:spcBef>
              <a:buFont typeface="Arial" panose="020B0604020202020204" pitchFamily="34" charset="0"/>
              <a:buChar char="•"/>
            </a:pPr>
            <a:r>
              <a:rPr lang="da-DK" sz="2000" kern="0" dirty="0"/>
              <a:t>I skal installere BlueJ inklusiv Java JDK</a:t>
            </a:r>
          </a:p>
          <a:p>
            <a:pPr lvl="1" eaLnBrk="1" hangingPunct="1">
              <a:spcBef>
                <a:spcPts val="600"/>
              </a:spcBef>
            </a:pPr>
            <a:r>
              <a:rPr lang="da-DK" sz="1800" kern="0" dirty="0">
                <a:ea typeface="ＭＳ Ｐゴシック" pitchFamily="34" charset="-128"/>
              </a:rPr>
              <a:t>Følg linket på den Brightspace side, der hedder "BlueJ + Java”, som findes under ”Info om kurset”</a:t>
            </a:r>
          </a:p>
          <a:p>
            <a:pPr lvl="1" eaLnBrk="1" hangingPunct="1">
              <a:spcBef>
                <a:spcPts val="600"/>
              </a:spcBef>
            </a:pPr>
            <a:r>
              <a:rPr lang="da-DK" sz="1800" kern="0" dirty="0">
                <a:ea typeface="ＭＳ Ｐゴシック" pitchFamily="34" charset="-128"/>
              </a:rPr>
              <a:t>Hvis I har problemer, så spørg jeres instruktor og/eller medstuderende</a:t>
            </a:r>
            <a:endParaRPr lang="da-DK" kern="0" dirty="0"/>
          </a:p>
          <a:p>
            <a:pPr>
              <a:spcBef>
                <a:spcPts val="1800"/>
              </a:spcBef>
              <a:buFont typeface="Arial" panose="020B0604020202020204" pitchFamily="34" charset="0"/>
              <a:buChar char="•"/>
            </a:pPr>
            <a:r>
              <a:rPr lang="da-DK" sz="2000" kern="0" dirty="0"/>
              <a:t>Læs kursets Brightspace sider og følg med i de indlæg, der kommer på diskussionsforummet og under "Vigtige meddelelser"</a:t>
            </a:r>
          </a:p>
          <a:p>
            <a:pPr lvl="1" eaLnBrk="1" hangingPunct="1">
              <a:spcBef>
                <a:spcPts val="600"/>
              </a:spcBef>
            </a:pPr>
            <a:r>
              <a:rPr lang="da-DK" sz="1800" kern="0" dirty="0">
                <a:ea typeface="ＭＳ Ｐゴシック" pitchFamily="34" charset="-128"/>
              </a:rPr>
              <a:t>Læs også gerne </a:t>
            </a:r>
            <a:r>
              <a:rPr lang="da-DK" sz="1800" b="1" kern="0" dirty="0">
                <a:solidFill>
                  <a:srgbClr val="008000"/>
                </a:solidFill>
                <a:ea typeface="ＭＳ Ｐゴシック" pitchFamily="34" charset="-128"/>
              </a:rPr>
              <a:t>ugebrevene</a:t>
            </a:r>
            <a:r>
              <a:rPr lang="da-DK" sz="1800" kern="0" dirty="0">
                <a:ea typeface="ＭＳ Ｐゴシック" pitchFamily="34" charset="-128"/>
              </a:rPr>
              <a:t>, som indeholder information om,</a:t>
            </a:r>
            <a:br>
              <a:rPr lang="da-DK" sz="1800" kern="0" dirty="0">
                <a:ea typeface="ＭＳ Ｐゴシック" pitchFamily="34" charset="-128"/>
              </a:rPr>
            </a:br>
            <a:r>
              <a:rPr lang="da-DK" sz="1800" kern="0" dirty="0">
                <a:ea typeface="ＭＳ Ｐゴシック" pitchFamily="34" charset="-128"/>
              </a:rPr>
              <a:t>hvordan man mest hensigtsmæssigt "angriber" ugens stof</a:t>
            </a:r>
          </a:p>
        </p:txBody>
      </p:sp>
    </p:spTree>
    <p:extLst>
      <p:ext uri="{BB962C8B-B14F-4D97-AF65-F5344CB8AC3E}">
        <p14:creationId xmlns:p14="http://schemas.microsoft.com/office/powerpoint/2010/main" val="12775514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a:t>Studiestartsprøve</a:t>
            </a:r>
            <a:endParaRPr lang="da-DK" sz="3200" noProof="0" dirty="0">
              <a:cs typeface="+mj-cs"/>
            </a:endParaRPr>
          </a:p>
        </p:txBody>
      </p:sp>
      <p:sp>
        <p:nvSpPr>
          <p:cNvPr id="114694" name="Rectangle 6"/>
          <p:cNvSpPr>
            <a:spLocks noGrp="1" noChangeArrowheads="1"/>
          </p:cNvSpPr>
          <p:nvPr>
            <p:ph type="body" idx="1"/>
          </p:nvPr>
        </p:nvSpPr>
        <p:spPr>
          <a:xfrm>
            <a:off x="467544" y="1052736"/>
            <a:ext cx="8208144" cy="3672408"/>
          </a:xfrm>
        </p:spPr>
        <p:txBody>
          <a:bodyPr/>
          <a:lstStyle/>
          <a:p>
            <a:pPr lvl="0"/>
            <a:r>
              <a:rPr lang="da-DK" sz="2000" dirty="0"/>
              <a:t>Gælder alle </a:t>
            </a:r>
            <a:r>
              <a:rPr lang="da-DK" sz="2000" dirty="0">
                <a:solidFill>
                  <a:srgbClr val="008000"/>
                </a:solidFill>
              </a:rPr>
              <a:t>nye</a:t>
            </a:r>
            <a:r>
              <a:rPr lang="da-DK" sz="2000" dirty="0"/>
              <a:t> bachelorstuderende</a:t>
            </a:r>
          </a:p>
          <a:p>
            <a:pPr lvl="1">
              <a:spcBef>
                <a:spcPts val="600"/>
              </a:spcBef>
            </a:pPr>
            <a:r>
              <a:rPr lang="da-DK" sz="1800" dirty="0"/>
              <a:t>Prøvens hovedformål er at identificere de studerende, der ikke har påbegyndt studiet, så de kan udmeldes inden de officielle optagelsestal opgøres</a:t>
            </a:r>
          </a:p>
          <a:p>
            <a:pPr>
              <a:spcBef>
                <a:spcPts val="1800"/>
              </a:spcBef>
            </a:pPr>
            <a:r>
              <a:rPr lang="da-DK" sz="2000" dirty="0"/>
              <a:t>I begyndelsen af september vil I modtage en mail på jeres</a:t>
            </a:r>
            <a:br>
              <a:rPr lang="da-DK" sz="2000" dirty="0"/>
            </a:br>
            <a:r>
              <a:rPr lang="da-DK" sz="2000" dirty="0"/>
              <a:t>au-mailadresse</a:t>
            </a:r>
          </a:p>
          <a:p>
            <a:pPr lvl="1">
              <a:spcBef>
                <a:spcPts val="600"/>
              </a:spcBef>
            </a:pPr>
            <a:r>
              <a:rPr lang="da-DK" sz="1800" dirty="0"/>
              <a:t>Mailen indeholder et link til et spørgeskema, der handler om studievalg og studiestart</a:t>
            </a:r>
          </a:p>
          <a:p>
            <a:pPr lvl="1">
              <a:spcBef>
                <a:spcPts val="600"/>
              </a:spcBef>
            </a:pPr>
            <a:r>
              <a:rPr lang="da-DK" sz="1800" dirty="0"/>
              <a:t>Det er </a:t>
            </a:r>
            <a:r>
              <a:rPr lang="da-DK" sz="1800" b="1" dirty="0">
                <a:solidFill>
                  <a:srgbClr val="008000"/>
                </a:solidFill>
              </a:rPr>
              <a:t>obligatorisk</a:t>
            </a:r>
            <a:r>
              <a:rPr lang="da-DK" sz="1800" dirty="0"/>
              <a:t> at svare og på den måde vise, at I er studieaktive</a:t>
            </a:r>
          </a:p>
          <a:p>
            <a:pPr lvl="1">
              <a:spcBef>
                <a:spcPts val="600"/>
              </a:spcBef>
            </a:pPr>
            <a:r>
              <a:rPr lang="da-DK" sz="1800" dirty="0"/>
              <a:t>Hvis I ikke svarer (inden for få dage) bliver I </a:t>
            </a:r>
            <a:r>
              <a:rPr lang="da-DK" sz="1800" b="1" dirty="0">
                <a:solidFill>
                  <a:srgbClr val="008000"/>
                </a:solidFill>
              </a:rPr>
              <a:t>automatisk frameldt</a:t>
            </a:r>
            <a:br>
              <a:rPr lang="da-DK" sz="1800" dirty="0"/>
            </a:br>
            <a:r>
              <a:rPr lang="da-DK" sz="1800" dirty="0"/>
              <a:t>jeres studie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51</a:t>
            </a:fld>
            <a:endParaRPr lang="da-DK" altLang="da-DK" dirty="0"/>
          </a:p>
        </p:txBody>
      </p:sp>
    </p:spTree>
    <p:extLst>
      <p:ext uri="{BB962C8B-B14F-4D97-AF65-F5344CB8AC3E}">
        <p14:creationId xmlns:p14="http://schemas.microsoft.com/office/powerpoint/2010/main" val="6107019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000" noProof="0" dirty="0">
                <a:ea typeface="ＭＳ Ｐゴシック" pitchFamily="34" charset="-128"/>
              </a:rPr>
              <a:t>Afleveringsopgave: Raflebæger 1 (</a:t>
            </a:r>
            <a:r>
              <a:rPr lang="da-DK" altLang="da-DK" sz="3000" noProof="0" dirty="0" err="1">
                <a:ea typeface="ＭＳ Ｐゴシック" pitchFamily="34" charset="-128"/>
              </a:rPr>
              <a:t>DieCup</a:t>
            </a:r>
            <a:r>
              <a:rPr lang="da-DK" altLang="da-DK" sz="3000" noProof="0" dirty="0">
                <a:ea typeface="ＭＳ Ｐゴシック" pitchFamily="34" charset="-128"/>
              </a:rPr>
              <a:t> 1)</a:t>
            </a:r>
          </a:p>
        </p:txBody>
      </p:sp>
      <p:sp>
        <p:nvSpPr>
          <p:cNvPr id="5123" name="Rectangle 3"/>
          <p:cNvSpPr>
            <a:spLocks noGrp="1" noChangeArrowheads="1"/>
          </p:cNvSpPr>
          <p:nvPr>
            <p:ph type="body" idx="1"/>
          </p:nvPr>
        </p:nvSpPr>
        <p:spPr>
          <a:xfrm>
            <a:off x="611560" y="3976944"/>
            <a:ext cx="8207375" cy="2232025"/>
          </a:xfrm>
        </p:spPr>
        <p:txBody>
          <a:bodyPr/>
          <a:lstStyle/>
          <a:p>
            <a:pPr>
              <a:spcBef>
                <a:spcPts val="1600"/>
              </a:spcBef>
            </a:pPr>
            <a:r>
              <a:rPr lang="da-DK" altLang="da-DK" sz="2000" noProof="0" dirty="0">
                <a:ea typeface="ＭＳ Ｐゴシック" pitchFamily="34" charset="-128"/>
              </a:rPr>
              <a:t>Terningen har to metoder:</a:t>
            </a:r>
          </a:p>
          <a:p>
            <a:pPr lvl="1" eaLnBrk="1" hangingPunct="1"/>
            <a:r>
              <a:rPr lang="da-DK" altLang="da-DK" sz="1800" noProof="0" dirty="0">
                <a:ea typeface="ＭＳ Ｐゴシック" pitchFamily="34" charset="-128"/>
              </a:rPr>
              <a:t>roll() repræsenterer et kast med terningen</a:t>
            </a:r>
          </a:p>
          <a:p>
            <a:pPr lvl="1" eaLnBrk="1" hangingPunct="1"/>
            <a:r>
              <a:rPr lang="da-DK" altLang="da-DK" sz="1800" noProof="0" dirty="0" err="1">
                <a:ea typeface="ＭＳ Ｐゴシック" pitchFamily="34" charset="-128"/>
              </a:rPr>
              <a:t>getEyes</a:t>
            </a:r>
            <a:r>
              <a:rPr lang="da-DK" altLang="da-DK" sz="1800" noProof="0" dirty="0">
                <a:ea typeface="ＭＳ Ｐゴシック" pitchFamily="34" charset="-128"/>
              </a:rPr>
              <a:t>() returnere det viste antal øjne (i sidste slag)</a:t>
            </a:r>
          </a:p>
          <a:p>
            <a:pPr>
              <a:spcBef>
                <a:spcPts val="1600"/>
              </a:spcBef>
            </a:pPr>
            <a:r>
              <a:rPr lang="da-DK" altLang="da-DK" sz="2000" noProof="0" dirty="0">
                <a:ea typeface="ＭＳ Ｐゴシック" pitchFamily="34" charset="-128"/>
              </a:rPr>
              <a:t>Raflebægeret indeholder to terninger og har to metoder:</a:t>
            </a:r>
          </a:p>
          <a:p>
            <a:pPr lvl="1" eaLnBrk="1" hangingPunct="1"/>
            <a:r>
              <a:rPr lang="da-DK" altLang="da-DK" sz="1800" noProof="0" dirty="0">
                <a:ea typeface="ＭＳ Ｐゴシック" pitchFamily="34" charset="-128"/>
              </a:rPr>
              <a:t>roll() repræsenterer et kast med de to terninger</a:t>
            </a:r>
          </a:p>
          <a:p>
            <a:pPr lvl="1" eaLnBrk="1" hangingPunct="1"/>
            <a:r>
              <a:rPr lang="da-DK" altLang="da-DK" sz="1800" noProof="0" dirty="0" err="1">
                <a:ea typeface="ＭＳ Ｐゴシック" pitchFamily="34" charset="-128"/>
              </a:rPr>
              <a:t>getEyes</a:t>
            </a:r>
            <a:r>
              <a:rPr lang="da-DK" altLang="da-DK" sz="1800" noProof="0" dirty="0">
                <a:ea typeface="ＭＳ Ｐゴシック" pitchFamily="34" charset="-128"/>
              </a:rPr>
              <a:t>() </a:t>
            </a:r>
            <a:r>
              <a:rPr lang="da-DK" altLang="da-DK" sz="1800" dirty="0">
                <a:ea typeface="ＭＳ Ｐゴシック" pitchFamily="34" charset="-128"/>
              </a:rPr>
              <a:t>returnere det viste antal øjne (i sidste slag)</a:t>
            </a:r>
            <a:endParaRPr lang="da-DK" altLang="da-DK" sz="1800" noProof="0" dirty="0">
              <a:ea typeface="ＭＳ Ｐゴシック" pitchFamily="34" charset="-128"/>
            </a:endParaRPr>
          </a:p>
          <a:p>
            <a:endParaRPr lang="da-DK" altLang="da-DK" sz="2000" noProof="0" dirty="0">
              <a:ea typeface="ＭＳ Ｐゴシック" pitchFamily="34" charset="-128"/>
            </a:endParaRPr>
          </a:p>
        </p:txBody>
      </p:sp>
      <p:sp>
        <p:nvSpPr>
          <p:cNvPr id="13" name="Rectangle 3"/>
          <p:cNvSpPr txBox="1">
            <a:spLocks noChangeArrowheads="1"/>
          </p:cNvSpPr>
          <p:nvPr/>
        </p:nvSpPr>
        <p:spPr bwMode="auto">
          <a:xfrm>
            <a:off x="643310" y="1096054"/>
            <a:ext cx="83454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pPr>
              <a:defRPr/>
            </a:pPr>
            <a:r>
              <a:rPr lang="da-DK" sz="2000" kern="0" dirty="0"/>
              <a:t>I skal implementere et system med et raflebæger og to terninger</a:t>
            </a:r>
          </a:p>
        </p:txBody>
      </p:sp>
      <p:sp>
        <p:nvSpPr>
          <p:cNvPr id="12" name="Rectangle 11"/>
          <p:cNvSpPr/>
          <p:nvPr/>
        </p:nvSpPr>
        <p:spPr>
          <a:xfrm rot="20693153">
            <a:off x="6649797" y="4248115"/>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52</a:t>
            </a:fld>
            <a:endParaRPr lang="da-DK" altLang="da-DK" dirty="0"/>
          </a:p>
        </p:txBody>
      </p:sp>
      <p:sp>
        <p:nvSpPr>
          <p:cNvPr id="15" name="Text Box 5"/>
          <p:cNvSpPr txBox="1">
            <a:spLocks noChangeArrowheads="1"/>
          </p:cNvSpPr>
          <p:nvPr/>
        </p:nvSpPr>
        <p:spPr bwMode="auto">
          <a:xfrm>
            <a:off x="5532859" y="2378018"/>
            <a:ext cx="3312368" cy="1320874"/>
          </a:xfrm>
          <a:prstGeom prst="rect">
            <a:avLst/>
          </a:prstGeom>
          <a:solidFill>
            <a:srgbClr val="CCECFF"/>
          </a:solidFill>
          <a:ln w="28575">
            <a:solidFill>
              <a:srgbClr val="3333FF"/>
            </a:solidFill>
          </a:ln>
          <a:effec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kern="0" dirty="0">
                <a:solidFill>
                  <a:srgbClr val="008000"/>
                </a:solidFill>
              </a:rPr>
              <a:t>Tilfældige</a:t>
            </a:r>
            <a:r>
              <a:rPr lang="da-DK" sz="1600" b="1" kern="0" dirty="0">
                <a:solidFill>
                  <a:srgbClr val="0000CC"/>
                </a:solidFill>
              </a:rPr>
              <a:t> kast kan modelleres ved hjælp af klassen </a:t>
            </a:r>
            <a:r>
              <a:rPr lang="da-DK" sz="1600" b="1" kern="0" dirty="0" err="1">
                <a:solidFill>
                  <a:srgbClr val="008000"/>
                </a:solidFill>
              </a:rPr>
              <a:t>Random</a:t>
            </a:r>
            <a:r>
              <a:rPr lang="da-DK" sz="1600" b="1" kern="0" dirty="0">
                <a:solidFill>
                  <a:srgbClr val="0000CC"/>
                </a:solidFill>
              </a:rPr>
              <a:t> fra Java’s klassebibliotek</a:t>
            </a:r>
            <a:br>
              <a:rPr lang="da-DK" sz="1600" b="1" kern="0" dirty="0">
                <a:solidFill>
                  <a:srgbClr val="0000CC"/>
                </a:solidFill>
              </a:rPr>
            </a:br>
            <a:r>
              <a:rPr lang="da-DK" sz="1600" b="1" kern="0" dirty="0">
                <a:solidFill>
                  <a:srgbClr val="0000CC"/>
                </a:solidFill>
              </a:rPr>
              <a:t>(i opgaven er det forklaret, hvordan dette gøres)</a:t>
            </a:r>
            <a:endParaRPr lang="da-DK" sz="1600" b="1" dirty="0">
              <a:solidFill>
                <a:srgbClr val="0000CC"/>
              </a:solidFill>
              <a:latin typeface="+mn-lt"/>
              <a:ea typeface="ＭＳ Ｐゴシック" charset="0"/>
            </a:endParaRPr>
          </a:p>
        </p:txBody>
      </p:sp>
      <p:cxnSp>
        <p:nvCxnSpPr>
          <p:cNvPr id="16" name="Straight Connector 25"/>
          <p:cNvCxnSpPr>
            <a:cxnSpLocks noChangeShapeType="1"/>
          </p:cNvCxnSpPr>
          <p:nvPr/>
        </p:nvCxnSpPr>
        <p:spPr bwMode="auto">
          <a:xfrm flipV="1">
            <a:off x="2148483" y="2951302"/>
            <a:ext cx="1281609" cy="3589"/>
          </a:xfrm>
          <a:prstGeom prst="line">
            <a:avLst/>
          </a:prstGeom>
          <a:noFill/>
          <a:ln w="19050">
            <a:solidFill>
              <a:srgbClr val="000066"/>
            </a:solidFill>
            <a:round/>
            <a:headEnd type="none" w="med" len="med"/>
            <a:tailEnd type="arrow" w="lg" len="lg"/>
          </a:ln>
          <a:extLst>
            <a:ext uri="{909E8E84-426E-40DD-AFC4-6F175D3DCCD1}">
              <a14:hiddenFill xmlns:a14="http://schemas.microsoft.com/office/drawing/2010/main">
                <a:noFill/>
              </a14:hiddenFill>
            </a:ext>
          </a:extLst>
        </p:spPr>
      </p:cxnSp>
      <p:grpSp>
        <p:nvGrpSpPr>
          <p:cNvPr id="17" name="Group 16"/>
          <p:cNvGrpSpPr/>
          <p:nvPr/>
        </p:nvGrpSpPr>
        <p:grpSpPr>
          <a:xfrm>
            <a:off x="753819" y="2292981"/>
            <a:ext cx="1710699" cy="1496059"/>
            <a:chOff x="904402" y="1973094"/>
            <a:chExt cx="1710699" cy="1496059"/>
          </a:xfrm>
        </p:grpSpPr>
        <p:sp>
          <p:nvSpPr>
            <p:cNvPr id="18" name="Rectangle 7"/>
            <p:cNvSpPr>
              <a:spLocks noChangeArrowheads="1"/>
            </p:cNvSpPr>
            <p:nvPr/>
          </p:nvSpPr>
          <p:spPr bwMode="auto">
            <a:xfrm>
              <a:off x="906006" y="1973094"/>
              <a:ext cx="1698585" cy="1496059"/>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19" name="Text Box 8"/>
            <p:cNvSpPr txBox="1">
              <a:spLocks noChangeArrowheads="1"/>
            </p:cNvSpPr>
            <p:nvPr/>
          </p:nvSpPr>
          <p:spPr bwMode="auto">
            <a:xfrm>
              <a:off x="948827" y="1992399"/>
              <a:ext cx="1583755" cy="340735"/>
            </a:xfrm>
            <a:prstGeom prst="rect">
              <a:avLst/>
            </a:prstGeom>
            <a:noFill/>
            <a:ln>
              <a:noFill/>
            </a:ln>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DieCup</a:t>
              </a:r>
              <a:endParaRPr lang="da-DK" altLang="da-DK" sz="1600" b="1" dirty="0"/>
            </a:p>
          </p:txBody>
        </p:sp>
        <p:sp>
          <p:nvSpPr>
            <p:cNvPr id="20"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p:spPr>
          <p:txBody>
            <a:bodyPr lIns="90000" tIns="46800" rIns="90000" bIns="46800"/>
            <a:lstStyle/>
            <a:p>
              <a:endParaRPr lang="da-DK" sz="1600"/>
            </a:p>
          </p:txBody>
        </p:sp>
        <p:sp>
          <p:nvSpPr>
            <p:cNvPr id="21" name="Text Box 13"/>
            <p:cNvSpPr txBox="1">
              <a:spLocks noChangeArrowheads="1"/>
            </p:cNvSpPr>
            <p:nvPr/>
          </p:nvSpPr>
          <p:spPr bwMode="auto">
            <a:xfrm>
              <a:off x="948828" y="2405143"/>
              <a:ext cx="1583755" cy="1064010"/>
            </a:xfrm>
            <a:prstGeom prst="rect">
              <a:avLst/>
            </a:prstGeom>
            <a:noFill/>
            <a:ln w="9525">
              <a:noFill/>
              <a:miter lim="800000"/>
              <a:headEnd/>
              <a:tailEnd/>
            </a:ln>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chemeClr val="tx1"/>
                  </a:solidFill>
                  <a:latin typeface="Courier New" pitchFamily="49" charset="0"/>
                </a:rPr>
                <a:t>Die d1</a:t>
              </a:r>
            </a:p>
            <a:p>
              <a:pPr eaLnBrk="1" hangingPunct="1"/>
              <a:r>
                <a:rPr lang="da-DK" altLang="da-DK" sz="1400" b="1" dirty="0">
                  <a:solidFill>
                    <a:schemeClr val="tx1"/>
                  </a:solidFill>
                  <a:latin typeface="Courier New" pitchFamily="49" charset="0"/>
                </a:rPr>
                <a:t>Die d2</a:t>
              </a:r>
            </a:p>
            <a:p>
              <a:pPr eaLnBrk="1" hangingPunct="1">
                <a:lnSpc>
                  <a:spcPct val="150000"/>
                </a:lnSpc>
              </a:pPr>
              <a:r>
                <a:rPr lang="da-DK" altLang="da-DK" sz="1400" b="1" dirty="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int</a:t>
              </a:r>
              <a:r>
                <a:rPr lang="da-DK" altLang="da-DK" sz="1400" b="1" dirty="0">
                  <a:solidFill>
                    <a:schemeClr val="tx1"/>
                  </a:solidFill>
                  <a:latin typeface="Courier New" pitchFamily="49" charset="0"/>
                </a:rPr>
                <a:t> </a:t>
              </a:r>
              <a:r>
                <a:rPr lang="da-DK" altLang="da-DK" sz="1400" b="1" dirty="0" err="1">
                  <a:solidFill>
                    <a:schemeClr val="tx1"/>
                  </a:solidFill>
                  <a:latin typeface="Courier New" pitchFamily="49" charset="0"/>
                </a:rPr>
                <a:t>getEyes</a:t>
              </a:r>
              <a:r>
                <a:rPr lang="da-DK" altLang="da-DK" sz="1400" b="1" dirty="0">
                  <a:solidFill>
                    <a:schemeClr val="tx1"/>
                  </a:solidFill>
                  <a:latin typeface="Courier New" pitchFamily="49" charset="0"/>
                </a:rPr>
                <a:t>()</a:t>
              </a:r>
            </a:p>
          </p:txBody>
        </p:sp>
        <p:sp>
          <p:nvSpPr>
            <p:cNvPr id="22" name="Line 11"/>
            <p:cNvSpPr>
              <a:spLocks noChangeShapeType="1"/>
            </p:cNvSpPr>
            <p:nvPr/>
          </p:nvSpPr>
          <p:spPr bwMode="auto">
            <a:xfrm>
              <a:off x="914912" y="2931077"/>
              <a:ext cx="1700189" cy="0"/>
            </a:xfrm>
            <a:prstGeom prst="line">
              <a:avLst/>
            </a:prstGeom>
            <a:solidFill>
              <a:srgbClr val="FFFFCC"/>
            </a:solidFill>
            <a:ln w="19050">
              <a:solidFill>
                <a:srgbClr val="000066"/>
              </a:solidFill>
              <a:round/>
              <a:headEnd/>
              <a:tailEnd/>
            </a:ln>
          </p:spPr>
          <p:txBody>
            <a:bodyPr lIns="90000" tIns="46800" rIns="90000" bIns="46800"/>
            <a:lstStyle/>
            <a:p>
              <a:endParaRPr lang="da-DK" sz="1600"/>
            </a:p>
          </p:txBody>
        </p:sp>
      </p:grpSp>
      <p:grpSp>
        <p:nvGrpSpPr>
          <p:cNvPr id="23" name="Group 22"/>
          <p:cNvGrpSpPr/>
          <p:nvPr/>
        </p:nvGrpSpPr>
        <p:grpSpPr>
          <a:xfrm>
            <a:off x="3413305" y="2358713"/>
            <a:ext cx="1710699" cy="1364593"/>
            <a:chOff x="904402" y="1973094"/>
            <a:chExt cx="1710699" cy="1364593"/>
          </a:xfrm>
        </p:grpSpPr>
        <p:sp>
          <p:nvSpPr>
            <p:cNvPr id="24" name="Rectangle 7"/>
            <p:cNvSpPr>
              <a:spLocks noChangeArrowheads="1"/>
            </p:cNvSpPr>
            <p:nvPr/>
          </p:nvSpPr>
          <p:spPr bwMode="auto">
            <a:xfrm>
              <a:off x="906006" y="1973094"/>
              <a:ext cx="1698585" cy="1364593"/>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25" name="Text Box 8"/>
            <p:cNvSpPr txBox="1">
              <a:spLocks noChangeArrowheads="1"/>
            </p:cNvSpPr>
            <p:nvPr/>
          </p:nvSpPr>
          <p:spPr bwMode="auto">
            <a:xfrm>
              <a:off x="948827" y="1992399"/>
              <a:ext cx="1583755" cy="340735"/>
            </a:xfrm>
            <a:prstGeom prst="rect">
              <a:avLst/>
            </a:prstGeom>
            <a:noFill/>
            <a:ln>
              <a:noFill/>
            </a:ln>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Die</a:t>
              </a:r>
            </a:p>
          </p:txBody>
        </p:sp>
        <p:sp>
          <p:nvSpPr>
            <p:cNvPr id="26"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p:spPr>
          <p:txBody>
            <a:bodyPr lIns="90000" tIns="46800" rIns="90000" bIns="46800"/>
            <a:lstStyle/>
            <a:p>
              <a:endParaRPr lang="da-DK" sz="1600"/>
            </a:p>
          </p:txBody>
        </p:sp>
        <p:sp>
          <p:nvSpPr>
            <p:cNvPr id="27" name="Text Box 13"/>
            <p:cNvSpPr txBox="1">
              <a:spLocks noChangeArrowheads="1"/>
            </p:cNvSpPr>
            <p:nvPr/>
          </p:nvSpPr>
          <p:spPr bwMode="auto">
            <a:xfrm>
              <a:off x="948828" y="2405143"/>
              <a:ext cx="1583755" cy="848567"/>
            </a:xfrm>
            <a:prstGeom prst="rect">
              <a:avLst/>
            </a:prstGeom>
            <a:noFill/>
            <a:ln w="9525">
              <a:noFill/>
              <a:miter lim="800000"/>
              <a:headEnd/>
              <a:tailEnd/>
            </a:ln>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err="1">
                  <a:solidFill>
                    <a:schemeClr val="tx1"/>
                  </a:solidFill>
                  <a:latin typeface="Courier New" pitchFamily="49" charset="0"/>
                </a:rPr>
                <a:t>int</a:t>
              </a:r>
              <a:r>
                <a:rPr lang="da-DK" altLang="da-DK" sz="1400" b="1" dirty="0">
                  <a:solidFill>
                    <a:schemeClr val="tx1"/>
                  </a:solidFill>
                  <a:latin typeface="Courier New" pitchFamily="49" charset="0"/>
                </a:rPr>
                <a:t> </a:t>
              </a:r>
              <a:r>
                <a:rPr lang="da-DK" altLang="da-DK" sz="1400" b="1" dirty="0" err="1">
                  <a:solidFill>
                    <a:schemeClr val="tx1"/>
                  </a:solidFill>
                  <a:latin typeface="Courier New" pitchFamily="49" charset="0"/>
                </a:rPr>
                <a:t>eyes</a:t>
              </a:r>
              <a:endParaRPr lang="da-DK" altLang="da-DK" sz="1400" b="1" dirty="0">
                <a:solidFill>
                  <a:schemeClr val="tx1"/>
                </a:solidFill>
                <a:latin typeface="Courier New" pitchFamily="49" charset="0"/>
              </a:endParaRPr>
            </a:p>
            <a:p>
              <a:pPr eaLnBrk="1" hangingPunct="1">
                <a:lnSpc>
                  <a:spcPct val="150000"/>
                </a:lnSpc>
              </a:pPr>
              <a:r>
                <a:rPr lang="da-DK" altLang="da-DK" sz="1400" b="1" dirty="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int</a:t>
              </a:r>
              <a:r>
                <a:rPr lang="da-DK" altLang="da-DK" sz="1400" b="1" dirty="0">
                  <a:solidFill>
                    <a:schemeClr val="tx1"/>
                  </a:solidFill>
                  <a:latin typeface="Courier New" pitchFamily="49" charset="0"/>
                </a:rPr>
                <a:t> </a:t>
              </a:r>
              <a:r>
                <a:rPr lang="da-DK" altLang="da-DK" sz="1400" b="1" dirty="0" err="1">
                  <a:solidFill>
                    <a:schemeClr val="tx1"/>
                  </a:solidFill>
                  <a:latin typeface="Courier New" pitchFamily="49" charset="0"/>
                </a:rPr>
                <a:t>getEyes</a:t>
              </a:r>
              <a:r>
                <a:rPr lang="da-DK" altLang="da-DK" sz="1400" b="1" dirty="0">
                  <a:solidFill>
                    <a:schemeClr val="tx1"/>
                  </a:solidFill>
                  <a:latin typeface="Courier New" pitchFamily="49" charset="0"/>
                </a:rPr>
                <a:t>()</a:t>
              </a:r>
            </a:p>
          </p:txBody>
        </p:sp>
        <p:sp>
          <p:nvSpPr>
            <p:cNvPr id="28" name="Line 11"/>
            <p:cNvSpPr>
              <a:spLocks noChangeShapeType="1"/>
            </p:cNvSpPr>
            <p:nvPr/>
          </p:nvSpPr>
          <p:spPr bwMode="auto">
            <a:xfrm>
              <a:off x="914912" y="2710360"/>
              <a:ext cx="1700189" cy="0"/>
            </a:xfrm>
            <a:prstGeom prst="line">
              <a:avLst/>
            </a:prstGeom>
            <a:solidFill>
              <a:srgbClr val="FFFFCC"/>
            </a:solidFill>
            <a:ln w="19050">
              <a:solidFill>
                <a:srgbClr val="000066"/>
              </a:solidFill>
              <a:round/>
              <a:headEnd/>
              <a:tailEnd/>
            </a:ln>
          </p:spPr>
          <p:txBody>
            <a:bodyPr lIns="90000" tIns="46800" rIns="90000" bIns="46800"/>
            <a:lstStyle/>
            <a:p>
              <a:endParaRPr lang="da-DK" sz="1600"/>
            </a:p>
          </p:txBody>
        </p:sp>
      </p:grpSp>
      <p:sp>
        <p:nvSpPr>
          <p:cNvPr id="29" name="Text Box 13"/>
          <p:cNvSpPr txBox="1">
            <a:spLocks noChangeArrowheads="1"/>
          </p:cNvSpPr>
          <p:nvPr/>
        </p:nvSpPr>
        <p:spPr bwMode="auto">
          <a:xfrm>
            <a:off x="3102080" y="2636912"/>
            <a:ext cx="311225" cy="309958"/>
          </a:xfrm>
          <a:prstGeom prst="rect">
            <a:avLst/>
          </a:prstGeom>
          <a:noFill/>
          <a:ln w="9525">
            <a:noFill/>
            <a:miter lim="800000"/>
            <a:headEnd/>
            <a:tailEnd/>
          </a:ln>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chemeClr val="tx1"/>
                </a:solidFill>
                <a:latin typeface="Courier New" pitchFamily="49" charset="0"/>
              </a:rPr>
              <a:t>2</a:t>
            </a:r>
          </a:p>
        </p:txBody>
      </p:sp>
      <p:sp>
        <p:nvSpPr>
          <p:cNvPr id="30" name="Line 22"/>
          <p:cNvSpPr>
            <a:spLocks noChangeShapeType="1"/>
          </p:cNvSpPr>
          <p:nvPr/>
        </p:nvSpPr>
        <p:spPr bwMode="auto">
          <a:xfrm flipH="1">
            <a:off x="1567718" y="1932718"/>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1" name="Text Box 8"/>
          <p:cNvSpPr txBox="1">
            <a:spLocks noChangeArrowheads="1"/>
          </p:cNvSpPr>
          <p:nvPr/>
        </p:nvSpPr>
        <p:spPr bwMode="auto">
          <a:xfrm>
            <a:off x="966351" y="1611029"/>
            <a:ext cx="1296144" cy="316113"/>
          </a:xfrm>
          <a:prstGeom prst="rect">
            <a:avLst/>
          </a:prstGeom>
          <a:solidFill>
            <a:srgbClr val="FFFF99"/>
          </a:solidFill>
          <a:ln w="19050">
            <a:solidFill>
              <a:srgbClr val="FF0000"/>
            </a:solidFill>
          </a:ln>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a:solidFill>
                  <a:srgbClr val="FF0000"/>
                </a:solidFill>
              </a:rPr>
              <a:t>Raflebæger</a:t>
            </a:r>
          </a:p>
        </p:txBody>
      </p:sp>
      <p:sp>
        <p:nvSpPr>
          <p:cNvPr id="32" name="Line 22"/>
          <p:cNvSpPr>
            <a:spLocks noChangeShapeType="1"/>
          </p:cNvSpPr>
          <p:nvPr/>
        </p:nvSpPr>
        <p:spPr bwMode="auto">
          <a:xfrm flipH="1">
            <a:off x="4242601" y="2014173"/>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3" name="Text Box 8"/>
          <p:cNvSpPr txBox="1">
            <a:spLocks noChangeArrowheads="1"/>
          </p:cNvSpPr>
          <p:nvPr/>
        </p:nvSpPr>
        <p:spPr bwMode="auto">
          <a:xfrm>
            <a:off x="3857258" y="1692484"/>
            <a:ext cx="883513" cy="316113"/>
          </a:xfrm>
          <a:prstGeom prst="rect">
            <a:avLst/>
          </a:prstGeom>
          <a:solidFill>
            <a:srgbClr val="FFFF99"/>
          </a:solidFill>
          <a:ln w="19050">
            <a:solidFill>
              <a:srgbClr val="FF0000"/>
            </a:solidFill>
          </a:ln>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a:solidFill>
                  <a:srgbClr val="FF0000"/>
                </a:solidFill>
              </a:rPr>
              <a:t>Terning</a:t>
            </a:r>
          </a:p>
        </p:txBody>
      </p:sp>
      <p:pic>
        <p:nvPicPr>
          <p:cNvPr id="2" name="Picture 1"/>
          <p:cNvPicPr>
            <a:picLocks noChangeAspect="1"/>
          </p:cNvPicPr>
          <p:nvPr/>
        </p:nvPicPr>
        <p:blipFill rotWithShape="1">
          <a:blip r:embed="rId3"/>
          <a:srcRect r="1892"/>
          <a:stretch/>
        </p:blipFill>
        <p:spPr>
          <a:xfrm>
            <a:off x="7189043" y="5514966"/>
            <a:ext cx="1082121" cy="940370"/>
          </a:xfrm>
          <a:prstGeom prst="rect">
            <a:avLst/>
          </a:prstGeom>
        </p:spPr>
      </p:pic>
    </p:spTree>
    <p:extLst>
      <p:ext uri="{BB962C8B-B14F-4D97-AF65-F5344CB8AC3E}">
        <p14:creationId xmlns:p14="http://schemas.microsoft.com/office/powerpoint/2010/main" val="339706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dirty="0">
                <a:solidFill>
                  <a:srgbClr val="C00000"/>
                </a:solidFill>
                <a:cs typeface="Arial"/>
              </a:rPr>
              <a:t>●</a:t>
            </a:r>
            <a:r>
              <a:rPr lang="da-DK" altLang="da-DK" sz="3200" dirty="0">
                <a:cs typeface="Arial"/>
              </a:rPr>
              <a:t> </a:t>
            </a:r>
            <a:r>
              <a:rPr lang="da-DK" altLang="da-DK" sz="3200" noProof="0" dirty="0">
                <a:ea typeface="ＭＳ Ｐゴシック" pitchFamily="34" charset="-128"/>
              </a:rPr>
              <a:t>Opsummering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53</a:t>
            </a:fld>
            <a:endParaRPr lang="da-DK" altLang="da-DK" dirty="0"/>
          </a:p>
        </p:txBody>
      </p:sp>
      <p:sp>
        <p:nvSpPr>
          <p:cNvPr id="10" name="Content Placeholder 2"/>
          <p:cNvSpPr txBox="1">
            <a:spLocks/>
          </p:cNvSpPr>
          <p:nvPr/>
        </p:nvSpPr>
        <p:spPr bwMode="auto">
          <a:xfrm>
            <a:off x="683568" y="1124744"/>
            <a:ext cx="6404419"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a:t>Hvad er programmering?</a:t>
            </a:r>
          </a:p>
          <a:p>
            <a:pPr marL="728663" lvl="1" indent="-271463">
              <a:spcBef>
                <a:spcPts val="300"/>
              </a:spcBef>
            </a:pPr>
            <a:r>
              <a:rPr lang="da-DK" altLang="da-DK" sz="1800" dirty="0"/>
              <a:t>Program, der kan løse Sudoku opgaver (eksempel)</a:t>
            </a:r>
          </a:p>
          <a:p>
            <a:pPr marL="728663" lvl="1" indent="-271463">
              <a:spcBef>
                <a:spcPts val="300"/>
              </a:spcBef>
            </a:pPr>
            <a:r>
              <a:rPr lang="da-DK" altLang="da-DK" sz="1800" dirty="0"/>
              <a:t>Programmering og problemløsning (generelt)</a:t>
            </a:r>
          </a:p>
          <a:p>
            <a:pPr marL="271463" indent="-271463">
              <a:spcBef>
                <a:spcPts val="1800"/>
              </a:spcBef>
            </a:pPr>
            <a:r>
              <a:rPr lang="da-DK" altLang="da-DK" sz="2000" dirty="0"/>
              <a:t> Agenter og metoder</a:t>
            </a:r>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a:t>Information om kurset</a:t>
            </a:r>
          </a:p>
          <a:p>
            <a:pPr marL="728663" lvl="1" indent="-271463">
              <a:spcBef>
                <a:spcPts val="300"/>
              </a:spcBef>
            </a:pPr>
            <a:r>
              <a:rPr lang="da-DK" altLang="da-DK" sz="1800" dirty="0"/>
              <a:t>Hvad kan I forvente at lære?</a:t>
            </a:r>
          </a:p>
          <a:p>
            <a:pPr marL="728663" lvl="1" indent="-271463">
              <a:spcBef>
                <a:spcPts val="300"/>
              </a:spcBef>
            </a:pPr>
            <a:r>
              <a:rPr lang="da-DK" altLang="da-DK" sz="1800" dirty="0"/>
              <a:t>Undervisningsprincipper</a:t>
            </a:r>
          </a:p>
          <a:p>
            <a:pPr marL="728663" lvl="1" indent="-271463">
              <a:spcBef>
                <a:spcPts val="300"/>
              </a:spcBef>
            </a:pPr>
            <a:r>
              <a:rPr lang="da-DK" altLang="da-DK" sz="1800" dirty="0"/>
              <a:t>Masser af praktiske oplysninger</a:t>
            </a:r>
          </a:p>
          <a:p>
            <a:pPr marL="271463" indent="-271463">
              <a:spcBef>
                <a:spcPts val="1800"/>
              </a:spcBef>
            </a:pPr>
            <a:r>
              <a:rPr lang="da-DK" altLang="da-DK" sz="2000" dirty="0"/>
              <a:t>Afleveringsopgave: Raflebæger 1 (DieCup 1)</a:t>
            </a:r>
          </a:p>
          <a:p>
            <a:pPr marL="728663" lvl="1" indent="-271463">
              <a:spcBef>
                <a:spcPts val="300"/>
              </a:spcBef>
            </a:pPr>
            <a:r>
              <a:rPr lang="da-DK" altLang="da-DK" sz="1800" dirty="0"/>
              <a:t>Demo af BlueJ programmeringsomgivelsen</a:t>
            </a:r>
            <a:br>
              <a:rPr lang="da-DK" altLang="da-DK" sz="1800" dirty="0">
                <a:solidFill>
                  <a:srgbClr val="000066"/>
                </a:solidFill>
              </a:rPr>
            </a:br>
            <a:br>
              <a:rPr lang="da-DK" altLang="da-DK" dirty="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spTree>
    <p:extLst>
      <p:ext uri="{BB962C8B-B14F-4D97-AF65-F5344CB8AC3E}">
        <p14:creationId xmlns:p14="http://schemas.microsoft.com/office/powerpoint/2010/main" val="3667464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a:cs typeface="+mj-cs"/>
              </a:rPr>
              <a:t>Universitetsstudier er fuldtidsarbejde</a:t>
            </a:r>
            <a:endParaRPr lang="da-DK" sz="3200" noProof="0" dirty="0">
              <a:cs typeface="+mj-cs"/>
            </a:endParaRPr>
          </a:p>
        </p:txBody>
      </p:sp>
      <p:sp>
        <p:nvSpPr>
          <p:cNvPr id="114694" name="Rectangle 6"/>
          <p:cNvSpPr>
            <a:spLocks noGrp="1" noChangeArrowheads="1"/>
          </p:cNvSpPr>
          <p:nvPr>
            <p:ph type="body" idx="1"/>
          </p:nvPr>
        </p:nvSpPr>
        <p:spPr>
          <a:xfrm>
            <a:off x="467544" y="1052736"/>
            <a:ext cx="8496944" cy="5616624"/>
          </a:xfrm>
        </p:spPr>
        <p:txBody>
          <a:bodyPr/>
          <a:lstStyle/>
          <a:p>
            <a:pPr lvl="0"/>
            <a:r>
              <a:rPr lang="da-DK" sz="2000" dirty="0"/>
              <a:t>Vi forventer, at I arbejder 45 timer pr uge, dvs. 15 timer pr kursus </a:t>
            </a:r>
          </a:p>
          <a:p>
            <a:pPr lvl="1"/>
            <a:r>
              <a:rPr lang="da-DK" sz="1800" spc="-30" dirty="0"/>
              <a:t>Svarer til en 37 timers arbejdsuge – når de eksamens- og undervisningsfrie perioder tages med i beregningen</a:t>
            </a:r>
          </a:p>
          <a:p>
            <a:pPr lvl="1"/>
            <a:r>
              <a:rPr lang="da-DK" sz="1800" spc="-30" dirty="0"/>
              <a:t>En typisk arbejdsuge </a:t>
            </a:r>
            <a:r>
              <a:rPr lang="da-DK" sz="1800" spc="-30"/>
              <a:t>indeholder 2-4 </a:t>
            </a:r>
            <a:r>
              <a:rPr lang="da-DK" sz="1800" spc="-30" dirty="0"/>
              <a:t>timers forelæsning, 4 timers øvelser og</a:t>
            </a:r>
            <a:br>
              <a:rPr lang="da-DK" sz="1800" spc="-30"/>
            </a:br>
            <a:r>
              <a:rPr lang="da-DK" sz="1800" spc="-30"/>
              <a:t>7-9 </a:t>
            </a:r>
            <a:r>
              <a:rPr lang="da-DK" sz="1800" spc="-30" dirty="0"/>
              <a:t>timers ”hjemmearbejde” – alene, i par eller i jeres læsegruppe</a:t>
            </a:r>
          </a:p>
          <a:p>
            <a:pPr lvl="1">
              <a:buFontTx/>
              <a:buChar char="–"/>
            </a:pPr>
            <a:r>
              <a:rPr lang="da-DK" sz="1800" spc="-30" dirty="0"/>
              <a:t>Studerende med programmeringserfaring kan i </a:t>
            </a:r>
            <a:r>
              <a:rPr lang="da-DK" sz="1800" b="1" spc="-30" dirty="0">
                <a:solidFill>
                  <a:srgbClr val="008000"/>
                </a:solidFill>
              </a:rPr>
              <a:t>begyndelsen</a:t>
            </a:r>
            <a:r>
              <a:rPr lang="da-DK" sz="1800" spc="-30" dirty="0"/>
              <a:t> klare kurset med lidt lavere belastning</a:t>
            </a:r>
          </a:p>
          <a:p>
            <a:pPr marL="342900" lvl="1" indent="-342900">
              <a:spcBef>
                <a:spcPts val="1800"/>
              </a:spcBef>
              <a:buFontTx/>
              <a:buChar char="•"/>
            </a:pPr>
            <a:r>
              <a:rPr lang="da-DK" b="1" spc="-60" dirty="0">
                <a:solidFill>
                  <a:srgbClr val="A50021"/>
                </a:solidFill>
                <a:ea typeface="ＭＳ Ｐゴシック" pitchFamily="-106" charset="-128"/>
                <a:cs typeface="ＭＳ Ｐゴシック" pitchFamily="-106" charset="-128"/>
              </a:rPr>
              <a:t>En del studerende med programmeringserfaring </a:t>
            </a:r>
            <a:r>
              <a:rPr lang="da-DK" b="1" spc="-60" dirty="0">
                <a:solidFill>
                  <a:srgbClr val="008000"/>
                </a:solidFill>
                <a:ea typeface="ＭＳ Ｐゴシック" pitchFamily="-106" charset="-128"/>
                <a:cs typeface="ＭＳ Ｐゴシック" pitchFamily="-106" charset="-128"/>
              </a:rPr>
              <a:t>undervurderer</a:t>
            </a:r>
            <a:r>
              <a:rPr lang="da-DK" b="1" spc="-60" dirty="0">
                <a:solidFill>
                  <a:srgbClr val="A50021"/>
                </a:solidFill>
                <a:ea typeface="ＭＳ Ｐゴシック" pitchFamily="-106" charset="-128"/>
                <a:cs typeface="ＭＳ Ｐゴシック" pitchFamily="-106" charset="-128"/>
              </a:rPr>
              <a:t> kurset og klarer sig derfor </a:t>
            </a:r>
            <a:r>
              <a:rPr lang="da-DK" b="1" spc="-60" dirty="0">
                <a:solidFill>
                  <a:srgbClr val="008000"/>
                </a:solidFill>
                <a:ea typeface="ＭＳ Ｐゴシック" pitchFamily="-106" charset="-128"/>
                <a:cs typeface="ＭＳ Ｐゴシック" pitchFamily="-106" charset="-128"/>
              </a:rPr>
              <a:t>væsentligt dårligere</a:t>
            </a:r>
            <a:r>
              <a:rPr lang="da-DK" b="1" spc="-60" dirty="0">
                <a:solidFill>
                  <a:srgbClr val="A50021"/>
                </a:solidFill>
                <a:ea typeface="ＭＳ Ｐゴシック" pitchFamily="-106" charset="-128"/>
                <a:cs typeface="ＭＳ Ｐゴシック" pitchFamily="-106" charset="-128"/>
              </a:rPr>
              <a:t> til eksamen end de burde</a:t>
            </a:r>
          </a:p>
          <a:p>
            <a:pPr lvl="1"/>
            <a:r>
              <a:rPr lang="da-DK" sz="1800" dirty="0"/>
              <a:t>Undgå at falde i den faldgruppe</a:t>
            </a:r>
          </a:p>
          <a:p>
            <a:pPr lvl="1"/>
            <a:r>
              <a:rPr lang="da-DK" sz="1800" dirty="0"/>
              <a:t>Det er for dumt at score en middelmådig karakter i et kursus, som man med en lidt bedre indsats burde klare sig godt i</a:t>
            </a:r>
          </a:p>
          <a:p>
            <a:pPr marL="342900" lvl="1" indent="-342900">
              <a:spcBef>
                <a:spcPts val="1800"/>
              </a:spcBef>
              <a:buFontTx/>
              <a:buChar char="•"/>
            </a:pPr>
            <a:r>
              <a:rPr lang="da-DK" b="1" spc="-60" dirty="0">
                <a:solidFill>
                  <a:srgbClr val="A50021"/>
                </a:solidFill>
                <a:ea typeface="ＭＳ Ｐゴシック" pitchFamily="-106" charset="-128"/>
                <a:cs typeface="ＭＳ Ｐゴシック" pitchFamily="-106" charset="-128"/>
              </a:rPr>
              <a:t>Husk at </a:t>
            </a:r>
            <a:r>
              <a:rPr lang="da-DK" b="1" spc="-60" dirty="0">
                <a:solidFill>
                  <a:srgbClr val="008000"/>
                </a:solidFill>
                <a:ea typeface="ＭＳ Ｐゴシック" pitchFamily="-106" charset="-128"/>
                <a:cs typeface="ＭＳ Ｐゴシック" pitchFamily="-106" charset="-128"/>
              </a:rPr>
              <a:t>begreber</a:t>
            </a:r>
            <a:r>
              <a:rPr lang="da-DK" b="1" spc="-60" dirty="0">
                <a:solidFill>
                  <a:srgbClr val="A50021"/>
                </a:solidFill>
                <a:ea typeface="ＭＳ Ｐゴシック" pitchFamily="-106" charset="-128"/>
                <a:cs typeface="ＭＳ Ｐゴシック" pitchFamily="-106" charset="-128"/>
              </a:rPr>
              <a:t>, brug af korrekt </a:t>
            </a:r>
            <a:r>
              <a:rPr lang="da-DK" b="1" spc="-60" dirty="0">
                <a:solidFill>
                  <a:srgbClr val="008000"/>
                </a:solidFill>
                <a:ea typeface="ＭＳ Ｐゴシック" pitchFamily="-106" charset="-128"/>
                <a:cs typeface="ＭＳ Ｐゴシック" pitchFamily="-106" charset="-128"/>
              </a:rPr>
              <a:t>terminologi</a:t>
            </a:r>
            <a:r>
              <a:rPr lang="da-DK" b="1" spc="-60" dirty="0">
                <a:solidFill>
                  <a:srgbClr val="A50021"/>
                </a:solidFill>
                <a:ea typeface="ＭＳ Ｐゴシック" pitchFamily="-106" charset="-128"/>
                <a:cs typeface="ＭＳ Ｐゴシック" pitchFamily="-106" charset="-128"/>
              </a:rPr>
              <a:t> og pæn, velstruktureret </a:t>
            </a:r>
            <a:r>
              <a:rPr lang="da-DK" b="1" spc="-60" dirty="0">
                <a:solidFill>
                  <a:srgbClr val="008000"/>
                </a:solidFill>
                <a:ea typeface="ＭＳ Ｐゴシック" pitchFamily="-106" charset="-128"/>
                <a:cs typeface="ＭＳ Ｐゴシック" pitchFamily="-106" charset="-128"/>
              </a:rPr>
              <a:t>programmeringsstil</a:t>
            </a:r>
            <a:r>
              <a:rPr lang="da-DK" b="1" spc="-60" dirty="0">
                <a:solidFill>
                  <a:srgbClr val="A50021"/>
                </a:solidFill>
                <a:ea typeface="ＭＳ Ｐゴシック" pitchFamily="-106" charset="-128"/>
                <a:cs typeface="ＭＳ Ｐゴシック" pitchFamily="-106" charset="-128"/>
              </a:rPr>
              <a:t> er vigtige</a:t>
            </a:r>
          </a:p>
          <a:p>
            <a:pPr lvl="1"/>
            <a:r>
              <a:rPr lang="da-DK" sz="1800" dirty="0"/>
              <a:t>Det ikke nok at kunne ”hacke” noget kode sammen, der virker</a:t>
            </a:r>
          </a:p>
          <a:p>
            <a:pPr lvl="1"/>
            <a:r>
              <a:rPr lang="da-DK" sz="1800" dirty="0"/>
              <a:t>Man skal også forstå og kunne forklare principperne bag koden</a:t>
            </a:r>
          </a:p>
          <a:p>
            <a:pPr lvl="1"/>
            <a:endParaRPr lang="da-DK" sz="1800" spc="-3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54</a:t>
            </a:fld>
            <a:endParaRPr lang="da-DK" altLang="da-DK" dirty="0"/>
          </a:p>
        </p:txBody>
      </p:sp>
    </p:spTree>
    <p:extLst>
      <p:ext uri="{BB962C8B-B14F-4D97-AF65-F5344CB8AC3E}">
        <p14:creationId xmlns:p14="http://schemas.microsoft.com/office/powerpoint/2010/main" val="17931074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a:cs typeface="+mj-cs"/>
              </a:rPr>
              <a:t>Fast timeplan</a:t>
            </a:r>
          </a:p>
        </p:txBody>
      </p:sp>
      <p:sp>
        <p:nvSpPr>
          <p:cNvPr id="114694" name="Rectangle 6"/>
          <p:cNvSpPr>
            <a:spLocks noGrp="1" noChangeArrowheads="1"/>
          </p:cNvSpPr>
          <p:nvPr>
            <p:ph type="body" idx="1"/>
          </p:nvPr>
        </p:nvSpPr>
        <p:spPr>
          <a:xfrm>
            <a:off x="467544" y="1052736"/>
            <a:ext cx="8424936" cy="792088"/>
          </a:xfrm>
        </p:spPr>
        <p:txBody>
          <a:bodyPr/>
          <a:lstStyle/>
          <a:p>
            <a:pPr lvl="0"/>
            <a:r>
              <a:rPr lang="da-DK" sz="2000" dirty="0"/>
              <a:t>Som ny studerende kan det være en god ide at lave et fast arbejdsskema, således at tingene ikke bare flyder</a:t>
            </a:r>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55</a:t>
            </a:fld>
            <a:endParaRPr lang="da-DK" altLang="da-DK" dirty="0"/>
          </a:p>
        </p:txBody>
      </p:sp>
      <p:graphicFrame>
        <p:nvGraphicFramePr>
          <p:cNvPr id="5" name="Table 4"/>
          <p:cNvGraphicFramePr>
            <a:graphicFrameLocks noGrp="1"/>
          </p:cNvGraphicFramePr>
          <p:nvPr>
            <p:extLst>
              <p:ext uri="{D42A27DB-BD31-4B8C-83A1-F6EECF244321}">
                <p14:modId xmlns:p14="http://schemas.microsoft.com/office/powerpoint/2010/main" val="2456929359"/>
              </p:ext>
            </p:extLst>
          </p:nvPr>
        </p:nvGraphicFramePr>
        <p:xfrm>
          <a:off x="827584" y="1844824"/>
          <a:ext cx="8136904" cy="3960435"/>
        </p:xfrm>
        <a:graphic>
          <a:graphicData uri="http://schemas.openxmlformats.org/drawingml/2006/table">
            <a:tbl>
              <a:tblPr firstRow="1" bandRow="1">
                <a:tableStyleId>{5940675A-B579-460E-94D1-54222C63F5DA}</a:tableStyleId>
              </a:tblPr>
              <a:tblGrid>
                <a:gridCol w="828092">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gridCol w="1044116">
                  <a:extLst>
                    <a:ext uri="{9D8B030D-6E8A-4147-A177-3AD203B41FA5}">
                      <a16:colId xmlns:a16="http://schemas.microsoft.com/office/drawing/2014/main" val="20004"/>
                    </a:ext>
                  </a:extLst>
                </a:gridCol>
                <a:gridCol w="1044116">
                  <a:extLst>
                    <a:ext uri="{9D8B030D-6E8A-4147-A177-3AD203B41FA5}">
                      <a16:colId xmlns:a16="http://schemas.microsoft.com/office/drawing/2014/main" val="20005"/>
                    </a:ext>
                  </a:extLst>
                </a:gridCol>
                <a:gridCol w="1044116">
                  <a:extLst>
                    <a:ext uri="{9D8B030D-6E8A-4147-A177-3AD203B41FA5}">
                      <a16:colId xmlns:a16="http://schemas.microsoft.com/office/drawing/2014/main" val="20006"/>
                    </a:ext>
                  </a:extLst>
                </a:gridCol>
                <a:gridCol w="1044116">
                  <a:extLst>
                    <a:ext uri="{9D8B030D-6E8A-4147-A177-3AD203B41FA5}">
                      <a16:colId xmlns:a16="http://schemas.microsoft.com/office/drawing/2014/main" val="20007"/>
                    </a:ext>
                  </a:extLst>
                </a:gridCol>
              </a:tblGrid>
              <a:tr h="264029">
                <a:tc>
                  <a:txBody>
                    <a:bodyPr/>
                    <a:lstStyle/>
                    <a:p>
                      <a:endParaRPr lang="da-DK" sz="1100" dirty="0"/>
                    </a:p>
                  </a:txBody>
                  <a:tcPr marT="34290" marB="34290"/>
                </a:tc>
                <a:tc>
                  <a:txBody>
                    <a:bodyPr/>
                    <a:lstStyle/>
                    <a:p>
                      <a:pPr algn="ctr"/>
                      <a:r>
                        <a:rPr lang="da-DK" sz="1100" b="1" dirty="0"/>
                        <a:t>MAN</a:t>
                      </a:r>
                    </a:p>
                  </a:txBody>
                  <a:tcPr marT="34290" marB="34290"/>
                </a:tc>
                <a:tc>
                  <a:txBody>
                    <a:bodyPr/>
                    <a:lstStyle/>
                    <a:p>
                      <a:pPr algn="ctr"/>
                      <a:r>
                        <a:rPr lang="da-DK" sz="1100" b="1" dirty="0"/>
                        <a:t>TIR</a:t>
                      </a:r>
                    </a:p>
                  </a:txBody>
                  <a:tcPr marT="34290" marB="34290"/>
                </a:tc>
                <a:tc>
                  <a:txBody>
                    <a:bodyPr/>
                    <a:lstStyle/>
                    <a:p>
                      <a:pPr algn="ctr"/>
                      <a:r>
                        <a:rPr lang="da-DK" sz="1100" b="1" dirty="0"/>
                        <a:t>ONS</a:t>
                      </a:r>
                    </a:p>
                  </a:txBody>
                  <a:tcPr marT="34290" marB="34290"/>
                </a:tc>
                <a:tc>
                  <a:txBody>
                    <a:bodyPr/>
                    <a:lstStyle/>
                    <a:p>
                      <a:pPr algn="ctr"/>
                      <a:r>
                        <a:rPr lang="da-DK" sz="1100" b="1" dirty="0"/>
                        <a:t>TOR</a:t>
                      </a:r>
                    </a:p>
                  </a:txBody>
                  <a:tcPr marT="34290" marB="34290"/>
                </a:tc>
                <a:tc>
                  <a:txBody>
                    <a:bodyPr/>
                    <a:lstStyle/>
                    <a:p>
                      <a:pPr algn="ctr"/>
                      <a:r>
                        <a:rPr lang="da-DK" sz="1100" b="1" dirty="0"/>
                        <a:t>FRE</a:t>
                      </a:r>
                    </a:p>
                  </a:txBody>
                  <a:tcPr marT="34290" marB="34290"/>
                </a:tc>
                <a:tc>
                  <a:txBody>
                    <a:bodyPr/>
                    <a:lstStyle/>
                    <a:p>
                      <a:pPr algn="ctr"/>
                      <a:r>
                        <a:rPr lang="da-DK" sz="1100" b="1" dirty="0"/>
                        <a:t>LØR</a:t>
                      </a:r>
                    </a:p>
                  </a:txBody>
                  <a:tcPr marT="34290" marB="34290"/>
                </a:tc>
                <a:tc>
                  <a:txBody>
                    <a:bodyPr/>
                    <a:lstStyle/>
                    <a:p>
                      <a:pPr algn="ctr"/>
                      <a:r>
                        <a:rPr lang="da-DK" sz="1100" b="1" dirty="0"/>
                        <a:t>SØN</a:t>
                      </a:r>
                    </a:p>
                  </a:txBody>
                  <a:tcPr marT="34290" marB="34290"/>
                </a:tc>
                <a:extLst>
                  <a:ext uri="{0D108BD9-81ED-4DB2-BD59-A6C34878D82A}">
                    <a16:rowId xmlns:a16="http://schemas.microsoft.com/office/drawing/2014/main" val="10000"/>
                  </a:ext>
                </a:extLst>
              </a:tr>
              <a:tr h="264029">
                <a:tc>
                  <a:txBody>
                    <a:bodyPr/>
                    <a:lstStyle/>
                    <a:p>
                      <a:pPr algn="ctr"/>
                      <a:r>
                        <a:rPr lang="da-DK" sz="1100" b="1" dirty="0"/>
                        <a:t>8-9</a:t>
                      </a:r>
                    </a:p>
                  </a:txBody>
                  <a:tcPr marT="34290" marB="34290"/>
                </a:tc>
                <a:tc>
                  <a:txBody>
                    <a:bodyPr/>
                    <a:lstStyle/>
                    <a:p>
                      <a:pPr algn="ctr"/>
                      <a:r>
                        <a:rPr lang="da-DK" sz="1100" b="1" dirty="0"/>
                        <a:t>TØ</a:t>
                      </a:r>
                    </a:p>
                  </a:txBody>
                  <a:tcPr marT="34290" marB="34290">
                    <a:solidFill>
                      <a:srgbClr val="01C7EF"/>
                    </a:solidFill>
                  </a:tcPr>
                </a:tc>
                <a:tc>
                  <a:txBody>
                    <a:bodyPr/>
                    <a:lstStyle/>
                    <a:p>
                      <a:pPr algn="ct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forelæsning</a:t>
                      </a:r>
                    </a:p>
                  </a:txBody>
                  <a:tcPr marT="34290" marB="34290">
                    <a:solidFill>
                      <a:srgbClr val="01C7EF"/>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01"/>
                  </a:ext>
                </a:extLst>
              </a:tr>
              <a:tr h="264029">
                <a:tc>
                  <a:txBody>
                    <a:bodyPr/>
                    <a:lstStyle/>
                    <a:p>
                      <a:pPr algn="ctr"/>
                      <a:r>
                        <a:rPr lang="da-DK" sz="1100" b="1" dirty="0"/>
                        <a:t>9-10</a:t>
                      </a:r>
                    </a:p>
                  </a:txBody>
                  <a:tcPr marT="34290" marB="34290"/>
                </a:tc>
                <a:tc>
                  <a:txBody>
                    <a:bodyPr/>
                    <a:lstStyle/>
                    <a:p>
                      <a:pPr algn="ctr"/>
                      <a:r>
                        <a:rPr lang="da-DK" sz="1100" b="1" dirty="0"/>
                        <a:t>TØ</a:t>
                      </a:r>
                    </a:p>
                  </a:txBody>
                  <a:tcPr marT="34290" marB="34290">
                    <a:solidFill>
                      <a:srgbClr val="01C7EF"/>
                    </a:solidFill>
                  </a:tcPr>
                </a:tc>
                <a:tc>
                  <a:txBody>
                    <a:bodyPr/>
                    <a:lstStyle/>
                    <a:p>
                      <a:pPr marL="0" algn="ctr" defTabSz="457200" rtl="0" eaLnBrk="1" latinLnBrk="0" hangingPunct="1"/>
                      <a:r>
                        <a:rPr lang="da-DK" sz="1100" b="1" kern="1200" dirty="0">
                          <a:solidFill>
                            <a:schemeClr val="tx1"/>
                          </a:solidFill>
                          <a:latin typeface="+mn-lt"/>
                          <a:ea typeface="+mn-ea"/>
                          <a:cs typeface="+mn-cs"/>
                        </a:rPr>
                        <a:t>studiecafé</a:t>
                      </a:r>
                    </a:p>
                  </a:txBody>
                  <a:tcPr marT="34290" marB="34290">
                    <a:solidFill>
                      <a:srgbClr val="FFAA71"/>
                    </a:solidFill>
                  </a:tcPr>
                </a:tc>
                <a:tc>
                  <a:txBody>
                    <a:bodyPr/>
                    <a:lstStyle/>
                    <a:p>
                      <a:pPr algn="ctr"/>
                      <a:r>
                        <a:rPr lang="da-DK" sz="1100" b="1" dirty="0"/>
                        <a:t>fri</a:t>
                      </a:r>
                    </a:p>
                  </a:txBody>
                  <a:tcPr marT="34290" marB="34290">
                    <a:solidFill>
                      <a:srgbClr val="00B050"/>
                    </a:solidFill>
                  </a:tcPr>
                </a:tc>
                <a:tc>
                  <a:txBody>
                    <a:bodyPr/>
                    <a:lstStyle/>
                    <a:p>
                      <a:pPr algn="ctr"/>
                      <a:r>
                        <a:rPr lang="da-DK" sz="1100" b="1" dirty="0"/>
                        <a:t>TØ</a:t>
                      </a:r>
                    </a:p>
                  </a:txBody>
                  <a:tcPr marT="34290" marB="34290">
                    <a:solidFill>
                      <a:srgbClr val="01C7EF"/>
                    </a:solidFill>
                  </a:tcPr>
                </a:tc>
                <a:tc>
                  <a:txBody>
                    <a:bodyPr/>
                    <a:lstStyle/>
                    <a:p>
                      <a:pPr algn="ctr"/>
                      <a:r>
                        <a:rPr lang="da-DK" sz="1100" b="1" dirty="0"/>
                        <a:t>forelæsning</a:t>
                      </a:r>
                    </a:p>
                  </a:txBody>
                  <a:tcPr marT="34290" marB="34290">
                    <a:solidFill>
                      <a:srgbClr val="01C7EF"/>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02"/>
                  </a:ext>
                </a:extLst>
              </a:tr>
              <a:tr h="264029">
                <a:tc>
                  <a:txBody>
                    <a:bodyPr/>
                    <a:lstStyle/>
                    <a:p>
                      <a:pPr algn="ctr"/>
                      <a:r>
                        <a:rPr lang="da-DK" sz="1100" b="1" dirty="0"/>
                        <a:t>10-11</a:t>
                      </a:r>
                    </a:p>
                  </a:txBody>
                  <a:tcPr marT="34290" marB="34290"/>
                </a:tc>
                <a:tc>
                  <a:txBody>
                    <a:bodyPr/>
                    <a:lstStyle/>
                    <a:p>
                      <a:pPr algn="ctr"/>
                      <a:r>
                        <a:rPr lang="da-DK" sz="1100" b="1" dirty="0"/>
                        <a:t>studiecafé</a:t>
                      </a:r>
                    </a:p>
                  </a:txBody>
                  <a:tcPr marT="34290" marB="34290">
                    <a:solidFill>
                      <a:srgbClr val="FFAA71"/>
                    </a:solidFill>
                  </a:tcPr>
                </a:tc>
                <a:tc>
                  <a:txBody>
                    <a:bodyPr/>
                    <a:lstStyle/>
                    <a:p>
                      <a:pPr marL="0" algn="ctr" defTabSz="457200" rtl="0" eaLnBrk="1" latinLnBrk="0" hangingPunct="1"/>
                      <a:r>
                        <a:rPr lang="da-DK" sz="1100" b="1" kern="1200" dirty="0">
                          <a:solidFill>
                            <a:schemeClr val="tx1"/>
                          </a:solidFill>
                          <a:latin typeface="+mn-lt"/>
                          <a:ea typeface="+mn-ea"/>
                          <a:cs typeface="+mn-cs"/>
                        </a:rPr>
                        <a:t>studiecafé</a:t>
                      </a:r>
                    </a:p>
                  </a:txBody>
                  <a:tcPr marT="34290" marB="34290">
                    <a:solidFill>
                      <a:srgbClr val="FFAA71"/>
                    </a:solidFill>
                  </a:tcPr>
                </a:tc>
                <a:tc>
                  <a:txBody>
                    <a:bodyPr/>
                    <a:lstStyle/>
                    <a:p>
                      <a:pPr algn="ctr"/>
                      <a:r>
                        <a:rPr lang="da-DK" sz="1100" b="1" dirty="0"/>
                        <a:t>læsegruppe</a:t>
                      </a:r>
                    </a:p>
                  </a:txBody>
                  <a:tcPr marT="34290" marB="34290">
                    <a:solidFill>
                      <a:srgbClr val="FFFF00"/>
                    </a:solidFill>
                  </a:tcPr>
                </a:tc>
                <a:tc>
                  <a:txBody>
                    <a:bodyPr/>
                    <a:lstStyle/>
                    <a:p>
                      <a:pPr algn="ctr"/>
                      <a:r>
                        <a:rPr lang="da-DK" sz="1100" b="1" dirty="0"/>
                        <a:t>TØ</a:t>
                      </a:r>
                    </a:p>
                  </a:txBody>
                  <a:tcPr marT="34290" marB="34290">
                    <a:solidFill>
                      <a:srgbClr val="01C7EF"/>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03"/>
                  </a:ext>
                </a:extLst>
              </a:tr>
              <a:tr h="264029">
                <a:tc>
                  <a:txBody>
                    <a:bodyPr/>
                    <a:lstStyle/>
                    <a:p>
                      <a:pPr algn="ctr"/>
                      <a:r>
                        <a:rPr lang="da-DK" sz="1100" b="1" dirty="0"/>
                        <a:t>11-12</a:t>
                      </a:r>
                    </a:p>
                  </a:txBody>
                  <a:tcPr marT="34290" marB="34290"/>
                </a:tc>
                <a:tc>
                  <a:txBody>
                    <a:bodyPr/>
                    <a:lstStyle/>
                    <a:p>
                      <a:pPr algn="ctr"/>
                      <a:r>
                        <a:rPr lang="da-DK" sz="1100" b="1" dirty="0"/>
                        <a:t>frokost</a:t>
                      </a:r>
                    </a:p>
                  </a:txBody>
                  <a:tcPr marT="34290" marB="34290">
                    <a:solidFill>
                      <a:srgbClr val="92D050"/>
                    </a:solidFill>
                  </a:tcPr>
                </a:tc>
                <a:tc>
                  <a:txBody>
                    <a:bodyPr/>
                    <a:lstStyle/>
                    <a:p>
                      <a:pPr marL="0" algn="ctr" defTabSz="457200" rtl="0" eaLnBrk="1" latinLnBrk="0" hangingPunct="1"/>
                      <a:r>
                        <a:rPr lang="da-DK" sz="1100" b="1" kern="1200" dirty="0">
                          <a:solidFill>
                            <a:schemeClr val="tx1"/>
                          </a:solidFill>
                          <a:latin typeface="+mn-lt"/>
                          <a:ea typeface="+mn-ea"/>
                          <a:cs typeface="+mn-cs"/>
                        </a:rPr>
                        <a:t>studiecafé</a:t>
                      </a:r>
                    </a:p>
                  </a:txBody>
                  <a:tcPr marT="34290" marB="34290">
                    <a:solidFill>
                      <a:srgbClr val="FFAA71"/>
                    </a:solidFill>
                  </a:tcPr>
                </a:tc>
                <a:tc>
                  <a:txBody>
                    <a:bodyPr/>
                    <a:lstStyle/>
                    <a:p>
                      <a:pPr algn="ctr"/>
                      <a:r>
                        <a:rPr lang="da-DK" sz="1100" b="1" dirty="0"/>
                        <a:t>læsegruppe</a:t>
                      </a:r>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frokost</a:t>
                      </a:r>
                    </a:p>
                  </a:txBody>
                  <a:tcPr marT="34290" marB="34290">
                    <a:solidFill>
                      <a:srgbClr val="92D050"/>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04"/>
                  </a:ext>
                </a:extLst>
              </a:tr>
              <a:tr h="264029">
                <a:tc>
                  <a:txBody>
                    <a:bodyPr/>
                    <a:lstStyle/>
                    <a:p>
                      <a:pPr algn="ctr"/>
                      <a:r>
                        <a:rPr lang="da-DK" sz="1100" b="1" dirty="0"/>
                        <a:t>12-13</a:t>
                      </a:r>
                    </a:p>
                  </a:txBody>
                  <a:tcPr marT="34290" marB="34290"/>
                </a:tc>
                <a:tc>
                  <a:txBody>
                    <a:bodyPr/>
                    <a:lstStyle/>
                    <a:p>
                      <a:pPr marL="0" algn="ctr" defTabSz="457200" rtl="0" eaLnBrk="1" latinLnBrk="0" hangingPunct="1"/>
                      <a:r>
                        <a:rPr lang="da-DK" sz="1100" b="1" kern="1200" dirty="0">
                          <a:solidFill>
                            <a:schemeClr val="tx1"/>
                          </a:solidFill>
                          <a:latin typeface="+mn-lt"/>
                          <a:ea typeface="+mn-ea"/>
                          <a:cs typeface="+mn-cs"/>
                        </a:rPr>
                        <a:t>forelæsning</a:t>
                      </a:r>
                    </a:p>
                  </a:txBody>
                  <a:tcPr marT="34290" marB="34290">
                    <a:solidFill>
                      <a:srgbClr val="01C7EF"/>
                    </a:solidFill>
                  </a:tcPr>
                </a:tc>
                <a:tc>
                  <a:txBody>
                    <a:bodyPr/>
                    <a:lstStyle/>
                    <a:p>
                      <a:pPr marL="0" algn="ctr" defTabSz="457200" rtl="0" eaLnBrk="1" latinLnBrk="0" hangingPunct="1"/>
                      <a:r>
                        <a:rPr lang="da-DK" sz="1100" b="1" kern="1200" dirty="0">
                          <a:solidFill>
                            <a:schemeClr val="tx1"/>
                          </a:solidFill>
                          <a:latin typeface="+mn-lt"/>
                          <a:ea typeface="+mn-ea"/>
                          <a:cs typeface="+mn-cs"/>
                        </a:rPr>
                        <a:t>studiecafé</a:t>
                      </a:r>
                    </a:p>
                  </a:txBody>
                  <a:tcPr marT="34290" marB="34290">
                    <a:solidFill>
                      <a:srgbClr val="FFAA71"/>
                    </a:solidFill>
                  </a:tcPr>
                </a:tc>
                <a:tc>
                  <a:txBody>
                    <a:bodyPr/>
                    <a:lstStyle/>
                    <a:p>
                      <a:pPr algn="ctr"/>
                      <a:r>
                        <a:rPr lang="da-DK" sz="1100" b="1" dirty="0"/>
                        <a:t>frokost</a:t>
                      </a:r>
                    </a:p>
                  </a:txBody>
                  <a:tcPr marT="34290" marB="34290">
                    <a:solidFill>
                      <a:srgbClr val="92D050"/>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frokost</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05"/>
                  </a:ext>
                </a:extLst>
              </a:tr>
              <a:tr h="264029">
                <a:tc>
                  <a:txBody>
                    <a:bodyPr/>
                    <a:lstStyle/>
                    <a:p>
                      <a:pPr algn="ctr"/>
                      <a:r>
                        <a:rPr lang="da-DK" sz="1100" b="1" dirty="0"/>
                        <a:t>13-14</a:t>
                      </a:r>
                    </a:p>
                  </a:txBody>
                  <a:tcPr marT="34290" marB="34290"/>
                </a:tc>
                <a:tc>
                  <a:txBody>
                    <a:bodyPr/>
                    <a:lstStyle/>
                    <a:p>
                      <a:pPr marL="0" algn="ctr" defTabSz="457200" rtl="0" eaLnBrk="1" latinLnBrk="0" hangingPunct="1"/>
                      <a:r>
                        <a:rPr lang="da-DK" sz="1100" b="1" kern="1200" dirty="0">
                          <a:solidFill>
                            <a:schemeClr val="tx1"/>
                          </a:solidFill>
                          <a:latin typeface="+mn-lt"/>
                          <a:ea typeface="+mn-ea"/>
                          <a:cs typeface="+mn-cs"/>
                        </a:rPr>
                        <a:t>forelæsning</a:t>
                      </a:r>
                    </a:p>
                  </a:txBody>
                  <a:tcPr marT="34290" marB="34290">
                    <a:solidFill>
                      <a:srgbClr val="01C7EF"/>
                    </a:solidFill>
                  </a:tcPr>
                </a:tc>
                <a:tc>
                  <a:txBody>
                    <a:bodyPr/>
                    <a:lstStyle/>
                    <a:p>
                      <a:pPr algn="ctr"/>
                      <a:r>
                        <a:rPr lang="da-DK" sz="1100" b="1" dirty="0"/>
                        <a:t>frokost</a:t>
                      </a:r>
                    </a:p>
                  </a:txBody>
                  <a:tcPr marT="34290" marB="34290">
                    <a:solidFill>
                      <a:srgbClr val="92D050"/>
                    </a:solidFill>
                  </a:tcPr>
                </a:tc>
                <a:tc>
                  <a:txBody>
                    <a:bodyPr/>
                    <a:lstStyle/>
                    <a:p>
                      <a:pPr algn="ctr"/>
                      <a:r>
                        <a:rPr lang="da-DK" sz="1100" b="1" dirty="0"/>
                        <a:t>TØ</a:t>
                      </a:r>
                    </a:p>
                  </a:txBody>
                  <a:tcPr marT="34290" marB="34290">
                    <a:solidFill>
                      <a:srgbClr val="01C7EF"/>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06"/>
                  </a:ext>
                </a:extLst>
              </a:tr>
              <a:tr h="264029">
                <a:tc>
                  <a:txBody>
                    <a:bodyPr/>
                    <a:lstStyle/>
                    <a:p>
                      <a:pPr algn="ctr"/>
                      <a:r>
                        <a:rPr lang="da-DK" sz="1100" b="1" dirty="0"/>
                        <a:t>14-15</a:t>
                      </a:r>
                    </a:p>
                  </a:txBody>
                  <a:tcPr marT="34290" marB="34290"/>
                </a:tc>
                <a:tc>
                  <a:txBody>
                    <a:bodyPr/>
                    <a:lstStyle/>
                    <a:p>
                      <a:pPr marL="0" algn="ctr" defTabSz="457200" rtl="0" eaLnBrk="1" latinLnBrk="0" hangingPunct="1"/>
                      <a:r>
                        <a:rPr lang="da-DK" sz="1100" b="1" kern="1200" dirty="0">
                          <a:solidFill>
                            <a:schemeClr val="tx1"/>
                          </a:solidFill>
                          <a:latin typeface="+mn-lt"/>
                          <a:ea typeface="+mn-ea"/>
                          <a:cs typeface="+mn-cs"/>
                        </a:rPr>
                        <a:t>forelæsning</a:t>
                      </a:r>
                    </a:p>
                  </a:txBody>
                  <a:tcPr marT="34290" marB="34290">
                    <a:solidFill>
                      <a:srgbClr val="01C7EF"/>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TØ</a:t>
                      </a:r>
                    </a:p>
                  </a:txBody>
                  <a:tcPr marT="34290" marB="34290">
                    <a:solidFill>
                      <a:srgbClr val="01C7EF"/>
                    </a:solidFill>
                  </a:tcPr>
                </a:tc>
                <a:tc>
                  <a:txBody>
                    <a:bodyPr/>
                    <a:lstStyle/>
                    <a:p>
                      <a:pPr algn="ctr"/>
                      <a:r>
                        <a:rPr lang="da-DK" sz="1100" b="1" dirty="0"/>
                        <a:t>forelæsning</a:t>
                      </a:r>
                    </a:p>
                  </a:txBody>
                  <a:tcPr marT="34290" marB="34290">
                    <a:solidFill>
                      <a:srgbClr val="01C7EF"/>
                    </a:solidFill>
                  </a:tcPr>
                </a:tc>
                <a:tc>
                  <a:txBody>
                    <a:bodyPr/>
                    <a:lstStyle/>
                    <a:p>
                      <a:pPr algn="ctr"/>
                      <a:r>
                        <a:rPr lang="da-DK" sz="1100" b="1" dirty="0"/>
                        <a:t>læsegruppe</a:t>
                      </a:r>
                    </a:p>
                  </a:txBody>
                  <a:tcPr marT="34290" marB="34290">
                    <a:solidFill>
                      <a:srgbClr val="FFFF0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07"/>
                  </a:ext>
                </a:extLst>
              </a:tr>
              <a:tr h="264029">
                <a:tc>
                  <a:txBody>
                    <a:bodyPr/>
                    <a:lstStyle/>
                    <a:p>
                      <a:pPr algn="ctr"/>
                      <a:r>
                        <a:rPr lang="da-DK" sz="1100" b="1" dirty="0"/>
                        <a:t>15-16</a:t>
                      </a:r>
                    </a:p>
                  </a:txBody>
                  <a:tcPr marT="34290" marB="34290"/>
                </a:tc>
                <a:tc>
                  <a:txBody>
                    <a:bodyPr/>
                    <a:lstStyle/>
                    <a:p>
                      <a:pPr marL="0" algn="ctr" defTabSz="457200" rtl="0" eaLnBrk="1" latinLnBrk="0" hangingPunct="1"/>
                      <a:r>
                        <a:rPr lang="da-DK" sz="1100" b="1" kern="1200" dirty="0">
                          <a:solidFill>
                            <a:schemeClr val="tx1"/>
                          </a:solidFill>
                          <a:latin typeface="+mn-lt"/>
                          <a:ea typeface="+mn-ea"/>
                          <a:cs typeface="+mn-cs"/>
                        </a:rPr>
                        <a:t>forelæsning</a:t>
                      </a:r>
                    </a:p>
                  </a:txBody>
                  <a:tcPr marT="34290" marB="34290">
                    <a:solidFill>
                      <a:srgbClr val="01C7EF"/>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forelæsning</a:t>
                      </a:r>
                    </a:p>
                  </a:txBody>
                  <a:tcPr marT="34290" marB="34290">
                    <a:solidFill>
                      <a:srgbClr val="01C7EF"/>
                    </a:solidFill>
                  </a:tcPr>
                </a:tc>
                <a:tc>
                  <a:txBody>
                    <a:bodyPr/>
                    <a:lstStyle/>
                    <a:p>
                      <a:pPr algn="ctr"/>
                      <a:r>
                        <a:rPr lang="da-DK" sz="1100" b="1" dirty="0"/>
                        <a:t>læsegruppe</a:t>
                      </a:r>
                    </a:p>
                  </a:txBody>
                  <a:tcPr marT="34290" marB="34290">
                    <a:solidFill>
                      <a:srgbClr val="FFFF0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studér</a:t>
                      </a:r>
                    </a:p>
                  </a:txBody>
                  <a:tcPr marT="34290" marB="34290">
                    <a:solidFill>
                      <a:srgbClr val="FFFF99"/>
                    </a:solidFill>
                  </a:tcPr>
                </a:tc>
                <a:extLst>
                  <a:ext uri="{0D108BD9-81ED-4DB2-BD59-A6C34878D82A}">
                    <a16:rowId xmlns:a16="http://schemas.microsoft.com/office/drawing/2014/main" val="10008"/>
                  </a:ext>
                </a:extLst>
              </a:tr>
              <a:tr h="264029">
                <a:tc>
                  <a:txBody>
                    <a:bodyPr/>
                    <a:lstStyle/>
                    <a:p>
                      <a:pPr algn="ctr"/>
                      <a:r>
                        <a:rPr lang="da-DK" sz="1100" b="1" dirty="0"/>
                        <a:t>16-17</a:t>
                      </a:r>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algn="ctr"/>
                      <a:r>
                        <a:rPr lang="da-DK" sz="1100" b="1" dirty="0"/>
                        <a:t>læsegruppe</a:t>
                      </a:r>
                    </a:p>
                  </a:txBody>
                  <a:tcPr marT="34290" marB="34290">
                    <a:solidFill>
                      <a:srgbClr val="FFFF00"/>
                    </a:solidFill>
                  </a:tcPr>
                </a:tc>
                <a:tc>
                  <a:txBody>
                    <a:bodyPr/>
                    <a:lstStyle/>
                    <a:p>
                      <a:pPr algn="ctr"/>
                      <a:r>
                        <a:rPr lang="da-DK" sz="1100" b="1" dirty="0"/>
                        <a:t>studiecafé</a:t>
                      </a:r>
                    </a:p>
                  </a:txBody>
                  <a:tcPr marT="34290" marB="34290">
                    <a:solidFill>
                      <a:srgbClr val="FFAA7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studér</a:t>
                      </a:r>
                    </a:p>
                  </a:txBody>
                  <a:tcPr marT="34290" marB="34290">
                    <a:solidFill>
                      <a:srgbClr val="FFFF99"/>
                    </a:solidFill>
                  </a:tcPr>
                </a:tc>
                <a:extLst>
                  <a:ext uri="{0D108BD9-81ED-4DB2-BD59-A6C34878D82A}">
                    <a16:rowId xmlns:a16="http://schemas.microsoft.com/office/drawing/2014/main" val="10009"/>
                  </a:ext>
                </a:extLst>
              </a:tr>
              <a:tr h="264029">
                <a:tc>
                  <a:txBody>
                    <a:bodyPr/>
                    <a:lstStyle/>
                    <a:p>
                      <a:pPr algn="ctr"/>
                      <a:r>
                        <a:rPr lang="da-DK" sz="1100" b="1" dirty="0"/>
                        <a:t>17-18</a:t>
                      </a:r>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algn="ctr"/>
                      <a:r>
                        <a:rPr lang="da-DK" sz="1100" b="1" dirty="0"/>
                        <a:t>læsegruppe</a:t>
                      </a:r>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studér</a:t>
                      </a:r>
                    </a:p>
                  </a:txBody>
                  <a:tcPr marT="34290" marB="34290">
                    <a:solidFill>
                      <a:srgbClr val="FFFF99"/>
                    </a:solidFill>
                  </a:tcPr>
                </a:tc>
                <a:extLst>
                  <a:ext uri="{0D108BD9-81ED-4DB2-BD59-A6C34878D82A}">
                    <a16:rowId xmlns:a16="http://schemas.microsoft.com/office/drawing/2014/main" val="10010"/>
                  </a:ext>
                </a:extLst>
              </a:tr>
              <a:tr h="264029">
                <a:tc>
                  <a:txBody>
                    <a:bodyPr/>
                    <a:lstStyle/>
                    <a:p>
                      <a:pPr algn="ctr"/>
                      <a:r>
                        <a:rPr lang="da-DK" sz="1100" b="1" dirty="0"/>
                        <a:t>18-19</a:t>
                      </a:r>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extLst>
                  <a:ext uri="{0D108BD9-81ED-4DB2-BD59-A6C34878D82A}">
                    <a16:rowId xmlns:a16="http://schemas.microsoft.com/office/drawing/2014/main" val="10011"/>
                  </a:ext>
                </a:extLst>
              </a:tr>
              <a:tr h="264029">
                <a:tc>
                  <a:txBody>
                    <a:bodyPr/>
                    <a:lstStyle/>
                    <a:p>
                      <a:pPr algn="ctr"/>
                      <a:r>
                        <a:rPr lang="da-DK" sz="1100" b="1" dirty="0"/>
                        <a:t>19-20</a:t>
                      </a:r>
                    </a:p>
                  </a:txBody>
                  <a:tcPr marT="34290" marB="34290"/>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12"/>
                  </a:ext>
                </a:extLst>
              </a:tr>
              <a:tr h="264029">
                <a:tc>
                  <a:txBody>
                    <a:bodyPr/>
                    <a:lstStyle/>
                    <a:p>
                      <a:pPr algn="ctr"/>
                      <a:r>
                        <a:rPr lang="da-DK" sz="1100" b="1" dirty="0"/>
                        <a:t>20-21</a:t>
                      </a:r>
                    </a:p>
                  </a:txBody>
                  <a:tcPr marT="34290" marB="34290"/>
                </a:tc>
                <a:tc>
                  <a:txBody>
                    <a:bodyPr/>
                    <a:lstStyle/>
                    <a:p>
                      <a:pPr algn="ctr"/>
                      <a:r>
                        <a:rPr lang="da-DK" sz="1100" b="1" dirty="0"/>
                        <a:t>studér</a:t>
                      </a:r>
                    </a:p>
                  </a:txBody>
                  <a:tcPr marT="34290" marB="34290">
                    <a:solidFill>
                      <a:srgbClr val="FFFF99"/>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læsegruppe</a:t>
                      </a:r>
                    </a:p>
                  </a:txBody>
                  <a:tcPr marT="34290" marB="34290">
                    <a:solidFill>
                      <a:srgbClr val="FFFF00"/>
                    </a:solidFill>
                  </a:tcPr>
                </a:tc>
                <a:tc>
                  <a:txBody>
                    <a:bodyPr/>
                    <a:lstStyle/>
                    <a:p>
                      <a:pPr algn="ctr"/>
                      <a:r>
                        <a:rPr lang="da-DK" sz="1100" b="1" dirty="0"/>
                        <a:t>studér</a:t>
                      </a:r>
                    </a:p>
                  </a:txBody>
                  <a:tcPr marT="34290" marB="34290">
                    <a:solidFill>
                      <a:srgbClr val="FFFF99"/>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studér</a:t>
                      </a:r>
                    </a:p>
                  </a:txBody>
                  <a:tcPr marT="34290" marB="34290">
                    <a:solidFill>
                      <a:srgbClr val="FFFF99"/>
                    </a:solidFill>
                  </a:tcPr>
                </a:tc>
                <a:extLst>
                  <a:ext uri="{0D108BD9-81ED-4DB2-BD59-A6C34878D82A}">
                    <a16:rowId xmlns:a16="http://schemas.microsoft.com/office/drawing/2014/main" val="10013"/>
                  </a:ext>
                </a:extLst>
              </a:tr>
              <a:tr h="264029">
                <a:tc>
                  <a:txBody>
                    <a:bodyPr/>
                    <a:lstStyle/>
                    <a:p>
                      <a:pPr algn="ctr"/>
                      <a:r>
                        <a:rPr lang="da-DK" sz="1100" b="1" dirty="0"/>
                        <a:t>21-22</a:t>
                      </a:r>
                    </a:p>
                  </a:txBody>
                  <a:tcPr marT="34290" marB="34290"/>
                </a:tc>
                <a:tc>
                  <a:txBody>
                    <a:bodyPr/>
                    <a:lstStyle/>
                    <a:p>
                      <a:pPr algn="ctr"/>
                      <a:r>
                        <a:rPr lang="da-DK" sz="1100" b="1" dirty="0"/>
                        <a:t>studér</a:t>
                      </a:r>
                    </a:p>
                  </a:txBody>
                  <a:tcPr marT="34290" marB="34290">
                    <a:solidFill>
                      <a:srgbClr val="FFFF99"/>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læsegruppe</a:t>
                      </a:r>
                    </a:p>
                  </a:txBody>
                  <a:tcPr marT="34290" marB="34290">
                    <a:solidFill>
                      <a:srgbClr val="FFFF00"/>
                    </a:solidFill>
                  </a:tcPr>
                </a:tc>
                <a:tc>
                  <a:txBody>
                    <a:bodyPr/>
                    <a:lstStyle/>
                    <a:p>
                      <a:pPr algn="ctr"/>
                      <a:r>
                        <a:rPr lang="da-DK" sz="1100" b="1" dirty="0"/>
                        <a:t>studér</a:t>
                      </a:r>
                    </a:p>
                  </a:txBody>
                  <a:tcPr marT="34290" marB="34290">
                    <a:solidFill>
                      <a:srgbClr val="FFFF99"/>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studér</a:t>
                      </a:r>
                    </a:p>
                  </a:txBody>
                  <a:tcPr marT="34290" marB="34290">
                    <a:solidFill>
                      <a:srgbClr val="FFFF99"/>
                    </a:solidFill>
                  </a:tcPr>
                </a:tc>
                <a:extLst>
                  <a:ext uri="{0D108BD9-81ED-4DB2-BD59-A6C34878D82A}">
                    <a16:rowId xmlns:a16="http://schemas.microsoft.com/office/drawing/2014/main" val="10014"/>
                  </a:ext>
                </a:extLst>
              </a:tr>
            </a:tbl>
          </a:graphicData>
        </a:graphic>
      </p:graphicFrame>
      <p:sp>
        <p:nvSpPr>
          <p:cNvPr id="6" name="Rectangle 6"/>
          <p:cNvSpPr txBox="1">
            <a:spLocks noChangeArrowheads="1"/>
          </p:cNvSpPr>
          <p:nvPr/>
        </p:nvSpPr>
        <p:spPr bwMode="auto">
          <a:xfrm>
            <a:off x="724997" y="5949280"/>
            <a:ext cx="751941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r>
              <a:rPr lang="da-DK" sz="2000" kern="0" dirty="0"/>
              <a:t>Video om time management      </a:t>
            </a:r>
            <a:r>
              <a:rPr lang="da-DK" sz="2000" kern="0" dirty="0">
                <a:hlinkClick r:id="rId3"/>
              </a:rPr>
              <a:t>Link</a:t>
            </a:r>
            <a:endParaRPr lang="da-DK" sz="2000" kern="0" dirty="0"/>
          </a:p>
        </p:txBody>
      </p:sp>
    </p:spTree>
    <p:extLst>
      <p:ext uri="{BB962C8B-B14F-4D97-AF65-F5344CB8AC3E}">
        <p14:creationId xmlns:p14="http://schemas.microsoft.com/office/powerpoint/2010/main" val="2779000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a:ea typeface="ＭＳ Ｐゴシック" pitchFamily="34" charset="-128"/>
              </a:rPr>
              <a:t>Det var alt for nu…..              … spørgsmål</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56</a:t>
            </a:fld>
            <a:endParaRPr lang="da-DK" altLang="da-DK" dirty="0"/>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5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6"/>
          <p:cNvGrpSpPr>
            <a:grpSpLocks/>
          </p:cNvGrpSpPr>
          <p:nvPr/>
        </p:nvGrpSpPr>
        <p:grpSpPr bwMode="auto">
          <a:xfrm>
            <a:off x="1976438" y="1700213"/>
            <a:ext cx="4876800" cy="4321175"/>
            <a:chOff x="1975736" y="1700811"/>
            <a:chExt cx="4878249" cy="4320908"/>
          </a:xfrm>
        </p:grpSpPr>
        <p:pic>
          <p:nvPicPr>
            <p:cNvPr id="14343" name="Picture 11" descr="tutorial10"/>
            <p:cNvPicPr>
              <a:picLocks noChangeAspect="1" noChangeArrowheads="1"/>
            </p:cNvPicPr>
            <p:nvPr/>
          </p:nvPicPr>
          <p:blipFill>
            <a:blip r:embed="rId3">
              <a:extLst>
                <a:ext uri="{28A0092B-C50C-407E-A947-70E740481C1C}">
                  <a14:useLocalDpi xmlns:a14="http://schemas.microsoft.com/office/drawing/2010/main" val="0"/>
                </a:ext>
              </a:extLst>
            </a:blip>
            <a:srcRect l="4411" t="6738"/>
            <a:stretch>
              <a:fillRect/>
            </a:stretch>
          </p:blipFill>
          <p:spPr bwMode="auto">
            <a:xfrm>
              <a:off x="1975736" y="1700811"/>
              <a:ext cx="4878249" cy="432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7" y="2276875"/>
              <a:ext cx="47625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482" y="5589248"/>
              <a:ext cx="476251"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793876"/>
              <a:ext cx="36004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grpSp>
      <p:sp>
        <p:nvSpPr>
          <p:cNvPr id="153602" name="Rectangle 2"/>
          <p:cNvSpPr>
            <a:spLocks noGrp="1" noChangeArrowheads="1"/>
          </p:cNvSpPr>
          <p:nvPr>
            <p:ph type="title"/>
          </p:nvPr>
        </p:nvSpPr>
        <p:spPr/>
        <p:txBody>
          <a:bodyPr/>
          <a:lstStyle/>
          <a:p>
            <a:pPr eaLnBrk="1" hangingPunct="1">
              <a:defRPr/>
            </a:pPr>
            <a:r>
              <a:rPr lang="da-DK" sz="3200" noProof="0" dirty="0">
                <a:cs typeface="+mj-cs"/>
              </a:rPr>
              <a:t>Strategi med udgangspunkt i felt</a:t>
            </a:r>
          </a:p>
        </p:txBody>
      </p:sp>
      <p:sp>
        <p:nvSpPr>
          <p:cNvPr id="9" name="TextBox 8"/>
          <p:cNvSpPr txBox="1">
            <a:spLocks noChangeArrowheads="1"/>
          </p:cNvSpPr>
          <p:nvPr/>
        </p:nvSpPr>
        <p:spPr bwMode="auto">
          <a:xfrm>
            <a:off x="6365875" y="2205038"/>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chemeClr val="bg1"/>
                </a:solidFill>
              </a:rPr>
              <a:t>3</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6</a:t>
            </a:fld>
            <a:endParaRPr lang="da-DK" altLang="da-DK" dirty="0"/>
          </a:p>
        </p:txBody>
      </p:sp>
      <p:sp>
        <p:nvSpPr>
          <p:cNvPr id="10" name="Right Arrow 9"/>
          <p:cNvSpPr/>
          <p:nvPr/>
        </p:nvSpPr>
        <p:spPr bwMode="auto">
          <a:xfrm flipH="1">
            <a:off x="7020272" y="2156618"/>
            <a:ext cx="755650" cy="619125"/>
          </a:xfrm>
          <a:prstGeom prst="rightArrow">
            <a:avLst>
              <a:gd name="adj1" fmla="val 29723"/>
              <a:gd name="adj2" fmla="val 35806"/>
            </a:avLst>
          </a:prstGeom>
          <a:ln w="38100">
            <a:solidFill>
              <a:srgbClr val="00B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2" name="Right Arrow 11"/>
          <p:cNvSpPr/>
          <p:nvPr/>
        </p:nvSpPr>
        <p:spPr bwMode="auto">
          <a:xfrm flipH="1">
            <a:off x="7044402" y="3550564"/>
            <a:ext cx="755650" cy="619125"/>
          </a:xfrm>
          <a:prstGeom prst="rightArrow">
            <a:avLst>
              <a:gd name="adj1" fmla="val 29723"/>
              <a:gd name="adj2" fmla="val 35806"/>
            </a:avLst>
          </a:prstGeom>
          <a:ln w="38100">
            <a:solidFill>
              <a:srgbClr val="00B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3" name="Rectangle 2"/>
          <p:cNvSpPr/>
          <p:nvPr/>
        </p:nvSpPr>
        <p:spPr bwMode="auto">
          <a:xfrm>
            <a:off x="6279878" y="3649808"/>
            <a:ext cx="528246" cy="431741"/>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1" name="TextBox 10"/>
          <p:cNvSpPr txBox="1">
            <a:spLocks noChangeArrowheads="1"/>
          </p:cNvSpPr>
          <p:nvPr/>
        </p:nvSpPr>
        <p:spPr bwMode="auto">
          <a:xfrm>
            <a:off x="6241361" y="3641790"/>
            <a:ext cx="624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dirty="0">
                <a:solidFill>
                  <a:schemeClr val="bg1"/>
                </a:solidFill>
              </a:rPr>
              <a:t>8/9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3"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da-DK" sz="3200" dirty="0">
                <a:cs typeface="+mj-cs"/>
              </a:rPr>
              <a:t>Algoritme til løsning af Sudoku opgaver</a:t>
            </a:r>
            <a:endParaRPr lang="da-DK" sz="3200" noProof="0" dirty="0">
              <a:cs typeface="+mj-cs"/>
            </a:endParaRPr>
          </a:p>
        </p:txBody>
      </p:sp>
      <p:sp>
        <p:nvSpPr>
          <p:cNvPr id="139267" name="Rectangle 3"/>
          <p:cNvSpPr>
            <a:spLocks noGrp="1" noChangeArrowheads="1"/>
          </p:cNvSpPr>
          <p:nvPr>
            <p:ph type="body" idx="1"/>
          </p:nvPr>
        </p:nvSpPr>
        <p:spPr>
          <a:xfrm>
            <a:off x="468314" y="1124521"/>
            <a:ext cx="8136134" cy="576287"/>
          </a:xfrm>
        </p:spPr>
        <p:txBody>
          <a:bodyPr/>
          <a:lstStyle/>
          <a:p>
            <a:pPr eaLnBrk="1" hangingPunct="1">
              <a:defRPr/>
            </a:pPr>
            <a:r>
              <a:rPr lang="da-DK" altLang="da-DK" sz="2000" noProof="0" dirty="0"/>
              <a:t>Systematisk afprøvning af alle muligheder</a:t>
            </a:r>
            <a:br>
              <a:rPr lang="da-DK" altLang="da-DK" sz="2000" noProof="0" dirty="0"/>
            </a:br>
            <a:r>
              <a:rPr lang="da-DK" altLang="da-DK" sz="2000" noProof="0" dirty="0"/>
              <a:t>(ved hjælp af strategi nummer 2)</a:t>
            </a:r>
          </a:p>
        </p:txBody>
      </p:sp>
      <p:pic>
        <p:nvPicPr>
          <p:cNvPr id="15366"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49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Text Box 5"/>
          <p:cNvSpPr txBox="1">
            <a:spLocks noChangeArrowheads="1"/>
          </p:cNvSpPr>
          <p:nvPr/>
        </p:nvSpPr>
        <p:spPr bwMode="auto">
          <a:xfrm>
            <a:off x="776288" y="191621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dirty="0">
                <a:ea typeface="ＭＳ Ｐゴシック" charset="0"/>
              </a:rPr>
              <a:t> a    b    c     d     e     f     g     h     i</a:t>
            </a:r>
          </a:p>
        </p:txBody>
      </p:sp>
      <p:sp>
        <p:nvSpPr>
          <p:cNvPr id="139270" name="Text Box 6"/>
          <p:cNvSpPr txBox="1">
            <a:spLocks noChangeArrowheads="1"/>
          </p:cNvSpPr>
          <p:nvPr/>
        </p:nvSpPr>
        <p:spPr bwMode="auto">
          <a:xfrm>
            <a:off x="468313" y="218449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39272"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139273" name="Line 9"/>
          <p:cNvSpPr>
            <a:spLocks noChangeShapeType="1"/>
          </p:cNvSpPr>
          <p:nvPr/>
        </p:nvSpPr>
        <p:spPr bwMode="auto">
          <a:xfrm>
            <a:off x="3563938" y="220354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03" name="Group 139"/>
          <p:cNvGrpSpPr>
            <a:grpSpLocks/>
          </p:cNvGrpSpPr>
          <p:nvPr/>
        </p:nvGrpSpPr>
        <p:grpSpPr bwMode="auto">
          <a:xfrm>
            <a:off x="6608836" y="2205136"/>
            <a:ext cx="268288" cy="360363"/>
            <a:chOff x="3742" y="1752"/>
            <a:chExt cx="169" cy="227"/>
          </a:xfrm>
        </p:grpSpPr>
        <p:sp>
          <p:nvSpPr>
            <p:cNvPr id="139290" name="Line 26"/>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06" name="Text Box 42"/>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02" name="Group 138"/>
          <p:cNvGrpSpPr>
            <a:grpSpLocks/>
          </p:cNvGrpSpPr>
          <p:nvPr/>
        </p:nvGrpSpPr>
        <p:grpSpPr bwMode="auto">
          <a:xfrm>
            <a:off x="6824736" y="1844774"/>
            <a:ext cx="1563688" cy="360362"/>
            <a:chOff x="3878" y="1525"/>
            <a:chExt cx="985" cy="227"/>
          </a:xfrm>
        </p:grpSpPr>
        <p:sp>
          <p:nvSpPr>
            <p:cNvPr id="139302" name="Text Box 38"/>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39303" name="Text Box 39"/>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39307" name="Line 43"/>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11" name="Line 47"/>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39319" name="Line 55"/>
          <p:cNvSpPr>
            <a:spLocks noChangeShapeType="1"/>
          </p:cNvSpPr>
          <p:nvPr/>
        </p:nvSpPr>
        <p:spPr bwMode="auto">
          <a:xfrm>
            <a:off x="3563938" y="256391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0" name="Line 56"/>
          <p:cNvSpPr>
            <a:spLocks noChangeShapeType="1"/>
          </p:cNvSpPr>
          <p:nvPr/>
        </p:nvSpPr>
        <p:spPr bwMode="auto">
          <a:xfrm>
            <a:off x="3563938" y="29242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1" name="Line 57"/>
          <p:cNvSpPr>
            <a:spLocks noChangeShapeType="1"/>
          </p:cNvSpPr>
          <p:nvPr/>
        </p:nvSpPr>
        <p:spPr bwMode="auto">
          <a:xfrm>
            <a:off x="3563938" y="328463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2" name="Line 58"/>
          <p:cNvSpPr>
            <a:spLocks noChangeShapeType="1"/>
          </p:cNvSpPr>
          <p:nvPr/>
        </p:nvSpPr>
        <p:spPr bwMode="auto">
          <a:xfrm>
            <a:off x="3563938" y="36449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3" name="Line 59"/>
          <p:cNvSpPr>
            <a:spLocks noChangeShapeType="1"/>
          </p:cNvSpPr>
          <p:nvPr/>
        </p:nvSpPr>
        <p:spPr bwMode="auto">
          <a:xfrm>
            <a:off x="3563938" y="40037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4" name="Line 60"/>
          <p:cNvSpPr>
            <a:spLocks noChangeShapeType="1"/>
          </p:cNvSpPr>
          <p:nvPr/>
        </p:nvSpPr>
        <p:spPr bwMode="auto">
          <a:xfrm>
            <a:off x="3563938" y="436413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36" name="Group 172"/>
          <p:cNvGrpSpPr>
            <a:grpSpLocks/>
          </p:cNvGrpSpPr>
          <p:nvPr/>
        </p:nvGrpSpPr>
        <p:grpSpPr bwMode="auto">
          <a:xfrm>
            <a:off x="5672211" y="2548036"/>
            <a:ext cx="2305050" cy="381000"/>
            <a:chOff x="3152" y="1968"/>
            <a:chExt cx="1452" cy="240"/>
          </a:xfrm>
        </p:grpSpPr>
        <p:sp>
          <p:nvSpPr>
            <p:cNvPr id="139325" name="Line 61"/>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6" name="Line 62"/>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8" name="Line 64"/>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32" name="Text Box 6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33" name="Text Box 6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35" name="Text Box 7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5" name="Group 141"/>
          <p:cNvGrpSpPr>
            <a:grpSpLocks/>
          </p:cNvGrpSpPr>
          <p:nvPr/>
        </p:nvGrpSpPr>
        <p:grpSpPr bwMode="auto">
          <a:xfrm>
            <a:off x="5116586" y="2925861"/>
            <a:ext cx="1060450" cy="360363"/>
            <a:chOff x="2802" y="2206"/>
            <a:chExt cx="668" cy="227"/>
          </a:xfrm>
        </p:grpSpPr>
        <p:sp>
          <p:nvSpPr>
            <p:cNvPr id="139339" name="Line 75"/>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1" name="Line 77"/>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3" name="Text Box 79"/>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44" name="Text Box 80"/>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6" name="Group 142"/>
          <p:cNvGrpSpPr>
            <a:grpSpLocks/>
          </p:cNvGrpSpPr>
          <p:nvPr/>
        </p:nvGrpSpPr>
        <p:grpSpPr bwMode="auto">
          <a:xfrm>
            <a:off x="5024511" y="3284636"/>
            <a:ext cx="268288" cy="360363"/>
            <a:chOff x="2744" y="2432"/>
            <a:chExt cx="169" cy="227"/>
          </a:xfrm>
        </p:grpSpPr>
        <p:sp>
          <p:nvSpPr>
            <p:cNvPr id="139345" name="Line 81"/>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6" name="Text Box 82"/>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39349" name="Text Box 85"/>
          <p:cNvSpPr txBox="1">
            <a:spLocks noChangeArrowheads="1"/>
          </p:cNvSpPr>
          <p:nvPr/>
        </p:nvSpPr>
        <p:spPr bwMode="auto">
          <a:xfrm>
            <a:off x="7715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39350" name="Text Box 86"/>
          <p:cNvSpPr txBox="1">
            <a:spLocks noChangeArrowheads="1"/>
          </p:cNvSpPr>
          <p:nvPr/>
        </p:nvSpPr>
        <p:spPr bwMode="auto">
          <a:xfrm>
            <a:off x="13462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39351" name="Text Box 87"/>
          <p:cNvSpPr txBox="1">
            <a:spLocks noChangeArrowheads="1"/>
          </p:cNvSpPr>
          <p:nvPr/>
        </p:nvSpPr>
        <p:spPr bwMode="auto">
          <a:xfrm>
            <a:off x="1922463"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39352" name="Text Box 88"/>
          <p:cNvSpPr txBox="1">
            <a:spLocks noChangeArrowheads="1"/>
          </p:cNvSpPr>
          <p:nvPr/>
        </p:nvSpPr>
        <p:spPr bwMode="auto">
          <a:xfrm>
            <a:off x="24987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39354" name="Text Box 90"/>
          <p:cNvSpPr txBox="1">
            <a:spLocks noChangeArrowheads="1"/>
          </p:cNvSpPr>
          <p:nvPr/>
        </p:nvSpPr>
        <p:spPr bwMode="auto">
          <a:xfrm>
            <a:off x="30607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39365" name="Text Box 101"/>
          <p:cNvSpPr txBox="1">
            <a:spLocks noChangeArrowheads="1"/>
          </p:cNvSpPr>
          <p:nvPr/>
        </p:nvSpPr>
        <p:spPr bwMode="auto">
          <a:xfrm>
            <a:off x="7651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1</a:t>
            </a:r>
          </a:p>
        </p:txBody>
      </p:sp>
      <p:sp>
        <p:nvSpPr>
          <p:cNvPr id="139366" name="Text Box 102"/>
          <p:cNvSpPr txBox="1">
            <a:spLocks noChangeArrowheads="1"/>
          </p:cNvSpPr>
          <p:nvPr/>
        </p:nvSpPr>
        <p:spPr bwMode="auto">
          <a:xfrm>
            <a:off x="1054100"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7</a:t>
            </a:r>
          </a:p>
        </p:txBody>
      </p:sp>
      <p:grpSp>
        <p:nvGrpSpPr>
          <p:cNvPr id="139408" name="Group 144"/>
          <p:cNvGrpSpPr>
            <a:grpSpLocks/>
          </p:cNvGrpSpPr>
          <p:nvPr/>
        </p:nvGrpSpPr>
        <p:grpSpPr bwMode="auto">
          <a:xfrm>
            <a:off x="4592711" y="4005361"/>
            <a:ext cx="268288" cy="360363"/>
            <a:chOff x="2472" y="2886"/>
            <a:chExt cx="169" cy="227"/>
          </a:xfrm>
        </p:grpSpPr>
        <p:sp>
          <p:nvSpPr>
            <p:cNvPr id="139367" name="Line 103"/>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8" name="Text Box 104"/>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39369" name="Text Box 105"/>
          <p:cNvSpPr txBox="1">
            <a:spLocks noChangeArrowheads="1"/>
          </p:cNvSpPr>
          <p:nvPr/>
        </p:nvSpPr>
        <p:spPr bwMode="auto">
          <a:xfrm>
            <a:off x="1893888"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9</a:t>
            </a:r>
          </a:p>
        </p:txBody>
      </p:sp>
      <p:sp>
        <p:nvSpPr>
          <p:cNvPr id="139370" name="Text Box 106"/>
          <p:cNvSpPr txBox="1">
            <a:spLocks noChangeArrowheads="1"/>
          </p:cNvSpPr>
          <p:nvPr/>
        </p:nvSpPr>
        <p:spPr bwMode="auto">
          <a:xfrm>
            <a:off x="27590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2</a:t>
            </a:r>
          </a:p>
        </p:txBody>
      </p:sp>
      <p:grpSp>
        <p:nvGrpSpPr>
          <p:cNvPr id="139409" name="Group 145"/>
          <p:cNvGrpSpPr>
            <a:grpSpLocks/>
          </p:cNvGrpSpPr>
          <p:nvPr/>
        </p:nvGrpSpPr>
        <p:grpSpPr bwMode="auto">
          <a:xfrm>
            <a:off x="4592711" y="4365724"/>
            <a:ext cx="268288" cy="360362"/>
            <a:chOff x="2472" y="3113"/>
            <a:chExt cx="169" cy="227"/>
          </a:xfrm>
        </p:grpSpPr>
        <p:sp>
          <p:nvSpPr>
            <p:cNvPr id="139372" name="Line 108"/>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3" name="Text Box 109"/>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10" name="Group 146"/>
          <p:cNvGrpSpPr>
            <a:grpSpLocks/>
          </p:cNvGrpSpPr>
          <p:nvPr/>
        </p:nvGrpSpPr>
        <p:grpSpPr bwMode="auto">
          <a:xfrm>
            <a:off x="4232349" y="4724499"/>
            <a:ext cx="1081087" cy="360362"/>
            <a:chOff x="2245" y="3339"/>
            <a:chExt cx="681" cy="227"/>
          </a:xfrm>
        </p:grpSpPr>
        <p:sp>
          <p:nvSpPr>
            <p:cNvPr id="139374" name="Line 110"/>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5" name="Line 111"/>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8" name="Text Box 114"/>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79" name="Text Box 115"/>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380" name="Line 116"/>
          <p:cNvSpPr>
            <a:spLocks noChangeShapeType="1"/>
          </p:cNvSpPr>
          <p:nvPr/>
        </p:nvSpPr>
        <p:spPr bwMode="auto">
          <a:xfrm>
            <a:off x="3563938" y="47244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1" name="Line 117"/>
          <p:cNvSpPr>
            <a:spLocks noChangeShapeType="1"/>
          </p:cNvSpPr>
          <p:nvPr/>
        </p:nvSpPr>
        <p:spPr bwMode="auto">
          <a:xfrm>
            <a:off x="3563938" y="508486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2" name="Line 118"/>
          <p:cNvSpPr>
            <a:spLocks noChangeShapeType="1"/>
          </p:cNvSpPr>
          <p:nvPr/>
        </p:nvSpPr>
        <p:spPr bwMode="auto">
          <a:xfrm>
            <a:off x="3563938" y="544522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39386" name="Picture 122"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9437" name="Group 173"/>
          <p:cNvGrpSpPr>
            <a:grpSpLocks/>
          </p:cNvGrpSpPr>
          <p:nvPr/>
        </p:nvGrpSpPr>
        <p:grpSpPr bwMode="auto">
          <a:xfrm>
            <a:off x="4684786" y="3644999"/>
            <a:ext cx="1060450" cy="360362"/>
            <a:chOff x="2530" y="2659"/>
            <a:chExt cx="668" cy="227"/>
          </a:xfrm>
        </p:grpSpPr>
        <p:sp>
          <p:nvSpPr>
            <p:cNvPr id="139358" name="Line 94"/>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0" name="Line 96"/>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2" name="Text Box 98"/>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1</a:t>
              </a:r>
            </a:p>
          </p:txBody>
        </p:sp>
        <p:sp>
          <p:nvSpPr>
            <p:cNvPr id="139364" name="Text Box 100"/>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411" name="Line 147"/>
          <p:cNvSpPr>
            <a:spLocks noChangeShapeType="1"/>
          </p:cNvSpPr>
          <p:nvPr/>
        </p:nvSpPr>
        <p:spPr bwMode="auto">
          <a:xfrm flipH="1">
            <a:off x="4376811" y="4724499"/>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7</a:t>
            </a:fld>
            <a:endParaRPr lang="da-DK" altLang="da-DK" dirty="0"/>
          </a:p>
        </p:txBody>
      </p:sp>
      <p:sp>
        <p:nvSpPr>
          <p:cNvPr id="69"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0"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1"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2"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3"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5" name="Line 147"/>
          <p:cNvSpPr>
            <a:spLocks noChangeShapeType="1"/>
          </p:cNvSpPr>
          <p:nvPr/>
        </p:nvSpPr>
        <p:spPr bwMode="auto">
          <a:xfrm flipH="1">
            <a:off x="5243513" y="3286224"/>
            <a:ext cx="4495"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6" name="Line 147"/>
          <p:cNvSpPr>
            <a:spLocks noChangeShapeType="1"/>
          </p:cNvSpPr>
          <p:nvPr/>
        </p:nvSpPr>
        <p:spPr bwMode="auto">
          <a:xfrm flipH="1">
            <a:off x="4804943" y="4364831"/>
            <a:ext cx="420" cy="36553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7" name="Line 147"/>
          <p:cNvSpPr>
            <a:spLocks noChangeShapeType="1"/>
          </p:cNvSpPr>
          <p:nvPr/>
        </p:nvSpPr>
        <p:spPr bwMode="auto">
          <a:xfrm>
            <a:off x="4800600" y="4002881"/>
            <a:ext cx="7143" cy="357188"/>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8" name="Text Box 101"/>
          <p:cNvSpPr txBox="1">
            <a:spLocks noChangeArrowheads="1"/>
          </p:cNvSpPr>
          <p:nvPr/>
        </p:nvSpPr>
        <p:spPr bwMode="auto">
          <a:xfrm>
            <a:off x="899592" y="5733256"/>
            <a:ext cx="7622356" cy="923330"/>
          </a:xfrm>
          <a:prstGeom prst="rect">
            <a:avLst/>
          </a:prstGeom>
          <a:solidFill>
            <a:srgbClr val="FFFFCC"/>
          </a:solidFill>
          <a:ln w="57150" cmpd="thickThin">
            <a:solidFill>
              <a:srgbClr val="000066"/>
            </a:solidFill>
            <a:miter lim="800000"/>
            <a:headEnd/>
            <a:tailEnd/>
          </a:ln>
          <a:effec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dirty="0"/>
              <a:t>Vi kan ikke komme videre frem (vejen er blokeret)</a:t>
            </a:r>
          </a:p>
          <a:p>
            <a:pPr eaLnBrk="1" hangingPunct="1">
              <a:defRPr/>
            </a:pPr>
            <a:r>
              <a:rPr lang="da-DK" altLang="da-DK" sz="1800" b="1" dirty="0"/>
              <a:t>Vi må gå tilbage af den sti vi kom (indtil vi kan tage et andet vejvalg)</a:t>
            </a:r>
          </a:p>
          <a:p>
            <a:pPr eaLnBrk="1" hangingPunct="1">
              <a:defRPr/>
            </a:pPr>
            <a:r>
              <a:rPr lang="da-DK" altLang="da-DK" sz="1800" b="1" dirty="0"/>
              <a:t>Det kaldes </a:t>
            </a:r>
            <a:r>
              <a:rPr lang="en-US" altLang="da-DK" sz="1800" b="1" dirty="0"/>
              <a:t>backtracking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3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4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3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4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3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94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93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4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93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94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93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940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9366">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940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936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94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93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94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938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49" grpId="0"/>
      <p:bldP spid="139350" grpId="0"/>
      <p:bldP spid="139351" grpId="0"/>
      <p:bldP spid="139352" grpId="0"/>
      <p:bldP spid="139354" grpId="0"/>
      <p:bldP spid="139365" grpId="0"/>
      <p:bldP spid="139369" grpId="0"/>
      <p:bldP spid="139370" grpId="0"/>
      <p:bldP spid="139411" grpId="0" animBg="1"/>
      <p:bldP spid="69" grpId="0" animBg="1"/>
      <p:bldP spid="70" grpId="0" animBg="1"/>
      <p:bldP spid="71" grpId="0" animBg="1"/>
      <p:bldP spid="72" grpId="0" animBg="1"/>
      <p:bldP spid="73" grpId="0" animBg="1"/>
      <p:bldP spid="75" grpId="0" animBg="1"/>
      <p:bldP spid="76" grpId="0" animBg="1"/>
      <p:bldP spid="77"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8</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Sudoku opgaver</a:t>
            </a:r>
            <a:endParaRPr lang="da-DK" sz="3200" kern="0" dirty="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a:t>Afprøv systematisk alle muligheder</a:t>
            </a:r>
            <a:br>
              <a:rPr lang="da-DK" altLang="da-DK" sz="2000" kern="0" dirty="0"/>
            </a:br>
            <a:r>
              <a:rPr lang="da-DK" altLang="da-DK" sz="2000" dirty="0"/>
              <a:t>(ved hjælp af strategi nummer 2)</a:t>
            </a:r>
            <a:endParaRPr lang="da-DK" altLang="da-DK" sz="2000" kern="0" dirty="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4"/>
            <a:ext cx="267"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flipH="1">
            <a:off x="4804943" y="4357688"/>
            <a:ext cx="420" cy="37267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a:off x="4800600" y="4005263"/>
            <a:ext cx="1621" cy="34682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39" y="4727090"/>
            <a:ext cx="340485" cy="352115"/>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63" grpId="0"/>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9</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Sudoku opgaver</a:t>
            </a:r>
            <a:endParaRPr lang="da-DK" sz="3200" kern="0" dirty="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a:t>Afprøv systematisk alle muligheder</a:t>
            </a:r>
            <a:br>
              <a:rPr lang="da-DK" altLang="da-DK" sz="2000" kern="0" dirty="0"/>
            </a:br>
            <a:r>
              <a:rPr lang="da-DK" altLang="da-DK" sz="2000" dirty="0"/>
              <a:t>(ved hjælp af strategi nummer 2)</a:t>
            </a:r>
            <a:endParaRPr lang="da-DK" altLang="da-DK" sz="2000" kern="0" dirty="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a:off x="4802981" y="4355306"/>
            <a:ext cx="1962" cy="37505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flipH="1">
            <a:off x="4802221" y="4000499"/>
            <a:ext cx="5523" cy="35158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40" y="4736617"/>
            <a:ext cx="350010" cy="344971"/>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extLst>
      <p:ext uri="{BB962C8B-B14F-4D97-AF65-F5344CB8AC3E}">
        <p14:creationId xmlns:p14="http://schemas.microsoft.com/office/powerpoint/2010/main" val="132648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136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135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4135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7" grpId="0"/>
      <p:bldP spid="141358" grpId="0"/>
      <p:bldP spid="141362" grpId="0"/>
      <p:bldP spid="141363" grpId="0"/>
      <p:bldP spid="81" grpId="0" animBg="1"/>
      <p:bldP spid="84" grpId="0" animBg="1"/>
      <p:bldP spid="85" grpId="0" animBg="1"/>
      <p:bldP spid="86"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f659a008-7c21-4ee3-a745-e38581e1310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56836BC33D1E5846BD77C269C61838DB" ma:contentTypeVersion="16" ma:contentTypeDescription="Opret et nyt dokument." ma:contentTypeScope="" ma:versionID="ef3cc48880d2d4424b772cc9d47831bb">
  <xsd:schema xmlns:xsd="http://www.w3.org/2001/XMLSchema" xmlns:xs="http://www.w3.org/2001/XMLSchema" xmlns:p="http://schemas.microsoft.com/office/2006/metadata/properties" xmlns:ns3="f659a008-7c21-4ee3-a745-e38581e13101" xmlns:ns4="e064323b-8959-406a-a3e9-bb6e93638192" targetNamespace="http://schemas.microsoft.com/office/2006/metadata/properties" ma:root="true" ma:fieldsID="f385e854457ff68500d83ba1a633310b" ns3:_="" ns4:_="">
    <xsd:import namespace="f659a008-7c21-4ee3-a745-e38581e13101"/>
    <xsd:import namespace="e064323b-8959-406a-a3e9-bb6e9363819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4:SharedWithUsers" minOccurs="0"/>
                <xsd:element ref="ns4:SharedWithDetails" minOccurs="0"/>
                <xsd:element ref="ns4:SharingHintHash" minOccurs="0"/>
                <xsd:element ref="ns3:MediaServiceAutoTags" minOccurs="0"/>
                <xsd:element ref="ns3:_activity" minOccurs="0"/>
                <xsd:element ref="ns3:MediaServiceObjectDetectorVersions" minOccurs="0"/>
                <xsd:element ref="ns3:MediaServiceGenerationTime" minOccurs="0"/>
                <xsd:element ref="ns3:MediaServiceEventHashCode" minOccurs="0"/>
                <xsd:element ref="ns3:MediaServiceSystemTags" minOccurs="0"/>
                <xsd:element ref="ns3:MediaServiceLocation"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59a008-7c21-4ee3-a745-e38581e131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Location" ma:index="21" nillable="true" ma:displayName="Location" ma:indexed="true" ma:internalName="MediaServiceLocation"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064323b-8959-406a-a3e9-bb6e93638192"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t med detaljer" ma:internalName="SharedWithDetails" ma:readOnly="true">
      <xsd:simpleType>
        <xsd:restriction base="dms:Note">
          <xsd:maxLength value="255"/>
        </xsd:restriction>
      </xsd:simpleType>
    </xsd:element>
    <xsd:element name="SharingHintHash" ma:index="14" nillable="true" ma:displayName="Hashværdi for deling"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5BBFD6-CF6B-4D06-B08F-BC719F0CD62D}">
  <ds:schemaRefs>
    <ds:schemaRef ds:uri="http://schemas.microsoft.com/sharepoint/v3/contenttype/forms"/>
  </ds:schemaRefs>
</ds:datastoreItem>
</file>

<file path=customXml/itemProps2.xml><?xml version="1.0" encoding="utf-8"?>
<ds:datastoreItem xmlns:ds="http://schemas.openxmlformats.org/officeDocument/2006/customXml" ds:itemID="{30295EDA-777E-4C09-A96C-B3A9A1CE4486}">
  <ds:schemaRefs>
    <ds:schemaRef ds:uri="http://schemas.microsoft.com/office/2006/documentManagement/types"/>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e064323b-8959-406a-a3e9-bb6e93638192"/>
    <ds:schemaRef ds:uri="f659a008-7c21-4ee3-a745-e38581e13101"/>
  </ds:schemaRefs>
</ds:datastoreItem>
</file>

<file path=customXml/itemProps3.xml><?xml version="1.0" encoding="utf-8"?>
<ds:datastoreItem xmlns:ds="http://schemas.openxmlformats.org/officeDocument/2006/customXml" ds:itemID="{4708C8D3-87A0-4236-B448-2473BC61E1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59a008-7c21-4ee3-a745-e38581e13101"/>
    <ds:schemaRef ds:uri="e064323b-8959-406a-a3e9-bb6e936381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8652</TotalTime>
  <Words>5786</Words>
  <Application>Microsoft Office PowerPoint</Application>
  <PresentationFormat>On-screen Show (4:3)</PresentationFormat>
  <Paragraphs>1193</Paragraphs>
  <Slides>56</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ＭＳ Ｐゴシック</vt:lpstr>
      <vt:lpstr>Arial</vt:lpstr>
      <vt:lpstr>Courier New</vt:lpstr>
      <vt:lpstr>Monotype Sorts</vt:lpstr>
      <vt:lpstr>Times New Roman</vt:lpstr>
      <vt:lpstr>Standarddesign</vt:lpstr>
      <vt:lpstr>PowerPoint Presentation</vt:lpstr>
      <vt:lpstr>PowerPoint Presentation</vt:lpstr>
      <vt:lpstr>● Program til at løse Sudoku opgaver</vt:lpstr>
      <vt:lpstr>Lidt Sudoku historik</vt:lpstr>
      <vt:lpstr>Strategi med udgangspunkt i ciffer</vt:lpstr>
      <vt:lpstr>Strategi med udgangspunkt i felt</vt:lpstr>
      <vt:lpstr>Algoritme til løsning af Sudoku opgaver</vt:lpstr>
      <vt:lpstr>PowerPoint Presentation</vt:lpstr>
      <vt:lpstr>PowerPoint Presentation</vt:lpstr>
      <vt:lpstr>PowerPoint Presentation</vt:lpstr>
      <vt:lpstr>Algoritmen – pseudokode</vt:lpstr>
      <vt:lpstr>Java program – kan udføres af computer</vt:lpstr>
      <vt:lpstr>Computerens styrker</vt:lpstr>
      <vt:lpstr>En Sudoku-maskine</vt:lpstr>
      <vt:lpstr>● Agenter og metoder</vt:lpstr>
      <vt:lpstr>Agenter og metoder – blomsterhandel</vt:lpstr>
      <vt:lpstr>Delegering til agenter</vt:lpstr>
      <vt:lpstr>Eksempler på agenter /serviceudbydere</vt:lpstr>
      <vt:lpstr>● UML: Et grafisk specifikationssprog</vt:lpstr>
      <vt:lpstr>Klassediagram for Sudoku løseren (uddrag)</vt:lpstr>
      <vt:lpstr>Klassediagram for blomsterhandel</vt:lpstr>
      <vt:lpstr>Sekvensdiagram for blomsterhandel</vt:lpstr>
      <vt:lpstr>Klassediagram for autoværksted</vt:lpstr>
      <vt:lpstr>Sekvensdiagram for autoværksted</vt:lpstr>
      <vt:lpstr>Klassediagram for studieadministration</vt:lpstr>
      <vt:lpstr>Klassediagram for Sudoku løseren</vt:lpstr>
      <vt:lpstr>● Information om kurset</vt:lpstr>
      <vt:lpstr>Programmering</vt:lpstr>
      <vt:lpstr>Læringsmål</vt:lpstr>
      <vt:lpstr>Programmeringserfaring</vt:lpstr>
      <vt:lpstr>Eksamen</vt:lpstr>
      <vt:lpstr>Aktiviteter på kurset</vt:lpstr>
      <vt:lpstr>Forelæsninger</vt:lpstr>
      <vt:lpstr>Afleveringsopgaver</vt:lpstr>
      <vt:lpstr>Afleveringsopgaver (fortsat)</vt:lpstr>
      <vt:lpstr>Par-programmering</vt:lpstr>
      <vt:lpstr>Quizzer</vt:lpstr>
      <vt:lpstr>Diskussionsforum</vt:lpstr>
      <vt:lpstr>Diskussionsforum (fortsat)</vt:lpstr>
      <vt:lpstr>Studiecafé</vt:lpstr>
      <vt:lpstr>Programmeringscafé</vt:lpstr>
      <vt:lpstr>Programmeringscafé (fortsat)</vt:lpstr>
      <vt:lpstr>PowerPoint Presentation</vt:lpstr>
      <vt:lpstr>Brightspace</vt:lpstr>
      <vt:lpstr>Undervisningsprincipper</vt:lpstr>
      <vt:lpstr>Når I ikke kan få jeres kode til at virke</vt:lpstr>
      <vt:lpstr>Plagiering</vt:lpstr>
      <vt:lpstr>Programmering er svært</vt:lpstr>
      <vt:lpstr>Øvelserne i de to første uger</vt:lpstr>
      <vt:lpstr>Praktiske ting</vt:lpstr>
      <vt:lpstr>Studiestartsprøve</vt:lpstr>
      <vt:lpstr>● Afleveringsopgave: Raflebæger 1 (DieCup 1)</vt:lpstr>
      <vt:lpstr>● Opsummering</vt:lpstr>
      <vt:lpstr>Universitetsstudier er fuldtidsarbejde</vt:lpstr>
      <vt:lpstr>Fast timeplan</vt:lpstr>
      <vt:lpstr>Det var alt for nu…..              … spørgsmål</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686</cp:revision>
  <cp:lastPrinted>2024-08-20T09:59:32Z</cp:lastPrinted>
  <dcterms:created xsi:type="dcterms:W3CDTF">2000-02-22T02:31:40Z</dcterms:created>
  <dcterms:modified xsi:type="dcterms:W3CDTF">2025-08-22T05:34:14Z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0x01010056836BC33D1E5846BD77C269C61838DB</vt:lpwstr>
  </property>
</Properties>
</file>