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343" r:id="rId2"/>
    <p:sldId id="616" r:id="rId3"/>
    <p:sldId id="618" r:id="rId4"/>
    <p:sldId id="619" r:id="rId5"/>
    <p:sldId id="621" r:id="rId6"/>
    <p:sldId id="620" r:id="rId7"/>
    <p:sldId id="622" r:id="rId8"/>
    <p:sldId id="624" r:id="rId9"/>
    <p:sldId id="625" r:id="rId10"/>
    <p:sldId id="660" r:id="rId11"/>
    <p:sldId id="662" r:id="rId12"/>
    <p:sldId id="668" r:id="rId13"/>
    <p:sldId id="665" r:id="rId14"/>
    <p:sldId id="666" r:id="rId15"/>
    <p:sldId id="669" r:id="rId16"/>
    <p:sldId id="626" r:id="rId17"/>
    <p:sldId id="628" r:id="rId18"/>
    <p:sldId id="629" r:id="rId19"/>
    <p:sldId id="631" r:id="rId20"/>
    <p:sldId id="630" r:id="rId21"/>
    <p:sldId id="632" r:id="rId22"/>
    <p:sldId id="633" r:id="rId23"/>
    <p:sldId id="654" r:id="rId24"/>
    <p:sldId id="643" r:id="rId25"/>
    <p:sldId id="642" r:id="rId26"/>
    <p:sldId id="655" r:id="rId27"/>
    <p:sldId id="627" r:id="rId28"/>
    <p:sldId id="644" r:id="rId29"/>
    <p:sldId id="640" r:id="rId30"/>
    <p:sldId id="670" r:id="rId31"/>
    <p:sldId id="641" r:id="rId32"/>
    <p:sldId id="658" r:id="rId33"/>
    <p:sldId id="663" r:id="rId34"/>
    <p:sldId id="656" r:id="rId35"/>
    <p:sldId id="672" r:id="rId36"/>
    <p:sldId id="648" r:id="rId37"/>
    <p:sldId id="661" r:id="rId38"/>
    <p:sldId id="650" r:id="rId39"/>
    <p:sldId id="651" r:id="rId40"/>
    <p:sldId id="653" r:id="rId41"/>
    <p:sldId id="652" r:id="rId42"/>
    <p:sldId id="649" r:id="rId43"/>
    <p:sldId id="671" r:id="rId44"/>
    <p:sldId id="646" r:id="rId45"/>
    <p:sldId id="438" r:id="rId46"/>
  </p:sldIdLst>
  <p:sldSz cx="9144000" cy="6858000" type="screen4x3"/>
  <p:notesSz cx="7315200" cy="9601200"/>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969696"/>
    <a:srgbClr val="CCECFF"/>
    <a:srgbClr val="FFFFCC"/>
    <a:srgbClr val="6699FF"/>
    <a:srgbClr val="CCFFCC"/>
    <a:srgbClr val="99CCFF"/>
    <a:srgbClr val="A5002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0EF86-F70C-41D8-A613-DFAE67612EC0}" v="4" dt="2025-10-14T10:34:36.564"/>
    <p1510:client id="{84D2BD2B-0401-4ED7-B9B9-68E9F9B34832}" v="1" dt="2025-10-14T10:59:23.2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08" autoAdjust="0"/>
    <p:restoredTop sz="94703" autoAdjust="0"/>
  </p:normalViewPr>
  <p:slideViewPr>
    <p:cSldViewPr>
      <p:cViewPr varScale="1">
        <p:scale>
          <a:sx n="117" d="100"/>
          <a:sy n="117" d="100"/>
        </p:scale>
        <p:origin x="114" y="40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9834"/>
    </p:cViewPr>
  </p:sorterViewPr>
  <p:notesViewPr>
    <p:cSldViewPr>
      <p:cViewPr varScale="1">
        <p:scale>
          <a:sx n="88" d="100"/>
          <a:sy n="88" d="100"/>
        </p:scale>
        <p:origin x="-2220" y="-102"/>
      </p:cViewPr>
      <p:guideLst>
        <p:guide orient="horz" pos="3024"/>
        <p:guide pos="230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t Jensen" userId="536d7847-4321-45c6-997a-4b9f60543789" providerId="ADAL" clId="{E17C5AF6-11E3-421A-B6F2-416B0C981305}"/>
    <pc:docChg chg="undo custSel modSld modNotesMaster modHandout">
      <pc:chgData name="Kurt Jensen" userId="536d7847-4321-45c6-997a-4b9f60543789" providerId="ADAL" clId="{E17C5AF6-11E3-421A-B6F2-416B0C981305}" dt="2025-10-14T10:59:23.208" v="430"/>
      <pc:docMkLst>
        <pc:docMk/>
      </pc:docMkLst>
      <pc:sldChg chg="addSp delSp modSp mod">
        <pc:chgData name="Kurt Jensen" userId="536d7847-4321-45c6-997a-4b9f60543789" providerId="ADAL" clId="{E17C5AF6-11E3-421A-B6F2-416B0C981305}" dt="2025-10-14T09:08:43.749" v="192" actId="1076"/>
        <pc:sldMkLst>
          <pc:docMk/>
          <pc:sldMk cId="888698020" sldId="343"/>
        </pc:sldMkLst>
        <pc:spChg chg="add mod">
          <ac:chgData name="Kurt Jensen" userId="536d7847-4321-45c6-997a-4b9f60543789" providerId="ADAL" clId="{E17C5AF6-11E3-421A-B6F2-416B0C981305}" dt="2025-10-14T09:08:43.749" v="192" actId="1076"/>
          <ac:spMkLst>
            <pc:docMk/>
            <pc:sldMk cId="888698020" sldId="343"/>
            <ac:spMk id="2" creationId="{5708F610-60C5-B877-E2F1-725D13E4C897}"/>
          </ac:spMkLst>
        </pc:spChg>
        <pc:spChg chg="del mod">
          <ac:chgData name="Kurt Jensen" userId="536d7847-4321-45c6-997a-4b9f60543789" providerId="ADAL" clId="{E17C5AF6-11E3-421A-B6F2-416B0C981305}" dt="2025-10-14T09:05:31.103" v="41" actId="478"/>
          <ac:spMkLst>
            <pc:docMk/>
            <pc:sldMk cId="888698020" sldId="343"/>
            <ac:spMk id="5" creationId="{00000000-0000-0000-0000-000000000000}"/>
          </ac:spMkLst>
        </pc:spChg>
        <pc:spChg chg="mod">
          <ac:chgData name="Kurt Jensen" userId="536d7847-4321-45c6-997a-4b9f60543789" providerId="ADAL" clId="{E17C5AF6-11E3-421A-B6F2-416B0C981305}" dt="2025-10-14T09:05:50.121" v="42" actId="14100"/>
          <ac:spMkLst>
            <pc:docMk/>
            <pc:sldMk cId="888698020" sldId="343"/>
            <ac:spMk id="7" creationId="{00000000-0000-0000-0000-000000000000}"/>
          </ac:spMkLst>
        </pc:spChg>
      </pc:sldChg>
      <pc:sldChg chg="modNotes">
        <pc:chgData name="Kurt Jensen" userId="536d7847-4321-45c6-997a-4b9f60543789" providerId="ADAL" clId="{E17C5AF6-11E3-421A-B6F2-416B0C981305}" dt="2025-10-14T10:59:23.208" v="430"/>
        <pc:sldMkLst>
          <pc:docMk/>
          <pc:sldMk cId="15205759" sldId="438"/>
        </pc:sldMkLst>
      </pc:sldChg>
      <pc:sldChg chg="modNotes">
        <pc:chgData name="Kurt Jensen" userId="536d7847-4321-45c6-997a-4b9f60543789" providerId="ADAL" clId="{E17C5AF6-11E3-421A-B6F2-416B0C981305}" dt="2025-10-14T10:59:23.208" v="430"/>
        <pc:sldMkLst>
          <pc:docMk/>
          <pc:sldMk cId="4260656692" sldId="616"/>
        </pc:sldMkLst>
      </pc:sldChg>
      <pc:sldChg chg="modNotes">
        <pc:chgData name="Kurt Jensen" userId="536d7847-4321-45c6-997a-4b9f60543789" providerId="ADAL" clId="{E17C5AF6-11E3-421A-B6F2-416B0C981305}" dt="2025-10-14T10:59:23.208" v="430"/>
        <pc:sldMkLst>
          <pc:docMk/>
          <pc:sldMk cId="445144976" sldId="618"/>
        </pc:sldMkLst>
      </pc:sldChg>
      <pc:sldChg chg="modNotes">
        <pc:chgData name="Kurt Jensen" userId="536d7847-4321-45c6-997a-4b9f60543789" providerId="ADAL" clId="{E17C5AF6-11E3-421A-B6F2-416B0C981305}" dt="2025-10-14T10:59:23.208" v="430"/>
        <pc:sldMkLst>
          <pc:docMk/>
          <pc:sldMk cId="1471374212" sldId="619"/>
        </pc:sldMkLst>
      </pc:sldChg>
      <pc:sldChg chg="modNotes">
        <pc:chgData name="Kurt Jensen" userId="536d7847-4321-45c6-997a-4b9f60543789" providerId="ADAL" clId="{E17C5AF6-11E3-421A-B6F2-416B0C981305}" dt="2025-10-14T10:59:23.208" v="430"/>
        <pc:sldMkLst>
          <pc:docMk/>
          <pc:sldMk cId="2792177068" sldId="620"/>
        </pc:sldMkLst>
      </pc:sldChg>
      <pc:sldChg chg="modNotes">
        <pc:chgData name="Kurt Jensen" userId="536d7847-4321-45c6-997a-4b9f60543789" providerId="ADAL" clId="{E17C5AF6-11E3-421A-B6F2-416B0C981305}" dt="2025-10-14T10:59:23.208" v="430"/>
        <pc:sldMkLst>
          <pc:docMk/>
          <pc:sldMk cId="2949504903" sldId="621"/>
        </pc:sldMkLst>
      </pc:sldChg>
      <pc:sldChg chg="modNotes">
        <pc:chgData name="Kurt Jensen" userId="536d7847-4321-45c6-997a-4b9f60543789" providerId="ADAL" clId="{E17C5AF6-11E3-421A-B6F2-416B0C981305}" dt="2025-10-14T10:59:23.208" v="430"/>
        <pc:sldMkLst>
          <pc:docMk/>
          <pc:sldMk cId="1036103615" sldId="622"/>
        </pc:sldMkLst>
      </pc:sldChg>
      <pc:sldChg chg="modNotes">
        <pc:chgData name="Kurt Jensen" userId="536d7847-4321-45c6-997a-4b9f60543789" providerId="ADAL" clId="{E17C5AF6-11E3-421A-B6F2-416B0C981305}" dt="2025-10-14T10:59:23.208" v="430"/>
        <pc:sldMkLst>
          <pc:docMk/>
          <pc:sldMk cId="3359511282" sldId="624"/>
        </pc:sldMkLst>
      </pc:sldChg>
      <pc:sldChg chg="modNotes">
        <pc:chgData name="Kurt Jensen" userId="536d7847-4321-45c6-997a-4b9f60543789" providerId="ADAL" clId="{E17C5AF6-11E3-421A-B6F2-416B0C981305}" dt="2025-10-14T10:59:23.208" v="430"/>
        <pc:sldMkLst>
          <pc:docMk/>
          <pc:sldMk cId="1563464136" sldId="625"/>
        </pc:sldMkLst>
      </pc:sldChg>
      <pc:sldChg chg="modNotes">
        <pc:chgData name="Kurt Jensen" userId="536d7847-4321-45c6-997a-4b9f60543789" providerId="ADAL" clId="{E17C5AF6-11E3-421A-B6F2-416B0C981305}" dt="2025-10-14T10:59:23.208" v="430"/>
        <pc:sldMkLst>
          <pc:docMk/>
          <pc:sldMk cId="1652491814" sldId="626"/>
        </pc:sldMkLst>
      </pc:sldChg>
      <pc:sldChg chg="modSp mod modNotes">
        <pc:chgData name="Kurt Jensen" userId="536d7847-4321-45c6-997a-4b9f60543789" providerId="ADAL" clId="{E17C5AF6-11E3-421A-B6F2-416B0C981305}" dt="2025-10-14T10:59:23.208" v="430"/>
        <pc:sldMkLst>
          <pc:docMk/>
          <pc:sldMk cId="2837724713" sldId="627"/>
        </pc:sldMkLst>
        <pc:spChg chg="mod">
          <ac:chgData name="Kurt Jensen" userId="536d7847-4321-45c6-997a-4b9f60543789" providerId="ADAL" clId="{E17C5AF6-11E3-421A-B6F2-416B0C981305}" dt="2025-10-14T10:27:15.215" v="235" actId="20577"/>
          <ac:spMkLst>
            <pc:docMk/>
            <pc:sldMk cId="2837724713" sldId="627"/>
            <ac:spMk id="7" creationId="{00000000-0000-0000-0000-000000000000}"/>
          </ac:spMkLst>
        </pc:spChg>
      </pc:sldChg>
      <pc:sldChg chg="modSp mod modNotes">
        <pc:chgData name="Kurt Jensen" userId="536d7847-4321-45c6-997a-4b9f60543789" providerId="ADAL" clId="{E17C5AF6-11E3-421A-B6F2-416B0C981305}" dt="2025-10-14T10:59:23.208" v="430"/>
        <pc:sldMkLst>
          <pc:docMk/>
          <pc:sldMk cId="1940130417" sldId="628"/>
        </pc:sldMkLst>
        <pc:spChg chg="mod">
          <ac:chgData name="Kurt Jensen" userId="536d7847-4321-45c6-997a-4b9f60543789" providerId="ADAL" clId="{E17C5AF6-11E3-421A-B6F2-416B0C981305}" dt="2025-10-14T10:14:05.174" v="202" actId="14100"/>
          <ac:spMkLst>
            <pc:docMk/>
            <pc:sldMk cId="1940130417" sldId="628"/>
            <ac:spMk id="7" creationId="{00000000-0000-0000-0000-000000000000}"/>
          </ac:spMkLst>
        </pc:spChg>
      </pc:sldChg>
      <pc:sldChg chg="modNotes">
        <pc:chgData name="Kurt Jensen" userId="536d7847-4321-45c6-997a-4b9f60543789" providerId="ADAL" clId="{E17C5AF6-11E3-421A-B6F2-416B0C981305}" dt="2025-10-14T10:59:23.208" v="430"/>
        <pc:sldMkLst>
          <pc:docMk/>
          <pc:sldMk cId="527582531" sldId="629"/>
        </pc:sldMkLst>
      </pc:sldChg>
      <pc:sldChg chg="modNotes">
        <pc:chgData name="Kurt Jensen" userId="536d7847-4321-45c6-997a-4b9f60543789" providerId="ADAL" clId="{E17C5AF6-11E3-421A-B6F2-416B0C981305}" dt="2025-10-14T10:59:23.208" v="430"/>
        <pc:sldMkLst>
          <pc:docMk/>
          <pc:sldMk cId="332946838" sldId="630"/>
        </pc:sldMkLst>
      </pc:sldChg>
      <pc:sldChg chg="modNotes">
        <pc:chgData name="Kurt Jensen" userId="536d7847-4321-45c6-997a-4b9f60543789" providerId="ADAL" clId="{E17C5AF6-11E3-421A-B6F2-416B0C981305}" dt="2025-10-14T10:59:23.208" v="430"/>
        <pc:sldMkLst>
          <pc:docMk/>
          <pc:sldMk cId="4272466803" sldId="631"/>
        </pc:sldMkLst>
      </pc:sldChg>
      <pc:sldChg chg="modNotes">
        <pc:chgData name="Kurt Jensen" userId="536d7847-4321-45c6-997a-4b9f60543789" providerId="ADAL" clId="{E17C5AF6-11E3-421A-B6F2-416B0C981305}" dt="2025-10-14T10:59:23.208" v="430"/>
        <pc:sldMkLst>
          <pc:docMk/>
          <pc:sldMk cId="2031759125" sldId="632"/>
        </pc:sldMkLst>
      </pc:sldChg>
      <pc:sldChg chg="modNotes">
        <pc:chgData name="Kurt Jensen" userId="536d7847-4321-45c6-997a-4b9f60543789" providerId="ADAL" clId="{E17C5AF6-11E3-421A-B6F2-416B0C981305}" dt="2025-10-14T10:59:23.208" v="430"/>
        <pc:sldMkLst>
          <pc:docMk/>
          <pc:sldMk cId="188019585" sldId="633"/>
        </pc:sldMkLst>
      </pc:sldChg>
      <pc:sldChg chg="modNotes">
        <pc:chgData name="Kurt Jensen" userId="536d7847-4321-45c6-997a-4b9f60543789" providerId="ADAL" clId="{E17C5AF6-11E3-421A-B6F2-416B0C981305}" dt="2025-10-14T10:59:23.208" v="430"/>
        <pc:sldMkLst>
          <pc:docMk/>
          <pc:sldMk cId="75527582" sldId="640"/>
        </pc:sldMkLst>
      </pc:sldChg>
      <pc:sldChg chg="modNotes">
        <pc:chgData name="Kurt Jensen" userId="536d7847-4321-45c6-997a-4b9f60543789" providerId="ADAL" clId="{E17C5AF6-11E3-421A-B6F2-416B0C981305}" dt="2025-10-14T10:59:23.208" v="430"/>
        <pc:sldMkLst>
          <pc:docMk/>
          <pc:sldMk cId="227410887" sldId="641"/>
        </pc:sldMkLst>
      </pc:sldChg>
      <pc:sldChg chg="modNotes">
        <pc:chgData name="Kurt Jensen" userId="536d7847-4321-45c6-997a-4b9f60543789" providerId="ADAL" clId="{E17C5AF6-11E3-421A-B6F2-416B0C981305}" dt="2025-10-14T10:59:23.208" v="430"/>
        <pc:sldMkLst>
          <pc:docMk/>
          <pc:sldMk cId="2664799142" sldId="642"/>
        </pc:sldMkLst>
      </pc:sldChg>
      <pc:sldChg chg="modNotes">
        <pc:chgData name="Kurt Jensen" userId="536d7847-4321-45c6-997a-4b9f60543789" providerId="ADAL" clId="{E17C5AF6-11E3-421A-B6F2-416B0C981305}" dt="2025-10-14T10:59:23.208" v="430"/>
        <pc:sldMkLst>
          <pc:docMk/>
          <pc:sldMk cId="1655198009" sldId="643"/>
        </pc:sldMkLst>
      </pc:sldChg>
      <pc:sldChg chg="modNotes">
        <pc:chgData name="Kurt Jensen" userId="536d7847-4321-45c6-997a-4b9f60543789" providerId="ADAL" clId="{E17C5AF6-11E3-421A-B6F2-416B0C981305}" dt="2025-10-14T10:59:23.208" v="430"/>
        <pc:sldMkLst>
          <pc:docMk/>
          <pc:sldMk cId="2042038493" sldId="644"/>
        </pc:sldMkLst>
      </pc:sldChg>
      <pc:sldChg chg="modNotes">
        <pc:chgData name="Kurt Jensen" userId="536d7847-4321-45c6-997a-4b9f60543789" providerId="ADAL" clId="{E17C5AF6-11E3-421A-B6F2-416B0C981305}" dt="2025-10-14T10:59:23.208" v="430"/>
        <pc:sldMkLst>
          <pc:docMk/>
          <pc:sldMk cId="1808534822" sldId="646"/>
        </pc:sldMkLst>
      </pc:sldChg>
      <pc:sldChg chg="modNotes">
        <pc:chgData name="Kurt Jensen" userId="536d7847-4321-45c6-997a-4b9f60543789" providerId="ADAL" clId="{E17C5AF6-11E3-421A-B6F2-416B0C981305}" dt="2025-10-14T10:59:23.208" v="430"/>
        <pc:sldMkLst>
          <pc:docMk/>
          <pc:sldMk cId="2147183042" sldId="648"/>
        </pc:sldMkLst>
      </pc:sldChg>
      <pc:sldChg chg="modNotes">
        <pc:chgData name="Kurt Jensen" userId="536d7847-4321-45c6-997a-4b9f60543789" providerId="ADAL" clId="{E17C5AF6-11E3-421A-B6F2-416B0C981305}" dt="2025-10-14T10:59:23.208" v="430"/>
        <pc:sldMkLst>
          <pc:docMk/>
          <pc:sldMk cId="4058098442" sldId="649"/>
        </pc:sldMkLst>
      </pc:sldChg>
      <pc:sldChg chg="modSp mod modNotes">
        <pc:chgData name="Kurt Jensen" userId="536d7847-4321-45c6-997a-4b9f60543789" providerId="ADAL" clId="{E17C5AF6-11E3-421A-B6F2-416B0C981305}" dt="2025-10-14T10:59:23.208" v="430"/>
        <pc:sldMkLst>
          <pc:docMk/>
          <pc:sldMk cId="121405326" sldId="650"/>
        </pc:sldMkLst>
        <pc:spChg chg="mod">
          <ac:chgData name="Kurt Jensen" userId="536d7847-4321-45c6-997a-4b9f60543789" providerId="ADAL" clId="{E17C5AF6-11E3-421A-B6F2-416B0C981305}" dt="2025-10-14T10:43:52.101" v="391" actId="1076"/>
          <ac:spMkLst>
            <pc:docMk/>
            <pc:sldMk cId="121405326" sldId="650"/>
            <ac:spMk id="127" creationId="{00000000-0000-0000-0000-000000000000}"/>
          </ac:spMkLst>
        </pc:spChg>
      </pc:sldChg>
      <pc:sldChg chg="modNotes">
        <pc:chgData name="Kurt Jensen" userId="536d7847-4321-45c6-997a-4b9f60543789" providerId="ADAL" clId="{E17C5AF6-11E3-421A-B6F2-416B0C981305}" dt="2025-10-14T10:59:23.208" v="430"/>
        <pc:sldMkLst>
          <pc:docMk/>
          <pc:sldMk cId="4293522673" sldId="651"/>
        </pc:sldMkLst>
      </pc:sldChg>
      <pc:sldChg chg="modNotes">
        <pc:chgData name="Kurt Jensen" userId="536d7847-4321-45c6-997a-4b9f60543789" providerId="ADAL" clId="{E17C5AF6-11E3-421A-B6F2-416B0C981305}" dt="2025-10-14T10:59:23.208" v="430"/>
        <pc:sldMkLst>
          <pc:docMk/>
          <pc:sldMk cId="2584980418" sldId="652"/>
        </pc:sldMkLst>
      </pc:sldChg>
      <pc:sldChg chg="modNotes">
        <pc:chgData name="Kurt Jensen" userId="536d7847-4321-45c6-997a-4b9f60543789" providerId="ADAL" clId="{E17C5AF6-11E3-421A-B6F2-416B0C981305}" dt="2025-10-14T10:59:23.208" v="430"/>
        <pc:sldMkLst>
          <pc:docMk/>
          <pc:sldMk cId="420154237" sldId="653"/>
        </pc:sldMkLst>
      </pc:sldChg>
      <pc:sldChg chg="modNotes">
        <pc:chgData name="Kurt Jensen" userId="536d7847-4321-45c6-997a-4b9f60543789" providerId="ADAL" clId="{E17C5AF6-11E3-421A-B6F2-416B0C981305}" dt="2025-10-14T10:59:23.208" v="430"/>
        <pc:sldMkLst>
          <pc:docMk/>
          <pc:sldMk cId="1686868769" sldId="654"/>
        </pc:sldMkLst>
      </pc:sldChg>
      <pc:sldChg chg="modNotes">
        <pc:chgData name="Kurt Jensen" userId="536d7847-4321-45c6-997a-4b9f60543789" providerId="ADAL" clId="{E17C5AF6-11E3-421A-B6F2-416B0C981305}" dt="2025-10-14T10:59:23.208" v="430"/>
        <pc:sldMkLst>
          <pc:docMk/>
          <pc:sldMk cId="2737556677" sldId="655"/>
        </pc:sldMkLst>
      </pc:sldChg>
      <pc:sldChg chg="modNotes">
        <pc:chgData name="Kurt Jensen" userId="536d7847-4321-45c6-997a-4b9f60543789" providerId="ADAL" clId="{E17C5AF6-11E3-421A-B6F2-416B0C981305}" dt="2025-10-14T10:59:23.208" v="430"/>
        <pc:sldMkLst>
          <pc:docMk/>
          <pc:sldMk cId="367070398" sldId="656"/>
        </pc:sldMkLst>
      </pc:sldChg>
      <pc:sldChg chg="modSp mod modNotes">
        <pc:chgData name="Kurt Jensen" userId="536d7847-4321-45c6-997a-4b9f60543789" providerId="ADAL" clId="{E17C5AF6-11E3-421A-B6F2-416B0C981305}" dt="2025-10-14T10:59:23.208" v="430"/>
        <pc:sldMkLst>
          <pc:docMk/>
          <pc:sldMk cId="2230245206" sldId="658"/>
        </pc:sldMkLst>
        <pc:spChg chg="mod">
          <ac:chgData name="Kurt Jensen" userId="536d7847-4321-45c6-997a-4b9f60543789" providerId="ADAL" clId="{E17C5AF6-11E3-421A-B6F2-416B0C981305}" dt="2025-10-14T10:31:36.740" v="237" actId="948"/>
          <ac:spMkLst>
            <pc:docMk/>
            <pc:sldMk cId="2230245206" sldId="658"/>
            <ac:spMk id="7" creationId="{00000000-0000-0000-0000-000000000000}"/>
          </ac:spMkLst>
        </pc:spChg>
      </pc:sldChg>
      <pc:sldChg chg="modNotes">
        <pc:chgData name="Kurt Jensen" userId="536d7847-4321-45c6-997a-4b9f60543789" providerId="ADAL" clId="{E17C5AF6-11E3-421A-B6F2-416B0C981305}" dt="2025-10-14T10:59:23.208" v="430"/>
        <pc:sldMkLst>
          <pc:docMk/>
          <pc:sldMk cId="1934452821" sldId="660"/>
        </pc:sldMkLst>
      </pc:sldChg>
      <pc:sldChg chg="modNotes">
        <pc:chgData name="Kurt Jensen" userId="536d7847-4321-45c6-997a-4b9f60543789" providerId="ADAL" clId="{E17C5AF6-11E3-421A-B6F2-416B0C981305}" dt="2025-10-14T10:59:23.208" v="430"/>
        <pc:sldMkLst>
          <pc:docMk/>
          <pc:sldMk cId="2114869754" sldId="661"/>
        </pc:sldMkLst>
      </pc:sldChg>
      <pc:sldChg chg="modNotes">
        <pc:chgData name="Kurt Jensen" userId="536d7847-4321-45c6-997a-4b9f60543789" providerId="ADAL" clId="{E17C5AF6-11E3-421A-B6F2-416B0C981305}" dt="2025-10-14T10:59:23.208" v="430"/>
        <pc:sldMkLst>
          <pc:docMk/>
          <pc:sldMk cId="1618818001" sldId="662"/>
        </pc:sldMkLst>
      </pc:sldChg>
      <pc:sldChg chg="modNotes">
        <pc:chgData name="Kurt Jensen" userId="536d7847-4321-45c6-997a-4b9f60543789" providerId="ADAL" clId="{E17C5AF6-11E3-421A-B6F2-416B0C981305}" dt="2025-10-14T10:59:23.208" v="430"/>
        <pc:sldMkLst>
          <pc:docMk/>
          <pc:sldMk cId="3419862629" sldId="663"/>
        </pc:sldMkLst>
      </pc:sldChg>
      <pc:sldChg chg="modNotes">
        <pc:chgData name="Kurt Jensen" userId="536d7847-4321-45c6-997a-4b9f60543789" providerId="ADAL" clId="{E17C5AF6-11E3-421A-B6F2-416B0C981305}" dt="2025-10-14T10:59:23.208" v="430"/>
        <pc:sldMkLst>
          <pc:docMk/>
          <pc:sldMk cId="2924559698" sldId="670"/>
        </pc:sldMkLst>
      </pc:sldChg>
      <pc:sldChg chg="modSp mod modNotes">
        <pc:chgData name="Kurt Jensen" userId="536d7847-4321-45c6-997a-4b9f60543789" providerId="ADAL" clId="{E17C5AF6-11E3-421A-B6F2-416B0C981305}" dt="2025-10-14T10:59:23.208" v="430"/>
        <pc:sldMkLst>
          <pc:docMk/>
          <pc:sldMk cId="3789361987" sldId="671"/>
        </pc:sldMkLst>
        <pc:spChg chg="mod">
          <ac:chgData name="Kurt Jensen" userId="536d7847-4321-45c6-997a-4b9f60543789" providerId="ADAL" clId="{E17C5AF6-11E3-421A-B6F2-416B0C981305}" dt="2025-10-14T10:58:11.811" v="429" actId="20577"/>
          <ac:spMkLst>
            <pc:docMk/>
            <pc:sldMk cId="3789361987" sldId="671"/>
            <ac:spMk id="10" creationId="{00000000-0000-0000-0000-000000000000}"/>
          </ac:spMkLst>
        </pc:spChg>
      </pc:sldChg>
      <pc:sldChg chg="addSp modSp mod modNotes">
        <pc:chgData name="Kurt Jensen" userId="536d7847-4321-45c6-997a-4b9f60543789" providerId="ADAL" clId="{E17C5AF6-11E3-421A-B6F2-416B0C981305}" dt="2025-10-14T10:59:23.208" v="430"/>
        <pc:sldMkLst>
          <pc:docMk/>
          <pc:sldMk cId="850417031" sldId="672"/>
        </pc:sldMkLst>
        <pc:spChg chg="ord">
          <ac:chgData name="Kurt Jensen" userId="536d7847-4321-45c6-997a-4b9f60543789" providerId="ADAL" clId="{E17C5AF6-11E3-421A-B6F2-416B0C981305}" dt="2025-10-14T10:37:38.443" v="382" actId="166"/>
          <ac:spMkLst>
            <pc:docMk/>
            <pc:sldMk cId="850417031" sldId="672"/>
            <ac:spMk id="2" creationId="{00000000-0000-0000-0000-000000000000}"/>
          </ac:spMkLst>
        </pc:spChg>
        <pc:spChg chg="add mod">
          <ac:chgData name="Kurt Jensen" userId="536d7847-4321-45c6-997a-4b9f60543789" providerId="ADAL" clId="{E17C5AF6-11E3-421A-B6F2-416B0C981305}" dt="2025-10-14T10:39:56.547" v="389" actId="207"/>
          <ac:spMkLst>
            <pc:docMk/>
            <pc:sldMk cId="850417031" sldId="672"/>
            <ac:spMk id="3" creationId="{9707E46C-2396-C34D-1507-466A58C477EA}"/>
          </ac:spMkLst>
        </pc:spChg>
        <pc:spChg chg="mod">
          <ac:chgData name="Kurt Jensen" userId="536d7847-4321-45c6-997a-4b9f60543789" providerId="ADAL" clId="{E17C5AF6-11E3-421A-B6F2-416B0C981305}" dt="2025-10-14T10:33:55.340" v="244" actId="1036"/>
          <ac:spMkLst>
            <pc:docMk/>
            <pc:sldMk cId="850417031" sldId="672"/>
            <ac:spMk id="5" creationId="{00000000-0000-0000-0000-000000000000}"/>
          </ac:spMkLst>
        </pc:spChg>
        <pc:spChg chg="mod">
          <ac:chgData name="Kurt Jensen" userId="536d7847-4321-45c6-997a-4b9f60543789" providerId="ADAL" clId="{E17C5AF6-11E3-421A-B6F2-416B0C981305}" dt="2025-10-14T10:33:55.340" v="244" actId="1036"/>
          <ac:spMkLst>
            <pc:docMk/>
            <pc:sldMk cId="850417031" sldId="672"/>
            <ac:spMk id="6" creationId="{00000000-0000-0000-0000-000000000000}"/>
          </ac:spMkLst>
        </pc:spChg>
        <pc:spChg chg="mod">
          <ac:chgData name="Kurt Jensen" userId="536d7847-4321-45c6-997a-4b9f60543789" providerId="ADAL" clId="{E17C5AF6-11E3-421A-B6F2-416B0C981305}" dt="2025-10-14T10:33:55.340" v="244" actId="1036"/>
          <ac:spMkLst>
            <pc:docMk/>
            <pc:sldMk cId="850417031" sldId="672"/>
            <ac:spMk id="7" creationId="{00000000-0000-0000-0000-000000000000}"/>
          </ac:spMkLst>
        </pc:spChg>
        <pc:spChg chg="mod">
          <ac:chgData name="Kurt Jensen" userId="536d7847-4321-45c6-997a-4b9f60543789" providerId="ADAL" clId="{E17C5AF6-11E3-421A-B6F2-416B0C981305}" dt="2025-10-14T10:33:55.340" v="244" actId="1036"/>
          <ac:spMkLst>
            <pc:docMk/>
            <pc:sldMk cId="850417031" sldId="672"/>
            <ac:spMk id="9" creationId="{00000000-0000-0000-0000-000000000000}"/>
          </ac:spMkLst>
        </pc:spChg>
        <pc:spChg chg="mod">
          <ac:chgData name="Kurt Jensen" userId="536d7847-4321-45c6-997a-4b9f60543789" providerId="ADAL" clId="{E17C5AF6-11E3-421A-B6F2-416B0C981305}" dt="2025-10-14T10:33:55.340" v="244" actId="1036"/>
          <ac:spMkLst>
            <pc:docMk/>
            <pc:sldMk cId="850417031" sldId="672"/>
            <ac:spMk id="10" creationId="{00000000-0000-0000-0000-000000000000}"/>
          </ac:spMkLst>
        </pc:spChg>
        <pc:spChg chg="mod">
          <ac:chgData name="Kurt Jensen" userId="536d7847-4321-45c6-997a-4b9f60543789" providerId="ADAL" clId="{E17C5AF6-11E3-421A-B6F2-416B0C981305}" dt="2025-10-14T10:38:29.064" v="384" actId="1076"/>
          <ac:spMkLst>
            <pc:docMk/>
            <pc:sldMk cId="850417031" sldId="672"/>
            <ac:spMk id="11" creationId="{00000000-0000-0000-0000-000000000000}"/>
          </ac:spMkLst>
        </pc:spChg>
        <pc:spChg chg="mod">
          <ac:chgData name="Kurt Jensen" userId="536d7847-4321-45c6-997a-4b9f60543789" providerId="ADAL" clId="{E17C5AF6-11E3-421A-B6F2-416B0C981305}" dt="2025-10-14T10:38:32.937" v="385" actId="14100"/>
          <ac:spMkLst>
            <pc:docMk/>
            <pc:sldMk cId="850417031" sldId="672"/>
            <ac:spMk id="12" creationId="{00000000-0000-0000-0000-000000000000}"/>
          </ac:spMkLst>
        </pc:spChg>
        <pc:spChg chg="mod">
          <ac:chgData name="Kurt Jensen" userId="536d7847-4321-45c6-997a-4b9f60543789" providerId="ADAL" clId="{E17C5AF6-11E3-421A-B6F2-416B0C981305}" dt="2025-10-14T10:33:55.340" v="244" actId="1036"/>
          <ac:spMkLst>
            <pc:docMk/>
            <pc:sldMk cId="850417031" sldId="672"/>
            <ac:spMk id="13" creationId="{00000000-0000-0000-0000-000000000000}"/>
          </ac:spMkLst>
        </pc:spChg>
        <pc:spChg chg="mod">
          <ac:chgData name="Kurt Jensen" userId="536d7847-4321-45c6-997a-4b9f60543789" providerId="ADAL" clId="{E17C5AF6-11E3-421A-B6F2-416B0C981305}" dt="2025-10-14T10:37:26.601" v="380" actId="948"/>
          <ac:spMkLst>
            <pc:docMk/>
            <pc:sldMk cId="850417031" sldId="672"/>
            <ac:spMk id="14" creationId="{00000000-0000-0000-0000-000000000000}"/>
          </ac:spMkLst>
        </pc:spChg>
        <pc:spChg chg="mod">
          <ac:chgData name="Kurt Jensen" userId="536d7847-4321-45c6-997a-4b9f60543789" providerId="ADAL" clId="{E17C5AF6-11E3-421A-B6F2-416B0C981305}" dt="2025-10-14T10:33:40.392" v="238" actId="20577"/>
          <ac:spMkLst>
            <pc:docMk/>
            <pc:sldMk cId="850417031" sldId="672"/>
            <ac:spMk id="1229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2" y="0"/>
            <a:ext cx="3170138" cy="479539"/>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4143428" y="0"/>
            <a:ext cx="3170138" cy="479539"/>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2" y="9120173"/>
            <a:ext cx="3170138" cy="479539"/>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4143428" y="9120173"/>
            <a:ext cx="3170138" cy="479539"/>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0"/>
            <a:ext cx="3170138" cy="479539"/>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4145065" y="0"/>
            <a:ext cx="3170138" cy="479539"/>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74925" y="4560086"/>
            <a:ext cx="5365352" cy="4320317"/>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2" y="9121663"/>
            <a:ext cx="3170138" cy="479539"/>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4145065" y="9121663"/>
            <a:ext cx="3170138" cy="479539"/>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38209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0013" y="741363"/>
            <a:ext cx="4940300" cy="3705225"/>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CC5B19-022B-440D-BC9C-775BD4642295}" type="slidenum">
              <a:rPr lang="da-DK" altLang="da-DK" smtClean="0"/>
              <a:pPr/>
              <a:t>11</a:t>
            </a:fld>
            <a:endParaRPr lang="da-DK" altLang="da-DK"/>
          </a:p>
        </p:txBody>
      </p:sp>
    </p:spTree>
    <p:extLst>
      <p:ext uri="{BB962C8B-B14F-4D97-AF65-F5344CB8AC3E}">
        <p14:creationId xmlns:p14="http://schemas.microsoft.com/office/powerpoint/2010/main" val="45962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124701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338461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97974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700088"/>
            <a:ext cx="4664075" cy="3497262"/>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132677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48733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700088"/>
            <a:ext cx="4664075" cy="3497262"/>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126244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727988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35995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91DE2EC4-A1BB-48A6-ABA9-31ED8F6E82A3}"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27651" name="Rectangle 2"/>
          <p:cNvSpPr>
            <a:spLocks noGrp="1" noRot="1" noChangeAspect="1" noChangeArrowheads="1" noTextEdit="1"/>
          </p:cNvSpPr>
          <p:nvPr>
            <p:ph type="sldImg"/>
          </p:nvPr>
        </p:nvSpPr>
        <p:spPr>
          <a:xfrm>
            <a:off x="1258888" y="720725"/>
            <a:ext cx="4797425" cy="3598863"/>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2497284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1258888" y="720725"/>
            <a:ext cx="4797425" cy="3598863"/>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1258888" y="720725"/>
            <a:ext cx="4797425" cy="3598863"/>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758015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43</a:t>
            </a:fld>
            <a:endParaRPr lang="da-DK" altLang="da-DK"/>
          </a:p>
        </p:txBody>
      </p:sp>
    </p:spTree>
    <p:extLst>
      <p:ext uri="{BB962C8B-B14F-4D97-AF65-F5344CB8AC3E}">
        <p14:creationId xmlns:p14="http://schemas.microsoft.com/office/powerpoint/2010/main" val="341851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570341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45</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1258888" y="720725"/>
            <a:ext cx="4797425" cy="3598863"/>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23618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195196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7425" cy="3598863"/>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idx="1"/>
          </p:nvPr>
        </p:nvSpPr>
        <p:spPr/>
        <p:txBody>
          <a:body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a:t>Click to edit Master text styles</a:t>
            </a:r>
          </a:p>
          <a:p>
            <a:pPr lvl="1"/>
            <a:r>
              <a:rPr lang="da-DK" altLang="da-DK"/>
              <a:t>Second level</a:t>
            </a:r>
          </a:p>
          <a:p>
            <a:pPr lvl="2"/>
            <a:r>
              <a:rPr lang="da-DK" altLang="da-DK"/>
              <a:t>Third level</a:t>
            </a:r>
          </a:p>
          <a:p>
            <a:pPr lvl="3"/>
            <a:r>
              <a:rPr lang="da-DK" altLang="da-DK"/>
              <a:t>Fourth level</a:t>
            </a:r>
          </a:p>
          <a:p>
            <a:pPr lvl="4"/>
            <a:r>
              <a:rPr lang="da-DK" altLang="da-DK"/>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ummies.com/programming/java/how-to-use-the-javac-comman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studypedia.au.dk/mundtlig/nervoesitet"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srg.dk/find/?query=eksamensangst"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docs.oracle.com/javase/tutorial/java/data/numberformat.html"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941169"/>
            <a:ext cx="367467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a:ea typeface="ＭＳ Ｐゴシック" pitchFamily="34" charset="-128"/>
              </a:rPr>
              <a:t>Forelæsning Uge </a:t>
            </a:r>
            <a:r>
              <a:rPr lang="da-DK" altLang="da-DK" sz="3200" dirty="0">
                <a:ea typeface="ＭＳ Ｐゴシック" pitchFamily="34" charset="-128"/>
              </a:rPr>
              <a:t>9</a:t>
            </a:r>
            <a:endParaRPr lang="da-DK" altLang="da-DK" sz="3200" noProof="0" dirty="0">
              <a:ea typeface="ＭＳ Ｐゴシック" pitchFamily="34" charset="-128"/>
            </a:endParaRPr>
          </a:p>
        </p:txBody>
      </p:sp>
      <p:sp>
        <p:nvSpPr>
          <p:cNvPr id="6" name="Rectangle 3"/>
          <p:cNvSpPr txBox="1">
            <a:spLocks noChangeArrowheads="1"/>
          </p:cNvSpPr>
          <p:nvPr/>
        </p:nvSpPr>
        <p:spPr bwMode="auto">
          <a:xfrm>
            <a:off x="451826" y="1015680"/>
            <a:ext cx="5166535"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1800" kern="0" dirty="0">
                <a:ea typeface="ＭＳ Ｐゴシック" pitchFamily="34" charset="-128"/>
              </a:rPr>
              <a:t>Arrays</a:t>
            </a:r>
          </a:p>
          <a:p>
            <a:pPr lvl="1">
              <a:spcBef>
                <a:spcPts val="400"/>
              </a:spcBef>
            </a:pPr>
            <a:r>
              <a:rPr lang="da-DK" altLang="da-DK" sz="1600" kern="0" dirty="0">
                <a:ea typeface="ＭＳ Ｐゴシック" pitchFamily="34" charset="-128"/>
              </a:rPr>
              <a:t>Objektsamlinger med et fast (på forhånd</a:t>
            </a:r>
            <a:br>
              <a:rPr lang="da-DK" altLang="da-DK" sz="1600" kern="0" dirty="0">
                <a:ea typeface="ＭＳ Ｐゴシック" pitchFamily="34" charset="-128"/>
              </a:rPr>
            </a:br>
            <a:r>
              <a:rPr lang="da-DK" altLang="da-DK" sz="1600" kern="0" dirty="0">
                <a:ea typeface="ＭＳ Ｐゴシック" pitchFamily="34" charset="-128"/>
              </a:rPr>
              <a:t>kendt) antal elementer</a:t>
            </a:r>
          </a:p>
          <a:p>
            <a:pPr lvl="1">
              <a:spcBef>
                <a:spcPts val="400"/>
              </a:spcBef>
            </a:pPr>
            <a:r>
              <a:rPr lang="da-DK" altLang="da-DK" sz="1600" kern="0" dirty="0">
                <a:ea typeface="ＭＳ Ｐゴシック" pitchFamily="34" charset="-128"/>
              </a:rPr>
              <a:t>Velkendt fra mange andre</a:t>
            </a:r>
            <a:br>
              <a:rPr lang="da-DK" altLang="da-DK" sz="1600" kern="0" dirty="0">
                <a:ea typeface="ＭＳ Ｐゴシック" pitchFamily="34" charset="-128"/>
              </a:rPr>
            </a:br>
            <a:r>
              <a:rPr lang="da-DK" altLang="da-DK" sz="1600" kern="0" dirty="0">
                <a:ea typeface="ＭＳ Ｐゴシック" pitchFamily="34" charset="-128"/>
              </a:rPr>
              <a:t>programmeringssprog</a:t>
            </a:r>
          </a:p>
          <a:p>
            <a:pPr>
              <a:spcBef>
                <a:spcPts val="1200"/>
              </a:spcBef>
            </a:pPr>
            <a:r>
              <a:rPr lang="da-DK" altLang="da-DK" sz="1800" kern="0" dirty="0">
                <a:ea typeface="ＭＳ Ｐゴシック" pitchFamily="34" charset="-128"/>
              </a:rPr>
              <a:t>Brug af Java uden BlueJ</a:t>
            </a:r>
          </a:p>
          <a:p>
            <a:pPr lvl="1">
              <a:spcBef>
                <a:spcPts val="400"/>
              </a:spcBef>
            </a:pPr>
            <a:r>
              <a:rPr lang="da-DK" altLang="da-DK" sz="1600" kern="0" dirty="0">
                <a:ea typeface="ＭＳ Ｐゴシック" pitchFamily="34" charset="-128"/>
              </a:rPr>
              <a:t>Start af Java fra konsolvindue</a:t>
            </a:r>
          </a:p>
          <a:p>
            <a:pPr>
              <a:spcBef>
                <a:spcPts val="1200"/>
              </a:spcBef>
            </a:pPr>
            <a:r>
              <a:rPr lang="da-DK" altLang="da-DK" sz="1800" kern="0" dirty="0">
                <a:ea typeface="ＭＳ Ｐゴシック" pitchFamily="34" charset="-128"/>
              </a:rPr>
              <a:t>Principper for design af klasser</a:t>
            </a:r>
          </a:p>
          <a:p>
            <a:pPr lvl="1">
              <a:spcBef>
                <a:spcPts val="400"/>
              </a:spcBef>
            </a:pPr>
            <a:r>
              <a:rPr lang="da-DK" altLang="da-DK" sz="1600" kern="0" dirty="0">
                <a:ea typeface="ＭＳ Ｐゴシック" pitchFamily="34" charset="-128"/>
              </a:rPr>
              <a:t>Undgå f.eks. at have den samme</a:t>
            </a:r>
            <a:br>
              <a:rPr lang="da-DK" altLang="da-DK" sz="1600" kern="0" dirty="0">
                <a:ea typeface="ＭＳ Ｐゴシック" pitchFamily="34" charset="-128"/>
              </a:rPr>
            </a:br>
            <a:r>
              <a:rPr lang="da-DK" altLang="da-DK" sz="1600" kern="0" dirty="0">
                <a:ea typeface="ＭＳ Ｐゴシック" pitchFamily="34" charset="-128"/>
              </a:rPr>
              <a:t>kode stående flere steder</a:t>
            </a:r>
          </a:p>
          <a:p>
            <a:pPr>
              <a:spcBef>
                <a:spcPts val="1200"/>
              </a:spcBef>
            </a:pPr>
            <a:r>
              <a:rPr lang="da-DK" altLang="da-DK" sz="1800" dirty="0">
                <a:ea typeface="ＭＳ Ｐゴシック" pitchFamily="34" charset="-128"/>
              </a:rPr>
              <a:t>Mundtlig præsentation</a:t>
            </a:r>
          </a:p>
          <a:p>
            <a:pPr lvl="1">
              <a:spcBef>
                <a:spcPts val="400"/>
              </a:spcBef>
            </a:pPr>
            <a:r>
              <a:rPr lang="da-DK" altLang="da-DK" sz="1600" dirty="0">
                <a:ea typeface="ＭＳ Ｐゴシック" pitchFamily="34" charset="-128"/>
              </a:rPr>
              <a:t>Kan som alt andet trænes</a:t>
            </a:r>
          </a:p>
          <a:p>
            <a:pPr lvl="1">
              <a:spcBef>
                <a:spcPts val="400"/>
              </a:spcBef>
            </a:pPr>
            <a:r>
              <a:rPr lang="da-DK" altLang="da-DK" sz="1600" dirty="0">
                <a:ea typeface="ＭＳ Ｐゴシック" pitchFamily="34" charset="-128"/>
              </a:rPr>
              <a:t>De næste uger vil vi gøre det systematisk</a:t>
            </a:r>
          </a:p>
          <a:p>
            <a:pPr lvl="1">
              <a:spcBef>
                <a:spcPts val="400"/>
              </a:spcBef>
            </a:pPr>
            <a:r>
              <a:rPr lang="da-DK" altLang="da-DK" sz="1600" dirty="0">
                <a:ea typeface="ＭＳ Ｐゴシック" pitchFamily="34" charset="-128"/>
              </a:rPr>
              <a:t>Vi vil fokusere på mundtlig eksamen,</a:t>
            </a:r>
            <a:br>
              <a:rPr lang="da-DK" altLang="da-DK" sz="1600" dirty="0">
                <a:ea typeface="ＭＳ Ｐゴシック" pitchFamily="34" charset="-128"/>
              </a:rPr>
            </a:br>
            <a:r>
              <a:rPr lang="da-DK" altLang="da-DK" sz="1600" dirty="0">
                <a:ea typeface="ＭＳ Ｐゴシック" pitchFamily="34" charset="-128"/>
              </a:rPr>
              <a:t>men det, som I lærer, vil også være</a:t>
            </a:r>
            <a:br>
              <a:rPr lang="da-DK" altLang="da-DK" sz="1600" dirty="0">
                <a:ea typeface="ＭＳ Ｐゴシック" pitchFamily="34" charset="-128"/>
              </a:rPr>
            </a:br>
            <a:r>
              <a:rPr lang="da-DK" altLang="da-DK" sz="1600" dirty="0">
                <a:ea typeface="ＭＳ Ｐゴシック" pitchFamily="34" charset="-128"/>
              </a:rPr>
              <a:t>nyttigt i mange andre situationer</a:t>
            </a:r>
          </a:p>
          <a:p>
            <a:pPr marL="342900" lvl="1" indent="-342900">
              <a:spcBef>
                <a:spcPts val="1200"/>
              </a:spcBef>
              <a:buChar char="•"/>
            </a:pPr>
            <a:r>
              <a:rPr lang="da-DK" altLang="da-DK" sz="1800" b="1" spc="-40" dirty="0">
                <a:solidFill>
                  <a:srgbClr val="A50021"/>
                </a:solidFill>
                <a:ea typeface="ＭＳ Ｐゴシック" pitchFamily="34" charset="-128"/>
                <a:cs typeface="ＭＳ Ｐゴシック" pitchFamily="-106" charset="-128"/>
              </a:rPr>
              <a:t>Afleveringsopgave: Dronninger (Queens)</a:t>
            </a:r>
          </a:p>
        </p:txBody>
      </p:sp>
      <p:sp>
        <p:nvSpPr>
          <p:cNvPr id="7" name="Text Box 5"/>
          <p:cNvSpPr txBox="1">
            <a:spLocks noChangeArrowheads="1"/>
          </p:cNvSpPr>
          <p:nvPr/>
        </p:nvSpPr>
        <p:spPr bwMode="auto">
          <a:xfrm>
            <a:off x="5436096" y="1398219"/>
            <a:ext cx="3304871" cy="1028487"/>
          </a:xfrm>
          <a:prstGeom prst="rect">
            <a:avLst/>
          </a:prstGeom>
          <a:solidFill>
            <a:srgbClr val="CCECFF"/>
          </a:solidFill>
          <a:ln w="28575">
            <a:solidFill>
              <a:srgbClr val="0D1EF2"/>
            </a:solidFill>
          </a:ln>
          <a:effec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a:t>Tillykke – køreprøven blev klaret flot</a:t>
            </a:r>
          </a:p>
          <a:p>
            <a:pPr>
              <a:spcBef>
                <a:spcPts val="200"/>
              </a:spcBef>
            </a:pPr>
            <a:r>
              <a:rPr lang="da-DK" sz="1400" dirty="0"/>
              <a:t>88% afleverede fuld besvarelse</a:t>
            </a:r>
          </a:p>
          <a:p>
            <a:pPr>
              <a:spcBef>
                <a:spcPts val="200"/>
              </a:spcBef>
            </a:pPr>
            <a:r>
              <a:rPr lang="da-DK" sz="1400" dirty="0"/>
              <a:t>99% klarede mindst 4 tjekpunkter</a:t>
            </a:r>
          </a:p>
          <a:p>
            <a:pPr>
              <a:spcBef>
                <a:spcPts val="200"/>
              </a:spcBef>
            </a:pPr>
            <a:r>
              <a:rPr lang="da-DK" sz="1400" dirty="0"/>
              <a:t>Det er klart bedre end tidligere år</a:t>
            </a:r>
          </a:p>
        </p:txBody>
      </p:sp>
      <p:sp>
        <p:nvSpPr>
          <p:cNvPr id="2" name="Text Box 5">
            <a:extLst>
              <a:ext uri="{FF2B5EF4-FFF2-40B4-BE49-F238E27FC236}">
                <a16:creationId xmlns:a16="http://schemas.microsoft.com/office/drawing/2014/main" id="{5708F610-60C5-B877-E2F1-725D13E4C897}"/>
              </a:ext>
            </a:extLst>
          </p:cNvPr>
          <p:cNvSpPr txBox="1">
            <a:spLocks noChangeArrowheads="1"/>
          </p:cNvSpPr>
          <p:nvPr/>
        </p:nvSpPr>
        <p:spPr bwMode="auto">
          <a:xfrm>
            <a:off x="5436554" y="2597660"/>
            <a:ext cx="3304871" cy="1192634"/>
          </a:xfrm>
          <a:prstGeom prst="rect">
            <a:avLst/>
          </a:prstGeom>
          <a:solidFill>
            <a:srgbClr val="CCECFF"/>
          </a:solidFill>
          <a:ln w="28575">
            <a:solidFill>
              <a:srgbClr val="0D1EF2"/>
            </a:solidFill>
          </a:ln>
          <a:effec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a:t>Husk at bruge diskussionsforummet</a:t>
            </a:r>
          </a:p>
          <a:p>
            <a:pPr>
              <a:spcBef>
                <a:spcPts val="200"/>
              </a:spcBef>
            </a:pPr>
            <a:r>
              <a:rPr lang="da-DK" sz="1400" dirty="0"/>
              <a:t>Jeg svarer ikke på mails, men henviser i stedet til at bruge diskussionsforummet (hvor man kan poste anonymt)</a:t>
            </a:r>
          </a:p>
        </p:txBody>
      </p:sp>
    </p:spTree>
    <p:extLst>
      <p:ext uri="{BB962C8B-B14F-4D97-AF65-F5344CB8AC3E}">
        <p14:creationId xmlns:p14="http://schemas.microsoft.com/office/powerpoint/2010/main" val="888698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rPr>
              <a:t>Polymorfi og mangel på samme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7" name="Content Placeholder 2"/>
          <p:cNvSpPr txBox="1">
            <a:spLocks/>
          </p:cNvSpPr>
          <p:nvPr/>
        </p:nvSpPr>
        <p:spPr bwMode="auto">
          <a:xfrm>
            <a:off x="467544" y="980729"/>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800"/>
              </a:spcBef>
            </a:pPr>
            <a:r>
              <a:rPr lang="da-DK" altLang="da-DK" sz="2000" dirty="0">
                <a:ea typeface="ＭＳ Ｐゴシック" pitchFamily="34" charset="-128"/>
              </a:rPr>
              <a:t>Arrays klassen har næsten 200 metoder</a:t>
            </a:r>
          </a:p>
          <a:p>
            <a:pPr lvl="1">
              <a:spcBef>
                <a:spcPts val="600"/>
              </a:spcBef>
            </a:pPr>
            <a:r>
              <a:rPr lang="da-DK" altLang="da-DK" sz="1800" dirty="0">
                <a:ea typeface="ＭＳ Ｐゴシック" pitchFamily="34" charset="-128"/>
              </a:rPr>
              <a:t>Det store antal skyldes, at de fleste metoder findes i </a:t>
            </a:r>
            <a:r>
              <a:rPr lang="da-DK" altLang="da-DK" sz="1800" b="1" dirty="0">
                <a:solidFill>
                  <a:srgbClr val="008000"/>
                </a:solidFill>
                <a:ea typeface="ＭＳ Ｐゴシック" pitchFamily="34" charset="-128"/>
              </a:rPr>
              <a:t>9 versioner</a:t>
            </a:r>
            <a:br>
              <a:rPr lang="da-DK" altLang="da-DK" sz="1800" dirty="0">
                <a:ea typeface="ＭＳ Ｐゴシック" pitchFamily="34" charset="-128"/>
              </a:rPr>
            </a:br>
            <a:r>
              <a:rPr lang="da-DK" altLang="da-DK" sz="1800" dirty="0">
                <a:ea typeface="ＭＳ Ｐゴシック" pitchFamily="34" charset="-128"/>
              </a:rPr>
              <a:t>(en for hver af de 8 primitive typer og en der dækker alle objekt typer)</a:t>
            </a:r>
          </a:p>
          <a:p>
            <a:pPr lvl="1">
              <a:spcBef>
                <a:spcPts val="200"/>
              </a:spcBef>
            </a:pPr>
            <a:endParaRPr lang="da-DK" altLang="da-DK" sz="1800" dirty="0">
              <a:ea typeface="ＭＳ Ｐゴシック" pitchFamily="34" charset="-128"/>
            </a:endParaRPr>
          </a:p>
        </p:txBody>
      </p:sp>
      <p:pic>
        <p:nvPicPr>
          <p:cNvPr id="3" name="Picture 2"/>
          <p:cNvPicPr>
            <a:picLocks noChangeAspect="1"/>
          </p:cNvPicPr>
          <p:nvPr/>
        </p:nvPicPr>
        <p:blipFill rotWithShape="1">
          <a:blip r:embed="rId3"/>
          <a:srcRect b="1485"/>
          <a:stretch/>
        </p:blipFill>
        <p:spPr>
          <a:xfrm>
            <a:off x="827584" y="2060848"/>
            <a:ext cx="7704856" cy="4052731"/>
          </a:xfrm>
          <a:prstGeom prst="rect">
            <a:avLst/>
          </a:prstGeom>
        </p:spPr>
      </p:pic>
      <p:sp>
        <p:nvSpPr>
          <p:cNvPr id="8" name="Content Placeholder 2"/>
          <p:cNvSpPr txBox="1">
            <a:spLocks/>
          </p:cNvSpPr>
          <p:nvPr/>
        </p:nvSpPr>
        <p:spPr bwMode="auto">
          <a:xfrm>
            <a:off x="395536" y="6165304"/>
            <a:ext cx="8136904" cy="68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800"/>
              </a:spcBef>
              <a:buChar char="•"/>
            </a:pPr>
            <a:r>
              <a:rPr lang="da-DK" altLang="da-DK" b="1" spc="-70" dirty="0">
                <a:solidFill>
                  <a:srgbClr val="A50021"/>
                </a:solidFill>
                <a:ea typeface="ＭＳ Ｐゴシック" pitchFamily="34" charset="-128"/>
                <a:cs typeface="ＭＳ Ｐゴシック" pitchFamily="-65" charset="-128"/>
              </a:rPr>
              <a:t>Hvis man havde krævet, at arrays kun kunne bruges på objekt typer (som Collections), havde vi kunnet nøjes med én metode</a:t>
            </a:r>
          </a:p>
          <a:p>
            <a:pPr lvl="1">
              <a:spcBef>
                <a:spcPts val="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1956690" y="5222506"/>
            <a:ext cx="2350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spc="-60" dirty="0">
                <a:solidFill>
                  <a:srgbClr val="0000FF"/>
                </a:solidFill>
              </a:rPr>
              <a:t>Dækker alle objekt typer, idet </a:t>
            </a:r>
            <a:r>
              <a:rPr lang="da-DK" altLang="da-DK" sz="1200" b="1" dirty="0">
                <a:solidFill>
                  <a:srgbClr val="0000FF"/>
                </a:solidFill>
              </a:rPr>
              <a:t>parameteren a er polymorf</a:t>
            </a:r>
          </a:p>
        </p:txBody>
      </p:sp>
      <p:sp>
        <p:nvSpPr>
          <p:cNvPr id="11" name="Text Box 21"/>
          <p:cNvSpPr txBox="1">
            <a:spLocks noChangeArrowheads="1"/>
          </p:cNvSpPr>
          <p:nvPr/>
        </p:nvSpPr>
        <p:spPr bwMode="auto">
          <a:xfrm>
            <a:off x="1982721" y="338886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a:solidFill>
                  <a:srgbClr val="FF0000"/>
                </a:solidFill>
              </a:rPr>
              <a:t>Dækker arrays, hvor elementtypen er </a:t>
            </a:r>
            <a:r>
              <a:rPr lang="da-DK" altLang="da-DK" sz="1200" b="1" dirty="0">
                <a:solidFill>
                  <a:srgbClr val="008000"/>
                </a:solidFill>
              </a:rPr>
              <a:t>double</a:t>
            </a:r>
          </a:p>
        </p:txBody>
      </p:sp>
      <p:sp>
        <p:nvSpPr>
          <p:cNvPr id="12" name="Text Box 21"/>
          <p:cNvSpPr txBox="1">
            <a:spLocks noChangeArrowheads="1"/>
          </p:cNvSpPr>
          <p:nvPr/>
        </p:nvSpPr>
        <p:spPr bwMode="auto">
          <a:xfrm>
            <a:off x="1988164" y="4300540"/>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a:solidFill>
                  <a:srgbClr val="FF0000"/>
                </a:solidFill>
              </a:rPr>
              <a:t>Dækker arrays, hvor elementtypen er </a:t>
            </a:r>
            <a:r>
              <a:rPr lang="da-DK" altLang="da-DK" sz="1200" b="1" dirty="0">
                <a:solidFill>
                  <a:srgbClr val="008000"/>
                </a:solidFill>
              </a:rPr>
              <a:t>int</a:t>
            </a:r>
          </a:p>
        </p:txBody>
      </p:sp>
      <p:sp>
        <p:nvSpPr>
          <p:cNvPr id="13" name="Text Box 21"/>
          <p:cNvSpPr txBox="1">
            <a:spLocks noChangeArrowheads="1"/>
          </p:cNvSpPr>
          <p:nvPr/>
        </p:nvSpPr>
        <p:spPr bwMode="auto">
          <a:xfrm>
            <a:off x="1988163" y="2496235"/>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a:solidFill>
                  <a:srgbClr val="FF0000"/>
                </a:solidFill>
              </a:rPr>
              <a:t>Dækker arrays, hvor elementtypen er </a:t>
            </a:r>
            <a:r>
              <a:rPr lang="da-DK" altLang="da-DK" sz="1200" b="1" dirty="0">
                <a:solidFill>
                  <a:srgbClr val="008000"/>
                </a:solidFill>
              </a:rPr>
              <a:t>byte</a:t>
            </a:r>
          </a:p>
        </p:txBody>
      </p:sp>
      <p:sp>
        <p:nvSpPr>
          <p:cNvPr id="14" name="Text Box 21"/>
          <p:cNvSpPr txBox="1">
            <a:spLocks noChangeArrowheads="1"/>
          </p:cNvSpPr>
          <p:nvPr/>
        </p:nvSpPr>
        <p:spPr bwMode="auto">
          <a:xfrm>
            <a:off x="1998673" y="292453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a:solidFill>
                  <a:srgbClr val="FF0000"/>
                </a:solidFill>
              </a:rPr>
              <a:t>Dækker arrays, hvor elementtypen er </a:t>
            </a:r>
            <a:r>
              <a:rPr lang="da-DK" altLang="da-DK" sz="1200" b="1" dirty="0">
                <a:solidFill>
                  <a:srgbClr val="008000"/>
                </a:solidFill>
              </a:rPr>
              <a:t>char</a:t>
            </a:r>
          </a:p>
        </p:txBody>
      </p:sp>
      <p:sp>
        <p:nvSpPr>
          <p:cNvPr id="15" name="Text Box 21"/>
          <p:cNvSpPr txBox="1">
            <a:spLocks noChangeArrowheads="1"/>
          </p:cNvSpPr>
          <p:nvPr/>
        </p:nvSpPr>
        <p:spPr bwMode="auto">
          <a:xfrm>
            <a:off x="2001301" y="2052172"/>
            <a:ext cx="2066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a:solidFill>
                  <a:srgbClr val="FF0000"/>
                </a:solidFill>
              </a:rPr>
              <a:t>Dækker arrays, hvor elementtypen er </a:t>
            </a:r>
            <a:r>
              <a:rPr lang="da-DK" altLang="da-DK" sz="1200" b="1" dirty="0">
                <a:solidFill>
                  <a:srgbClr val="008000"/>
                </a:solidFill>
              </a:rPr>
              <a:t>boolean</a:t>
            </a:r>
          </a:p>
        </p:txBody>
      </p:sp>
      <p:sp>
        <p:nvSpPr>
          <p:cNvPr id="16" name="Text Box 21"/>
          <p:cNvSpPr txBox="1">
            <a:spLocks noChangeArrowheads="1"/>
          </p:cNvSpPr>
          <p:nvPr/>
        </p:nvSpPr>
        <p:spPr bwMode="auto">
          <a:xfrm>
            <a:off x="2003929" y="383630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a:solidFill>
                  <a:srgbClr val="FF0000"/>
                </a:solidFill>
              </a:rPr>
              <a:t>Dækker arrays, hvor elementtypen er </a:t>
            </a:r>
            <a:r>
              <a:rPr lang="da-DK" altLang="da-DK" sz="1200" b="1" dirty="0" err="1">
                <a:solidFill>
                  <a:srgbClr val="008000"/>
                </a:solidFill>
              </a:rPr>
              <a:t>float</a:t>
            </a:r>
            <a:endParaRPr lang="da-DK" altLang="da-DK" sz="1200" b="1" dirty="0">
              <a:solidFill>
                <a:srgbClr val="008000"/>
              </a:solidFill>
            </a:endParaRPr>
          </a:p>
        </p:txBody>
      </p:sp>
      <p:sp>
        <p:nvSpPr>
          <p:cNvPr id="17" name="Text Box 21"/>
          <p:cNvSpPr txBox="1">
            <a:spLocks noChangeArrowheads="1"/>
          </p:cNvSpPr>
          <p:nvPr/>
        </p:nvSpPr>
        <p:spPr bwMode="auto">
          <a:xfrm>
            <a:off x="1998673" y="4745449"/>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a:solidFill>
                  <a:srgbClr val="FF0000"/>
                </a:solidFill>
              </a:rPr>
              <a:t>Dækker arrays, hvor elementtypen er </a:t>
            </a:r>
            <a:r>
              <a:rPr lang="da-DK" altLang="da-DK" sz="1200" b="1" dirty="0">
                <a:solidFill>
                  <a:srgbClr val="008000"/>
                </a:solidFill>
              </a:rPr>
              <a:t>long</a:t>
            </a:r>
          </a:p>
        </p:txBody>
      </p:sp>
      <p:sp>
        <p:nvSpPr>
          <p:cNvPr id="18" name="Text Box 21"/>
          <p:cNvSpPr txBox="1">
            <a:spLocks noChangeArrowheads="1"/>
          </p:cNvSpPr>
          <p:nvPr/>
        </p:nvSpPr>
        <p:spPr bwMode="auto">
          <a:xfrm>
            <a:off x="1969770" y="565459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a:solidFill>
                  <a:srgbClr val="FF0000"/>
                </a:solidFill>
              </a:rPr>
              <a:t>Dækker arrays, hvor elementtypen er </a:t>
            </a:r>
            <a:r>
              <a:rPr lang="da-DK" altLang="da-DK" sz="1200" b="1" dirty="0">
                <a:solidFill>
                  <a:srgbClr val="008000"/>
                </a:solidFill>
              </a:rPr>
              <a:t>short</a:t>
            </a:r>
          </a:p>
        </p:txBody>
      </p:sp>
    </p:spTree>
    <p:extLst>
      <p:ext uri="{BB962C8B-B14F-4D97-AF65-F5344CB8AC3E}">
        <p14:creationId xmlns:p14="http://schemas.microsoft.com/office/powerpoint/2010/main" val="1934452821"/>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da-DK" altLang="da-DK" sz="3200" dirty="0">
                <a:ea typeface="ＭＳ Ｐゴシック" pitchFamily="34" charset="-128"/>
              </a:rPr>
              <a:t>Mini-quiz om</a:t>
            </a:r>
            <a:r>
              <a:rPr lang="da-DK" altLang="da-DK" sz="3200" dirty="0">
                <a:solidFill>
                  <a:srgbClr val="000066"/>
                </a:solidFill>
                <a:ea typeface="ＭＳ Ｐゴシック" pitchFamily="34" charset="-128"/>
              </a:rPr>
              <a:t> arraylister og arrays</a:t>
            </a:r>
          </a:p>
        </p:txBody>
      </p:sp>
      <p:sp>
        <p:nvSpPr>
          <p:cNvPr id="51" name="Content Placeholder 2"/>
          <p:cNvSpPr txBox="1">
            <a:spLocks/>
          </p:cNvSpPr>
          <p:nvPr/>
        </p:nvSpPr>
        <p:spPr bwMode="auto">
          <a:xfrm>
            <a:off x="632829" y="1185556"/>
            <a:ext cx="7353466"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ct val="0"/>
              </a:spcBef>
              <a:buFontTx/>
              <a:buNone/>
            </a:pPr>
            <a:r>
              <a:rPr lang="da-DK" altLang="da-DK" sz="2000" kern="1200" dirty="0">
                <a:solidFill>
                  <a:srgbClr val="008000"/>
                </a:solidFill>
                <a:latin typeface="Arial" pitchFamily="34" charset="0"/>
                <a:ea typeface="ＭＳ Ｐゴシック" pitchFamily="34" charset="-128"/>
                <a:cs typeface="+mn-cs"/>
              </a:rPr>
              <a:t>Hvor mange</a:t>
            </a:r>
            <a:r>
              <a:rPr lang="da-DK" altLang="da-DK" sz="2000" kern="1200" dirty="0">
                <a:solidFill>
                  <a:srgbClr val="A50021"/>
                </a:solidFill>
                <a:latin typeface="Arial" pitchFamily="34" charset="0"/>
                <a:ea typeface="ＭＳ Ｐゴシック" pitchFamily="34" charset="-128"/>
                <a:cs typeface="+mn-cs"/>
              </a:rPr>
              <a:t> af nedenstående erklæringer er </a:t>
            </a:r>
            <a:r>
              <a:rPr lang="da-DK" altLang="da-DK" sz="2000" kern="1200" dirty="0">
                <a:solidFill>
                  <a:srgbClr val="008000"/>
                </a:solidFill>
                <a:latin typeface="Arial" pitchFamily="34" charset="0"/>
                <a:ea typeface="ＭＳ Ｐゴシック" pitchFamily="34" charset="-128"/>
                <a:cs typeface="+mn-cs"/>
              </a:rPr>
              <a:t>ulovlige</a:t>
            </a:r>
            <a:r>
              <a:rPr lang="da-DK" altLang="da-DK" sz="2000" kern="1200" dirty="0">
                <a:solidFill>
                  <a:srgbClr val="A50021"/>
                </a:solidFill>
                <a:latin typeface="Arial" pitchFamily="34" charset="0"/>
                <a:ea typeface="ＭＳ Ｐゴシック" pitchFamily="34" charset="-128"/>
                <a:cs typeface="+mn-cs"/>
              </a:rPr>
              <a:t>?</a:t>
            </a:r>
          </a:p>
        </p:txBody>
      </p:sp>
      <p:sp>
        <p:nvSpPr>
          <p:cNvPr id="50" name="Content Placeholder 2"/>
          <p:cNvSpPr txBox="1">
            <a:spLocks/>
          </p:cNvSpPr>
          <p:nvPr/>
        </p:nvSpPr>
        <p:spPr bwMode="auto">
          <a:xfrm>
            <a:off x="1178974" y="1786339"/>
            <a:ext cx="7272808"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minCounts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FontTx/>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rgbClr val="FF0000"/>
                </a:solidFill>
                <a:latin typeface="Courier New" panose="02070309020205020404" pitchFamily="49" charset="0"/>
                <a:ea typeface="ＭＳ Ｐゴシック" pitchFamily="34" charset="-128"/>
                <a:cs typeface="Courier New" panose="02070309020205020404" pitchFamily="49" charset="0"/>
              </a:rPr>
              <a:t>boolean</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 bits;</a:t>
            </a: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Pixel[][][] pixels;</a:t>
            </a: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0" indent="0" eaLnBrk="1" hangingPunct="1">
              <a:spcBef>
                <a:spcPts val="1200"/>
              </a:spcBef>
              <a:buNone/>
            </a:pPr>
            <a:endParaRPr lang="da-DK" altLang="da-DK" sz="2000" kern="1200" dirty="0">
              <a:solidFill>
                <a:srgbClr val="A50021"/>
              </a:solidFill>
              <a:latin typeface="Arial" pitchFamily="34" charset="0"/>
              <a:ea typeface="ＭＳ Ｐゴシック" pitchFamily="34" charset="-128"/>
              <a:cs typeface="+mn-cs"/>
            </a:endParaRPr>
          </a:p>
        </p:txBody>
      </p:sp>
      <p:sp>
        <p:nvSpPr>
          <p:cNvPr id="54" name="Right Arrow 53"/>
          <p:cNvSpPr/>
          <p:nvPr/>
        </p:nvSpPr>
        <p:spPr bwMode="auto">
          <a:xfrm>
            <a:off x="602910" y="1786339"/>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a:ln>
                  <a:noFill/>
                </a:ln>
                <a:solidFill>
                  <a:schemeClr val="bg1"/>
                </a:solidFill>
                <a:effectLst/>
                <a:latin typeface="Arial" pitchFamily="-106" charset="0"/>
              </a:rPr>
              <a:t>FEJL</a:t>
            </a:r>
          </a:p>
        </p:txBody>
      </p:sp>
      <p:sp>
        <p:nvSpPr>
          <p:cNvPr id="56" name="Oval 55"/>
          <p:cNvSpPr/>
          <p:nvPr/>
        </p:nvSpPr>
        <p:spPr bwMode="auto">
          <a:xfrm>
            <a:off x="831639" y="182974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7" name="Oval 56"/>
          <p:cNvSpPr/>
          <p:nvPr/>
        </p:nvSpPr>
        <p:spPr bwMode="auto">
          <a:xfrm>
            <a:off x="853863" y="2283037"/>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Oval 57"/>
          <p:cNvSpPr/>
          <p:nvPr/>
        </p:nvSpPr>
        <p:spPr bwMode="auto">
          <a:xfrm>
            <a:off x="834317" y="2276872"/>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a:ln>
                  <a:noFill/>
                </a:ln>
                <a:solidFill>
                  <a:schemeClr val="bg1"/>
                </a:solidFill>
                <a:effectLst/>
                <a:latin typeface="Arial" charset="0"/>
              </a:rPr>
              <a:t>OK</a:t>
            </a:r>
            <a:endParaRPr kumimoji="0" lang="da-DK" sz="800" b="1" i="0" u="none" strike="noStrike" cap="none" normalizeH="0" baseline="0" dirty="0">
              <a:ln>
                <a:noFill/>
              </a:ln>
              <a:solidFill>
                <a:schemeClr val="bg1"/>
              </a:solidFill>
              <a:effectLst/>
              <a:latin typeface="Arial" charset="0"/>
            </a:endParaRPr>
          </a:p>
        </p:txBody>
      </p:sp>
      <p:sp>
        <p:nvSpPr>
          <p:cNvPr id="59" name="Oval 58"/>
          <p:cNvSpPr/>
          <p:nvPr/>
        </p:nvSpPr>
        <p:spPr bwMode="auto">
          <a:xfrm>
            <a:off x="859271" y="276991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0" name="Oval 59"/>
          <p:cNvSpPr/>
          <p:nvPr/>
        </p:nvSpPr>
        <p:spPr bwMode="auto">
          <a:xfrm>
            <a:off x="839725" y="2763749"/>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a:ln>
                  <a:noFill/>
                </a:ln>
                <a:solidFill>
                  <a:schemeClr val="bg1"/>
                </a:solidFill>
                <a:effectLst/>
                <a:latin typeface="Arial" charset="0"/>
              </a:rPr>
              <a:t>OK</a:t>
            </a:r>
          </a:p>
        </p:txBody>
      </p:sp>
      <p:sp>
        <p:nvSpPr>
          <p:cNvPr id="61" name="Right Arrow 60"/>
          <p:cNvSpPr/>
          <p:nvPr/>
        </p:nvSpPr>
        <p:spPr bwMode="auto">
          <a:xfrm>
            <a:off x="654213" y="3212112"/>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a:ln>
                  <a:noFill/>
                </a:ln>
                <a:solidFill>
                  <a:schemeClr val="bg1"/>
                </a:solidFill>
                <a:effectLst/>
                <a:latin typeface="Arial" pitchFamily="-106" charset="0"/>
              </a:rPr>
              <a:t>FEJL</a:t>
            </a:r>
          </a:p>
        </p:txBody>
      </p:sp>
      <p:sp>
        <p:nvSpPr>
          <p:cNvPr id="62" name="Oval 61"/>
          <p:cNvSpPr/>
          <p:nvPr/>
        </p:nvSpPr>
        <p:spPr bwMode="auto">
          <a:xfrm>
            <a:off x="865525" y="323809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9" name="Oval 68"/>
          <p:cNvSpPr/>
          <p:nvPr/>
        </p:nvSpPr>
        <p:spPr bwMode="auto">
          <a:xfrm>
            <a:off x="880446" y="370854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0" name="Oval 69"/>
          <p:cNvSpPr/>
          <p:nvPr/>
        </p:nvSpPr>
        <p:spPr bwMode="auto">
          <a:xfrm>
            <a:off x="860900" y="3702384"/>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a:ln>
                  <a:noFill/>
                </a:ln>
                <a:solidFill>
                  <a:schemeClr val="bg1"/>
                </a:solidFill>
                <a:effectLst/>
                <a:latin typeface="Arial" charset="0"/>
              </a:rPr>
              <a:t>OK</a:t>
            </a:r>
          </a:p>
        </p:txBody>
      </p:sp>
      <p:sp>
        <p:nvSpPr>
          <p:cNvPr id="71" name="Oval 70"/>
          <p:cNvSpPr/>
          <p:nvPr/>
        </p:nvSpPr>
        <p:spPr bwMode="auto">
          <a:xfrm>
            <a:off x="876479" y="4136963"/>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2" name="Oval 71"/>
          <p:cNvSpPr/>
          <p:nvPr/>
        </p:nvSpPr>
        <p:spPr bwMode="auto">
          <a:xfrm>
            <a:off x="866706" y="4130798"/>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a:ln>
                  <a:noFill/>
                </a:ln>
                <a:solidFill>
                  <a:schemeClr val="bg1"/>
                </a:solidFill>
                <a:effectLst/>
                <a:latin typeface="Arial" charset="0"/>
              </a:rPr>
              <a:t>OK</a:t>
            </a:r>
          </a:p>
        </p:txBody>
      </p:sp>
      <p:sp>
        <p:nvSpPr>
          <p:cNvPr id="73" name="Oval 72"/>
          <p:cNvSpPr/>
          <p:nvPr/>
        </p:nvSpPr>
        <p:spPr bwMode="auto">
          <a:xfrm>
            <a:off x="876479" y="457806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4" name="Oval 73"/>
          <p:cNvSpPr/>
          <p:nvPr/>
        </p:nvSpPr>
        <p:spPr bwMode="auto">
          <a:xfrm>
            <a:off x="866706" y="4571900"/>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a:ln>
                  <a:noFill/>
                </a:ln>
                <a:solidFill>
                  <a:schemeClr val="bg1"/>
                </a:solidFill>
                <a:effectLst/>
                <a:latin typeface="Arial" charset="0"/>
              </a:rPr>
              <a:t>OK</a:t>
            </a:r>
          </a:p>
        </p:txBody>
      </p:sp>
      <p:sp>
        <p:nvSpPr>
          <p:cNvPr id="21" name="Content Placeholder 2"/>
          <p:cNvSpPr txBox="1">
            <a:spLocks/>
          </p:cNvSpPr>
          <p:nvPr/>
        </p:nvSpPr>
        <p:spPr bwMode="auto">
          <a:xfrm>
            <a:off x="6579574" y="1772816"/>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err="1">
                <a:solidFill>
                  <a:srgbClr val="A50021"/>
                </a:solidFill>
                <a:latin typeface="Arial" pitchFamily="34" charset="0"/>
                <a:ea typeface="ＭＳ Ｐゴシック" pitchFamily="34" charset="-128"/>
                <a:cs typeface="+mn-cs"/>
              </a:rPr>
              <a:t>ArrayList</a:t>
            </a:r>
            <a:r>
              <a:rPr lang="da-DK" altLang="da-DK" sz="1400" b="0" dirty="0">
                <a:solidFill>
                  <a:srgbClr val="A50021"/>
                </a:solidFill>
                <a:latin typeface="Arial" pitchFamily="34" charset="0"/>
                <a:ea typeface="ＭＳ Ｐゴシック" pitchFamily="34" charset="-128"/>
                <a:cs typeface="+mn-cs"/>
              </a:rPr>
              <a:t> kan kun bruges på objekt typer</a:t>
            </a:r>
            <a:endParaRPr lang="da-DK" altLang="da-DK" sz="1400" b="0" kern="1200" dirty="0">
              <a:solidFill>
                <a:srgbClr val="A50021"/>
              </a:solidFill>
              <a:latin typeface="Arial" pitchFamily="34" charset="0"/>
              <a:ea typeface="ＭＳ Ｐゴシック" pitchFamily="34" charset="-128"/>
              <a:cs typeface="+mn-cs"/>
            </a:endParaRPr>
          </a:p>
        </p:txBody>
      </p:sp>
      <p:sp>
        <p:nvSpPr>
          <p:cNvPr id="22" name="Content Placeholder 2"/>
          <p:cNvSpPr txBox="1">
            <a:spLocks/>
          </p:cNvSpPr>
          <p:nvPr/>
        </p:nvSpPr>
        <p:spPr bwMode="auto">
          <a:xfrm>
            <a:off x="5724128" y="3536669"/>
            <a:ext cx="3312368" cy="5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a:solidFill>
                  <a:srgbClr val="A50021"/>
                </a:solidFill>
                <a:latin typeface="Arial" pitchFamily="34" charset="0"/>
                <a:ea typeface="ＭＳ Ｐゴシック" pitchFamily="34" charset="-128"/>
                <a:cs typeface="+mn-cs"/>
              </a:rPr>
              <a:t>Skal i stedet skrives</a:t>
            </a:r>
            <a:br>
              <a:rPr lang="da-DK" altLang="da-DK" sz="1400" b="0" dirty="0">
                <a:solidFill>
                  <a:srgbClr val="A50021"/>
                </a:solidFill>
                <a:latin typeface="Arial" pitchFamily="34" charset="0"/>
                <a:ea typeface="ＭＳ Ｐゴシック" pitchFamily="34" charset="-128"/>
                <a:cs typeface="+mn-cs"/>
              </a:rPr>
            </a:br>
            <a:r>
              <a:rPr lang="da-DK" altLang="da-DK" sz="1400" dirty="0">
                <a:solidFill>
                  <a:schemeClr val="tx1"/>
                </a:solidFill>
                <a:latin typeface="Courier New" panose="02070309020205020404" pitchFamily="49" charset="0"/>
                <a:ea typeface="ＭＳ Ｐゴシック" pitchFamily="34" charset="-128"/>
                <a:cs typeface="Courier New" panose="02070309020205020404" pitchFamily="49" charset="0"/>
              </a:rPr>
              <a:t>ArrayList&lt;ArrayList&lt;Integer&gt;&gt;</a:t>
            </a:r>
          </a:p>
        </p:txBody>
      </p:sp>
      <p:sp>
        <p:nvSpPr>
          <p:cNvPr id="23" name="Oval 22"/>
          <p:cNvSpPr/>
          <p:nvPr/>
        </p:nvSpPr>
        <p:spPr bwMode="auto">
          <a:xfrm>
            <a:off x="866946" y="504267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Content Placeholder 2"/>
          <p:cNvSpPr txBox="1">
            <a:spLocks/>
          </p:cNvSpPr>
          <p:nvPr/>
        </p:nvSpPr>
        <p:spPr bwMode="auto">
          <a:xfrm>
            <a:off x="6147526" y="5040314"/>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a:solidFill>
                  <a:srgbClr val="A50021"/>
                </a:solidFill>
                <a:latin typeface="Arial" pitchFamily="34" charset="0"/>
                <a:ea typeface="ＭＳ Ｐゴシック" pitchFamily="34" charset="-128"/>
                <a:cs typeface="+mn-cs"/>
              </a:rPr>
              <a:t>Parenteserne kan ikke være inde i hinanden</a:t>
            </a:r>
            <a:endParaRPr lang="da-DK" altLang="da-DK" sz="1400" b="0" kern="1200" dirty="0">
              <a:solidFill>
                <a:srgbClr val="A50021"/>
              </a:solidFill>
              <a:latin typeface="Arial" pitchFamily="34" charset="0"/>
              <a:ea typeface="ＭＳ Ｐゴシック" pitchFamily="34" charset="-128"/>
              <a:cs typeface="+mn-cs"/>
            </a:endParaRPr>
          </a:p>
        </p:txBody>
      </p:sp>
      <p:sp>
        <p:nvSpPr>
          <p:cNvPr id="27" name="Right Arrow 26"/>
          <p:cNvSpPr/>
          <p:nvPr/>
        </p:nvSpPr>
        <p:spPr bwMode="auto">
          <a:xfrm>
            <a:off x="632442" y="5036558"/>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a:ln>
                  <a:noFill/>
                </a:ln>
                <a:solidFill>
                  <a:schemeClr val="bg1"/>
                </a:solidFill>
                <a:effectLst/>
                <a:latin typeface="Arial" pitchFamily="-106" charset="0"/>
              </a:rPr>
              <a:t>FEJL</a:t>
            </a:r>
          </a:p>
        </p:txBody>
      </p:sp>
      <p:sp>
        <p:nvSpPr>
          <p:cNvPr id="24" name="Slide Number Placeholder 5"/>
          <p:cNvSpPr txBox="1">
            <a:spLocks/>
          </p:cNvSpPr>
          <p:nvPr/>
        </p:nvSpPr>
        <p:spPr>
          <a:xfrm>
            <a:off x="8460432" y="6400800"/>
            <a:ext cx="683568" cy="457200"/>
          </a:xfrm>
          <a:prstGeom prst="rect">
            <a:avLst/>
          </a:prstGeom>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a:defRPr/>
            </a:pPr>
            <a:fld id="{3A57ADD0-007F-4610-9D7D-5E5ADEAA50E0}" type="slidenum">
              <a:rPr lang="da-DK" altLang="da-DK" b="1" smtClean="0">
                <a:solidFill>
                  <a:srgbClr val="000066"/>
                </a:solidFill>
              </a:rPr>
              <a:pPr algn="ctr">
                <a:defRPr/>
              </a:pPr>
              <a:t>11</a:t>
            </a:fld>
            <a:endParaRPr lang="da-DK" altLang="da-DK" b="1" dirty="0">
              <a:solidFill>
                <a:srgbClr val="000066"/>
              </a:solidFill>
            </a:endParaRPr>
          </a:p>
        </p:txBody>
      </p:sp>
    </p:spTree>
    <p:extLst>
      <p:ext uri="{BB962C8B-B14F-4D97-AF65-F5344CB8AC3E}">
        <p14:creationId xmlns:p14="http://schemas.microsoft.com/office/powerpoint/2010/main" val="16188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animBg="1"/>
      <p:bldP spid="60" grpId="0" animBg="1"/>
      <p:bldP spid="61" grpId="0" animBg="1"/>
      <p:bldP spid="62" grpId="0" animBg="1"/>
      <p:bldP spid="69" grpId="0" animBg="1"/>
      <p:bldP spid="70" grpId="0" animBg="1"/>
      <p:bldP spid="71" grpId="0" animBg="1"/>
      <p:bldP spid="72" grpId="0" animBg="1"/>
      <p:bldP spid="73" grpId="0" animBg="1"/>
      <p:bldP spid="74" grpId="0" animBg="1"/>
      <p:bldP spid="21" grpId="0"/>
      <p:bldP spid="22" grpId="0"/>
      <p:bldP spid="23" grpId="0" animBg="1"/>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FFA0464-6430-46B6-9821-63ECB517BF02}" type="slidenum">
              <a:rPr lang="da-DK" altLang="da-DK" smtClean="0"/>
              <a:pPr/>
              <a:t>12</a:t>
            </a:fld>
            <a:endParaRPr lang="da-DK" altLang="da-DK" dirty="0"/>
          </a:p>
        </p:txBody>
      </p:sp>
      <p:sp>
        <p:nvSpPr>
          <p:cNvPr id="4" name="Content Placeholder 2"/>
          <p:cNvSpPr txBox="1">
            <a:spLocks/>
          </p:cNvSpPr>
          <p:nvPr/>
        </p:nvSpPr>
        <p:spPr bwMode="auto">
          <a:xfrm>
            <a:off x="467544" y="1058600"/>
            <a:ext cx="8424936" cy="517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Java projekter gemmes som et antal filer i en separat folder (</a:t>
            </a:r>
            <a:r>
              <a:rPr lang="da-DK" altLang="da-DK" b="1" kern="0" dirty="0" err="1">
                <a:solidFill>
                  <a:srgbClr val="A50021"/>
                </a:solidFill>
                <a:ea typeface="ＭＳ Ｐゴシック" pitchFamily="34" charset="-128"/>
                <a:cs typeface="ＭＳ Ｐゴシック" pitchFamily="-65" charset="-128"/>
              </a:rPr>
              <a:t>directory</a:t>
            </a:r>
            <a:r>
              <a:rPr lang="da-DK" altLang="da-DK" b="1" kern="0" dirty="0">
                <a:solidFill>
                  <a:srgbClr val="A50021"/>
                </a:solidFill>
                <a:ea typeface="ＭＳ Ｐゴシック" pitchFamily="34" charset="-128"/>
                <a:cs typeface="ＭＳ Ｐゴシック" pitchFamily="-65" charset="-128"/>
              </a:rPr>
              <a:t>)</a:t>
            </a:r>
          </a:p>
          <a:p>
            <a:pPr marL="342900" lvl="1" indent="-342900">
              <a:spcBef>
                <a:spcPts val="1800"/>
              </a:spcBef>
              <a:buFontTx/>
              <a:buChar char="•"/>
            </a:pPr>
            <a:r>
              <a:rPr lang="da-DK" altLang="da-DK" b="1" kern="0" dirty="0">
                <a:solidFill>
                  <a:srgbClr val="A50021"/>
                </a:solidFill>
                <a:ea typeface="ＭＳ Ｐゴシック" pitchFamily="34" charset="-128"/>
                <a:cs typeface="ＭＳ Ｐゴシック" pitchFamily="-65" charset="-128"/>
              </a:rPr>
              <a:t>For hver klasse, f.eks. </a:t>
            </a:r>
            <a:r>
              <a:rPr lang="da-DK" altLang="da-DK" b="1" kern="0" dirty="0">
                <a:solidFill>
                  <a:srgbClr val="008000"/>
                </a:solidFill>
                <a:ea typeface="ＭＳ Ｐゴシック" pitchFamily="34" charset="-128"/>
                <a:cs typeface="ＭＳ Ｐゴシック" pitchFamily="-65" charset="-128"/>
              </a:rPr>
              <a:t>Game</a:t>
            </a:r>
            <a:r>
              <a:rPr lang="da-DK" altLang="da-DK" b="1" kern="0" dirty="0">
                <a:solidFill>
                  <a:srgbClr val="A50021"/>
                </a:solidFill>
                <a:ea typeface="ＭＳ Ｐゴシック" pitchFamily="34" charset="-128"/>
                <a:cs typeface="ＭＳ Ｐゴシック" pitchFamily="-65" charset="-128"/>
              </a:rPr>
              <a:t>, vil der være følgende filer</a:t>
            </a:r>
          </a:p>
          <a:p>
            <a:pPr lvl="1">
              <a:spcBef>
                <a:spcPts val="600"/>
              </a:spcBef>
              <a:buFontTx/>
              <a:buChar char="–"/>
            </a:pPr>
            <a:r>
              <a:rPr lang="da-DK" altLang="da-DK" sz="1800" b="1" dirty="0">
                <a:solidFill>
                  <a:srgbClr val="008000"/>
                </a:solidFill>
                <a:ea typeface="ＭＳ Ｐゴシック" pitchFamily="34" charset="-128"/>
              </a:rPr>
              <a:t>Game.java</a:t>
            </a:r>
            <a:r>
              <a:rPr lang="da-DK" altLang="da-DK" sz="1800" dirty="0">
                <a:ea typeface="ＭＳ Ｐゴシック" pitchFamily="34" charset="-128"/>
              </a:rPr>
              <a:t> indeholder koden for klassen (som I skriver den og ser den i editoren)</a:t>
            </a:r>
          </a:p>
          <a:p>
            <a:pPr lvl="1">
              <a:spcBef>
                <a:spcPts val="600"/>
              </a:spcBef>
              <a:buFontTx/>
              <a:buChar char="–"/>
            </a:pPr>
            <a:r>
              <a:rPr lang="da-DK" altLang="da-DK" sz="1800" b="1" dirty="0" err="1">
                <a:solidFill>
                  <a:srgbClr val="008000"/>
                </a:solidFill>
                <a:ea typeface="ＭＳ Ｐゴシック" pitchFamily="34" charset="-128"/>
              </a:rPr>
              <a:t>Game.class</a:t>
            </a:r>
            <a:r>
              <a:rPr lang="da-DK" altLang="da-DK" sz="1800" dirty="0">
                <a:ea typeface="ＭＳ Ｐゴシック" pitchFamily="34" charset="-128"/>
              </a:rPr>
              <a:t> indeholder den oversatte binær kode (som kan udføres af Java's virtuelle maskine)</a:t>
            </a:r>
          </a:p>
          <a:p>
            <a:pPr lvl="1">
              <a:spcBef>
                <a:spcPts val="600"/>
              </a:spcBef>
              <a:buFontTx/>
              <a:buChar char="–"/>
            </a:pPr>
            <a:r>
              <a:rPr lang="da-DK" altLang="da-DK" sz="1800" b="1" dirty="0">
                <a:solidFill>
                  <a:srgbClr val="008000"/>
                </a:solidFill>
                <a:ea typeface="ＭＳ Ｐゴシック" pitchFamily="34" charset="-128"/>
              </a:rPr>
              <a:t>Game.html</a:t>
            </a:r>
            <a:r>
              <a:rPr lang="da-DK" altLang="da-DK" sz="1800" dirty="0">
                <a:ea typeface="ＭＳ Ｐゴシック" pitchFamily="34" charset="-128"/>
              </a:rPr>
              <a:t> indeholder dokumentationen (som vises, når I vælger </a:t>
            </a:r>
            <a:r>
              <a:rPr lang="da-DK" altLang="da-DK" sz="1800" dirty="0" err="1">
                <a:ea typeface="ＭＳ Ｐゴシック" pitchFamily="34" charset="-128"/>
              </a:rPr>
              <a:t>Documentaion</a:t>
            </a:r>
            <a:r>
              <a:rPr lang="da-DK" altLang="da-DK" sz="1800" dirty="0">
                <a:ea typeface="ＭＳ Ｐゴシック" pitchFamily="34" charset="-128"/>
              </a:rPr>
              <a:t> </a:t>
            </a:r>
            <a:r>
              <a:rPr lang="da-DK" altLang="da-DK" sz="1800" dirty="0" err="1">
                <a:ea typeface="ＭＳ Ｐゴシック" pitchFamily="34" charset="-128"/>
              </a:rPr>
              <a:t>view</a:t>
            </a:r>
            <a:r>
              <a:rPr lang="da-DK" altLang="da-DK" sz="1800" dirty="0">
                <a:ea typeface="ＭＳ Ｐゴシック" pitchFamily="34" charset="-128"/>
              </a:rPr>
              <a:t> i </a:t>
            </a:r>
            <a:r>
              <a:rPr lang="da-DK" altLang="da-DK" sz="1800" dirty="0" err="1">
                <a:ea typeface="ＭＳ Ｐゴシック" pitchFamily="34" charset="-128"/>
              </a:rPr>
              <a:t>edtitoren</a:t>
            </a:r>
            <a:r>
              <a:rPr lang="da-DK" altLang="da-DK" sz="1800" dirty="0">
                <a:ea typeface="ＭＳ Ｐゴシック" pitchFamily="34" charset="-128"/>
              </a:rPr>
              <a:t>; filen ligger i en subfolder </a:t>
            </a:r>
            <a:r>
              <a:rPr lang="da-DK" altLang="da-DK" sz="1800" b="1" dirty="0" err="1">
                <a:solidFill>
                  <a:srgbClr val="008000"/>
                </a:solidFill>
                <a:ea typeface="ＭＳ Ｐゴシック" pitchFamily="34" charset="-128"/>
              </a:rPr>
              <a:t>doc</a:t>
            </a:r>
            <a:r>
              <a:rPr lang="da-DK" altLang="da-DK" sz="1800" dirty="0">
                <a:ea typeface="ＭＳ Ｐゴシック" pitchFamily="34" charset="-128"/>
              </a:rPr>
              <a:t>)</a:t>
            </a:r>
          </a:p>
          <a:p>
            <a:pPr lvl="1">
              <a:spcBef>
                <a:spcPts val="600"/>
              </a:spcBef>
            </a:pPr>
            <a:r>
              <a:rPr lang="da-DK" altLang="da-DK" sz="1800" b="1" dirty="0" err="1">
                <a:solidFill>
                  <a:srgbClr val="008000"/>
                </a:solidFill>
                <a:ea typeface="ＭＳ Ｐゴシック" pitchFamily="34" charset="-128"/>
              </a:rPr>
              <a:t>Game.ctxt</a:t>
            </a:r>
            <a:r>
              <a:rPr lang="da-DK" altLang="da-DK" sz="1800" dirty="0">
                <a:ea typeface="ＭＳ Ｐゴシック" pitchFamily="34" charset="-128"/>
              </a:rPr>
              <a:t> fil indeholder noget ekstra information om klassens kommentarer og dokumentation (findes kun i BlueJ og nogle få andre udviklingsomgivelser)</a:t>
            </a:r>
          </a:p>
          <a:p>
            <a:pPr marL="342900" lvl="1" indent="-342900">
              <a:spcBef>
                <a:spcPts val="1200"/>
              </a:spcBef>
              <a:buFontTx/>
              <a:buChar char="•"/>
            </a:pPr>
            <a:r>
              <a:rPr lang="da-DK" altLang="da-DK" b="1" kern="0" dirty="0">
                <a:solidFill>
                  <a:srgbClr val="008000"/>
                </a:solidFill>
                <a:ea typeface="ＭＳ Ｐゴシック" pitchFamily="34" charset="-128"/>
                <a:cs typeface="ＭＳ Ｐゴシック" pitchFamily="-65" charset="-128"/>
              </a:rPr>
              <a:t>I BlueJ</a:t>
            </a:r>
            <a:r>
              <a:rPr lang="da-DK" altLang="da-DK" b="1" kern="0" dirty="0">
                <a:solidFill>
                  <a:srgbClr val="A50021"/>
                </a:solidFill>
                <a:ea typeface="ＭＳ Ｐゴシック" pitchFamily="34" charset="-128"/>
                <a:cs typeface="ＭＳ Ｐゴシック" pitchFamily="-65" charset="-128"/>
              </a:rPr>
              <a:t> generes de tre sidste filer </a:t>
            </a:r>
            <a:r>
              <a:rPr lang="da-DK" altLang="da-DK" b="1" kern="0" dirty="0">
                <a:solidFill>
                  <a:srgbClr val="008000"/>
                </a:solidFill>
                <a:ea typeface="ＭＳ Ｐゴシック" pitchFamily="34" charset="-128"/>
                <a:cs typeface="ＭＳ Ｐゴシック" pitchFamily="-65" charset="-128"/>
              </a:rPr>
              <a:t>automatisk</a:t>
            </a:r>
            <a:r>
              <a:rPr lang="da-DK" altLang="da-DK" b="1" kern="0" dirty="0">
                <a:solidFill>
                  <a:srgbClr val="A50021"/>
                </a:solidFill>
                <a:ea typeface="ＭＳ Ｐゴシック" pitchFamily="34" charset="-128"/>
                <a:cs typeface="ＭＳ Ｐゴシック" pitchFamily="-65" charset="-128"/>
              </a:rPr>
              <a:t> ud fra den første</a:t>
            </a:r>
          </a:p>
          <a:p>
            <a:pPr lvl="1">
              <a:spcBef>
                <a:spcPts val="600"/>
              </a:spcBef>
              <a:buFontTx/>
              <a:buChar char="–"/>
            </a:pPr>
            <a:r>
              <a:rPr lang="da-DK" altLang="da-DK" sz="1800" dirty="0">
                <a:ea typeface="ＭＳ Ｐゴシック" pitchFamily="34" charset="-128"/>
              </a:rPr>
              <a:t>De opdateres automatisk, når klassen genoversættes (eller man skifter til </a:t>
            </a:r>
            <a:r>
              <a:rPr lang="da-DK" altLang="da-DK" sz="1800" dirty="0" err="1">
                <a:ea typeface="ＭＳ Ｐゴシック" pitchFamily="34" charset="-128"/>
              </a:rPr>
              <a:t>Documentation</a:t>
            </a:r>
            <a:r>
              <a:rPr lang="da-DK" altLang="da-DK" sz="1800" dirty="0">
                <a:ea typeface="ＭＳ Ｐゴシック" pitchFamily="34" charset="-128"/>
              </a:rPr>
              <a:t> </a:t>
            </a:r>
            <a:r>
              <a:rPr lang="da-DK" altLang="da-DK" sz="1800" dirty="0" err="1">
                <a:ea typeface="ＭＳ Ｐゴシック" pitchFamily="34" charset="-128"/>
              </a:rPr>
              <a:t>view</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Så det er ikke noget, som I behøver at tænke på</a:t>
            </a:r>
          </a:p>
        </p:txBody>
      </p:sp>
      <p:sp>
        <p:nvSpPr>
          <p:cNvPr id="18" name="Title 1"/>
          <p:cNvSpPr txBox="1">
            <a:spLocks/>
          </p:cNvSpPr>
          <p:nvPr/>
        </p:nvSpPr>
        <p:spPr bwMode="auto">
          <a:xfrm>
            <a:off x="395536" y="260648"/>
            <a:ext cx="871296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r>
              <a:rPr lang="da-DK" altLang="da-DK" sz="3200" kern="0" dirty="0">
                <a:solidFill>
                  <a:srgbClr val="A50021"/>
                </a:solidFill>
                <a:ea typeface="ＭＳ Ｐゴシック" pitchFamily="34" charset="-128"/>
                <a:cs typeface="Arial"/>
              </a:rPr>
              <a:t>●</a:t>
            </a:r>
            <a:r>
              <a:rPr lang="da-DK" altLang="da-DK" sz="3200" kern="0" dirty="0">
                <a:ea typeface="ＭＳ Ｐゴシック" pitchFamily="34" charset="-128"/>
                <a:cs typeface="Arial"/>
              </a:rPr>
              <a:t> </a:t>
            </a:r>
            <a:r>
              <a:rPr lang="da-DK" sz="3200" kern="0" dirty="0">
                <a:ea typeface="ＭＳ Ｐゴシック" pitchFamily="34" charset="-128"/>
              </a:rPr>
              <a:t>Brug af </a:t>
            </a:r>
            <a:r>
              <a:rPr lang="da-DK" sz="3200" kern="0">
                <a:ea typeface="ＭＳ Ｐゴシック" pitchFamily="34" charset="-128"/>
              </a:rPr>
              <a:t>Java uden </a:t>
            </a:r>
            <a:r>
              <a:rPr lang="da-DK" sz="3200" kern="0" dirty="0">
                <a:ea typeface="ＭＳ Ｐゴシック" pitchFamily="34" charset="-128"/>
              </a:rPr>
              <a:t>BlueJ</a:t>
            </a:r>
          </a:p>
        </p:txBody>
      </p:sp>
    </p:spTree>
    <p:extLst>
      <p:ext uri="{BB962C8B-B14F-4D97-AF65-F5344CB8AC3E}">
        <p14:creationId xmlns:p14="http://schemas.microsoft.com/office/powerpoint/2010/main" val="378498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a:ea typeface="ＭＳ Ｐゴシック" pitchFamily="34" charset="-128"/>
              </a:rPr>
              <a:t>Start og oversættelse af Java kode</a:t>
            </a: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13</a:t>
            </a:fld>
            <a:endParaRPr lang="da-DK" altLang="da-DK" dirty="0"/>
          </a:p>
        </p:txBody>
      </p:sp>
      <p:sp>
        <p:nvSpPr>
          <p:cNvPr id="4" name="Content Placeholder 2"/>
          <p:cNvSpPr txBox="1">
            <a:spLocks/>
          </p:cNvSpPr>
          <p:nvPr/>
        </p:nvSpPr>
        <p:spPr bwMode="auto">
          <a:xfrm>
            <a:off x="502536" y="1013238"/>
            <a:ext cx="8389944" cy="126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Det er muligt at </a:t>
            </a:r>
            <a:r>
              <a:rPr lang="da-DK" altLang="da-DK" b="1" kern="0" dirty="0">
                <a:solidFill>
                  <a:srgbClr val="008000"/>
                </a:solidFill>
                <a:ea typeface="ＭＳ Ｐゴシック" pitchFamily="34" charset="-128"/>
                <a:cs typeface="ＭＳ Ｐゴシック" pitchFamily="-65" charset="-128"/>
              </a:rPr>
              <a:t>starte</a:t>
            </a:r>
            <a:r>
              <a:rPr lang="da-DK" altLang="da-DK" b="1" kern="0" dirty="0">
                <a:solidFill>
                  <a:srgbClr val="A50021"/>
                </a:solidFill>
                <a:ea typeface="ＭＳ Ｐゴシック" pitchFamily="34" charset="-128"/>
                <a:cs typeface="ＭＳ Ｐゴシック" pitchFamily="-65" charset="-128"/>
              </a:rPr>
              <a:t> Java projekter fra et konsolvindue (uden brug af BlueJ)</a:t>
            </a:r>
          </a:p>
          <a:p>
            <a:pPr lvl="1">
              <a:spcBef>
                <a:spcPts val="600"/>
              </a:spcBef>
              <a:buFontTx/>
              <a:buChar char="–"/>
            </a:pPr>
            <a:r>
              <a:rPr lang="da-DK" altLang="da-DK" sz="1800" dirty="0">
                <a:ea typeface="ＭＳ Ｐゴシック" pitchFamily="34" charset="-128"/>
              </a:rPr>
              <a:t>Når man gør det, skal man angive den klasse, hvori programudførelsen skal starte, f.eks. Game klassen</a:t>
            </a:r>
          </a:p>
        </p:txBody>
      </p:sp>
      <p:sp>
        <p:nvSpPr>
          <p:cNvPr id="6" name="Content Placeholder 2"/>
          <p:cNvSpPr txBox="1">
            <a:spLocks/>
          </p:cNvSpPr>
          <p:nvPr/>
        </p:nvSpPr>
        <p:spPr bwMode="auto">
          <a:xfrm>
            <a:off x="466532" y="3121304"/>
            <a:ext cx="8208912" cy="32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To ting være opfyldt</a:t>
            </a:r>
          </a:p>
          <a:p>
            <a:pPr lvl="1">
              <a:spcBef>
                <a:spcPts val="600"/>
              </a:spcBef>
            </a:pPr>
            <a:r>
              <a:rPr lang="da-DK" altLang="da-DK" sz="1800" dirty="0">
                <a:ea typeface="ＭＳ Ｐゴシック" pitchFamily="34" charset="-128"/>
              </a:rPr>
              <a:t>Der skal være lavet en sti (</a:t>
            </a:r>
            <a:r>
              <a:rPr lang="da-DK" altLang="da-DK" sz="1800" dirty="0" err="1">
                <a:ea typeface="ＭＳ Ｐゴシック" pitchFamily="34" charset="-128"/>
              </a:rPr>
              <a:t>path</a:t>
            </a:r>
            <a:r>
              <a:rPr lang="da-DK" altLang="da-DK" sz="1800" dirty="0">
                <a:ea typeface="ＭＳ Ｐゴシック" pitchFamily="34" charset="-128"/>
              </a:rPr>
              <a:t>) der angiver placeringen af Java's virtuelle maskine (hvordan dette gøres afhænger af operativsystemet)</a:t>
            </a:r>
          </a:p>
          <a:p>
            <a:pPr lvl="1">
              <a:spcBef>
                <a:spcPts val="600"/>
              </a:spcBef>
              <a:buFontTx/>
              <a:buChar char="–"/>
            </a:pPr>
            <a:r>
              <a:rPr lang="da-DK" altLang="da-DK" sz="1800" dirty="0">
                <a:ea typeface="ＭＳ Ｐゴシック" pitchFamily="34" charset="-128"/>
              </a:rPr>
              <a:t>Konsollens aktive folder skal indeholde en fil </a:t>
            </a:r>
            <a:r>
              <a:rPr lang="da-DK" altLang="da-DK" sz="1800" b="1" dirty="0" err="1">
                <a:solidFill>
                  <a:srgbClr val="008000"/>
                </a:solidFill>
                <a:ea typeface="ＭＳ Ｐゴシック" pitchFamily="34" charset="-128"/>
              </a:rPr>
              <a:t>Game.class</a:t>
            </a:r>
            <a:r>
              <a:rPr lang="da-DK" altLang="da-DK" sz="1800" dirty="0">
                <a:ea typeface="ＭＳ Ｐゴシック" pitchFamily="34" charset="-128"/>
              </a:rPr>
              <a:t> med den </a:t>
            </a:r>
            <a:r>
              <a:rPr lang="da-DK" altLang="da-DK" sz="1800" b="1" dirty="0">
                <a:solidFill>
                  <a:srgbClr val="008000"/>
                </a:solidFill>
                <a:ea typeface="ＭＳ Ｐゴシック" pitchFamily="34" charset="-128"/>
              </a:rPr>
              <a:t>oversatte kode</a:t>
            </a:r>
            <a:r>
              <a:rPr lang="da-DK" altLang="da-DK" sz="1800" dirty="0">
                <a:ea typeface="ＭＳ Ｐゴシック" pitchFamily="34" charset="-128"/>
              </a:rPr>
              <a:t> for en Java klasse, hvori der findes en metode ved navn </a:t>
            </a:r>
            <a:r>
              <a:rPr lang="da-DK" altLang="da-DK" sz="1800" b="1" dirty="0" err="1">
                <a:solidFill>
                  <a:srgbClr val="008000"/>
                </a:solidFill>
                <a:ea typeface="ＭＳ Ｐゴシック" pitchFamily="34" charset="-128"/>
              </a:rPr>
              <a:t>main</a:t>
            </a:r>
            <a:r>
              <a:rPr lang="da-DK" altLang="da-DK" sz="1800" dirty="0">
                <a:ea typeface="ＭＳ Ｐゴシック" pitchFamily="34" charset="-128"/>
              </a:rPr>
              <a:t> (som opfylder nogle ting, der beskrives på næste slide)</a:t>
            </a:r>
          </a:p>
          <a:p>
            <a:pPr marL="342900" lvl="1" indent="-342900">
              <a:spcBef>
                <a:spcPts val="1800"/>
              </a:spcBef>
              <a:buFontTx/>
              <a:buChar char="•"/>
            </a:pPr>
            <a:r>
              <a:rPr lang="da-DK" altLang="da-DK" b="1" kern="0" dirty="0">
                <a:solidFill>
                  <a:srgbClr val="008000"/>
                </a:solidFill>
                <a:ea typeface="ＭＳ Ｐゴシック" pitchFamily="34" charset="-128"/>
                <a:cs typeface="ＭＳ Ｐゴシック" pitchFamily="-65" charset="-128"/>
              </a:rPr>
              <a:t>Oversættelse</a:t>
            </a:r>
            <a:r>
              <a:rPr lang="da-DK" altLang="da-DK" b="1" kern="0" dirty="0">
                <a:solidFill>
                  <a:srgbClr val="A50021"/>
                </a:solidFill>
                <a:ea typeface="ＭＳ Ｐゴシック" pitchFamily="34" charset="-128"/>
                <a:cs typeface="ＭＳ Ｐゴシック" pitchFamily="-65" charset="-128"/>
              </a:rPr>
              <a:t> af Game klassen (og de klasser, som den bruger) sker ved at skrive </a:t>
            </a:r>
            <a:r>
              <a:rPr lang="da-DK" altLang="da-DK" b="1" kern="0" dirty="0" err="1">
                <a:solidFill>
                  <a:srgbClr val="008000"/>
                </a:solidFill>
                <a:ea typeface="ＭＳ Ｐゴシック" pitchFamily="34" charset="-128"/>
                <a:cs typeface="ＭＳ Ｐゴシック" pitchFamily="-65" charset="-128"/>
              </a:rPr>
              <a:t>javac</a:t>
            </a:r>
            <a:r>
              <a:rPr lang="da-DK" altLang="da-DK" b="1" kern="0" dirty="0">
                <a:solidFill>
                  <a:srgbClr val="008000"/>
                </a:solidFill>
                <a:ea typeface="ＭＳ Ｐゴシック" pitchFamily="34" charset="-128"/>
                <a:cs typeface="ＭＳ Ｐゴシック" pitchFamily="-65" charset="-128"/>
              </a:rPr>
              <a:t> Game.java</a:t>
            </a:r>
            <a:r>
              <a:rPr lang="da-DK" altLang="da-DK" b="1" kern="0" dirty="0">
                <a:solidFill>
                  <a:srgbClr val="A50021"/>
                </a:solidFill>
                <a:ea typeface="ＭＳ Ｐゴシック" pitchFamily="34" charset="-128"/>
                <a:cs typeface="ＭＳ Ｐゴシック" pitchFamily="-65" charset="-128"/>
              </a:rPr>
              <a:t> i konsollen</a:t>
            </a:r>
          </a:p>
          <a:p>
            <a:pPr lvl="1">
              <a:spcBef>
                <a:spcPts val="600"/>
              </a:spcBef>
            </a:pPr>
            <a:r>
              <a:rPr lang="da-DK" altLang="da-DK" sz="1700" spc="-60" dirty="0">
                <a:ea typeface="ＭＳ Ｐゴシック" pitchFamily="34" charset="-128"/>
              </a:rPr>
              <a:t>Se www.dummies.com/programming/java/how-to-use-the-javac-command/  </a:t>
            </a:r>
            <a:r>
              <a:rPr lang="da-DK" altLang="da-DK" sz="1700" b="1" spc="-60" dirty="0">
                <a:ea typeface="ＭＳ Ｐゴシック" pitchFamily="34" charset="-128"/>
                <a:hlinkClick r:id="rId2"/>
              </a:rPr>
              <a:t>Link</a:t>
            </a:r>
            <a:endParaRPr lang="da-DK" altLang="da-DK" sz="1700" b="1" spc="-60" dirty="0">
              <a:ea typeface="ＭＳ Ｐゴシック" pitchFamily="34" charset="-128"/>
            </a:endParaRPr>
          </a:p>
          <a:p>
            <a:pPr lvl="2">
              <a:spcBef>
                <a:spcPts val="300"/>
              </a:spcBef>
              <a:buFontTx/>
              <a:buChar char="–"/>
            </a:pPr>
            <a:endParaRPr lang="da-DK" altLang="da-DK" sz="1800" dirty="0">
              <a:ea typeface="ＭＳ Ｐゴシック" pitchFamily="34" charset="-128"/>
            </a:endParaRPr>
          </a:p>
          <a:p>
            <a:pPr marL="457200" lvl="1" indent="0">
              <a:spcBef>
                <a:spcPts val="600"/>
              </a:spcBef>
              <a:buNone/>
            </a:pPr>
            <a:endParaRPr lang="da-DK" altLang="da-DK" sz="1800" dirty="0">
              <a:ea typeface="ＭＳ Ｐゴシック" pitchFamily="34" charset="-128"/>
            </a:endParaRPr>
          </a:p>
        </p:txBody>
      </p:sp>
      <p:grpSp>
        <p:nvGrpSpPr>
          <p:cNvPr id="12" name="Group 11"/>
          <p:cNvGrpSpPr/>
          <p:nvPr/>
        </p:nvGrpSpPr>
        <p:grpSpPr>
          <a:xfrm>
            <a:off x="1255478" y="2348880"/>
            <a:ext cx="5782426" cy="626458"/>
            <a:chOff x="1185547" y="2315728"/>
            <a:chExt cx="5782426" cy="897248"/>
          </a:xfrm>
        </p:grpSpPr>
        <p:pic>
          <p:nvPicPr>
            <p:cNvPr id="5" name="Picture 4"/>
            <p:cNvPicPr>
              <a:picLocks noChangeAspect="1"/>
            </p:cNvPicPr>
            <p:nvPr/>
          </p:nvPicPr>
          <p:blipFill rotWithShape="1">
            <a:blip r:embed="rId3"/>
            <a:srcRect t="-1" b="50001"/>
            <a:stretch/>
          </p:blipFill>
          <p:spPr>
            <a:xfrm>
              <a:off x="1185547" y="2315728"/>
              <a:ext cx="5778274" cy="897248"/>
            </a:xfrm>
            <a:prstGeom prst="rect">
              <a:avLst/>
            </a:prstGeom>
          </p:spPr>
        </p:pic>
        <p:pic>
          <p:nvPicPr>
            <p:cNvPr id="9" name="Picture 8"/>
            <p:cNvPicPr>
              <a:picLocks noChangeAspect="1"/>
            </p:cNvPicPr>
            <p:nvPr/>
          </p:nvPicPr>
          <p:blipFill rotWithShape="1">
            <a:blip r:embed="rId3"/>
            <a:srcRect t="55711" b="24121"/>
            <a:stretch/>
          </p:blipFill>
          <p:spPr>
            <a:xfrm>
              <a:off x="1189699" y="2810936"/>
              <a:ext cx="5778274" cy="361903"/>
            </a:xfrm>
            <a:prstGeom prst="rect">
              <a:avLst/>
            </a:prstGeom>
          </p:spPr>
        </p:pic>
        <p:sp>
          <p:nvSpPr>
            <p:cNvPr id="7" name="Rectangle 6"/>
            <p:cNvSpPr/>
            <p:nvPr/>
          </p:nvSpPr>
          <p:spPr bwMode="auto">
            <a:xfrm>
              <a:off x="2769723" y="2810936"/>
              <a:ext cx="1016575"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Tree>
    <p:extLst>
      <p:ext uri="{BB962C8B-B14F-4D97-AF65-F5344CB8AC3E}">
        <p14:creationId xmlns:p14="http://schemas.microsoft.com/office/powerpoint/2010/main" val="262453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err="1">
                <a:ea typeface="ＭＳ Ｐゴシック" pitchFamily="34" charset="-128"/>
              </a:rPr>
              <a:t>main</a:t>
            </a:r>
            <a:r>
              <a:rPr lang="da-DK" sz="3200" dirty="0">
                <a:ea typeface="ＭＳ Ｐゴシック" pitchFamily="34" charset="-128"/>
              </a:rPr>
              <a:t> metoden</a:t>
            </a:r>
          </a:p>
        </p:txBody>
      </p:sp>
      <p:sp>
        <p:nvSpPr>
          <p:cNvPr id="4" name="Content Placeholder 2"/>
          <p:cNvSpPr txBox="1">
            <a:spLocks/>
          </p:cNvSpPr>
          <p:nvPr/>
        </p:nvSpPr>
        <p:spPr bwMode="auto">
          <a:xfrm>
            <a:off x="467544" y="1058600"/>
            <a:ext cx="8136904" cy="42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err="1">
                <a:solidFill>
                  <a:srgbClr val="008000"/>
                </a:solidFill>
                <a:ea typeface="ＭＳ Ｐゴシック" pitchFamily="34" charset="-128"/>
                <a:cs typeface="ＭＳ Ｐゴシック" pitchFamily="-65" charset="-128"/>
              </a:rPr>
              <a:t>main</a:t>
            </a:r>
            <a:r>
              <a:rPr lang="da-DK" altLang="da-DK" b="1" kern="0" dirty="0">
                <a:solidFill>
                  <a:srgbClr val="A50021"/>
                </a:solidFill>
                <a:ea typeface="ＭＳ Ｐゴシック" pitchFamily="34" charset="-128"/>
                <a:cs typeface="ＭＳ Ｐゴシック" pitchFamily="-65" charset="-128"/>
              </a:rPr>
              <a:t> metoden skal have </a:t>
            </a:r>
            <a:r>
              <a:rPr lang="da-DK" altLang="da-DK" b="1" kern="0" dirty="0" err="1">
                <a:solidFill>
                  <a:srgbClr val="A50021"/>
                </a:solidFill>
                <a:ea typeface="ＭＳ Ｐゴシック" pitchFamily="34" charset="-128"/>
                <a:cs typeface="ＭＳ Ｐゴシック" pitchFamily="-65" charset="-128"/>
              </a:rPr>
              <a:t>nedentående</a:t>
            </a:r>
            <a:r>
              <a:rPr lang="da-DK" altLang="da-DK" b="1" kern="0" dirty="0">
                <a:solidFill>
                  <a:srgbClr val="A50021"/>
                </a:solidFill>
                <a:ea typeface="ＭＳ Ｐゴシック" pitchFamily="34" charset="-128"/>
                <a:cs typeface="ＭＳ Ｐゴシック" pitchFamily="-65" charset="-128"/>
              </a:rPr>
              <a:t> udseende</a:t>
            </a:r>
          </a:p>
        </p:txBody>
      </p:sp>
      <p:sp>
        <p:nvSpPr>
          <p:cNvPr id="9" name="Rectangle 8"/>
          <p:cNvSpPr/>
          <p:nvPr/>
        </p:nvSpPr>
        <p:spPr bwMode="auto">
          <a:xfrm>
            <a:off x="900552" y="1601600"/>
            <a:ext cx="7098348" cy="36514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a:solidFill>
                  <a:srgbClr val="7030A0"/>
                </a:solidFill>
                <a:latin typeface="Courier New" panose="02070309020205020404" pitchFamily="49" charset="0"/>
                <a:cs typeface="Courier New" panose="02070309020205020404" pitchFamily="49" charset="0"/>
              </a:rPr>
              <a:t>public static </a:t>
            </a:r>
            <a:r>
              <a:rPr lang="da-DK" sz="1800" b="1" kern="0" dirty="0">
                <a:solidFill>
                  <a:srgbClr val="FF0000"/>
                </a:solidFill>
                <a:latin typeface="Courier New" panose="02070309020205020404" pitchFamily="49" charset="0"/>
                <a:cs typeface="Courier New" panose="02070309020205020404" pitchFamily="49" charset="0"/>
              </a:rPr>
              <a:t>void</a:t>
            </a:r>
            <a:r>
              <a:rPr lang="da-DK" sz="1800" b="1" kern="0" dirty="0">
                <a:solidFill>
                  <a:srgbClr val="7030A0"/>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main</a:t>
            </a:r>
            <a:r>
              <a:rPr lang="da-DK" sz="1800" b="1" kern="0" dirty="0">
                <a:solidFill>
                  <a:schemeClr val="tx1"/>
                </a:solidFill>
                <a:latin typeface="Courier New" panose="02070309020205020404" pitchFamily="49" charset="0"/>
                <a:cs typeface="Courier New" panose="02070309020205020404" pitchFamily="49" charset="0"/>
              </a:rPr>
              <a:t>(String[] </a:t>
            </a:r>
            <a:r>
              <a:rPr lang="da-DK" sz="1800" b="1" kern="0" dirty="0" err="1">
                <a:solidFill>
                  <a:schemeClr val="tx1"/>
                </a:solidFill>
                <a:latin typeface="Courier New" panose="02070309020205020404" pitchFamily="49" charset="0"/>
                <a:cs typeface="Courier New" panose="02070309020205020404" pitchFamily="49" charset="0"/>
              </a:rPr>
              <a:t>args</a:t>
            </a:r>
            <a:r>
              <a:rPr lang="da-DK" sz="1800" b="1" kern="0" dirty="0">
                <a:solidFill>
                  <a:schemeClr val="tx1"/>
                </a:solidFill>
                <a:latin typeface="Courier New" panose="02070309020205020404" pitchFamily="49" charset="0"/>
                <a:cs typeface="Courier New" panose="02070309020205020404" pitchFamily="49" charset="0"/>
              </a:rPr>
              <a:t>) {...}</a:t>
            </a:r>
          </a:p>
        </p:txBody>
      </p:sp>
      <p:sp>
        <p:nvSpPr>
          <p:cNvPr id="10" name="Content Placeholder 2"/>
          <p:cNvSpPr txBox="1">
            <a:spLocks/>
          </p:cNvSpPr>
          <p:nvPr/>
        </p:nvSpPr>
        <p:spPr bwMode="auto">
          <a:xfrm>
            <a:off x="404956" y="2060848"/>
            <a:ext cx="8712549" cy="200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a:ea typeface="ＭＳ Ｐゴシック" pitchFamily="34" charset="-128"/>
              </a:rPr>
              <a:t>Den skal være </a:t>
            </a:r>
            <a:r>
              <a:rPr lang="da-DK" altLang="da-DK" sz="1800" b="1" dirty="0">
                <a:solidFill>
                  <a:srgbClr val="008000"/>
                </a:solidFill>
                <a:ea typeface="ＭＳ Ｐゴシック" pitchFamily="34" charset="-128"/>
              </a:rPr>
              <a:t>public</a:t>
            </a:r>
            <a:r>
              <a:rPr lang="da-DK" altLang="da-DK" sz="1800" dirty="0">
                <a:ea typeface="ＭＳ Ｐゴシック" pitchFamily="34" charset="-128"/>
              </a:rPr>
              <a:t>, således den kan kaldes uden for klassen</a:t>
            </a:r>
          </a:p>
          <a:p>
            <a:pPr lvl="1">
              <a:spcBef>
                <a:spcPts val="600"/>
              </a:spcBef>
            </a:pPr>
            <a:r>
              <a:rPr lang="da-DK" altLang="da-DK" sz="1800" spc="-40" dirty="0">
                <a:ea typeface="ＭＳ Ｐゴシック" pitchFamily="34" charset="-128"/>
              </a:rPr>
              <a:t>Den skal være en </a:t>
            </a:r>
            <a:r>
              <a:rPr lang="da-DK" altLang="da-DK" sz="1800" b="1" spc="-40" dirty="0">
                <a:solidFill>
                  <a:srgbClr val="008000"/>
                </a:solidFill>
                <a:ea typeface="ＭＳ Ｐゴシック" pitchFamily="34" charset="-128"/>
              </a:rPr>
              <a:t>klassemetode</a:t>
            </a:r>
            <a:r>
              <a:rPr lang="da-DK" altLang="da-DK" sz="1800" spc="-40" dirty="0">
                <a:ea typeface="ＭＳ Ｐゴシック" pitchFamily="34" charset="-128"/>
              </a:rPr>
              <a:t>, da der på kaldstidspunktet ikke eksisterer nogen objekter</a:t>
            </a:r>
          </a:p>
          <a:p>
            <a:pPr lvl="1">
              <a:spcBef>
                <a:spcPts val="600"/>
              </a:spcBef>
            </a:pPr>
            <a:r>
              <a:rPr lang="da-DK" altLang="da-DK" sz="1800" spc="-40" dirty="0">
                <a:ea typeface="ＭＳ Ｐゴシック" pitchFamily="34" charset="-128"/>
              </a:rPr>
              <a:t>Den skal have et </a:t>
            </a:r>
            <a:r>
              <a:rPr lang="da-DK" altLang="da-DK" sz="1800" b="1" spc="-40" dirty="0">
                <a:solidFill>
                  <a:srgbClr val="008000"/>
                </a:solidFill>
                <a:ea typeface="ＭＳ Ｐゴシック" pitchFamily="34" charset="-128"/>
              </a:rPr>
              <a:t>String array</a:t>
            </a:r>
            <a:r>
              <a:rPr lang="da-DK" altLang="da-DK" sz="1800" spc="-40" dirty="0">
                <a:ea typeface="ＭＳ Ｐゴシック" pitchFamily="34" charset="-128"/>
              </a:rPr>
              <a:t> som parameter (</a:t>
            </a:r>
            <a:r>
              <a:rPr lang="da-DK" altLang="da-DK" sz="1800" dirty="0">
                <a:ea typeface="ＭＳ Ｐゴシック" pitchFamily="34" charset="-128"/>
              </a:rPr>
              <a:t>denne konvention er, sammen med en masse af Java's syntax, arvet fra programmeringssproget C)</a:t>
            </a:r>
            <a:endParaRPr lang="da-DK" altLang="da-DK" sz="1800" spc="-40" dirty="0">
              <a:ea typeface="ＭＳ Ｐゴシック" pitchFamily="34" charset="-128"/>
            </a:endParaRPr>
          </a:p>
          <a:p>
            <a:pPr marL="342900" lvl="1" indent="-342900">
              <a:spcBef>
                <a:spcPts val="1800"/>
              </a:spcBef>
              <a:buFontTx/>
              <a:buChar char="•"/>
            </a:pPr>
            <a:r>
              <a:rPr lang="da-DK" altLang="da-DK" b="1" kern="0" dirty="0">
                <a:solidFill>
                  <a:srgbClr val="A50021"/>
                </a:solidFill>
                <a:ea typeface="ＭＳ Ｐゴシック" pitchFamily="34" charset="-128"/>
                <a:cs typeface="ＭＳ Ｐゴシック" pitchFamily="-65" charset="-128"/>
              </a:rPr>
              <a:t>Argumentet til </a:t>
            </a:r>
            <a:r>
              <a:rPr lang="da-DK" altLang="da-DK" b="1" kern="0" dirty="0" err="1">
                <a:solidFill>
                  <a:srgbClr val="008000"/>
                </a:solidFill>
                <a:ea typeface="ＭＳ Ｐゴシック" pitchFamily="34" charset="-128"/>
                <a:cs typeface="ＭＳ Ｐゴシック" pitchFamily="-65" charset="-128"/>
              </a:rPr>
              <a:t>main</a:t>
            </a:r>
            <a:r>
              <a:rPr lang="da-DK" altLang="da-DK" b="1" kern="0" dirty="0">
                <a:solidFill>
                  <a:srgbClr val="A50021"/>
                </a:solidFill>
                <a:ea typeface="ＭＳ Ｐゴシック" pitchFamily="34" charset="-128"/>
                <a:cs typeface="ＭＳ Ｐゴシック" pitchFamily="-65" charset="-128"/>
              </a:rPr>
              <a:t> metoden skrives efter klassens navn</a:t>
            </a:r>
          </a:p>
          <a:p>
            <a:pPr lvl="1">
              <a:spcBef>
                <a:spcPts val="600"/>
              </a:spcBef>
            </a:pPr>
            <a:r>
              <a:rPr lang="da-DK" altLang="da-DK" sz="1800" spc="-60" dirty="0">
                <a:ea typeface="ＭＳ Ｐゴシック" pitchFamily="34" charset="-128"/>
              </a:rPr>
              <a:t>I nedenstående eksempel er argumentet et array med elementerne "2" og "Fred"</a:t>
            </a:r>
          </a:p>
        </p:txBody>
      </p:sp>
      <p:grpSp>
        <p:nvGrpSpPr>
          <p:cNvPr id="5" name="Group 4"/>
          <p:cNvGrpSpPr/>
          <p:nvPr/>
        </p:nvGrpSpPr>
        <p:grpSpPr>
          <a:xfrm>
            <a:off x="1187624" y="4541074"/>
            <a:ext cx="5782426" cy="897248"/>
            <a:chOff x="1268114" y="5066492"/>
            <a:chExt cx="5782426" cy="897248"/>
          </a:xfrm>
        </p:grpSpPr>
        <p:grpSp>
          <p:nvGrpSpPr>
            <p:cNvPr id="20" name="Group 19"/>
            <p:cNvGrpSpPr/>
            <p:nvPr/>
          </p:nvGrpSpPr>
          <p:grpSpPr>
            <a:xfrm>
              <a:off x="1268114" y="5066492"/>
              <a:ext cx="5782426" cy="897248"/>
              <a:chOff x="1275997" y="5145319"/>
              <a:chExt cx="5782426" cy="897248"/>
            </a:xfrm>
          </p:grpSpPr>
          <p:pic>
            <p:nvPicPr>
              <p:cNvPr id="13" name="Picture 12"/>
              <p:cNvPicPr>
                <a:picLocks noChangeAspect="1"/>
              </p:cNvPicPr>
              <p:nvPr/>
            </p:nvPicPr>
            <p:blipFill rotWithShape="1">
              <a:blip r:embed="rId2"/>
              <a:srcRect t="-1" b="50001"/>
              <a:stretch/>
            </p:blipFill>
            <p:spPr>
              <a:xfrm>
                <a:off x="1275997" y="5145319"/>
                <a:ext cx="5778274" cy="897248"/>
              </a:xfrm>
              <a:prstGeom prst="rect">
                <a:avLst/>
              </a:prstGeom>
            </p:spPr>
          </p:pic>
          <p:pic>
            <p:nvPicPr>
              <p:cNvPr id="14" name="Picture 13"/>
              <p:cNvPicPr>
                <a:picLocks noChangeAspect="1"/>
              </p:cNvPicPr>
              <p:nvPr/>
            </p:nvPicPr>
            <p:blipFill rotWithShape="1">
              <a:blip r:embed="rId2"/>
              <a:srcRect t="55711" b="24121"/>
              <a:stretch/>
            </p:blipFill>
            <p:spPr>
              <a:xfrm>
                <a:off x="1280149" y="5640527"/>
                <a:ext cx="5778274" cy="361903"/>
              </a:xfrm>
              <a:prstGeom prst="rect">
                <a:avLst/>
              </a:prstGeom>
            </p:spPr>
          </p:pic>
          <p:sp>
            <p:nvSpPr>
              <p:cNvPr id="15" name="Rectangle 14"/>
              <p:cNvSpPr/>
              <p:nvPr/>
            </p:nvSpPr>
            <p:spPr bwMode="auto">
              <a:xfrm>
                <a:off x="2860173" y="5640527"/>
                <a:ext cx="1654750"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pic>
          <p:nvPicPr>
            <p:cNvPr id="16" name="Picture 15"/>
            <p:cNvPicPr>
              <a:picLocks noChangeAspect="1"/>
            </p:cNvPicPr>
            <p:nvPr/>
          </p:nvPicPr>
          <p:blipFill>
            <a:blip r:embed="rId3"/>
            <a:stretch>
              <a:fillRect/>
            </a:stretch>
          </p:blipFill>
          <p:spPr>
            <a:xfrm>
              <a:off x="3836489" y="5603577"/>
              <a:ext cx="638175" cy="209550"/>
            </a:xfrm>
            <a:prstGeom prst="rect">
              <a:avLst/>
            </a:prstGeom>
          </p:spPr>
        </p:pic>
      </p:grpSp>
      <p:sp>
        <p:nvSpPr>
          <p:cNvPr id="18" name="Content Placeholder 2"/>
          <p:cNvSpPr txBox="1">
            <a:spLocks/>
          </p:cNvSpPr>
          <p:nvPr/>
        </p:nvSpPr>
        <p:spPr bwMode="auto">
          <a:xfrm>
            <a:off x="475408" y="5661248"/>
            <a:ext cx="7954580" cy="68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a:ea typeface="ＭＳ Ｐゴシック" pitchFamily="34" charset="-128"/>
              </a:rPr>
              <a:t>Hvis man ikke skriver noget efter klassens navn, er argumentet et tomt String array</a:t>
            </a:r>
          </a:p>
        </p:txBody>
      </p:sp>
      <p:sp>
        <p:nvSpPr>
          <p:cNvPr id="3" name="Slide Number Placeholder 2"/>
          <p:cNvSpPr>
            <a:spLocks noGrp="1"/>
          </p:cNvSpPr>
          <p:nvPr>
            <p:ph type="sldNum" sz="quarter" idx="12"/>
          </p:nvPr>
        </p:nvSpPr>
        <p:spPr>
          <a:xfrm>
            <a:off x="8363486" y="6396189"/>
            <a:ext cx="784143" cy="457200"/>
          </a:xfrm>
        </p:spPr>
        <p:txBody>
          <a:bodyPr/>
          <a:lstStyle/>
          <a:p>
            <a:fld id="{AFFA0464-6430-46B6-9821-63ECB517BF02}" type="slidenum">
              <a:rPr lang="da-DK" altLang="da-DK" smtClean="0"/>
              <a:pPr/>
              <a:t>14</a:t>
            </a:fld>
            <a:endParaRPr lang="da-DK" altLang="da-DK" dirty="0"/>
          </a:p>
        </p:txBody>
      </p:sp>
    </p:spTree>
    <p:extLst>
      <p:ext uri="{BB962C8B-B14F-4D97-AF65-F5344CB8AC3E}">
        <p14:creationId xmlns:p14="http://schemas.microsoft.com/office/powerpoint/2010/main" val="2055804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a:ea typeface="ＭＳ Ｐゴシック" pitchFamily="34" charset="-128"/>
              </a:rPr>
              <a:t>BlueJ kontra andre Java editorer</a:t>
            </a:r>
          </a:p>
        </p:txBody>
      </p:sp>
      <p:sp>
        <p:nvSpPr>
          <p:cNvPr id="4" name="Content Placeholder 2"/>
          <p:cNvSpPr txBox="1">
            <a:spLocks/>
          </p:cNvSpPr>
          <p:nvPr/>
        </p:nvSpPr>
        <p:spPr bwMode="auto">
          <a:xfrm>
            <a:off x="467544" y="1052736"/>
            <a:ext cx="8388932"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BlueJ gør det let at håndtere Java projekter uden brug af konsol og kendskab til diverse fil </a:t>
            </a:r>
            <a:r>
              <a:rPr lang="da-DK" altLang="da-DK" b="1" kern="0" dirty="0" err="1">
                <a:solidFill>
                  <a:srgbClr val="A50021"/>
                </a:solidFill>
                <a:ea typeface="ＭＳ Ｐゴシック" pitchFamily="34" charset="-128"/>
                <a:cs typeface="ＭＳ Ｐゴシック" pitchFamily="-65" charset="-128"/>
              </a:rPr>
              <a:t>extensions</a:t>
            </a:r>
            <a:r>
              <a:rPr lang="da-DK" altLang="da-DK" b="1" kern="0" dirty="0">
                <a:solidFill>
                  <a:srgbClr val="A50021"/>
                </a:solidFill>
                <a:ea typeface="ＭＳ Ｐゴシック" pitchFamily="34" charset="-128"/>
                <a:cs typeface="ＭＳ Ｐゴシック" pitchFamily="-65" charset="-128"/>
              </a:rPr>
              <a:t> (og </a:t>
            </a:r>
            <a:r>
              <a:rPr lang="da-DK" altLang="da-DK" b="1" kern="0" dirty="0" err="1">
                <a:solidFill>
                  <a:srgbClr val="A50021"/>
                </a:solidFill>
                <a:ea typeface="ＭＳ Ｐゴシック" pitchFamily="34" charset="-128"/>
                <a:cs typeface="ＭＳ Ｐゴシック" pitchFamily="-65" charset="-128"/>
              </a:rPr>
              <a:t>main</a:t>
            </a:r>
            <a:r>
              <a:rPr lang="da-DK" altLang="da-DK" b="1" kern="0" dirty="0">
                <a:solidFill>
                  <a:srgbClr val="A50021"/>
                </a:solidFill>
                <a:ea typeface="ＭＳ Ｐゴシック" pitchFamily="34" charset="-128"/>
                <a:cs typeface="ＭＳ Ｐゴシック" pitchFamily="-65" charset="-128"/>
              </a:rPr>
              <a:t> metoden)</a:t>
            </a:r>
          </a:p>
          <a:p>
            <a:pPr lvl="1">
              <a:spcBef>
                <a:spcPts val="600"/>
              </a:spcBef>
            </a:pPr>
            <a:r>
              <a:rPr lang="da-DK" altLang="da-DK" sz="1800" dirty="0">
                <a:ea typeface="ＭＳ Ｐゴシック" pitchFamily="34" charset="-128"/>
              </a:rPr>
              <a:t>Den er derfor særdeles velegnet for nye programmører</a:t>
            </a:r>
          </a:p>
          <a:p>
            <a:pPr lvl="1">
              <a:spcBef>
                <a:spcPts val="600"/>
              </a:spcBef>
            </a:pPr>
            <a:r>
              <a:rPr lang="da-DK" altLang="da-DK" sz="1800" dirty="0">
                <a:ea typeface="ＭＳ Ｐゴシック" pitchFamily="34" charset="-128"/>
              </a:rPr>
              <a:t>Man kan let "lege" med programmer og udføre deres metoder uden at kende deres detaljerede indhold (Java kode)</a:t>
            </a:r>
          </a:p>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Andre Java editorer er mere komplekse at bruge, men stiller til gengæld flere faciliteter til rådighed</a:t>
            </a:r>
          </a:p>
          <a:p>
            <a:pPr lvl="1">
              <a:spcBef>
                <a:spcPts val="600"/>
              </a:spcBef>
              <a:buFontTx/>
              <a:buChar char="–"/>
            </a:pPr>
            <a:r>
              <a:rPr lang="da-DK" altLang="da-DK" sz="1800" spc="-40" dirty="0">
                <a:ea typeface="ＭＳ Ｐゴシック" pitchFamily="34" charset="-128"/>
              </a:rPr>
              <a:t>De kan f.eks. automatisk generere kode for konstruktører, accessormetoder</a:t>
            </a:r>
            <a:r>
              <a:rPr lang="da-DK" altLang="da-DK" sz="1800" dirty="0">
                <a:ea typeface="ＭＳ Ｐゴシック" pitchFamily="34" charset="-128"/>
              </a:rPr>
              <a:t> og import statements (det I ikke måtte bruge under køreprøverne)</a:t>
            </a:r>
          </a:p>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Mange af vores studerende bruger </a:t>
            </a:r>
            <a:r>
              <a:rPr lang="da-DK" altLang="da-DK" b="1" kern="0" dirty="0" err="1">
                <a:solidFill>
                  <a:srgbClr val="008000"/>
                </a:solidFill>
                <a:ea typeface="ＭＳ Ｐゴシック" pitchFamily="34" charset="-128"/>
                <a:cs typeface="ＭＳ Ｐゴシック" pitchFamily="-65" charset="-128"/>
              </a:rPr>
              <a:t>IntelliJ</a:t>
            </a:r>
            <a:r>
              <a:rPr lang="da-DK" altLang="da-DK" b="1" kern="0" dirty="0">
                <a:solidFill>
                  <a:srgbClr val="A50021"/>
                </a:solidFill>
                <a:ea typeface="ＭＳ Ｐゴシック" pitchFamily="34" charset="-128"/>
                <a:cs typeface="ＭＳ Ｐゴシック" pitchFamily="-65" charset="-128"/>
              </a:rPr>
              <a:t> udviklingsmiljøet</a:t>
            </a:r>
          </a:p>
          <a:p>
            <a:pPr lvl="1">
              <a:spcBef>
                <a:spcPts val="600"/>
              </a:spcBef>
            </a:pPr>
            <a:r>
              <a:rPr lang="da-DK" altLang="da-DK" sz="1800" dirty="0">
                <a:ea typeface="ＭＳ Ｐゴシック" pitchFamily="34" charset="-128"/>
              </a:rPr>
              <a:t>Det er </a:t>
            </a:r>
            <a:r>
              <a:rPr lang="da-DK" altLang="da-DK" sz="1800" b="1" dirty="0">
                <a:solidFill>
                  <a:srgbClr val="008000"/>
                </a:solidFill>
                <a:ea typeface="ＭＳ Ｐゴシック" pitchFamily="34" charset="-128"/>
              </a:rPr>
              <a:t>frivilligt</a:t>
            </a:r>
            <a:r>
              <a:rPr lang="da-DK" altLang="da-DK" sz="1800" dirty="0">
                <a:ea typeface="ＭＳ Ｐゴシック" pitchFamily="34" charset="-128"/>
              </a:rPr>
              <a:t> om I vil skifte til </a:t>
            </a:r>
            <a:r>
              <a:rPr lang="da-DK" altLang="da-DK" sz="1800" dirty="0" err="1">
                <a:ea typeface="ＭＳ Ｐゴシック" pitchFamily="34" charset="-128"/>
              </a:rPr>
              <a:t>IntelliJ</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Hvis I er tilfredse med BlueJ, kan I sagtens fortsætte med den kurset ud</a:t>
            </a:r>
          </a:p>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Mere information om start af Java fra konsol samt brug af </a:t>
            </a:r>
            <a:r>
              <a:rPr lang="da-DK" altLang="da-DK" b="1" kern="0" dirty="0" err="1">
                <a:solidFill>
                  <a:srgbClr val="A50021"/>
                </a:solidFill>
                <a:ea typeface="ＭＳ Ｐゴシック" pitchFamily="34" charset="-128"/>
                <a:cs typeface="ＭＳ Ｐゴシック" pitchFamily="-65" charset="-128"/>
              </a:rPr>
              <a:t>InteliJ</a:t>
            </a:r>
            <a:endParaRPr lang="da-DK" altLang="da-DK" b="1" kern="0" dirty="0">
              <a:solidFill>
                <a:srgbClr val="A50021"/>
              </a:solidFill>
              <a:ea typeface="ＭＳ Ｐゴシック" pitchFamily="34" charset="-128"/>
              <a:cs typeface="ＭＳ Ｐゴシック" pitchFamily="-65" charset="-128"/>
            </a:endParaRPr>
          </a:p>
          <a:p>
            <a:pPr lvl="1">
              <a:spcBef>
                <a:spcPts val="400"/>
              </a:spcBef>
            </a:pPr>
            <a:r>
              <a:rPr lang="da-DK" altLang="da-DK" sz="1800" dirty="0">
                <a:ea typeface="ＭＳ Ｐゴシック" pitchFamily="34" charset="-128"/>
              </a:rPr>
              <a:t>To videoer under uge 9: </a:t>
            </a:r>
            <a:r>
              <a:rPr lang="da-DK" altLang="da-DK" sz="1800" b="1" dirty="0">
                <a:solidFill>
                  <a:srgbClr val="008000"/>
                </a:solidFill>
                <a:ea typeface="ＭＳ Ｐゴシック" pitchFamily="34" charset="-128"/>
              </a:rPr>
              <a:t>Java uden BlueJ</a:t>
            </a:r>
            <a:r>
              <a:rPr lang="da-DK" altLang="da-DK" sz="1800" dirty="0">
                <a:ea typeface="ＭＳ Ｐゴシック" pitchFamily="34" charset="-128"/>
              </a:rPr>
              <a:t> og </a:t>
            </a:r>
            <a:r>
              <a:rPr lang="da-DK" altLang="da-DK" sz="1800" b="1" dirty="0">
                <a:solidFill>
                  <a:srgbClr val="008000"/>
                </a:solidFill>
                <a:ea typeface="ＭＳ Ｐゴシック" pitchFamily="34" charset="-128"/>
              </a:rPr>
              <a:t>Brug af </a:t>
            </a:r>
            <a:r>
              <a:rPr lang="da-DK" altLang="da-DK" sz="1800" b="1" dirty="0" err="1">
                <a:solidFill>
                  <a:srgbClr val="008000"/>
                </a:solidFill>
                <a:ea typeface="ＭＳ Ｐゴシック" pitchFamily="34" charset="-128"/>
              </a:rPr>
              <a:t>IntelliJ</a:t>
            </a:r>
            <a:endParaRPr lang="da-DK" altLang="da-DK" sz="1800" dirty="0">
              <a:solidFill>
                <a:srgbClr val="008000"/>
              </a:solidFill>
              <a:ea typeface="ＭＳ Ｐゴシック" pitchFamily="34" charset="-128"/>
            </a:endParaRPr>
          </a:p>
          <a:p>
            <a:pPr lvl="1">
              <a:spcBef>
                <a:spcPts val="400"/>
              </a:spcBef>
            </a:pPr>
            <a:r>
              <a:rPr lang="da-DK" altLang="da-DK" sz="1800" dirty="0">
                <a:ea typeface="ＭＳ Ｐゴシック" pitchFamily="34" charset="-128"/>
              </a:rPr>
              <a:t>Brightspace siden </a:t>
            </a:r>
            <a:r>
              <a:rPr lang="da-DK" altLang="da-DK" sz="1800" b="1" dirty="0">
                <a:solidFill>
                  <a:srgbClr val="008000"/>
                </a:solidFill>
                <a:ea typeface="ＭＳ Ｐゴシック" pitchFamily="34" charset="-128"/>
              </a:rPr>
              <a:t>Brug af IntelliJ</a:t>
            </a:r>
            <a:r>
              <a:rPr lang="da-DK" altLang="da-DK" sz="1800" dirty="0">
                <a:ea typeface="ＭＳ Ｐゴシック" pitchFamily="34" charset="-128"/>
              </a:rPr>
              <a:t> under </a:t>
            </a:r>
            <a:r>
              <a:rPr lang="da-DK" altLang="da-DK" sz="1800" b="1" dirty="0">
                <a:solidFill>
                  <a:srgbClr val="008000"/>
                </a:solidFill>
                <a:ea typeface="ＭＳ Ｐゴシック" pitchFamily="34" charset="-128"/>
              </a:rPr>
              <a:t>Afleveringsopgaver</a:t>
            </a:r>
          </a:p>
          <a:p>
            <a:pPr lvl="1">
              <a:spcBef>
                <a:spcPts val="400"/>
              </a:spcBef>
            </a:pPr>
            <a:r>
              <a:rPr lang="da-DK" altLang="da-DK" sz="1800" dirty="0" err="1">
                <a:ea typeface="ＭＳ Ｐゴシック" pitchFamily="34" charset="-128"/>
              </a:rPr>
              <a:t>Appendix</a:t>
            </a:r>
            <a:r>
              <a:rPr lang="da-DK" altLang="da-DK" sz="1800" dirty="0">
                <a:ea typeface="ＭＳ Ｐゴシック" pitchFamily="34" charset="-128"/>
              </a:rPr>
              <a:t> E i BlueJ bogen</a:t>
            </a:r>
          </a:p>
          <a:p>
            <a:pPr lvl="1">
              <a:spcBef>
                <a:spcPts val="600"/>
              </a:spcBef>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15</a:t>
            </a:fld>
            <a:endParaRPr lang="da-DK" altLang="da-DK" dirty="0"/>
          </a:p>
        </p:txBody>
      </p:sp>
    </p:spTree>
    <p:extLst>
      <p:ext uri="{BB962C8B-B14F-4D97-AF65-F5344CB8AC3E}">
        <p14:creationId xmlns:p14="http://schemas.microsoft.com/office/powerpoint/2010/main" val="170238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0"/>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a:ea typeface="ＭＳ Ｐゴシック" pitchFamily="34" charset="-128"/>
              </a:rPr>
              <a:t>Principper for design af klasser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5" name="Content Placeholder 2"/>
          <p:cNvSpPr txBox="1">
            <a:spLocks/>
          </p:cNvSpPr>
          <p:nvPr/>
        </p:nvSpPr>
        <p:spPr bwMode="auto">
          <a:xfrm>
            <a:off x="605798" y="1052736"/>
            <a:ext cx="8286681"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0"/>
            <a:r>
              <a:rPr lang="da-DK" altLang="da-DK" sz="2000" dirty="0">
                <a:ea typeface="ＭＳ Ｐゴシック" pitchFamily="34" charset="-128"/>
              </a:rPr>
              <a:t>Software er ikke noget, der laves på kort tid for derefter at forblive uændret i al sin levetid</a:t>
            </a:r>
          </a:p>
          <a:p>
            <a:pPr lvl="1">
              <a:spcBef>
                <a:spcPts val="600"/>
              </a:spcBef>
            </a:pPr>
            <a:r>
              <a:rPr lang="da-DK" altLang="da-DK" sz="1800" dirty="0">
                <a:ea typeface="ＭＳ Ｐゴシック" pitchFamily="34" charset="-128"/>
              </a:rPr>
              <a:t>Software vedligeholdes (rettes, udvides, tilpasses, porteres, …)</a:t>
            </a:r>
          </a:p>
          <a:p>
            <a:pPr lvl="1">
              <a:spcBef>
                <a:spcPts val="600"/>
              </a:spcBef>
            </a:pPr>
            <a:r>
              <a:rPr lang="da-DK" altLang="da-DK" sz="1800" dirty="0">
                <a:ea typeface="ＭＳ Ｐゴシック" pitchFamily="34" charset="-128"/>
              </a:rPr>
              <a:t>Mange forskellige mennesker er involveret med en tidsmæssig udstrækning på flere årtier</a:t>
            </a:r>
          </a:p>
          <a:p>
            <a:pPr lvl="1">
              <a:spcBef>
                <a:spcPts val="600"/>
              </a:spcBef>
            </a:pPr>
            <a:r>
              <a:rPr lang="da-DK" altLang="da-DK" sz="1800" dirty="0">
                <a:ea typeface="ＭＳ Ｐゴシック" pitchFamily="34" charset="-128"/>
              </a:rPr>
              <a:t>Software overlever kun, hvis det kan vedligeholdes – ellers har det kort levetid (og dårlig økonomi)</a:t>
            </a:r>
          </a:p>
          <a:p>
            <a:pPr lvl="0">
              <a:spcBef>
                <a:spcPts val="1800"/>
              </a:spcBef>
            </a:pPr>
            <a:r>
              <a:rPr lang="da-DK" altLang="da-DK" sz="2000" dirty="0">
                <a:ea typeface="ＭＳ Ｐゴシック" pitchFamily="34" charset="-128"/>
              </a:rPr>
              <a:t>Seks principper for design af klasser – så de bliver lette(re) at læse, vedligeholde og genbruge</a:t>
            </a:r>
          </a:p>
          <a:p>
            <a:pPr lvl="1">
              <a:spcBef>
                <a:spcPts val="600"/>
              </a:spcBef>
            </a:pPr>
            <a:r>
              <a:rPr lang="da-DK" altLang="da-DK" sz="1800" dirty="0">
                <a:ea typeface="ＭＳ Ｐゴシック" pitchFamily="34" charset="-128"/>
              </a:rPr>
              <a:t>Undgå kodedublering (</a:t>
            </a:r>
            <a:r>
              <a:rPr lang="en-GB" altLang="da-DK" sz="1800" dirty="0">
                <a:ea typeface="ＭＳ Ｐゴシック" pitchFamily="34" charset="-128"/>
              </a:rPr>
              <a:t>code duplication</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Løs kobling mellem klasserne (</a:t>
            </a:r>
            <a:r>
              <a:rPr lang="en-GB" altLang="da-DK" sz="1800" dirty="0">
                <a:ea typeface="ＭＳ Ｐゴシック" pitchFamily="34" charset="-128"/>
              </a:rPr>
              <a:t>loose coupling</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Sammenhængende klasser og metoder (</a:t>
            </a:r>
            <a:r>
              <a:rPr lang="en-GB" altLang="da-DK" sz="1800" dirty="0">
                <a:ea typeface="ＭＳ Ｐゴシック" pitchFamily="34" charset="-128"/>
              </a:rPr>
              <a:t>cohesion</a:t>
            </a:r>
            <a:r>
              <a:rPr lang="da-DK" altLang="da-DK" sz="1800" dirty="0">
                <a:ea typeface="ＭＳ Ｐゴシック" pitchFamily="34" charset="-128"/>
              </a:rPr>
              <a:t>)</a:t>
            </a:r>
          </a:p>
          <a:p>
            <a:pPr lvl="1">
              <a:spcBef>
                <a:spcPts val="600"/>
              </a:spcBef>
            </a:pPr>
            <a:r>
              <a:rPr lang="en-US" altLang="da-DK" sz="1800" dirty="0">
                <a:ea typeface="ＭＳ Ｐゴシック" pitchFamily="34" charset="-128"/>
              </a:rPr>
              <a:t>Responsibility-driven</a:t>
            </a:r>
            <a:r>
              <a:rPr lang="en-GB" altLang="da-DK" sz="1800" dirty="0">
                <a:ea typeface="ＭＳ Ｐゴシック" pitchFamily="34" charset="-128"/>
              </a:rPr>
              <a:t> design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Tænk fremad (</a:t>
            </a:r>
            <a:r>
              <a:rPr lang="en-GB" altLang="da-DK" sz="1800" dirty="0">
                <a:ea typeface="ＭＳ Ｐゴシック" pitchFamily="34" charset="-128"/>
              </a:rPr>
              <a:t>think ahead</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Regelmæssig omstrukturering (</a:t>
            </a:r>
            <a:r>
              <a:rPr lang="da-DK" altLang="da-DK" sz="1800" dirty="0" err="1">
                <a:ea typeface="ＭＳ Ｐゴシック" pitchFamily="34" charset="-128"/>
              </a:rPr>
              <a:t>refactoring</a:t>
            </a:r>
            <a:r>
              <a:rPr lang="da-DK" altLang="da-DK" sz="1800" dirty="0">
                <a:ea typeface="ＭＳ Ｐゴシック" pitchFamily="34" charset="-128"/>
              </a:rPr>
              <a:t>)</a:t>
            </a:r>
          </a:p>
          <a:p>
            <a:pPr lvl="1">
              <a:spcBef>
                <a:spcPts val="4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165249181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1: Undgå dublering af kode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7" name="Content Placeholder 2"/>
          <p:cNvSpPr txBox="1">
            <a:spLocks/>
          </p:cNvSpPr>
          <p:nvPr/>
        </p:nvSpPr>
        <p:spPr bwMode="auto">
          <a:xfrm>
            <a:off x="608806" y="1052736"/>
            <a:ext cx="8211666"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Vi vil gerne undgå at samme kode (sekvens af sætninger) forekommer flere steder</a:t>
            </a:r>
          </a:p>
          <a:p>
            <a:pPr lvl="1">
              <a:spcBef>
                <a:spcPts val="600"/>
              </a:spcBef>
            </a:pPr>
            <a:r>
              <a:rPr lang="da-DK" altLang="da-DK" sz="1800" dirty="0">
                <a:ea typeface="ＭＳ Ｐゴシック" pitchFamily="34" charset="-128"/>
              </a:rPr>
              <a:t>Sparer tid både for dem, der skriver koden, og for dem, der skal læse og forstå koden</a:t>
            </a:r>
          </a:p>
          <a:p>
            <a:pPr lvl="1">
              <a:spcBef>
                <a:spcPts val="600"/>
              </a:spcBef>
            </a:pPr>
            <a:r>
              <a:rPr lang="da-DK" altLang="da-DK" sz="1800" dirty="0">
                <a:ea typeface="ＭＳ Ｐゴシック" pitchFamily="34" charset="-128"/>
              </a:rPr>
              <a:t>Gør koden meget lettere at vedligeholde, idet man kun skal rette ét sted</a:t>
            </a:r>
          </a:p>
          <a:p>
            <a:pPr lvl="1">
              <a:spcBef>
                <a:spcPts val="600"/>
              </a:spcBef>
            </a:pPr>
            <a:r>
              <a:rPr lang="da-DK" altLang="da-DK" sz="1800" dirty="0">
                <a:ea typeface="ＭＳ Ｐゴシック" pitchFamily="34" charset="-128"/>
              </a:rPr>
              <a:t>Man undgår inkonsistente versioner, hvor en rettelse er foretaget nogle steder, men glemt andre steder</a:t>
            </a:r>
          </a:p>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Fire vigtige teknikker til at undgå kodedublering</a:t>
            </a:r>
          </a:p>
          <a:p>
            <a:pPr lvl="1">
              <a:spcBef>
                <a:spcPts val="600"/>
              </a:spcBef>
            </a:pPr>
            <a:r>
              <a:rPr lang="da-DK" altLang="da-DK" sz="1800" dirty="0">
                <a:ea typeface="ＭＳ Ｐゴシック" pitchFamily="34" charset="-128"/>
              </a:rPr>
              <a:t>Indpakning i </a:t>
            </a:r>
            <a:r>
              <a:rPr lang="da-DK" altLang="da-DK" sz="1800" b="1" dirty="0">
                <a:solidFill>
                  <a:srgbClr val="008000"/>
                </a:solidFill>
                <a:ea typeface="ＭＳ Ｐゴシック" pitchFamily="34" charset="-128"/>
              </a:rPr>
              <a:t>løkke</a:t>
            </a:r>
            <a:r>
              <a:rPr lang="da-DK" altLang="da-DK" sz="1800" dirty="0">
                <a:ea typeface="ＭＳ Ｐゴシック" pitchFamily="34" charset="-128"/>
              </a:rPr>
              <a:t> (hvor kroppen udføres mange gange)</a:t>
            </a:r>
          </a:p>
          <a:p>
            <a:pPr lvl="1">
              <a:spcBef>
                <a:spcPts val="600"/>
              </a:spcBef>
            </a:pPr>
            <a:r>
              <a:rPr lang="da-DK" altLang="da-DK" sz="1800" dirty="0">
                <a:ea typeface="ＭＳ Ｐゴシック" pitchFamily="34" charset="-128"/>
              </a:rPr>
              <a:t>Indpakning i </a:t>
            </a:r>
            <a:r>
              <a:rPr lang="da-DK" altLang="da-DK" sz="1800" b="1" dirty="0">
                <a:solidFill>
                  <a:srgbClr val="008000"/>
                </a:solidFill>
                <a:ea typeface="ＭＳ Ｐゴシック" pitchFamily="34" charset="-128"/>
              </a:rPr>
              <a:t>hjælpemetode</a:t>
            </a:r>
            <a:r>
              <a:rPr lang="da-DK" altLang="da-DK" sz="1800" dirty="0">
                <a:ea typeface="ＭＳ Ｐゴシック" pitchFamily="34" charset="-128"/>
              </a:rPr>
              <a:t> (private or public)</a:t>
            </a:r>
          </a:p>
          <a:p>
            <a:pPr lvl="1">
              <a:spcBef>
                <a:spcPts val="600"/>
              </a:spcBef>
            </a:pPr>
            <a:r>
              <a:rPr lang="da-DK" altLang="da-DK" sz="1800" dirty="0">
                <a:ea typeface="ＭＳ Ｐゴシック" pitchFamily="34" charset="-128"/>
              </a:rPr>
              <a:t>God </a:t>
            </a:r>
            <a:r>
              <a:rPr lang="da-DK" altLang="da-DK" sz="1800" b="1" dirty="0">
                <a:solidFill>
                  <a:srgbClr val="008000"/>
                </a:solidFill>
                <a:ea typeface="ＭＳ Ｐゴシック" pitchFamily="34" charset="-128"/>
              </a:rPr>
              <a:t>parametrisering</a:t>
            </a:r>
            <a:r>
              <a:rPr lang="da-DK" altLang="da-DK" sz="1800" dirty="0">
                <a:ea typeface="ＭＳ Ｐゴシック" pitchFamily="34" charset="-128"/>
              </a:rPr>
              <a:t> af metoder, så man kan nøjes med én metode, i stedet for at have flere, der ligner hinanden</a:t>
            </a:r>
          </a:p>
          <a:p>
            <a:pPr lvl="1">
              <a:spcBef>
                <a:spcPts val="600"/>
              </a:spcBef>
            </a:pPr>
            <a:r>
              <a:rPr lang="da-DK" altLang="da-DK" sz="1800" dirty="0">
                <a:ea typeface="ＭＳ Ｐゴシック" pitchFamily="34" charset="-128"/>
              </a:rPr>
              <a:t>I kapitel 10 skal vi se, at </a:t>
            </a:r>
            <a:r>
              <a:rPr lang="da-DK" altLang="da-DK" sz="1800" b="1" dirty="0">
                <a:solidFill>
                  <a:srgbClr val="008000"/>
                </a:solidFill>
                <a:ea typeface="ＭＳ Ｐゴシック" pitchFamily="34" charset="-128"/>
              </a:rPr>
              <a:t>subklasser</a:t>
            </a:r>
            <a:r>
              <a:rPr lang="da-DK" altLang="da-DK" sz="1800" dirty="0">
                <a:ea typeface="ＭＳ Ｐゴシック" pitchFamily="34" charset="-128"/>
              </a:rPr>
              <a:t> (med nedarvning) er fortrinlige til at undgå dublering af feltvariabler og deres tilhørende accessor og mutator metoder</a:t>
            </a:r>
          </a:p>
        </p:txBody>
      </p:sp>
    </p:spTree>
    <p:extLst>
      <p:ext uri="{BB962C8B-B14F-4D97-AF65-F5344CB8AC3E}">
        <p14:creationId xmlns:p14="http://schemas.microsoft.com/office/powerpoint/2010/main" val="19401304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2: Løs kobling mellem klasserne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Klasser interagerer med hinanden via deres metoder og konstruktører</a:t>
            </a:r>
          </a:p>
          <a:p>
            <a:pPr lvl="1">
              <a:spcBef>
                <a:spcPts val="600"/>
              </a:spcBef>
            </a:pPr>
            <a:r>
              <a:rPr lang="da-DK" altLang="da-DK" sz="1800" dirty="0">
                <a:ea typeface="ＭＳ Ｐゴシック" pitchFamily="34" charset="-128"/>
              </a:rPr>
              <a:t>Vi vil gerne kunne ændre implementationen af en klasse, uden at skulle ændre implementationen af alle de klasser, der bruger den</a:t>
            </a:r>
          </a:p>
          <a:p>
            <a:pPr lvl="1">
              <a:spcBef>
                <a:spcPts val="600"/>
              </a:spcBef>
            </a:pPr>
            <a:r>
              <a:rPr lang="da-DK" altLang="da-DK" sz="1800" dirty="0">
                <a:ea typeface="ＭＳ Ｐゴシック" pitchFamily="34" charset="-128"/>
              </a:rPr>
              <a:t>Klasser der opfylder dette siges at være </a:t>
            </a:r>
            <a:r>
              <a:rPr lang="da-DK" altLang="da-DK" sz="1800" b="1" dirty="0">
                <a:solidFill>
                  <a:srgbClr val="008000"/>
                </a:solidFill>
                <a:ea typeface="ＭＳ Ｐゴシック" pitchFamily="34" charset="-128"/>
              </a:rPr>
              <a:t>løst koblede</a:t>
            </a:r>
          </a:p>
          <a:p>
            <a:pPr>
              <a:spcBef>
                <a:spcPts val="1800"/>
              </a:spcBef>
            </a:pPr>
            <a:r>
              <a:rPr lang="da-DK" altLang="da-DK" sz="2000" dirty="0">
                <a:ea typeface="ＭＳ Ｐゴシック" pitchFamily="34" charset="-128"/>
              </a:rPr>
              <a:t>Feltvariabler skal være private, således at de kan ændres uden at genere andre klasser</a:t>
            </a:r>
          </a:p>
          <a:p>
            <a:pPr lvl="1">
              <a:spcBef>
                <a:spcPts val="600"/>
              </a:spcBef>
            </a:pPr>
            <a:r>
              <a:rPr lang="da-DK" altLang="da-DK" sz="1800" dirty="0">
                <a:ea typeface="ＭＳ Ｐゴシック" pitchFamily="34" charset="-128"/>
              </a:rPr>
              <a:t>Når feltvariabler er private, kan andre klasser kun tilgå dem via deres accessor og mutator metoder</a:t>
            </a:r>
          </a:p>
          <a:p>
            <a:pPr lvl="1">
              <a:spcBef>
                <a:spcPts val="600"/>
              </a:spcBef>
            </a:pPr>
            <a:r>
              <a:rPr lang="da-DK" altLang="da-DK" sz="1800" dirty="0">
                <a:ea typeface="ＭＳ Ｐゴシック" pitchFamily="34" charset="-128"/>
              </a:rPr>
              <a:t>Disse metoder er lette at lokalisere og modificere, når implementationen ændres, idet de befinder sig i samme klasse som feltvariablerne</a:t>
            </a:r>
          </a:p>
          <a:p>
            <a:pPr lvl="1">
              <a:spcBef>
                <a:spcPts val="600"/>
              </a:spcBef>
            </a:pPr>
            <a:r>
              <a:rPr lang="da-DK" altLang="da-DK" sz="1800" dirty="0">
                <a:ea typeface="ＭＳ Ｐゴシック" pitchFamily="34" charset="-128"/>
              </a:rPr>
              <a:t>Det er vigtigt, at signaturerne for metoder og konstruktører er så velvalgte og generelle, at man ikke behøver at ændre disse undervejs</a:t>
            </a:r>
          </a:p>
          <a:p>
            <a:pPr>
              <a:spcBef>
                <a:spcPts val="1800"/>
              </a:spcBef>
            </a:pPr>
            <a:r>
              <a:rPr lang="da-DK" altLang="da-DK" sz="2000" dirty="0">
                <a:ea typeface="ＭＳ Ｐゴシック" pitchFamily="34" charset="-128"/>
              </a:rPr>
              <a:t>På et BlueJ klassediagram er mængden af pile en god indikation for koblingsgraden mellem klasserne</a:t>
            </a:r>
          </a:p>
          <a:p>
            <a:pPr lvl="1">
              <a:spcBef>
                <a:spcPts val="600"/>
              </a:spcBef>
            </a:pPr>
            <a:r>
              <a:rPr lang="da-DK" altLang="da-DK" sz="1800" dirty="0">
                <a:ea typeface="ＭＳ Ｐゴシック" pitchFamily="34" charset="-128"/>
              </a:rPr>
              <a:t> Jo færre pile jo bedre</a:t>
            </a:r>
          </a:p>
        </p:txBody>
      </p:sp>
    </p:spTree>
    <p:extLst>
      <p:ext uri="{BB962C8B-B14F-4D97-AF65-F5344CB8AC3E}">
        <p14:creationId xmlns:p14="http://schemas.microsoft.com/office/powerpoint/2010/main" val="52758253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3: Sammenhængende (</a:t>
            </a:r>
            <a:r>
              <a:rPr lang="en-GB" altLang="da-DK" sz="3200" dirty="0">
                <a:ea typeface="ＭＳ Ｐゴシック" pitchFamily="34" charset="-128"/>
              </a:rPr>
              <a:t>cohesion</a:t>
            </a:r>
            <a:r>
              <a:rPr lang="da-DK" altLang="da-DK" sz="3200" dirty="0">
                <a:ea typeface="ＭＳ Ｐゴシック" pitchFamily="34" charset="-128"/>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Hver klasse skal være en sammenhængende enhed</a:t>
            </a:r>
          </a:p>
          <a:p>
            <a:pPr lvl="1">
              <a:spcBef>
                <a:spcPts val="600"/>
              </a:spcBef>
            </a:pPr>
            <a:r>
              <a:rPr lang="da-DK" altLang="da-DK" sz="1800" dirty="0">
                <a:ea typeface="ＭＳ Ｐゴシック" pitchFamily="34" charset="-128"/>
              </a:rPr>
              <a:t>Det betyder, at klassen skal håndtere ét problemkompleks, og alle de data og metoder, der hører til denne</a:t>
            </a:r>
          </a:p>
          <a:p>
            <a:pPr lvl="1">
              <a:spcBef>
                <a:spcPts val="600"/>
              </a:spcBef>
            </a:pPr>
            <a:r>
              <a:rPr lang="da-DK" altLang="da-DK" sz="1800" dirty="0">
                <a:ea typeface="ＭＳ Ｐゴシック" pitchFamily="34" charset="-128"/>
              </a:rPr>
              <a:t>Hvis en klasse håndterer to eller flere forskellige problemkomplekser, kan klassen med fordel opdeles i to eller flere klasser</a:t>
            </a:r>
          </a:p>
          <a:p>
            <a:pPr lvl="1">
              <a:spcBef>
                <a:spcPts val="600"/>
              </a:spcBef>
            </a:pPr>
            <a:r>
              <a:rPr lang="da-DK" altLang="da-DK" sz="1800" dirty="0">
                <a:ea typeface="ＭＳ Ｐゴシック" pitchFamily="34" charset="-128"/>
              </a:rPr>
              <a:t>Opdelingen gør det nemmere for brugeren at finde de rigtige metoder, og nemmere for programmøren at lokalisere de steder, som skal ændres, når der laves en opdatering</a:t>
            </a:r>
          </a:p>
          <a:p>
            <a:pPr>
              <a:spcBef>
                <a:spcPts val="1200"/>
              </a:spcBef>
            </a:pPr>
            <a:r>
              <a:rPr lang="da-DK" altLang="da-DK" sz="2000" dirty="0">
                <a:ea typeface="ＭＳ Ｐゴシック" pitchFamily="34" charset="-128"/>
              </a:rPr>
              <a:t>Metoder skal også være sammenhængende</a:t>
            </a:r>
          </a:p>
          <a:p>
            <a:pPr lvl="1">
              <a:spcBef>
                <a:spcPts val="600"/>
              </a:spcBef>
            </a:pPr>
            <a:r>
              <a:rPr lang="da-DK" altLang="da-DK" sz="1800" dirty="0">
                <a:ea typeface="ＭＳ Ｐゴシック" pitchFamily="34" charset="-128"/>
              </a:rPr>
              <a:t>En metode, der konstruerer en tekststreng, og udskriver den på terminalen, kan med fordel ændres til at returnere den konstruerede tekststreng</a:t>
            </a:r>
          </a:p>
          <a:p>
            <a:pPr lvl="1">
              <a:spcBef>
                <a:spcPts val="600"/>
              </a:spcBef>
            </a:pPr>
            <a:r>
              <a:rPr lang="da-DK" altLang="da-DK" sz="1800" dirty="0">
                <a:ea typeface="ＭＳ Ｐゴシック" pitchFamily="34" charset="-128"/>
              </a:rPr>
              <a:t>Det er så op til klassen, der kalder metoden, at beslutte, hvad tekststrengen skal bruges til. Den kan udskrives, lægges ind i en objektsamling (collection), analyseres eller noget helt fjerde</a:t>
            </a:r>
          </a:p>
          <a:p>
            <a:pPr lvl="1">
              <a:spcBef>
                <a:spcPts val="600"/>
              </a:spcBef>
            </a:pPr>
            <a:r>
              <a:rPr lang="da-DK" altLang="da-DK" sz="1800" dirty="0">
                <a:ea typeface="ＭＳ Ｐゴシック" pitchFamily="34" charset="-128"/>
              </a:rPr>
              <a:t>Metoder, der kun gør én ting, har langt større sandsynlighed for at kunne bruges i mange forskellige sammenhænge</a:t>
            </a:r>
          </a:p>
        </p:txBody>
      </p:sp>
    </p:spTree>
    <p:extLst>
      <p:ext uri="{BB962C8B-B14F-4D97-AF65-F5344CB8AC3E}">
        <p14:creationId xmlns:p14="http://schemas.microsoft.com/office/powerpoint/2010/main" val="427246680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noProof="0" dirty="0">
                <a:ea typeface="ＭＳ Ｐゴシック" pitchFamily="34" charset="-128"/>
              </a:rPr>
              <a:t>Arrays</a:t>
            </a:r>
          </a:p>
        </p:txBody>
      </p:sp>
      <p:sp>
        <p:nvSpPr>
          <p:cNvPr id="18435" name="Content Placeholder 2"/>
          <p:cNvSpPr>
            <a:spLocks noGrp="1"/>
          </p:cNvSpPr>
          <p:nvPr>
            <p:ph idx="1"/>
          </p:nvPr>
        </p:nvSpPr>
        <p:spPr>
          <a:xfrm>
            <a:off x="539552" y="1052735"/>
            <a:ext cx="8377451" cy="1128077"/>
          </a:xfrm>
        </p:spPr>
        <p:txBody>
          <a:bodyPr/>
          <a:lstStyle/>
          <a:p>
            <a:r>
              <a:rPr lang="da-DK" altLang="da-DK" sz="2000" noProof="0" dirty="0">
                <a:ea typeface="ＭＳ Ｐゴシック" pitchFamily="34" charset="-128"/>
              </a:rPr>
              <a:t>Arrays har et fast (på forhånd kendt) antal elementer</a:t>
            </a:r>
          </a:p>
          <a:p>
            <a:pPr lvl="1">
              <a:spcBef>
                <a:spcPts val="200"/>
              </a:spcBef>
            </a:pPr>
            <a:r>
              <a:rPr lang="da-DK" altLang="da-DK" sz="1800" dirty="0">
                <a:ea typeface="ＭＳ Ｐゴシック" pitchFamily="34" charset="-128"/>
              </a:rPr>
              <a:t>Ligner Collections, men er bygget direkte ind i Java sproget med egen specialtilpasset syntax</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13" name="Rectangle 12"/>
          <p:cNvSpPr/>
          <p:nvPr/>
        </p:nvSpPr>
        <p:spPr bwMode="auto">
          <a:xfrm>
            <a:off x="1179360" y="2563027"/>
            <a:ext cx="3617084" cy="598615"/>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a:solidFill>
                  <a:srgbClr val="7030A0"/>
                </a:solidFill>
                <a:latin typeface="Courier New" panose="02070309020205020404" pitchFamily="49" charset="0"/>
                <a:cs typeface="Courier New" panose="02070309020205020404" pitchFamily="49" charset="0"/>
              </a:rPr>
              <a:t>private </a:t>
            </a:r>
            <a:r>
              <a:rPr lang="da-DK" altLang="da-DK" sz="1800" b="1" kern="0" dirty="0">
                <a:solidFill>
                  <a:schemeClr val="tx1"/>
                </a:solidFill>
                <a:latin typeface="Courier New" panose="02070309020205020404" pitchFamily="49" charset="0"/>
                <a:cs typeface="Courier New" panose="02070309020205020404" pitchFamily="49" charset="0"/>
              </a:rPr>
              <a:t>String[] </a:t>
            </a:r>
            <a:r>
              <a:rPr lang="da-DK" altLang="da-DK" sz="1800" b="1" kern="0" dirty="0" err="1">
                <a:solidFill>
                  <a:schemeClr val="tx1"/>
                </a:solidFill>
                <a:latin typeface="Courier New" panose="02070309020205020404" pitchFamily="49" charset="0"/>
                <a:cs typeface="Courier New" panose="02070309020205020404" pitchFamily="49" charset="0"/>
              </a:rPr>
              <a:t>texts</a:t>
            </a:r>
            <a:r>
              <a:rPr lang="da-DK" altLang="da-DK" sz="1800" b="1" kern="0" dirty="0">
                <a:solidFill>
                  <a:schemeClr val="tx1"/>
                </a:solidFill>
                <a:latin typeface="Courier New" panose="02070309020205020404" pitchFamily="49" charset="0"/>
                <a:cs typeface="Courier New" panose="02070309020205020404" pitchFamily="49" charset="0"/>
              </a:rPr>
              <a:t>;</a:t>
            </a:r>
          </a:p>
          <a:p>
            <a:r>
              <a:rPr lang="da-DK" altLang="da-DK" sz="1800" b="1" kern="0" dirty="0">
                <a:solidFill>
                  <a:srgbClr val="7030A0"/>
                </a:solidFill>
                <a:latin typeface="Courier New" panose="02070309020205020404" pitchFamily="49" charset="0"/>
                <a:cs typeface="Courier New" panose="02070309020205020404" pitchFamily="49" charset="0"/>
              </a:rPr>
              <a:t>private </a:t>
            </a:r>
            <a:r>
              <a:rPr lang="da-DK" altLang="da-DK" sz="1800" b="1" kern="0" dirty="0">
                <a:solidFill>
                  <a:srgbClr val="FF0000"/>
                </a:solidFill>
                <a:latin typeface="Courier New" panose="02070309020205020404" pitchFamily="49" charset="0"/>
                <a:cs typeface="Courier New" panose="02070309020205020404" pitchFamily="49" charset="0"/>
              </a:rPr>
              <a:t>int</a:t>
            </a:r>
            <a:r>
              <a:rPr lang="da-DK" altLang="da-DK" sz="1800" b="1" kern="0" dirty="0">
                <a:solidFill>
                  <a:schemeClr val="tx1"/>
                </a:solidFill>
                <a:latin typeface="Courier New" panose="02070309020205020404" pitchFamily="49" charset="0"/>
                <a:cs typeface="Courier New" panose="02070309020205020404" pitchFamily="49" charset="0"/>
              </a:rPr>
              <a:t>[] </a:t>
            </a:r>
            <a:r>
              <a:rPr lang="da-DK" altLang="da-DK" sz="1800" b="1" kern="0" dirty="0" err="1">
                <a:solidFill>
                  <a:schemeClr val="tx1"/>
                </a:solidFill>
                <a:latin typeface="Courier New" panose="02070309020205020404" pitchFamily="49" charset="0"/>
                <a:cs typeface="Courier New" panose="02070309020205020404" pitchFamily="49" charset="0"/>
              </a:rPr>
              <a:t>hourCounts</a:t>
            </a:r>
            <a:r>
              <a:rPr lang="da-DK" altLang="da-DK" sz="1800" b="1" kern="0" dirty="0">
                <a:solidFill>
                  <a:schemeClr val="tx1"/>
                </a:solidFill>
                <a:latin typeface="Courier New" panose="02070309020205020404" pitchFamily="49" charset="0"/>
                <a:cs typeface="Courier New" panose="02070309020205020404" pitchFamily="49" charset="0"/>
              </a:rPr>
              <a:t>;</a:t>
            </a:r>
          </a:p>
          <a:p>
            <a:endParaRPr kumimoji="0" lang="da-DK" sz="1800" b="0" i="0" u="none" strike="noStrike" cap="none" normalizeH="0" baseline="0" dirty="0">
              <a:ln>
                <a:noFill/>
              </a:ln>
              <a:solidFill>
                <a:schemeClr val="tx1"/>
              </a:solidFill>
              <a:effectLst/>
              <a:latin typeface="Arial" charset="0"/>
            </a:endParaRPr>
          </a:p>
        </p:txBody>
      </p:sp>
      <p:sp>
        <p:nvSpPr>
          <p:cNvPr id="14" name="Content Placeholder 2"/>
          <p:cNvSpPr txBox="1">
            <a:spLocks/>
          </p:cNvSpPr>
          <p:nvPr/>
        </p:nvSpPr>
        <p:spPr bwMode="auto">
          <a:xfrm>
            <a:off x="662170" y="2132856"/>
            <a:ext cx="4626260"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spcBef>
                <a:spcPts val="1800"/>
              </a:spcBef>
              <a:buNone/>
            </a:pPr>
            <a:r>
              <a:rPr lang="da-DK" altLang="da-DK" b="1" kern="0" dirty="0">
                <a:ea typeface="ＭＳ Ｐゴシック" pitchFamily="34" charset="-128"/>
              </a:rPr>
              <a:t>1.  Erklæring (som feltvariabler)</a:t>
            </a:r>
            <a:endParaRPr lang="da-DK" altLang="da-DK" b="1" kern="0" dirty="0">
              <a:latin typeface="Courier New" panose="02070309020205020404" pitchFamily="49" charset="0"/>
              <a:ea typeface="ＭＳ Ｐゴシック" pitchFamily="34" charset="-128"/>
              <a:cs typeface="Courier New" panose="02070309020205020404" pitchFamily="49" charset="0"/>
            </a:endParaRPr>
          </a:p>
        </p:txBody>
      </p:sp>
      <p:sp>
        <p:nvSpPr>
          <p:cNvPr id="16" name="Rectangle 15"/>
          <p:cNvSpPr/>
          <p:nvPr/>
        </p:nvSpPr>
        <p:spPr bwMode="auto">
          <a:xfrm>
            <a:off x="1166226" y="3768134"/>
            <a:ext cx="3610284" cy="356609"/>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err="1">
                <a:solidFill>
                  <a:schemeClr val="tx1"/>
                </a:solidFill>
                <a:latin typeface="Courier New" panose="02070309020205020404" pitchFamily="49" charset="0"/>
                <a:cs typeface="Courier New" panose="02070309020205020404" pitchFamily="49" charset="0"/>
              </a:rPr>
              <a:t>hourCounts</a:t>
            </a:r>
            <a:r>
              <a:rPr lang="da-DK" altLang="da-DK" sz="1800" b="1" kern="0" dirty="0">
                <a:solidFill>
                  <a:schemeClr val="tx1"/>
                </a:solidFill>
                <a:latin typeface="Courier New" panose="02070309020205020404" pitchFamily="49" charset="0"/>
                <a:cs typeface="Courier New" panose="02070309020205020404" pitchFamily="49" charset="0"/>
              </a:rPr>
              <a:t> = </a:t>
            </a:r>
            <a:r>
              <a:rPr lang="da-DK" altLang="da-DK" sz="1800" b="1" kern="0" dirty="0">
                <a:solidFill>
                  <a:srgbClr val="7030A0"/>
                </a:solidFill>
                <a:latin typeface="Courier New" panose="02070309020205020404" pitchFamily="49" charset="0"/>
                <a:cs typeface="Courier New" panose="02070309020205020404" pitchFamily="49" charset="0"/>
              </a:rPr>
              <a:t>new</a:t>
            </a:r>
            <a:r>
              <a:rPr lang="da-DK" altLang="da-DK" sz="1800" b="1" kern="0" dirty="0">
                <a:solidFill>
                  <a:schemeClr val="tx1"/>
                </a:solidFill>
                <a:latin typeface="Courier New" panose="02070309020205020404" pitchFamily="49" charset="0"/>
                <a:cs typeface="Courier New" panose="02070309020205020404" pitchFamily="49" charset="0"/>
              </a:rPr>
              <a:t> </a:t>
            </a:r>
            <a:r>
              <a:rPr lang="da-DK" altLang="da-DK" sz="1800" b="1" kern="0" dirty="0" err="1">
                <a:solidFill>
                  <a:srgbClr val="FF0000"/>
                </a:solidFill>
                <a:latin typeface="Courier New" panose="02070309020205020404" pitchFamily="49" charset="0"/>
                <a:cs typeface="Courier New" panose="02070309020205020404" pitchFamily="49" charset="0"/>
              </a:rPr>
              <a:t>int</a:t>
            </a:r>
            <a:r>
              <a:rPr lang="da-DK" altLang="da-DK" sz="1800" b="1" kern="0" dirty="0">
                <a:solidFill>
                  <a:schemeClr val="tx1"/>
                </a:solidFill>
                <a:latin typeface="Courier New" panose="02070309020205020404" pitchFamily="49" charset="0"/>
                <a:cs typeface="Courier New" panose="02070309020205020404" pitchFamily="49" charset="0"/>
              </a:rPr>
              <a:t>[24];</a:t>
            </a:r>
            <a:endParaRPr kumimoji="0" lang="da-DK" sz="1800" b="0" i="0" u="none" strike="noStrike" cap="none" normalizeH="0" baseline="0" dirty="0">
              <a:ln>
                <a:noFill/>
              </a:ln>
              <a:solidFill>
                <a:schemeClr val="tx1"/>
              </a:solidFill>
              <a:effectLst/>
              <a:latin typeface="Arial" charset="0"/>
            </a:endParaRPr>
          </a:p>
        </p:txBody>
      </p:sp>
      <p:sp>
        <p:nvSpPr>
          <p:cNvPr id="17" name="Content Placeholder 2"/>
          <p:cNvSpPr txBox="1">
            <a:spLocks/>
          </p:cNvSpPr>
          <p:nvPr/>
        </p:nvSpPr>
        <p:spPr bwMode="auto">
          <a:xfrm>
            <a:off x="662170" y="4293096"/>
            <a:ext cx="279421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a:ea typeface="ＭＳ Ｐゴシック" pitchFamily="34" charset="-128"/>
              </a:rPr>
              <a:t>Eksempler på brug</a:t>
            </a:r>
            <a:endParaRPr lang="da-DK" altLang="da-DK" sz="2000" b="1" kern="0" dirty="0">
              <a:latin typeface="Courier New" panose="02070309020205020404" pitchFamily="49" charset="0"/>
              <a:ea typeface="ＭＳ Ｐゴシック" pitchFamily="34" charset="-128"/>
              <a:cs typeface="Courier New" panose="02070309020205020404" pitchFamily="49" charset="0"/>
            </a:endParaRPr>
          </a:p>
        </p:txBody>
      </p:sp>
      <p:sp>
        <p:nvSpPr>
          <p:cNvPr id="18" name="Content Placeholder 2"/>
          <p:cNvSpPr txBox="1">
            <a:spLocks/>
          </p:cNvSpPr>
          <p:nvPr/>
        </p:nvSpPr>
        <p:spPr bwMode="auto">
          <a:xfrm>
            <a:off x="662170" y="3336087"/>
            <a:ext cx="4522406" cy="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a:ea typeface="ＭＳ Ｐゴシック" pitchFamily="34" charset="-128"/>
              </a:rPr>
              <a:t>2.  Initialisering (ofte i konstruktør)</a:t>
            </a:r>
            <a:endParaRPr lang="da-DK" altLang="da-DK" sz="2000" b="1" kern="0" dirty="0">
              <a:latin typeface="Courier New" panose="02070309020205020404" pitchFamily="49" charset="0"/>
              <a:ea typeface="ＭＳ Ｐゴシック" pitchFamily="34" charset="-128"/>
              <a:cs typeface="Courier New" panose="02070309020205020404" pitchFamily="49" charset="0"/>
            </a:endParaRPr>
          </a:p>
          <a:p>
            <a:pPr marL="857250" lvl="2" indent="0">
              <a:buNone/>
            </a:pPr>
            <a:endParaRPr lang="da-DK" altLang="da-DK" kern="0" dirty="0">
              <a:ea typeface="ＭＳ Ｐゴシック" pitchFamily="34" charset="-128"/>
            </a:endParaRPr>
          </a:p>
        </p:txBody>
      </p:sp>
      <p:sp>
        <p:nvSpPr>
          <p:cNvPr id="19" name="Rectangle 18"/>
          <p:cNvSpPr/>
          <p:nvPr/>
        </p:nvSpPr>
        <p:spPr bwMode="auto">
          <a:xfrm>
            <a:off x="1114660" y="4669519"/>
            <a:ext cx="3746362" cy="900062"/>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altLang="da-DK" sz="1800" b="1" kern="0" dirty="0">
                <a:solidFill>
                  <a:schemeClr val="tx1"/>
                </a:solidFill>
                <a:latin typeface="Courier New" panose="02070309020205020404" pitchFamily="49" charset="0"/>
                <a:cs typeface="Courier New" panose="02070309020205020404" pitchFamily="49" charset="0"/>
              </a:rPr>
              <a:t>count = </a:t>
            </a:r>
            <a:r>
              <a:rPr lang="en-US" altLang="da-DK" sz="1800" b="1" kern="0" dirty="0" err="1">
                <a:solidFill>
                  <a:schemeClr val="tx1"/>
                </a:solidFill>
                <a:latin typeface="Courier New" panose="02070309020205020404" pitchFamily="49" charset="0"/>
                <a:cs typeface="Courier New" panose="02070309020205020404" pitchFamily="49" charset="0"/>
              </a:rPr>
              <a:t>hourtCounts</a:t>
            </a:r>
            <a:r>
              <a:rPr lang="en-US" altLang="da-DK" sz="1800" b="1" kern="0" dirty="0">
                <a:solidFill>
                  <a:schemeClr val="tx1"/>
                </a:solidFill>
                <a:latin typeface="Courier New" panose="02070309020205020404" pitchFamily="49" charset="0"/>
                <a:cs typeface="Courier New" panose="02070309020205020404" pitchFamily="49" charset="0"/>
              </a:rPr>
              <a:t>[hour];</a:t>
            </a:r>
          </a:p>
          <a:p>
            <a:r>
              <a:rPr lang="en-US" altLang="da-DK" sz="1800" b="1" kern="0" dirty="0" err="1">
                <a:solidFill>
                  <a:schemeClr val="tx1"/>
                </a:solidFill>
                <a:latin typeface="Courier New" panose="02070309020205020404" pitchFamily="49" charset="0"/>
                <a:cs typeface="Courier New" panose="02070309020205020404" pitchFamily="49" charset="0"/>
              </a:rPr>
              <a:t>hourCounts</a:t>
            </a:r>
            <a:r>
              <a:rPr lang="en-US" altLang="da-DK" sz="1800" b="1" kern="0" dirty="0">
                <a:solidFill>
                  <a:schemeClr val="tx1"/>
                </a:solidFill>
                <a:latin typeface="Courier New" panose="02070309020205020404" pitchFamily="49" charset="0"/>
                <a:cs typeface="Courier New" panose="02070309020205020404" pitchFamily="49" charset="0"/>
              </a:rPr>
              <a:t>[hour] = value;</a:t>
            </a:r>
          </a:p>
          <a:p>
            <a:r>
              <a:rPr lang="en-US" altLang="da-DK" sz="1800" b="1" kern="0" dirty="0" err="1">
                <a:solidFill>
                  <a:schemeClr val="tx1"/>
                </a:solidFill>
                <a:latin typeface="Courier New" panose="02070309020205020404" pitchFamily="49" charset="0"/>
                <a:cs typeface="Courier New" panose="02070309020205020404" pitchFamily="49" charset="0"/>
              </a:rPr>
              <a:t>hourCounts</a:t>
            </a:r>
            <a:r>
              <a:rPr lang="en-US" altLang="da-DK" sz="1800" b="1" kern="0" dirty="0">
                <a:solidFill>
                  <a:schemeClr val="tx1"/>
                </a:solidFill>
                <a:latin typeface="Courier New" panose="02070309020205020404" pitchFamily="49" charset="0"/>
                <a:cs typeface="Courier New" panose="02070309020205020404" pitchFamily="49" charset="0"/>
              </a:rPr>
              <a:t>[hour]++;</a:t>
            </a:r>
          </a:p>
        </p:txBody>
      </p:sp>
      <p:sp>
        <p:nvSpPr>
          <p:cNvPr id="24" name="Line 22"/>
          <p:cNvSpPr>
            <a:spLocks noChangeShapeType="1"/>
          </p:cNvSpPr>
          <p:nvPr/>
        </p:nvSpPr>
        <p:spPr bwMode="auto">
          <a:xfrm flipH="1" flipV="1">
            <a:off x="4774261" y="3944808"/>
            <a:ext cx="648072"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Rectangle 14"/>
          <p:cNvSpPr/>
          <p:nvPr/>
        </p:nvSpPr>
        <p:spPr bwMode="auto">
          <a:xfrm>
            <a:off x="1084889" y="6143685"/>
            <a:ext cx="7004667"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spc="-150" dirty="0">
                <a:solidFill>
                  <a:srgbClr val="7030A0"/>
                </a:solidFill>
                <a:latin typeface="Courier New" panose="02070309020205020404" pitchFamily="49" charset="0"/>
                <a:cs typeface="Courier New" panose="02070309020205020404" pitchFamily="49" charset="0"/>
              </a:rPr>
              <a:t>private </a:t>
            </a:r>
            <a:r>
              <a:rPr lang="da-DK" altLang="da-DK" sz="1800" b="1" kern="0" spc="-150" dirty="0">
                <a:solidFill>
                  <a:srgbClr val="FF0000"/>
                </a:solidFill>
                <a:latin typeface="Courier New" panose="02070309020205020404" pitchFamily="49" charset="0"/>
                <a:cs typeface="Courier New" panose="02070309020205020404" pitchFamily="49" charset="0"/>
              </a:rPr>
              <a:t>int</a:t>
            </a:r>
            <a:r>
              <a:rPr lang="da-DK" altLang="da-DK" sz="1800" b="1" kern="0" spc="-150" dirty="0">
                <a:solidFill>
                  <a:schemeClr val="tx1"/>
                </a:solidFill>
                <a:latin typeface="Courier New" panose="02070309020205020404" pitchFamily="49" charset="0"/>
                <a:cs typeface="Courier New" panose="02070309020205020404" pitchFamily="49" charset="0"/>
              </a:rPr>
              <a:t>[]</a:t>
            </a:r>
            <a:r>
              <a:rPr lang="da-DK" altLang="da-DK" sz="1200" b="1" kern="0" spc="-150" dirty="0">
                <a:solidFill>
                  <a:schemeClr val="tx1"/>
                </a:solidFill>
                <a:latin typeface="Courier New" panose="02070309020205020404" pitchFamily="49" charset="0"/>
                <a:cs typeface="Courier New" panose="02070309020205020404" pitchFamily="49" charset="0"/>
              </a:rPr>
              <a:t> </a:t>
            </a:r>
            <a:r>
              <a:rPr lang="da-DK" altLang="da-DK" sz="1800" b="1" kern="0" spc="-150" dirty="0" err="1">
                <a:solidFill>
                  <a:schemeClr val="tx1"/>
                </a:solidFill>
                <a:latin typeface="Courier New" panose="02070309020205020404" pitchFamily="49" charset="0"/>
                <a:cs typeface="Courier New" panose="02070309020205020404" pitchFamily="49" charset="0"/>
              </a:rPr>
              <a:t>monthLength</a:t>
            </a:r>
            <a:r>
              <a:rPr lang="da-DK" altLang="da-DK" sz="1200" b="1" kern="0" spc="-150" dirty="0">
                <a:solidFill>
                  <a:schemeClr val="tx1"/>
                </a:solidFill>
                <a:latin typeface="Courier New" panose="02070309020205020404" pitchFamily="49" charset="0"/>
                <a:cs typeface="Courier New" panose="02070309020205020404" pitchFamily="49" charset="0"/>
              </a:rPr>
              <a:t> </a:t>
            </a:r>
            <a:r>
              <a:rPr lang="da-DK" altLang="da-DK" sz="1800" b="1" kern="0" spc="-150" dirty="0">
                <a:solidFill>
                  <a:schemeClr val="tx1"/>
                </a:solidFill>
                <a:latin typeface="Courier New" panose="02070309020205020404" pitchFamily="49" charset="0"/>
                <a:cs typeface="Courier New" panose="02070309020205020404" pitchFamily="49" charset="0"/>
              </a:rPr>
              <a:t>=</a:t>
            </a:r>
            <a:r>
              <a:rPr lang="da-DK" altLang="da-DK" sz="1200" b="1" kern="0" spc="-150" dirty="0">
                <a:solidFill>
                  <a:schemeClr val="tx1"/>
                </a:solidFill>
                <a:latin typeface="Courier New" panose="02070309020205020404" pitchFamily="49" charset="0"/>
                <a:cs typeface="Courier New" panose="02070309020205020404" pitchFamily="49" charset="0"/>
              </a:rPr>
              <a:t> </a:t>
            </a:r>
            <a:r>
              <a:rPr lang="da-DK" altLang="da-DK" sz="1800" b="1" kern="0" spc="-150" dirty="0">
                <a:solidFill>
                  <a:srgbClr val="7030A0"/>
                </a:solidFill>
                <a:latin typeface="Courier New" panose="02070309020205020404" pitchFamily="49" charset="0"/>
                <a:cs typeface="Courier New" panose="02070309020205020404" pitchFamily="49" charset="0"/>
              </a:rPr>
              <a:t>new</a:t>
            </a:r>
            <a:r>
              <a:rPr lang="da-DK" altLang="da-DK" sz="1800" b="1" kern="0" spc="-150" dirty="0">
                <a:solidFill>
                  <a:schemeClr val="tx1"/>
                </a:solidFill>
                <a:latin typeface="Courier New" panose="02070309020205020404" pitchFamily="49" charset="0"/>
                <a:cs typeface="Courier New" panose="02070309020205020404" pitchFamily="49" charset="0"/>
              </a:rPr>
              <a:t> </a:t>
            </a:r>
            <a:r>
              <a:rPr lang="da-DK" altLang="da-DK" sz="1800" b="1" kern="0" spc="-150" dirty="0">
                <a:solidFill>
                  <a:srgbClr val="FF0000"/>
                </a:solidFill>
                <a:latin typeface="Courier New" panose="02070309020205020404" pitchFamily="49" charset="0"/>
                <a:cs typeface="Courier New" panose="02070309020205020404" pitchFamily="49" charset="0"/>
              </a:rPr>
              <a:t>int</a:t>
            </a:r>
            <a:r>
              <a:rPr lang="da-DK" altLang="da-DK" sz="1800" b="1" kern="0" spc="-150" dirty="0">
                <a:solidFill>
                  <a:schemeClr val="tx1"/>
                </a:solidFill>
                <a:latin typeface="Courier New" panose="02070309020205020404" pitchFamily="49" charset="0"/>
                <a:cs typeface="Courier New" panose="02070309020205020404" pitchFamily="49" charset="0"/>
              </a:rPr>
              <a:t>[]{31,28,31,30,…,30,31};</a:t>
            </a:r>
          </a:p>
          <a:p>
            <a:endParaRPr kumimoji="0" lang="da-DK" sz="1800" b="0" i="0" u="none" strike="noStrike" cap="none" normalizeH="0" baseline="0" dirty="0">
              <a:ln>
                <a:noFill/>
              </a:ln>
              <a:solidFill>
                <a:schemeClr val="tx1"/>
              </a:solidFill>
              <a:effectLst/>
              <a:latin typeface="Arial" charset="0"/>
            </a:endParaRPr>
          </a:p>
        </p:txBody>
      </p:sp>
      <p:sp>
        <p:nvSpPr>
          <p:cNvPr id="20" name="Content Placeholder 2"/>
          <p:cNvSpPr txBox="1">
            <a:spLocks/>
          </p:cNvSpPr>
          <p:nvPr/>
        </p:nvSpPr>
        <p:spPr bwMode="auto">
          <a:xfrm>
            <a:off x="539552" y="5713513"/>
            <a:ext cx="7706522"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altLang="da-DK" b="1" dirty="0">
                <a:solidFill>
                  <a:srgbClr val="A50021"/>
                </a:solidFill>
                <a:ea typeface="ＭＳ Ｐゴシック" pitchFamily="34" charset="-128"/>
                <a:cs typeface="ＭＳ Ｐゴシック" pitchFamily="-106" charset="-128"/>
              </a:rPr>
              <a:t>Oprettelse og initialisering med værdier kan slås sammen</a:t>
            </a:r>
          </a:p>
        </p:txBody>
      </p:sp>
      <p:sp>
        <p:nvSpPr>
          <p:cNvPr id="21" name="Text Box 5"/>
          <p:cNvSpPr txBox="1">
            <a:spLocks noChangeArrowheads="1"/>
          </p:cNvSpPr>
          <p:nvPr/>
        </p:nvSpPr>
        <p:spPr bwMode="auto">
          <a:xfrm>
            <a:off x="6908701" y="5149027"/>
            <a:ext cx="1798032" cy="459100"/>
          </a:xfrm>
          <a:prstGeom prst="rect">
            <a:avLst/>
          </a:prstGeom>
          <a:solidFill>
            <a:srgbClr val="CCECFF"/>
          </a:solidFill>
          <a:ln w="28575">
            <a:solidFill>
              <a:srgbClr val="0D1EF2"/>
            </a:solidFill>
          </a:ln>
          <a:effec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a:solidFill>
                  <a:srgbClr val="0000FF"/>
                </a:solidFill>
                <a:latin typeface="+mn-lt"/>
                <a:ea typeface="ＭＳ Ｐゴシック" charset="0"/>
              </a:rPr>
              <a:t>Antal elementer i {…} bestemmer størrelsen</a:t>
            </a:r>
          </a:p>
        </p:txBody>
      </p:sp>
      <p:sp>
        <p:nvSpPr>
          <p:cNvPr id="26" name="Line 22"/>
          <p:cNvSpPr>
            <a:spLocks noChangeShapeType="1"/>
          </p:cNvSpPr>
          <p:nvPr/>
        </p:nvSpPr>
        <p:spPr bwMode="auto">
          <a:xfrm flipH="1" flipV="1">
            <a:off x="4788131" y="2709949"/>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5"/>
          <p:cNvSpPr txBox="1">
            <a:spLocks noChangeArrowheads="1"/>
          </p:cNvSpPr>
          <p:nvPr/>
        </p:nvSpPr>
        <p:spPr bwMode="auto">
          <a:xfrm>
            <a:off x="5394692" y="2435749"/>
            <a:ext cx="2790945" cy="720710"/>
          </a:xfrm>
          <a:prstGeom prst="rect">
            <a:avLst/>
          </a:prstGeom>
          <a:solidFill>
            <a:srgbClr val="CCECFF"/>
          </a:solidFill>
          <a:ln w="28575">
            <a:solidFill>
              <a:srgbClr val="0D1EF2"/>
            </a:solidFill>
          </a:ln>
          <a:effec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a:solidFill>
                  <a:srgbClr val="0000FF"/>
                </a:solidFill>
                <a:latin typeface="+mn-lt"/>
                <a:ea typeface="ＭＳ Ｐゴシック" charset="0"/>
              </a:rPr>
              <a:t>De firkantede parenteser angiver, at det er et array</a:t>
            </a:r>
          </a:p>
          <a:p>
            <a:pPr eaLnBrk="0" hangingPunct="0">
              <a:spcBef>
                <a:spcPts val="600"/>
              </a:spcBef>
              <a:buClr>
                <a:schemeClr val="tx1"/>
              </a:buClr>
              <a:buSzPct val="75000"/>
              <a:buFont typeface="Monotype Sorts" charset="0"/>
              <a:buNone/>
              <a:defRPr/>
            </a:pPr>
            <a:r>
              <a:rPr lang="da-DK" sz="1200" b="1" dirty="0">
                <a:solidFill>
                  <a:srgbClr val="0000FF"/>
                </a:solidFill>
                <a:latin typeface="+mn-lt"/>
                <a:ea typeface="ＭＳ Ｐゴシック" charset="0"/>
              </a:rPr>
              <a:t>Kan også bruges på primitive typer</a:t>
            </a:r>
          </a:p>
        </p:txBody>
      </p:sp>
      <p:sp>
        <p:nvSpPr>
          <p:cNvPr id="28" name="Text Box 5"/>
          <p:cNvSpPr txBox="1">
            <a:spLocks noChangeArrowheads="1"/>
          </p:cNvSpPr>
          <p:nvPr/>
        </p:nvSpPr>
        <p:spPr bwMode="auto">
          <a:xfrm>
            <a:off x="4002888" y="1762446"/>
            <a:ext cx="1716268" cy="274434"/>
          </a:xfrm>
          <a:prstGeom prst="rect">
            <a:avLst/>
          </a:prstGeom>
          <a:solidFill>
            <a:srgbClr val="CCECFF"/>
          </a:solidFill>
          <a:ln w="28575">
            <a:solidFill>
              <a:srgbClr val="0D1EF2"/>
            </a:solidFill>
          </a:ln>
          <a:effec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a:solidFill>
                  <a:srgbClr val="0000FF"/>
                </a:solidFill>
                <a:latin typeface="+mn-lt"/>
                <a:ea typeface="ＭＳ Ｐゴシック" charset="0"/>
              </a:rPr>
              <a:t>Skal ikke importeres</a:t>
            </a:r>
          </a:p>
        </p:txBody>
      </p:sp>
      <p:sp>
        <p:nvSpPr>
          <p:cNvPr id="29" name="Text Box 5"/>
          <p:cNvSpPr txBox="1">
            <a:spLocks noChangeArrowheads="1"/>
          </p:cNvSpPr>
          <p:nvPr/>
        </p:nvSpPr>
        <p:spPr bwMode="auto">
          <a:xfrm>
            <a:off x="5381219" y="4342598"/>
            <a:ext cx="3191282" cy="459100"/>
          </a:xfrm>
          <a:prstGeom prst="rect">
            <a:avLst/>
          </a:prstGeom>
          <a:solidFill>
            <a:srgbClr val="CCECFF"/>
          </a:solidFill>
          <a:ln w="28575">
            <a:solidFill>
              <a:srgbClr val="0D1EF2"/>
            </a:solidFill>
          </a:ln>
          <a:effec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a:solidFill>
                  <a:srgbClr val="0000FF"/>
                </a:solidFill>
                <a:latin typeface="+mn-lt"/>
                <a:ea typeface="ＭＳ Ｐゴシック" charset="0"/>
              </a:rPr>
              <a:t>Udtrykkene i […] skal evaluere til et heltal i intervallet [0,23] (ellers </a:t>
            </a:r>
            <a:r>
              <a:rPr lang="da-DK" sz="1200" b="1" dirty="0" err="1">
                <a:solidFill>
                  <a:srgbClr val="0000FF"/>
                </a:solidFill>
                <a:latin typeface="+mn-lt"/>
                <a:ea typeface="ＭＳ Ｐゴシック" charset="0"/>
              </a:rPr>
              <a:t>runtime</a:t>
            </a:r>
            <a:r>
              <a:rPr lang="da-DK" sz="1200" b="1" dirty="0">
                <a:solidFill>
                  <a:srgbClr val="0000FF"/>
                </a:solidFill>
                <a:latin typeface="+mn-lt"/>
                <a:ea typeface="ＭＳ Ｐゴシック" charset="0"/>
              </a:rPr>
              <a:t> fejl)</a:t>
            </a:r>
          </a:p>
        </p:txBody>
      </p:sp>
      <p:sp>
        <p:nvSpPr>
          <p:cNvPr id="30" name="Line 22"/>
          <p:cNvSpPr>
            <a:spLocks noChangeShapeType="1"/>
          </p:cNvSpPr>
          <p:nvPr/>
        </p:nvSpPr>
        <p:spPr bwMode="auto">
          <a:xfrm flipH="1">
            <a:off x="4867818" y="4808764"/>
            <a:ext cx="504281" cy="253398"/>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3" name="Group 2"/>
          <p:cNvGrpSpPr/>
          <p:nvPr/>
        </p:nvGrpSpPr>
        <p:grpSpPr>
          <a:xfrm>
            <a:off x="8089555" y="5618511"/>
            <a:ext cx="313039" cy="718561"/>
            <a:chOff x="8028382" y="5877272"/>
            <a:chExt cx="432049" cy="594066"/>
          </a:xfrm>
        </p:grpSpPr>
        <p:sp>
          <p:nvSpPr>
            <p:cNvPr id="22" name="Line 22"/>
            <p:cNvSpPr>
              <a:spLocks noChangeShapeType="1"/>
            </p:cNvSpPr>
            <p:nvPr/>
          </p:nvSpPr>
          <p:spPr bwMode="auto">
            <a:xfrm flipH="1">
              <a:off x="8028382" y="6471338"/>
              <a:ext cx="432049"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Line 22"/>
            <p:cNvSpPr>
              <a:spLocks noChangeShapeType="1"/>
            </p:cNvSpPr>
            <p:nvPr/>
          </p:nvSpPr>
          <p:spPr bwMode="auto">
            <a:xfrm>
              <a:off x="8460429" y="5877272"/>
              <a:ext cx="1" cy="594066"/>
            </a:xfrm>
            <a:prstGeom prst="line">
              <a:avLst/>
            </a:prstGeom>
            <a:noFill/>
            <a:ln w="28575">
              <a:solidFill>
                <a:srgbClr val="0D1EF2"/>
              </a:solidFill>
              <a:round/>
              <a:headEnd type="none" w="med" len="med"/>
              <a:tailEnd type="none" w="med" len="med"/>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25" name="Line 22"/>
          <p:cNvSpPr>
            <a:spLocks noChangeShapeType="1"/>
          </p:cNvSpPr>
          <p:nvPr/>
        </p:nvSpPr>
        <p:spPr bwMode="auto">
          <a:xfrm flipH="1" flipV="1">
            <a:off x="4807527" y="3003665"/>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Text Box 5"/>
          <p:cNvSpPr txBox="1">
            <a:spLocks noChangeArrowheads="1"/>
          </p:cNvSpPr>
          <p:nvPr/>
        </p:nvSpPr>
        <p:spPr bwMode="auto">
          <a:xfrm>
            <a:off x="5381217" y="3417748"/>
            <a:ext cx="3021375" cy="720710"/>
          </a:xfrm>
          <a:prstGeom prst="rect">
            <a:avLst/>
          </a:prstGeom>
          <a:solidFill>
            <a:srgbClr val="CCECFF"/>
          </a:solidFill>
          <a:ln w="28575">
            <a:solidFill>
              <a:srgbClr val="0D1EF2"/>
            </a:solidFill>
          </a:ln>
          <a:effec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a:solidFill>
                  <a:srgbClr val="0000FF"/>
                </a:solidFill>
                <a:latin typeface="+mn-lt"/>
                <a:ea typeface="ＭＳ Ｐゴシック" charset="0"/>
              </a:rPr>
              <a:t>Udtrykket i […] </a:t>
            </a:r>
            <a:r>
              <a:rPr lang="da-DK" sz="1200" b="1" dirty="0">
                <a:solidFill>
                  <a:srgbClr val="0000FF"/>
                </a:solidFill>
                <a:ea typeface="ＭＳ Ｐゴシック" charset="0"/>
              </a:rPr>
              <a:t>skal evaluere til et ikke-negativt heltal, som angiver størrelsen</a:t>
            </a:r>
          </a:p>
          <a:p>
            <a:pPr eaLnBrk="0" hangingPunct="0">
              <a:spcBef>
                <a:spcPts val="600"/>
              </a:spcBef>
              <a:buClr>
                <a:schemeClr val="tx1"/>
              </a:buClr>
              <a:buSzPct val="75000"/>
              <a:defRPr/>
            </a:pPr>
            <a:r>
              <a:rPr lang="da-DK" altLang="da-DK" sz="1200" b="1" spc="-40" dirty="0">
                <a:solidFill>
                  <a:srgbClr val="0000FF"/>
                </a:solidFill>
              </a:rPr>
              <a:t>Arrayets </a:t>
            </a:r>
            <a:r>
              <a:rPr lang="da-DK" altLang="da-DK" sz="1200" b="1" spc="-40" dirty="0" err="1">
                <a:solidFill>
                  <a:srgbClr val="0000FF"/>
                </a:solidFill>
              </a:rPr>
              <a:t>index'er</a:t>
            </a:r>
            <a:r>
              <a:rPr lang="da-DK" altLang="da-DK" sz="1200" b="1" spc="-40" dirty="0">
                <a:solidFill>
                  <a:srgbClr val="0000FF"/>
                </a:solidFill>
              </a:rPr>
              <a:t> nummereres fra 0 til 23</a:t>
            </a:r>
          </a:p>
        </p:txBody>
      </p:sp>
    </p:spTree>
    <p:extLst>
      <p:ext uri="{BB962C8B-B14F-4D97-AF65-F5344CB8AC3E}">
        <p14:creationId xmlns:p14="http://schemas.microsoft.com/office/powerpoint/2010/main" val="4260656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8" grpId="0"/>
      <p:bldP spid="19" grpId="0" animBg="1"/>
      <p:bldP spid="24" grpId="0" animBg="1"/>
      <p:bldP spid="15" grpId="0" animBg="1"/>
      <p:bldP spid="20" grpId="0"/>
      <p:bldP spid="21" grpId="0" animBg="1"/>
      <p:bldP spid="26" grpId="0" animBg="1"/>
      <p:bldP spid="27" grpId="0" animBg="1"/>
      <p:bldP spid="29" grpId="0" animBg="1"/>
      <p:bldP spid="30" grpId="0" animBg="1"/>
      <p:bldP spid="25"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4: </a:t>
            </a:r>
            <a:r>
              <a:rPr lang="en-US" altLang="da-DK" sz="3200" dirty="0">
                <a:ea typeface="ＭＳ Ｐゴシック" pitchFamily="34" charset="-128"/>
              </a:rPr>
              <a:t>Responsibility-driven</a:t>
            </a:r>
            <a:r>
              <a:rPr lang="da-DK" altLang="da-DK" sz="3200" dirty="0">
                <a:ea typeface="ＭＳ Ｐゴシック" pitchFamily="34" charset="-128"/>
              </a:rPr>
              <a:t> design</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7" name="Content Placeholder 2"/>
          <p:cNvSpPr txBox="1">
            <a:spLocks/>
          </p:cNvSpPr>
          <p:nvPr/>
        </p:nvSpPr>
        <p:spPr bwMode="auto">
          <a:xfrm>
            <a:off x="467544" y="1052736"/>
            <a:ext cx="821166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Hver klasse bør være ansvarlig for håndtering af egne data</a:t>
            </a:r>
          </a:p>
          <a:p>
            <a:pPr lvl="1">
              <a:spcBef>
                <a:spcPts val="600"/>
              </a:spcBef>
            </a:pPr>
            <a:r>
              <a:rPr lang="da-DK" altLang="da-DK" sz="1800" dirty="0">
                <a:ea typeface="ＭＳ Ｐゴシック" pitchFamily="34" charset="-128"/>
              </a:rPr>
              <a:t>Klassen bør f.eks. have en (eller flere) metoder der returnerer en tekststreng, som beskriver objektets tilstand (eller dele heraf)</a:t>
            </a:r>
          </a:p>
          <a:p>
            <a:pPr lvl="1">
              <a:spcBef>
                <a:spcPts val="600"/>
              </a:spcBef>
            </a:pPr>
            <a:r>
              <a:rPr lang="da-DK" altLang="da-DK" sz="1800" dirty="0">
                <a:ea typeface="ＭＳ Ｐゴシック" pitchFamily="34" charset="-128"/>
              </a:rPr>
              <a:t>Andre klasser kunne selv gøre det – ved at få den nødvendige information via </a:t>
            </a:r>
            <a:r>
              <a:rPr lang="da-DK" altLang="da-DK" sz="1800" dirty="0" err="1">
                <a:ea typeface="ＭＳ Ｐゴシック" pitchFamily="34" charset="-128"/>
              </a:rPr>
              <a:t>accessor</a:t>
            </a:r>
            <a:r>
              <a:rPr lang="da-DK" altLang="da-DK" sz="1800" dirty="0">
                <a:ea typeface="ＭＳ Ｐゴシック" pitchFamily="34" charset="-128"/>
              </a:rPr>
              <a:t> metoder og stykke den sammen til en tekststreng</a:t>
            </a:r>
          </a:p>
          <a:p>
            <a:pPr lvl="1">
              <a:spcBef>
                <a:spcPts val="600"/>
              </a:spcBef>
            </a:pPr>
            <a:r>
              <a:rPr lang="da-DK" altLang="da-DK" sz="1800" dirty="0">
                <a:ea typeface="ＭＳ Ｐゴシック" pitchFamily="34" charset="-128"/>
              </a:rPr>
              <a:t>Men det ville betyde, at disse klasser skal tilpasses, hver gang der tilføjes/fjernes feltvariabler</a:t>
            </a:r>
          </a:p>
          <a:p>
            <a:pPr lvl="1">
              <a:spcBef>
                <a:spcPts val="600"/>
              </a:spcBef>
            </a:pPr>
            <a:r>
              <a:rPr lang="da-DK" altLang="da-DK" sz="1800" dirty="0">
                <a:ea typeface="ＭＳ Ｐゴシック" pitchFamily="34" charset="-128"/>
              </a:rPr>
              <a:t>Når de metoder, der skal ændres, er i samme klasse som feltvariablerne, er det langt mere sandsynligt, at man husker at ændre dem, og det er langt hurtigere at lokalisere de steder, hvor ændringerne skal foretages</a:t>
            </a: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33294683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5: Tænk fremad</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7" name="Content Placeholder 2"/>
          <p:cNvSpPr txBox="1">
            <a:spLocks/>
          </p:cNvSpPr>
          <p:nvPr/>
        </p:nvSpPr>
        <p:spPr bwMode="auto">
          <a:xfrm>
            <a:off x="467544" y="1052736"/>
            <a:ext cx="799288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Prøv at forudse fremtidige ændringer/tilføjelser</a:t>
            </a:r>
          </a:p>
          <a:p>
            <a:pPr lvl="1">
              <a:spcBef>
                <a:spcPts val="600"/>
              </a:spcBef>
            </a:pPr>
            <a:r>
              <a:rPr lang="da-DK" altLang="da-DK" sz="1800" dirty="0">
                <a:ea typeface="ＭＳ Ｐゴシック" pitchFamily="34" charset="-128"/>
              </a:rPr>
              <a:t>Eksempel: Når man designer de første versioner af et computerspil, vil det være nærliggende, at interaktionen med brugere på et tidspunkt skal ske via et grafisk interface i stedet for tekstbaseret input/output via terminalen</a:t>
            </a:r>
          </a:p>
          <a:p>
            <a:pPr lvl="1">
              <a:spcBef>
                <a:spcPts val="600"/>
              </a:spcBef>
            </a:pPr>
            <a:r>
              <a:rPr lang="da-DK" altLang="da-DK" sz="1800" dirty="0">
                <a:ea typeface="ＭＳ Ｐゴシック" pitchFamily="34" charset="-128"/>
              </a:rPr>
              <a:t>Hvis man fra start forsøger at samle de ting, der har med brugerinteraktionen at gøre, i en enkelt klasse, bliver det sidenhen lettere at ændre interaktion fra at være tekstbaseret til at være grafisk</a:t>
            </a:r>
          </a:p>
          <a:p>
            <a:pPr lvl="1">
              <a:spcBef>
                <a:spcPts val="600"/>
              </a:spcBef>
            </a:pPr>
            <a:r>
              <a:rPr lang="da-DK" altLang="da-DK" sz="1800" dirty="0">
                <a:ea typeface="ＭＳ Ｐゴシック" pitchFamily="34" charset="-128"/>
              </a:rPr>
              <a:t>Hvis man bruger lidt tid på at forudse mulige fremtidige ændringer/tilføjelser – og forberede disse – kan man senere spare enorme mængder af tid og kræfter</a:t>
            </a:r>
          </a:p>
          <a:p>
            <a:pPr lvl="1">
              <a:spcBef>
                <a:spcPts val="400"/>
              </a:spcBef>
            </a:pPr>
            <a:endParaRPr lang="da-DK" altLang="da-DK" sz="1800" dirty="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03175912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2800" spc="-100" dirty="0">
                <a:ea typeface="ＭＳ Ｐゴシック" pitchFamily="34" charset="-128"/>
              </a:rPr>
              <a:t>Princip 6: Regelmæssig omstrukturering (</a:t>
            </a:r>
            <a:r>
              <a:rPr lang="en-US" altLang="da-DK" sz="2800" spc="-100" dirty="0">
                <a:ea typeface="ＭＳ Ｐゴシック" pitchFamily="34" charset="-128"/>
              </a:rPr>
              <a:t>refactoring</a:t>
            </a:r>
            <a:r>
              <a:rPr lang="da-DK" altLang="da-DK" sz="2800" spc="-100" dirty="0">
                <a:ea typeface="ＭＳ Ｐゴシック" pitchFamily="34" charset="-128"/>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7" name="Content Placeholder 2"/>
          <p:cNvSpPr txBox="1">
            <a:spLocks/>
          </p:cNvSpPr>
          <p:nvPr/>
        </p:nvSpPr>
        <p:spPr bwMode="auto">
          <a:xfrm>
            <a:off x="467544" y="1052736"/>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Når man er i gang med et større (eller mindre) projekt får man fra tid til anden behov for at omstrukturere sin kode</a:t>
            </a:r>
          </a:p>
          <a:p>
            <a:pPr lvl="1">
              <a:spcBef>
                <a:spcPts val="600"/>
              </a:spcBef>
            </a:pPr>
            <a:r>
              <a:rPr lang="da-DK" altLang="da-DK" sz="1800" dirty="0">
                <a:ea typeface="ＭＳ Ｐゴシック" pitchFamily="34" charset="-128"/>
              </a:rPr>
              <a:t>Man kan f.eks. ønske at opdele en klasse, der er blevet stor og gør mange forskellige ting, i to eller flere klasser, som er nemmere at overskue</a:t>
            </a:r>
          </a:p>
          <a:p>
            <a:pPr lvl="1">
              <a:spcBef>
                <a:spcPts val="600"/>
              </a:spcBef>
            </a:pPr>
            <a:r>
              <a:rPr lang="da-DK" altLang="da-DK" sz="1800" dirty="0">
                <a:ea typeface="ＭＳ Ｐゴシック" pitchFamily="34" charset="-128"/>
              </a:rPr>
              <a:t>Begreber, der indtil nu er repræsenteret ved hjælp af en simpel tekststreng, vil man måske fremover modellere via en dedikeret klasse med feltvariabler, der kan give en mere fyldestgørende beskrivelse af objekternes tilstand (jvf. </a:t>
            </a:r>
            <a:r>
              <a:rPr lang="da-DK" altLang="da-DK" sz="1800" b="1" dirty="0">
                <a:ea typeface="ＭＳ Ｐゴシック" pitchFamily="34" charset="-128"/>
              </a:rPr>
              <a:t>Track</a:t>
            </a:r>
            <a:r>
              <a:rPr lang="da-DK" altLang="da-DK" sz="1800" dirty="0">
                <a:ea typeface="ＭＳ Ｐゴシック" pitchFamily="34" charset="-128"/>
              </a:rPr>
              <a:t> klassen fra afsnit 4.11 i BlueJ bogen)</a:t>
            </a:r>
          </a:p>
          <a:p>
            <a:pPr lvl="1">
              <a:spcBef>
                <a:spcPts val="600"/>
              </a:spcBef>
            </a:pPr>
            <a:r>
              <a:rPr lang="da-DK" altLang="da-DK" sz="1800" dirty="0">
                <a:ea typeface="ＭＳ Ｐゴシック" pitchFamily="34" charset="-128"/>
              </a:rPr>
              <a:t>Omstrukturering af software kaldes også </a:t>
            </a:r>
            <a:r>
              <a:rPr lang="da-DK" altLang="da-DK" sz="1800" b="1" dirty="0">
                <a:solidFill>
                  <a:srgbClr val="008000"/>
                </a:solidFill>
                <a:ea typeface="ＭＳ Ｐゴシック" pitchFamily="34" charset="-128"/>
              </a:rPr>
              <a:t>refaktorering</a:t>
            </a:r>
            <a:r>
              <a:rPr lang="da-DK" altLang="da-DK" sz="1800" dirty="0">
                <a:ea typeface="ＭＳ Ｐゴシック" pitchFamily="34" charset="-128"/>
              </a:rPr>
              <a:t> (</a:t>
            </a:r>
            <a:r>
              <a:rPr lang="da-DK" altLang="da-DK" sz="1800" dirty="0" err="1">
                <a:ea typeface="ＭＳ Ｐゴシック" pitchFamily="34" charset="-128"/>
              </a:rPr>
              <a:t>refactoring</a:t>
            </a:r>
            <a:r>
              <a:rPr lang="da-DK" altLang="da-DK" sz="1800" dirty="0">
                <a:ea typeface="ＭＳ Ｐゴシック" pitchFamily="34" charset="-128"/>
              </a:rPr>
              <a:t>)</a:t>
            </a:r>
          </a:p>
          <a:p>
            <a:pPr>
              <a:spcBef>
                <a:spcPts val="1800"/>
              </a:spcBef>
            </a:pPr>
            <a:r>
              <a:rPr lang="da-DK" altLang="da-DK" sz="2000" b="1" kern="0" dirty="0">
                <a:solidFill>
                  <a:srgbClr val="A50021"/>
                </a:solidFill>
                <a:ea typeface="ＭＳ Ｐゴシック" pitchFamily="34" charset="-128"/>
                <a:cs typeface="ＭＳ Ｐゴシック" pitchFamily="-65" charset="-128"/>
              </a:rPr>
              <a:t>Principper for refaktorering</a:t>
            </a:r>
          </a:p>
          <a:p>
            <a:pPr lvl="1">
              <a:spcBef>
                <a:spcPts val="600"/>
              </a:spcBef>
            </a:pPr>
            <a:r>
              <a:rPr lang="da-DK" altLang="da-DK" sz="1800" kern="0" dirty="0">
                <a:ea typeface="ＭＳ Ｐゴシック" pitchFamily="34" charset="-128"/>
              </a:rPr>
              <a:t>Start med at lave den ønskede </a:t>
            </a:r>
            <a:r>
              <a:rPr lang="da-DK" altLang="da-DK" sz="1800" kern="0" spc="-50" dirty="0">
                <a:ea typeface="ＭＳ Ｐゴシック" pitchFamily="34" charset="-128"/>
              </a:rPr>
              <a:t>omstrukturering </a:t>
            </a:r>
            <a:r>
              <a:rPr lang="da-DK" altLang="da-DK" sz="1800" b="1" kern="0" spc="-50" dirty="0">
                <a:solidFill>
                  <a:srgbClr val="008000"/>
                </a:solidFill>
                <a:ea typeface="ＭＳ Ｐゴシック" pitchFamily="34" charset="-128"/>
              </a:rPr>
              <a:t>uden</a:t>
            </a:r>
            <a:r>
              <a:rPr lang="da-DK" altLang="da-DK" sz="1800" kern="0" spc="-50" dirty="0">
                <a:ea typeface="ＭＳ Ｐゴシック" pitchFamily="34" charset="-128"/>
              </a:rPr>
              <a:t> at tilføje ny funktionalitet</a:t>
            </a:r>
          </a:p>
          <a:p>
            <a:pPr lvl="1">
              <a:spcBef>
                <a:spcPts val="600"/>
              </a:spcBef>
            </a:pPr>
            <a:r>
              <a:rPr lang="da-DK" altLang="da-DK" sz="1800" kern="0" dirty="0">
                <a:ea typeface="ＭＳ Ｐゴシック" pitchFamily="34" charset="-128"/>
              </a:rPr>
              <a:t>Test at det omstrukturerede program opfører sig som det gamle (vi vender tilbage til testteknikker i næste forelæsning)</a:t>
            </a:r>
          </a:p>
          <a:p>
            <a:pPr lvl="1">
              <a:spcBef>
                <a:spcPts val="600"/>
              </a:spcBef>
            </a:pPr>
            <a:r>
              <a:rPr lang="da-DK" altLang="da-DK" sz="1800" kern="0" dirty="0">
                <a:ea typeface="ＭＳ Ｐゴシック" pitchFamily="34" charset="-128"/>
              </a:rPr>
              <a:t>Først når man er overbevist om, at det omstrukturerede program er korrekt (dvs. opfører sig som det gamle) tilføjes ny funktionalitet</a:t>
            </a:r>
          </a:p>
          <a:p>
            <a:pPr lvl="1">
              <a:spcBef>
                <a:spcPts val="600"/>
              </a:spcBef>
            </a:pPr>
            <a:r>
              <a:rPr lang="da-DK" altLang="da-DK" sz="1800" kern="0" dirty="0">
                <a:ea typeface="ＭＳ Ｐゴシック" pitchFamily="34" charset="-128"/>
              </a:rPr>
              <a:t>Ved at iagttage denne tidsmæssige opdeling i refaktorering og tilføjelse af ny funktionalitet kan man spare masser af tid og kræfter</a:t>
            </a:r>
            <a:endParaRPr lang="da-DK" altLang="da-DK" dirty="0">
              <a:ea typeface="ＭＳ Ｐゴシック" pitchFamily="34" charset="-128"/>
            </a:endParaRPr>
          </a:p>
          <a:p>
            <a:pPr lvl="1">
              <a:spcBef>
                <a:spcPts val="400"/>
              </a:spcBef>
            </a:pPr>
            <a:endParaRPr lang="da-DK" altLang="da-DK" sz="1800" dirty="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18801958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De fem C'er – for godt design af klasser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7" name="Content Placeholder 2"/>
          <p:cNvSpPr txBox="1">
            <a:spLocks/>
          </p:cNvSpPr>
          <p:nvPr/>
        </p:nvSpPr>
        <p:spPr bwMode="auto">
          <a:xfrm>
            <a:off x="467544" y="1052736"/>
            <a:ext cx="8352928"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Cohesion (sammenhængende)</a:t>
            </a:r>
          </a:p>
          <a:p>
            <a:pPr lvl="1">
              <a:spcBef>
                <a:spcPts val="200"/>
              </a:spcBef>
            </a:pPr>
            <a:r>
              <a:rPr lang="da-DK" altLang="da-DK" sz="1700" dirty="0">
                <a:ea typeface="ＭＳ Ｐゴシック" pitchFamily="34" charset="-128"/>
              </a:rPr>
              <a:t>Klassen håndterer </a:t>
            </a:r>
            <a:r>
              <a:rPr lang="da-DK" altLang="da-DK" sz="1700" b="1" dirty="0">
                <a:solidFill>
                  <a:srgbClr val="008000"/>
                </a:solidFill>
                <a:ea typeface="ＭＳ Ｐゴシック" pitchFamily="34" charset="-128"/>
              </a:rPr>
              <a:t>ét problemkompleks</a:t>
            </a:r>
          </a:p>
          <a:p>
            <a:pPr lvl="1">
              <a:spcBef>
                <a:spcPts val="200"/>
              </a:spcBef>
            </a:pPr>
            <a:r>
              <a:rPr lang="da-DK" altLang="da-DK" sz="1700" b="1" dirty="0">
                <a:solidFill>
                  <a:srgbClr val="008000"/>
                </a:solidFill>
                <a:ea typeface="ＭＳ Ｐゴシック" pitchFamily="34" charset="-128"/>
              </a:rPr>
              <a:t>Turtle</a:t>
            </a:r>
            <a:r>
              <a:rPr lang="da-DK" altLang="da-DK" sz="1700" dirty="0">
                <a:ea typeface="ＭＳ Ｐゴシック" pitchFamily="34" charset="-128"/>
              </a:rPr>
              <a:t> klassen kan producere 2D stregtegninger (og intet andet)</a:t>
            </a:r>
          </a:p>
          <a:p>
            <a:pPr lvl="1">
              <a:spcBef>
                <a:spcPts val="200"/>
              </a:spcBef>
            </a:pPr>
            <a:r>
              <a:rPr lang="da-DK" altLang="da-DK" sz="1700" dirty="0">
                <a:ea typeface="ＭＳ Ｐゴシック" pitchFamily="34" charset="-128"/>
              </a:rPr>
              <a:t>move og </a:t>
            </a:r>
            <a:r>
              <a:rPr lang="da-DK" altLang="da-DK" sz="1700" dirty="0" err="1">
                <a:ea typeface="ＭＳ Ｐゴシック" pitchFamily="34" charset="-128"/>
              </a:rPr>
              <a:t>turn</a:t>
            </a:r>
            <a:r>
              <a:rPr lang="da-DK" altLang="da-DK" sz="1700" dirty="0">
                <a:ea typeface="ＭＳ Ｐゴシック" pitchFamily="34" charset="-128"/>
              </a:rPr>
              <a:t> er </a:t>
            </a:r>
            <a:r>
              <a:rPr lang="da-DK" altLang="da-DK" sz="1700" dirty="0" err="1">
                <a:ea typeface="ＭＳ Ｐゴシック" pitchFamily="34" charset="-128"/>
              </a:rPr>
              <a:t>separáte</a:t>
            </a:r>
            <a:r>
              <a:rPr lang="da-DK" altLang="da-DK" sz="1700" dirty="0">
                <a:ea typeface="ＭＳ Ｐゴシック" pitchFamily="34" charset="-128"/>
              </a:rPr>
              <a:t> metoder – i stedet for </a:t>
            </a:r>
            <a:r>
              <a:rPr lang="da-DK" altLang="da-DK" sz="1700" b="1" dirty="0" err="1">
                <a:ea typeface="ＭＳ Ｐゴシック" pitchFamily="34" charset="-128"/>
              </a:rPr>
              <a:t>moveAndTurn</a:t>
            </a:r>
            <a:endParaRPr lang="da-DK" altLang="da-DK" sz="1700" b="1"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Completeness </a:t>
            </a:r>
            <a:r>
              <a:rPr lang="da-DK" altLang="da-DK" b="1" kern="0" dirty="0">
                <a:solidFill>
                  <a:srgbClr val="A50021"/>
                </a:solidFill>
                <a:ea typeface="ＭＳ Ｐゴシック" pitchFamily="34" charset="-128"/>
                <a:cs typeface="ＭＳ Ｐゴシック" pitchFamily="-65" charset="-128"/>
              </a:rPr>
              <a:t>(komplet)</a:t>
            </a:r>
          </a:p>
          <a:p>
            <a:pPr lvl="1">
              <a:spcBef>
                <a:spcPts val="200"/>
              </a:spcBef>
            </a:pPr>
            <a:r>
              <a:rPr lang="da-DK" altLang="da-DK" sz="1700" dirty="0">
                <a:ea typeface="ＭＳ Ｐゴシック" pitchFamily="34" charset="-128"/>
              </a:rPr>
              <a:t>Der er metoder til </a:t>
            </a:r>
            <a:r>
              <a:rPr lang="da-DK" altLang="da-DK" sz="1700" b="1" dirty="0">
                <a:solidFill>
                  <a:srgbClr val="008000"/>
                </a:solidFill>
                <a:ea typeface="ＭＳ Ｐゴシック" pitchFamily="34" charset="-128"/>
              </a:rPr>
              <a:t>alt</a:t>
            </a:r>
            <a:r>
              <a:rPr lang="da-DK" altLang="da-DK" sz="1700" dirty="0">
                <a:ea typeface="ＭＳ Ｐゴシック" pitchFamily="34" charset="-128"/>
              </a:rPr>
              <a:t> det, der er nødvendigt indenfor problemkomplekset</a:t>
            </a:r>
          </a:p>
          <a:p>
            <a:pPr lvl="1">
              <a:spcBef>
                <a:spcPts val="200"/>
              </a:spcBef>
            </a:pPr>
            <a:r>
              <a:rPr lang="da-DK" altLang="da-DK" sz="1700" spc="-20" dirty="0">
                <a:ea typeface="ＭＳ Ｐゴシック" pitchFamily="34" charset="-128"/>
              </a:rPr>
              <a:t>Når pennen har en farve, bør der være metoder til at ændre/aflæse denne</a:t>
            </a: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Convenience </a:t>
            </a:r>
            <a:r>
              <a:rPr lang="da-DK" altLang="da-DK" b="1" kern="0" dirty="0">
                <a:solidFill>
                  <a:srgbClr val="A50021"/>
                </a:solidFill>
                <a:ea typeface="ＭＳ Ｐゴシック" pitchFamily="34" charset="-128"/>
                <a:cs typeface="ＭＳ Ｐゴシック" pitchFamily="-65" charset="-128"/>
              </a:rPr>
              <a:t>(bekvem)</a:t>
            </a:r>
          </a:p>
          <a:p>
            <a:pPr lvl="1">
              <a:spcBef>
                <a:spcPts val="200"/>
              </a:spcBef>
            </a:pPr>
            <a:r>
              <a:rPr lang="da-DK" altLang="da-DK" sz="1700" dirty="0">
                <a:ea typeface="ＭＳ Ｐゴシック" pitchFamily="34" charset="-128"/>
              </a:rPr>
              <a:t>Almindelige ting kan gøres </a:t>
            </a:r>
            <a:r>
              <a:rPr lang="da-DK" altLang="da-DK" sz="1700" b="1" dirty="0">
                <a:solidFill>
                  <a:srgbClr val="008000"/>
                </a:solidFill>
                <a:ea typeface="ＭＳ Ｐゴシック" pitchFamily="34" charset="-128"/>
              </a:rPr>
              <a:t>let</a:t>
            </a:r>
            <a:r>
              <a:rPr lang="da-DK" altLang="da-DK" sz="1700" dirty="0">
                <a:ea typeface="ＭＳ Ｐゴシック" pitchFamily="34" charset="-128"/>
              </a:rPr>
              <a:t> og </a:t>
            </a:r>
            <a:r>
              <a:rPr lang="da-DK" altLang="da-DK" sz="1700" b="1" dirty="0">
                <a:solidFill>
                  <a:srgbClr val="008000"/>
                </a:solidFill>
                <a:ea typeface="ＭＳ Ｐゴシック" pitchFamily="34" charset="-128"/>
              </a:rPr>
              <a:t>hurtigt</a:t>
            </a:r>
          </a:p>
          <a:p>
            <a:pPr lvl="1">
              <a:spcBef>
                <a:spcPts val="200"/>
              </a:spcBef>
            </a:pPr>
            <a:r>
              <a:rPr lang="da-DK" altLang="da-DK" sz="1700" dirty="0">
                <a:ea typeface="ＭＳ Ｐゴシック" pitchFamily="34" charset="-128"/>
              </a:rPr>
              <a:t>Turtle klassen bliver mere bekvem efter tilføjelsen af </a:t>
            </a:r>
            <a:r>
              <a:rPr lang="da-DK" altLang="da-DK" sz="1700" b="1" dirty="0">
                <a:ea typeface="ＭＳ Ｐゴシック" pitchFamily="34" charset="-128"/>
              </a:rPr>
              <a:t>jump</a:t>
            </a:r>
            <a:r>
              <a:rPr lang="da-DK" altLang="da-DK" sz="1700" dirty="0">
                <a:ea typeface="ＭＳ Ｐゴシック" pitchFamily="34" charset="-128"/>
              </a:rPr>
              <a:t> og </a:t>
            </a:r>
            <a:r>
              <a:rPr lang="da-DK" altLang="da-DK" sz="1700" b="1" dirty="0" err="1">
                <a:ea typeface="ＭＳ Ｐゴシック" pitchFamily="34" charset="-128"/>
              </a:rPr>
              <a:t>jumpTo</a:t>
            </a:r>
            <a:endParaRPr lang="da-DK" altLang="da-DK" sz="1700" dirty="0">
              <a:ea typeface="ＭＳ Ｐゴシック" pitchFamily="34" charset="-128"/>
            </a:endParaRPr>
          </a:p>
          <a:p>
            <a:pPr lvl="1">
              <a:spcBef>
                <a:spcPts val="200"/>
              </a:spcBef>
            </a:pPr>
            <a:r>
              <a:rPr lang="da-DK" altLang="da-DK" sz="1700" dirty="0">
                <a:ea typeface="ＭＳ Ｐゴシック" pitchFamily="34" charset="-128"/>
              </a:rPr>
              <a:t>Når man skal tegne cirkler, er </a:t>
            </a:r>
            <a:r>
              <a:rPr lang="da-DK" altLang="da-DK" sz="1700" b="1" dirty="0" err="1">
                <a:ea typeface="ＭＳ Ｐゴシック" pitchFamily="34" charset="-128"/>
              </a:rPr>
              <a:t>circle</a:t>
            </a:r>
            <a:r>
              <a:rPr lang="da-DK" altLang="da-DK" sz="1700" dirty="0">
                <a:ea typeface="ＭＳ Ｐゴシック" pitchFamily="34" charset="-128"/>
              </a:rPr>
              <a:t> mere bekvem end </a:t>
            </a:r>
            <a:r>
              <a:rPr lang="da-DK" altLang="da-DK" sz="1700" b="1" dirty="0">
                <a:ea typeface="ＭＳ Ｐゴシック" pitchFamily="34" charset="-128"/>
              </a:rPr>
              <a:t>polygon</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Clarity </a:t>
            </a:r>
            <a:r>
              <a:rPr lang="da-DK" altLang="da-DK" b="1" kern="0" dirty="0">
                <a:solidFill>
                  <a:srgbClr val="A50021"/>
                </a:solidFill>
                <a:ea typeface="ＭＳ Ｐゴシック" pitchFamily="34" charset="-128"/>
                <a:cs typeface="ＭＳ Ｐゴシック" pitchFamily="-65" charset="-128"/>
              </a:rPr>
              <a:t>(transparens)</a:t>
            </a:r>
          </a:p>
          <a:p>
            <a:pPr lvl="1">
              <a:spcBef>
                <a:spcPts val="200"/>
              </a:spcBef>
            </a:pPr>
            <a:r>
              <a:rPr lang="da-DK" altLang="da-DK" sz="1700" dirty="0">
                <a:ea typeface="ＭＳ Ｐゴシック" pitchFamily="34" charset="-128"/>
              </a:rPr>
              <a:t>Metoderne skal gøre det, man </a:t>
            </a:r>
            <a:r>
              <a:rPr lang="da-DK" altLang="da-DK" sz="1700" b="1" dirty="0">
                <a:solidFill>
                  <a:srgbClr val="008000"/>
                </a:solidFill>
                <a:ea typeface="ＭＳ Ｐゴシック" pitchFamily="34" charset="-128"/>
              </a:rPr>
              <a:t>forventer</a:t>
            </a:r>
            <a:r>
              <a:rPr lang="da-DK" altLang="da-DK" sz="1700" dirty="0">
                <a:ea typeface="ＭＳ Ｐゴシック" pitchFamily="34" charset="-128"/>
              </a:rPr>
              <a:t> af dem – og kun det</a:t>
            </a:r>
            <a:endParaRPr lang="da-DK" altLang="da-DK" sz="1700" spc="-60" dirty="0">
              <a:ea typeface="ＭＳ Ｐゴシック" pitchFamily="34" charset="-128"/>
            </a:endParaRPr>
          </a:p>
          <a:p>
            <a:pPr lvl="1">
              <a:spcBef>
                <a:spcPts val="200"/>
              </a:spcBef>
            </a:pPr>
            <a:r>
              <a:rPr lang="da-DK" altLang="da-DK" sz="1700" dirty="0">
                <a:ea typeface="ＭＳ Ｐゴシック" pitchFamily="34" charset="-128"/>
              </a:rPr>
              <a:t>Det vil være forvirrende, hvis </a:t>
            </a:r>
            <a:r>
              <a:rPr lang="da-DK" altLang="da-DK" sz="1700" b="1" dirty="0">
                <a:ea typeface="ＭＳ Ｐゴシック" pitchFamily="34" charset="-128"/>
              </a:rPr>
              <a:t>jump</a:t>
            </a:r>
            <a:r>
              <a:rPr lang="da-DK" altLang="da-DK" sz="1700" dirty="0">
                <a:ea typeface="ＭＳ Ｐゴシック" pitchFamily="34" charset="-128"/>
              </a:rPr>
              <a:t> og </a:t>
            </a:r>
            <a:r>
              <a:rPr lang="da-DK" altLang="da-DK" sz="1700" b="1" dirty="0" err="1">
                <a:ea typeface="ＭＳ Ｐゴシック" pitchFamily="34" charset="-128"/>
              </a:rPr>
              <a:t>jumpTo</a:t>
            </a:r>
            <a:r>
              <a:rPr lang="da-DK" altLang="da-DK" sz="1700" dirty="0">
                <a:ea typeface="ＭＳ Ｐゴシック" pitchFamily="34" charset="-128"/>
              </a:rPr>
              <a:t> også drejer skildpadden eller skifter pennens farve</a:t>
            </a: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Consistency </a:t>
            </a:r>
            <a:r>
              <a:rPr lang="da-DK" altLang="da-DK" b="1" kern="0" dirty="0">
                <a:solidFill>
                  <a:srgbClr val="A50021"/>
                </a:solidFill>
                <a:ea typeface="ＭＳ Ｐゴシック" pitchFamily="34" charset="-128"/>
                <a:cs typeface="ＭＳ Ｐゴシック" pitchFamily="-65" charset="-128"/>
              </a:rPr>
              <a:t>(konsistent)</a:t>
            </a:r>
          </a:p>
          <a:p>
            <a:pPr lvl="1">
              <a:spcBef>
                <a:spcPts val="200"/>
              </a:spcBef>
            </a:pPr>
            <a:r>
              <a:rPr lang="da-DK" altLang="da-DK" sz="1700" dirty="0">
                <a:ea typeface="ＭＳ Ｐゴシック" pitchFamily="34" charset="-128"/>
              </a:rPr>
              <a:t>Metoderne skal fungere på </a:t>
            </a:r>
            <a:r>
              <a:rPr lang="da-DK" altLang="da-DK" sz="1700" b="1" dirty="0">
                <a:solidFill>
                  <a:srgbClr val="008000"/>
                </a:solidFill>
                <a:ea typeface="ＭＳ Ｐゴシック" pitchFamily="34" charset="-128"/>
              </a:rPr>
              <a:t>"samme måde"</a:t>
            </a:r>
          </a:p>
          <a:p>
            <a:pPr lvl="1">
              <a:spcBef>
                <a:spcPts val="200"/>
              </a:spcBef>
            </a:pPr>
            <a:r>
              <a:rPr lang="da-DK" altLang="da-DK" sz="1700" dirty="0">
                <a:ea typeface="ＭＳ Ｐゴシック" pitchFamily="34" charset="-128"/>
              </a:rPr>
              <a:t>Turtle klassen angiver alle afstande og vinkler som en </a:t>
            </a:r>
            <a:r>
              <a:rPr lang="da-DK" altLang="da-DK" sz="1700" b="1" dirty="0">
                <a:ea typeface="ＭＳ Ｐゴシック" pitchFamily="34" charset="-128"/>
              </a:rPr>
              <a:t>double</a:t>
            </a:r>
          </a:p>
          <a:p>
            <a:pPr lvl="1">
              <a:spcBef>
                <a:spcPts val="300"/>
              </a:spcBef>
            </a:pPr>
            <a:endParaRPr lang="da-DK" altLang="da-DK" sz="1800"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600"/>
              </a:spcBef>
            </a:pPr>
            <a:endParaRPr lang="da-DK" altLang="da-DK" sz="1800" dirty="0">
              <a:ea typeface="ＭＳ Ｐゴシック" pitchFamily="34" charset="-128"/>
            </a:endParaRPr>
          </a:p>
          <a:p>
            <a:pPr lvl="1">
              <a:spcBef>
                <a:spcPts val="600"/>
              </a:spcBef>
              <a:buFontTx/>
              <a:buChar char="–"/>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a:p>
            <a:pPr lvl="1">
              <a:spcBef>
                <a:spcPts val="400"/>
              </a:spcBef>
            </a:pPr>
            <a:endParaRPr lang="da-DK" altLang="da-DK" sz="1800" dirty="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Rectangle 4"/>
          <p:cNvSpPr/>
          <p:nvPr/>
        </p:nvSpPr>
        <p:spPr>
          <a:xfrm rot="21165640">
            <a:off x="5932871" y="5631335"/>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Pause</a:t>
            </a:r>
          </a:p>
        </p:txBody>
      </p:sp>
    </p:spTree>
    <p:extLst>
      <p:ext uri="{BB962C8B-B14F-4D97-AF65-F5344CB8AC3E}">
        <p14:creationId xmlns:p14="http://schemas.microsoft.com/office/powerpoint/2010/main" val="16868687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M</a:t>
            </a:r>
            <a:r>
              <a:rPr lang="da-DK" altLang="da-DK" sz="3200" dirty="0">
                <a:ea typeface="ＭＳ Ｐゴシック" pitchFamily="34" charset="-128"/>
              </a:rPr>
              <a:t>undtlig præsentation</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7" name="Rectangle 3"/>
          <p:cNvSpPr txBox="1">
            <a:spLocks noChangeArrowheads="1"/>
          </p:cNvSpPr>
          <p:nvPr/>
        </p:nvSpPr>
        <p:spPr bwMode="auto">
          <a:xfrm>
            <a:off x="467544" y="1052736"/>
            <a:ext cx="828092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kern="0" dirty="0">
                <a:solidFill>
                  <a:srgbClr val="A50021"/>
                </a:solidFill>
                <a:ea typeface="ＭＳ Ｐゴシック" pitchFamily="34" charset="-128"/>
                <a:cs typeface="ＭＳ Ｐゴシック" pitchFamily="-106" charset="-128"/>
              </a:rPr>
              <a:t>Det er vigtigt for it-folk at kunne præsentere tekniske problemstillinger for fagfæller og lægfolk</a:t>
            </a:r>
          </a:p>
          <a:p>
            <a:pPr lvl="1">
              <a:spcBef>
                <a:spcPts val="600"/>
              </a:spcBef>
            </a:pPr>
            <a:r>
              <a:rPr lang="da-DK" altLang="da-DK" sz="1800" kern="0" dirty="0">
                <a:ea typeface="ＭＳ Ｐゴシック" pitchFamily="34" charset="-128"/>
              </a:rPr>
              <a:t>Det er en essentiel del af vores faglige kompetencer, og I kommer alle til at gøre det i jeres daglige arbejde</a:t>
            </a:r>
          </a:p>
          <a:p>
            <a:pPr lvl="1">
              <a:spcBef>
                <a:spcPts val="600"/>
              </a:spcBef>
            </a:pPr>
            <a:r>
              <a:rPr lang="da-DK" altLang="da-DK" sz="1800" kern="0" dirty="0">
                <a:ea typeface="ＭＳ Ｐゴシック" pitchFamily="34" charset="-128"/>
              </a:rPr>
              <a:t>Mundtlig eksamen tester, at I kan jeres stof, og at I er i stand til at fremlægge det for andre (eksaminator og censor)</a:t>
            </a:r>
          </a:p>
          <a:p>
            <a:pPr lvl="1">
              <a:spcBef>
                <a:spcPts val="600"/>
              </a:spcBef>
            </a:pPr>
            <a:r>
              <a:rPr lang="da-DK" altLang="da-DK" sz="1800" kern="0" dirty="0">
                <a:ea typeface="ＭＳ Ｐゴシック" pitchFamily="34" charset="-128"/>
              </a:rPr>
              <a:t>Det sidste er slet ikke så let, som det lyder</a:t>
            </a:r>
          </a:p>
          <a:p>
            <a:pPr lvl="1">
              <a:spcBef>
                <a:spcPts val="600"/>
              </a:spcBef>
            </a:pPr>
            <a:r>
              <a:rPr lang="da-DK" altLang="da-DK" sz="1800" kern="0" dirty="0">
                <a:ea typeface="ＭＳ Ｐゴシック" pitchFamily="34" charset="-128"/>
              </a:rPr>
              <a:t>Mange eksaminander kan stoffet, men er dårlige til at præsentere det, hvilket medfører en for lav karakter i forhold til deres reelle viden</a:t>
            </a:r>
          </a:p>
        </p:txBody>
      </p:sp>
    </p:spTree>
    <p:extLst>
      <p:ext uri="{BB962C8B-B14F-4D97-AF65-F5344CB8AC3E}">
        <p14:creationId xmlns:p14="http://schemas.microsoft.com/office/powerpoint/2010/main" val="165519800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cs typeface="Arial"/>
              </a:rPr>
              <a:t>Mundtlig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7" name="Rectangle 3"/>
          <p:cNvSpPr txBox="1">
            <a:spLocks noChangeArrowheads="1"/>
          </p:cNvSpPr>
          <p:nvPr/>
        </p:nvSpPr>
        <p:spPr bwMode="auto">
          <a:xfrm>
            <a:off x="452660" y="1052736"/>
            <a:ext cx="843982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Ved den mundtlige eksamen forventer vi, at du demonstrerer</a:t>
            </a:r>
          </a:p>
          <a:p>
            <a:pPr lvl="1">
              <a:spcBef>
                <a:spcPts val="600"/>
              </a:spcBef>
            </a:pPr>
            <a:r>
              <a:rPr lang="da-DK" altLang="da-DK" sz="1800" kern="0" dirty="0">
                <a:ea typeface="ＭＳ Ｐゴシック" pitchFamily="34" charset="-128"/>
              </a:rPr>
              <a:t>Kendskab til de </a:t>
            </a:r>
            <a:r>
              <a:rPr lang="da-DK" altLang="da-DK" sz="1800" b="1" kern="0" dirty="0">
                <a:solidFill>
                  <a:srgbClr val="008000"/>
                </a:solidFill>
                <a:ea typeface="ＭＳ Ｐゴシック" pitchFamily="34" charset="-128"/>
              </a:rPr>
              <a:t>vigtigste begreber</a:t>
            </a:r>
            <a:r>
              <a:rPr lang="da-DK" altLang="da-DK" sz="1800" kern="0" dirty="0">
                <a:ea typeface="ＭＳ Ｐゴシック" pitchFamily="34" charset="-128"/>
              </a:rPr>
              <a:t> inden for det trukne emneområde</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programmere i Java</a:t>
            </a:r>
            <a:r>
              <a:rPr lang="da-DK" altLang="da-DK" sz="1800" kern="0" dirty="0">
                <a:ea typeface="ＭＳ Ｐゴシック" pitchFamily="34" charset="-128"/>
              </a:rPr>
              <a:t> ved at præsentere og forklare små velvalgte programstumper indenfor emneområdet</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svare på spørgsmål</a:t>
            </a:r>
            <a:r>
              <a:rPr lang="da-DK" altLang="da-DK" sz="1800" kern="0" dirty="0">
                <a:ea typeface="ＭＳ Ｐゴシック" pitchFamily="34" charset="-128"/>
              </a:rPr>
              <a:t> inden for emneområdet, herunder relatere kursets afleveringsopgaver til emneområdet</a:t>
            </a:r>
          </a:p>
          <a:p>
            <a:pPr>
              <a:spcBef>
                <a:spcPts val="1800"/>
              </a:spcBef>
            </a:pPr>
            <a:r>
              <a:rPr lang="da-DK" altLang="da-DK" sz="2000" kern="0" dirty="0">
                <a:ea typeface="ＭＳ Ｐゴシック" pitchFamily="34" charset="-128"/>
              </a:rPr>
              <a:t>Der gives karakter efter 12-skalaen</a:t>
            </a:r>
          </a:p>
          <a:p>
            <a:pPr lvl="1"/>
            <a:r>
              <a:rPr lang="da-DK" sz="1800" dirty="0"/>
              <a:t>Pointene fra køreprøven og computerspilsopgaven tæller med tilsammen 25% i fastlæggelsen af den endelig karakter for kurset</a:t>
            </a:r>
          </a:p>
          <a:p>
            <a:pPr lvl="1"/>
            <a:r>
              <a:rPr lang="da-DK" sz="1800" dirty="0"/>
              <a:t>I praksis betyder det, at høje point kan trække en karakter op, mens lave point kan trække en karakter ned</a:t>
            </a:r>
          </a:p>
          <a:p>
            <a:pPr lvl="1"/>
            <a:r>
              <a:rPr lang="da-DK" sz="1800" dirty="0"/>
              <a:t>Uanset pointtal kan man dumpe, hvis den mundtlige præstation er uacceptabel</a:t>
            </a:r>
            <a:endParaRPr lang="da-DK" altLang="da-DK" sz="1800" kern="0" dirty="0">
              <a:ea typeface="ＭＳ Ｐゴシック" pitchFamily="34" charset="-128"/>
            </a:endParaRPr>
          </a:p>
          <a:p>
            <a:pPr lvl="1">
              <a:spcBef>
                <a:spcPts val="100"/>
              </a:spcBef>
            </a:pPr>
            <a:endParaRPr lang="da-DK" altLang="da-DK" sz="1800" kern="0" dirty="0">
              <a:ea typeface="ＭＳ Ｐゴシック" pitchFamily="34" charset="-128"/>
            </a:endParaRPr>
          </a:p>
          <a:p>
            <a:pPr lvl="1">
              <a:spcBef>
                <a:spcPts val="100"/>
              </a:spcBef>
            </a:pPr>
            <a:endParaRPr lang="da-DK" altLang="da-DK" sz="1600" kern="0" dirty="0">
              <a:ea typeface="ＭＳ Ｐゴシック" pitchFamily="34" charset="-128"/>
            </a:endParaRPr>
          </a:p>
          <a:p>
            <a:pPr>
              <a:spcBef>
                <a:spcPts val="100"/>
              </a:spcBef>
            </a:pPr>
            <a:endParaRPr lang="da-DK" altLang="da-DK" sz="2200" kern="0" dirty="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66479914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cs typeface="Arial"/>
              </a:rPr>
              <a:t>Forløbet af </a:t>
            </a:r>
            <a:r>
              <a:rPr lang="da-DK" altLang="da-DK" sz="3200" dirty="0">
                <a:ea typeface="ＭＳ Ｐゴシック" pitchFamily="34" charset="-128"/>
              </a:rPr>
              <a:t>eksamen</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7" name="Rectangle 3"/>
          <p:cNvSpPr txBox="1">
            <a:spLocks noChangeArrowheads="1"/>
          </p:cNvSpPr>
          <p:nvPr/>
        </p:nvSpPr>
        <p:spPr bwMode="auto">
          <a:xfrm>
            <a:off x="452660" y="1052736"/>
            <a:ext cx="85838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800"/>
              </a:spcBef>
            </a:pPr>
            <a:r>
              <a:rPr lang="da-DK" altLang="da-DK" sz="2000" kern="0" dirty="0">
                <a:ea typeface="ＭＳ Ｐゴシック" pitchFamily="34" charset="-128"/>
              </a:rPr>
              <a:t>Ved eksaminationens start trækkes et spørgsmål (ud af 9 mulige)</a:t>
            </a:r>
          </a:p>
          <a:p>
            <a:pPr lvl="1">
              <a:spcBef>
                <a:spcPts val="500"/>
              </a:spcBef>
            </a:pPr>
            <a:r>
              <a:rPr lang="da-DK" altLang="da-DK" sz="1600" kern="0" dirty="0">
                <a:ea typeface="ＭＳ Ｐゴシック" pitchFamily="34" charset="-128"/>
              </a:rPr>
              <a:t>Mens den foregående eksaminand er oppe, har du ca. 15 minutter til at </a:t>
            </a:r>
            <a:r>
              <a:rPr lang="da-DK" altLang="da-DK" sz="1600" b="1" kern="0" dirty="0">
                <a:solidFill>
                  <a:srgbClr val="008000"/>
                </a:solidFill>
                <a:ea typeface="ＭＳ Ｐゴシック" pitchFamily="34" charset="-128"/>
              </a:rPr>
              <a:t>genopfriske</a:t>
            </a:r>
            <a:r>
              <a:rPr lang="da-DK" altLang="da-DK" sz="1600" kern="0" dirty="0">
                <a:ea typeface="ＭＳ Ｐゴシック" pitchFamily="34" charset="-128"/>
              </a:rPr>
              <a:t> detaljerne i det trukne spørgsmål</a:t>
            </a:r>
          </a:p>
          <a:p>
            <a:pPr lvl="1">
              <a:spcBef>
                <a:spcPts val="500"/>
              </a:spcBef>
            </a:pPr>
            <a:r>
              <a:rPr lang="da-DK" altLang="da-DK" sz="1600" kern="0" dirty="0">
                <a:ea typeface="ＭＳ Ｐゴシック" pitchFamily="34" charset="-128"/>
              </a:rPr>
              <a:t>Du kan </a:t>
            </a:r>
            <a:r>
              <a:rPr lang="da-DK" altLang="da-DK" sz="1600" b="1" kern="0" dirty="0">
                <a:solidFill>
                  <a:srgbClr val="008000"/>
                </a:solidFill>
                <a:ea typeface="ＭＳ Ｐゴシック" pitchFamily="34" charset="-128"/>
              </a:rPr>
              <a:t>ikke</a:t>
            </a:r>
            <a:r>
              <a:rPr lang="da-DK" altLang="da-DK" sz="1600" kern="0" dirty="0">
                <a:ea typeface="ＭＳ Ｐゴシック" pitchFamily="34" charset="-128"/>
              </a:rPr>
              <a:t> nå at lære tingene, hvis du ikke kan dem i forvejen</a:t>
            </a:r>
          </a:p>
          <a:p>
            <a:pPr lvl="1">
              <a:spcBef>
                <a:spcPts val="500"/>
              </a:spcBef>
            </a:pPr>
            <a:r>
              <a:rPr lang="da-DK" altLang="da-DK" sz="1600" kern="0" spc="-10" dirty="0">
                <a:ea typeface="ＭＳ Ｐゴシック" pitchFamily="34" charset="-128"/>
              </a:rPr>
              <a:t>Under forberedelsen må du gerne kigge i noter, slides, lærebogen og andet materiale</a:t>
            </a:r>
          </a:p>
          <a:p>
            <a:pPr>
              <a:spcBef>
                <a:spcPts val="1200"/>
              </a:spcBef>
            </a:pPr>
            <a:r>
              <a:rPr lang="da-DK" altLang="da-DK" sz="2000" kern="0" dirty="0">
                <a:ea typeface="ＭＳ Ｐゴシック" pitchFamily="34" charset="-128"/>
              </a:rPr>
              <a:t>Præsentationen (ca. 15 min)</a:t>
            </a:r>
          </a:p>
          <a:p>
            <a:pPr lvl="1">
              <a:spcBef>
                <a:spcPts val="500"/>
              </a:spcBef>
            </a:pPr>
            <a:r>
              <a:rPr lang="da-DK" altLang="da-DK" sz="1600" kern="0" dirty="0">
                <a:ea typeface="ＭＳ Ｐゴシック" pitchFamily="34" charset="-128"/>
              </a:rPr>
              <a:t>De første 2-3 minutter får du lov til at skrive din disposition på tavlen og snakke uforstyrret (indtil den værste nervøsitet har lagt sig)</a:t>
            </a:r>
          </a:p>
          <a:p>
            <a:pPr lvl="1">
              <a:spcBef>
                <a:spcPts val="300"/>
              </a:spcBef>
            </a:pPr>
            <a:r>
              <a:rPr lang="da-DK" altLang="da-DK" sz="1600" kern="0" spc="-50" dirty="0">
                <a:ea typeface="ＭＳ Ｐゴシック" pitchFamily="34" charset="-128"/>
              </a:rPr>
              <a:t>Derefter vil eksaminator/censor afbryde med forskellige spørgsmål for at hjælpe dig med</a:t>
            </a:r>
          </a:p>
          <a:p>
            <a:pPr lvl="2">
              <a:spcBef>
                <a:spcPts val="300"/>
              </a:spcBef>
            </a:pPr>
            <a:r>
              <a:rPr lang="da-DK" altLang="da-DK" kern="0" dirty="0">
                <a:solidFill>
                  <a:srgbClr val="000066"/>
                </a:solidFill>
                <a:ea typeface="ＭＳ Ｐゴシック" pitchFamily="34" charset="-128"/>
              </a:rPr>
              <a:t>at rette eventuelle småfejl / uklarheder</a:t>
            </a:r>
          </a:p>
          <a:p>
            <a:pPr lvl="2">
              <a:spcBef>
                <a:spcPts val="300"/>
              </a:spcBef>
            </a:pPr>
            <a:r>
              <a:rPr lang="da-DK" altLang="da-DK" kern="0" dirty="0">
                <a:solidFill>
                  <a:srgbClr val="000066"/>
                </a:solidFill>
                <a:ea typeface="ＭＳ Ｐゴシック" pitchFamily="34" charset="-128"/>
              </a:rPr>
              <a:t>at få dækket de vigtigste ting indenfor emneområdet</a:t>
            </a:r>
          </a:p>
          <a:p>
            <a:pPr lvl="1">
              <a:spcBef>
                <a:spcPts val="300"/>
              </a:spcBef>
            </a:pPr>
            <a:r>
              <a:rPr lang="da-DK" altLang="da-DK" sz="1600" kern="0" spc="-50" dirty="0">
                <a:ea typeface="ＭＳ Ｐゴシック" pitchFamily="34" charset="-128"/>
              </a:rPr>
              <a:t>Ved at stille spørgsmål tjekker vi også, om du har forstået stoffet eller blot lært det udenad</a:t>
            </a:r>
          </a:p>
          <a:p>
            <a:pPr lvl="1">
              <a:spcBef>
                <a:spcPts val="500"/>
              </a:spcBef>
            </a:pPr>
            <a:r>
              <a:rPr lang="da-DK" altLang="da-DK" sz="1600" kern="0" dirty="0">
                <a:ea typeface="ＭＳ Ｐゴシック" pitchFamily="34" charset="-128"/>
              </a:rPr>
              <a:t>Jo bedre du har forberedt dig og jo mere initiativ du udviser – jo bedre har du styr på, hvor du "kommer hen" under eksamen (f.eks. hvilke programmeringseksempler, du skal gennemgå)</a:t>
            </a:r>
          </a:p>
          <a:p>
            <a:pPr>
              <a:spcBef>
                <a:spcPts val="1200"/>
              </a:spcBef>
            </a:pPr>
            <a:r>
              <a:rPr lang="da-DK" altLang="da-DK" sz="2000" kern="0" dirty="0">
                <a:ea typeface="ＭＳ Ｐゴシック" pitchFamily="34" charset="-128"/>
              </a:rPr>
              <a:t>Votering mv</a:t>
            </a:r>
          </a:p>
          <a:p>
            <a:pPr lvl="1">
              <a:spcBef>
                <a:spcPts val="500"/>
              </a:spcBef>
            </a:pPr>
            <a:r>
              <a:rPr lang="da-DK" altLang="da-DK" sz="1600" kern="0" dirty="0">
                <a:ea typeface="ＭＳ Ｐゴシック" pitchFamily="34" charset="-128"/>
              </a:rPr>
              <a:t>De næste 3-5 minutter bruges til votering, meddelelse og forklaring af din karakter samt skift til næste eksaminand</a:t>
            </a:r>
          </a:p>
        </p:txBody>
      </p:sp>
    </p:spTree>
    <p:extLst>
      <p:ext uri="{BB962C8B-B14F-4D97-AF65-F5344CB8AC3E}">
        <p14:creationId xmlns:p14="http://schemas.microsoft.com/office/powerpoint/2010/main" val="273755667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rPr>
              <a:t>Træning gør mester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7" name="Rectangle 3"/>
          <p:cNvSpPr txBox="1">
            <a:spLocks noChangeArrowheads="1"/>
          </p:cNvSpPr>
          <p:nvPr/>
        </p:nvSpPr>
        <p:spPr bwMode="auto">
          <a:xfrm>
            <a:off x="467544" y="1052736"/>
            <a:ext cx="8496944"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Evnen til at lave gode mundtlige præsentationer kan forbedres </a:t>
            </a:r>
            <a:r>
              <a:rPr lang="da-DK" altLang="da-DK" sz="2000" kern="0" dirty="0">
                <a:solidFill>
                  <a:srgbClr val="008000"/>
                </a:solidFill>
                <a:ea typeface="ＭＳ Ｐゴシック" pitchFamily="34" charset="-128"/>
              </a:rPr>
              <a:t>kraftigt</a:t>
            </a:r>
            <a:r>
              <a:rPr lang="da-DK" altLang="da-DK" sz="2000" kern="0" dirty="0">
                <a:ea typeface="ＭＳ Ｐゴシック" pitchFamily="34" charset="-128"/>
              </a:rPr>
              <a:t> ved intensiv træning</a:t>
            </a:r>
          </a:p>
          <a:p>
            <a:pPr lvl="1">
              <a:spcBef>
                <a:spcPts val="600"/>
              </a:spcBef>
            </a:pPr>
            <a:r>
              <a:rPr lang="da-DK" altLang="da-DK" sz="1800" kern="0" dirty="0">
                <a:ea typeface="ＭＳ Ｐゴシック" pitchFamily="34" charset="-128"/>
              </a:rPr>
              <a:t>Vi vil derfor i kursets anden halvdel bruge den anden af de to ugentlige øvelsesgange på systematisk træning i mundtlig præsentation</a:t>
            </a:r>
          </a:p>
          <a:p>
            <a:pPr lvl="1">
              <a:spcBef>
                <a:spcPts val="600"/>
              </a:spcBef>
            </a:pPr>
            <a:r>
              <a:rPr lang="da-DK" altLang="da-DK" sz="1800" kern="0" dirty="0">
                <a:ea typeface="ＭＳ Ｐゴシック" pitchFamily="34" charset="-128"/>
              </a:rPr>
              <a:t>Det er </a:t>
            </a:r>
            <a:r>
              <a:rPr lang="da-DK" altLang="da-DK" sz="1800" b="1" kern="0" dirty="0">
                <a:solidFill>
                  <a:srgbClr val="008000"/>
                </a:solidFill>
                <a:ea typeface="ＭＳ Ｐゴシック" pitchFamily="34" charset="-128"/>
              </a:rPr>
              <a:t>obligatorisk</a:t>
            </a:r>
            <a:r>
              <a:rPr lang="da-DK" altLang="da-DK" sz="1800" kern="0" dirty="0">
                <a:ea typeface="ＭＳ Ｐゴシック" pitchFamily="34" charset="-128"/>
              </a:rPr>
              <a:t> at lave mindst 2 præsentationer af eksamensspørgsmål (som </a:t>
            </a:r>
            <a:r>
              <a:rPr lang="da-DK" altLang="da-DK" sz="1800" b="1" kern="0" dirty="0">
                <a:solidFill>
                  <a:srgbClr val="008000"/>
                </a:solidFill>
                <a:ea typeface="ＭＳ Ｐゴシック" pitchFamily="34" charset="-128"/>
              </a:rPr>
              <a:t>godkendes</a:t>
            </a:r>
            <a:r>
              <a:rPr lang="da-DK" altLang="da-DK" sz="1800" kern="0" dirty="0">
                <a:ea typeface="ＭＳ Ｐゴシック" pitchFamily="34" charset="-128"/>
              </a:rPr>
              <a:t> af instruktoren)</a:t>
            </a:r>
          </a:p>
          <a:p>
            <a:pPr marL="342900" lvl="1" indent="-342900">
              <a:spcBef>
                <a:spcPts val="1200"/>
              </a:spcBef>
              <a:buChar char="•"/>
            </a:pPr>
            <a:r>
              <a:rPr lang="da-DK" altLang="da-DK" b="1" kern="0" spc="-50" dirty="0">
                <a:solidFill>
                  <a:srgbClr val="A50021"/>
                </a:solidFill>
                <a:ea typeface="ＭＳ Ｐゴシック" pitchFamily="34" charset="-128"/>
                <a:cs typeface="ＭＳ Ｐゴシック" pitchFamily="-106" charset="-128"/>
              </a:rPr>
              <a:t>I begyndelsen er det svært, men efterhånden bliver det lettere</a:t>
            </a:r>
          </a:p>
          <a:p>
            <a:pPr lvl="1">
              <a:spcBef>
                <a:spcPts val="600"/>
              </a:spcBef>
            </a:pPr>
            <a:r>
              <a:rPr lang="da-DK" altLang="da-DK" sz="1800" kern="0" dirty="0">
                <a:ea typeface="ＭＳ Ｐゴシック" pitchFamily="34" charset="-128"/>
              </a:rPr>
              <a:t>Husk på hvor god, hurtig og sikker du blev til at programmere, da du trænede i ugerne op til køreprøven</a:t>
            </a:r>
          </a:p>
          <a:p>
            <a:pPr lvl="1">
              <a:spcBef>
                <a:spcPts val="600"/>
              </a:spcBef>
            </a:pPr>
            <a:r>
              <a:rPr lang="da-DK" altLang="da-DK" sz="1800" kern="0" dirty="0">
                <a:ea typeface="ＭＳ Ｐゴシック" pitchFamily="34" charset="-128"/>
              </a:rPr>
              <a:t>Det samme vil ske med din evne til at lave en god mundtlig præsentation</a:t>
            </a:r>
          </a:p>
          <a:p>
            <a:pPr lvl="1">
              <a:spcBef>
                <a:spcPts val="600"/>
              </a:spcBef>
            </a:pPr>
            <a:r>
              <a:rPr lang="da-DK" altLang="da-DK" sz="1800" kern="0" dirty="0">
                <a:ea typeface="ＭＳ Ｐゴシック" pitchFamily="34" charset="-128"/>
              </a:rPr>
              <a:t>Det vil hjælpe dig til eksamen – i dette og efterfølgende kurser</a:t>
            </a:r>
          </a:p>
          <a:p>
            <a:pPr marL="342900" lvl="1" indent="-342900">
              <a:spcBef>
                <a:spcPts val="1800"/>
              </a:spcBef>
              <a:buChar char="•"/>
            </a:pPr>
            <a:r>
              <a:rPr lang="da-DK" altLang="da-DK" b="1" kern="0" dirty="0">
                <a:solidFill>
                  <a:srgbClr val="A50021"/>
                </a:solidFill>
                <a:ea typeface="ＭＳ Ｐゴシック" pitchFamily="34" charset="-128"/>
                <a:cs typeface="ＭＳ Ｐゴシック" pitchFamily="-106" charset="-128"/>
              </a:rPr>
              <a:t>Nervøsitet</a:t>
            </a:r>
          </a:p>
          <a:p>
            <a:pPr lvl="1">
              <a:spcBef>
                <a:spcPts val="600"/>
              </a:spcBef>
            </a:pPr>
            <a:r>
              <a:rPr lang="da-DK" altLang="da-DK" sz="1800" kern="0" dirty="0">
                <a:ea typeface="ＭＳ Ｐゴシック" pitchFamily="34" charset="-128"/>
              </a:rPr>
              <a:t>Man kan træne sig op til at kunne håndtere nervøsitet – og det er en stor hjælp at vide, at man godt kan</a:t>
            </a:r>
          </a:p>
          <a:p>
            <a:pPr lvl="1">
              <a:spcBef>
                <a:spcPts val="600"/>
              </a:spcBef>
            </a:pPr>
            <a:r>
              <a:rPr lang="da-DK" altLang="da-DK" sz="1800" kern="0" dirty="0">
                <a:ea typeface="ＭＳ Ｐゴシック" pitchFamily="34" charset="-128"/>
              </a:rPr>
              <a:t>Læs om, hvordan du kan få hjælp, på disse to websider:</a:t>
            </a:r>
          </a:p>
          <a:p>
            <a:pPr marL="457200" lvl="1" indent="263525">
              <a:spcBef>
                <a:spcPts val="600"/>
              </a:spcBef>
              <a:buNone/>
            </a:pPr>
            <a:r>
              <a:rPr lang="da-DK" altLang="da-DK" sz="1800" b="1" kern="0" dirty="0">
                <a:ea typeface="ＭＳ Ｐゴシック" pitchFamily="34" charset="-128"/>
                <a:hlinkClick r:id="rId3"/>
              </a:rPr>
              <a:t>AU </a:t>
            </a:r>
            <a:r>
              <a:rPr lang="da-DK" altLang="da-DK" sz="1800" b="1" kern="0" dirty="0" err="1">
                <a:ea typeface="ＭＳ Ｐゴシック" pitchFamily="34" charset="-128"/>
                <a:hlinkClick r:id="rId3"/>
              </a:rPr>
              <a:t>Studypedia</a:t>
            </a:r>
            <a:r>
              <a:rPr lang="da-DK" altLang="da-DK" sz="1800" kern="0" dirty="0">
                <a:ea typeface="ＭＳ Ｐゴシック" pitchFamily="34" charset="-128"/>
              </a:rPr>
              <a:t>    </a:t>
            </a:r>
            <a:r>
              <a:rPr lang="da-DK" sz="1800" b="1" kern="0" dirty="0">
                <a:solidFill>
                  <a:srgbClr val="969696"/>
                </a:solidFill>
                <a:ea typeface="ＭＳ Ｐゴシック" pitchFamily="34" charset="-128"/>
                <a:hlinkClick r:id="rId4"/>
              </a:rPr>
              <a:t>Studenterrådgivningen</a:t>
            </a:r>
            <a:endParaRPr lang="da-DK" sz="1800" b="1" kern="0" dirty="0">
              <a:solidFill>
                <a:srgbClr val="969696"/>
              </a:solidFill>
              <a:ea typeface="ＭＳ Ｐゴシック" pitchFamily="34" charset="-128"/>
            </a:endParaRPr>
          </a:p>
        </p:txBody>
      </p:sp>
    </p:spTree>
    <p:extLst>
      <p:ext uri="{BB962C8B-B14F-4D97-AF65-F5344CB8AC3E}">
        <p14:creationId xmlns:p14="http://schemas.microsoft.com/office/powerpoint/2010/main" val="283772471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rPr>
              <a:t>Organisering af træningen</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7" name="Rectangle 3"/>
          <p:cNvSpPr txBox="1">
            <a:spLocks noChangeArrowheads="1"/>
          </p:cNvSpPr>
          <p:nvPr/>
        </p:nvSpPr>
        <p:spPr bwMode="auto">
          <a:xfrm>
            <a:off x="467544" y="1057064"/>
            <a:ext cx="8568952" cy="5800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I uge 10-15 bliver holdet ved ugens sidste øvelsesgang delt i to</a:t>
            </a:r>
          </a:p>
          <a:p>
            <a:pPr lvl="1">
              <a:spcBef>
                <a:spcPts val="300"/>
              </a:spcBef>
            </a:pPr>
            <a:r>
              <a:rPr lang="da-DK" altLang="da-DK" sz="1600" kern="0" dirty="0">
                <a:ea typeface="ＭＳ Ｐゴシック" pitchFamily="34" charset="-128"/>
              </a:rPr>
              <a:t>Den ene halvdel har øvelser på det normale øvelsestidspunkt</a:t>
            </a:r>
          </a:p>
          <a:p>
            <a:pPr lvl="1">
              <a:spcBef>
                <a:spcPts val="300"/>
              </a:spcBef>
            </a:pPr>
            <a:r>
              <a:rPr lang="da-DK" altLang="da-DK" sz="1600" kern="0" dirty="0">
                <a:ea typeface="ＭＳ Ｐゴシック" pitchFamily="34" charset="-128"/>
              </a:rPr>
              <a:t>Den anden halvdel  har øvelser på et andet tidspunkt (se "Vigtig meddelelse")</a:t>
            </a:r>
          </a:p>
          <a:p>
            <a:pPr>
              <a:spcBef>
                <a:spcPts val="1800"/>
              </a:spcBef>
            </a:pPr>
            <a:r>
              <a:rPr lang="da-DK" altLang="da-DK" sz="2000" kern="0" spc="-40" dirty="0">
                <a:ea typeface="ＭＳ Ｐゴシック" pitchFamily="34" charset="-128"/>
              </a:rPr>
              <a:t>Ved hver øvelsesgang trænes 1-2 af de 9 eksamensspørgsmål</a:t>
            </a:r>
          </a:p>
          <a:p>
            <a:pPr lvl="1">
              <a:spcBef>
                <a:spcPts val="300"/>
              </a:spcBef>
            </a:pPr>
            <a:r>
              <a:rPr lang="da-DK" altLang="da-DK" sz="1600" kern="0" dirty="0">
                <a:ea typeface="ＭＳ Ｐゴシック" pitchFamily="34" charset="-128"/>
              </a:rPr>
              <a:t>Hvert spørgsmål præsenteres af 2-4 studenter (efter hinanden)</a:t>
            </a:r>
          </a:p>
          <a:p>
            <a:pPr lvl="1">
              <a:spcBef>
                <a:spcPts val="300"/>
              </a:spcBef>
            </a:pPr>
            <a:r>
              <a:rPr lang="da-DK" altLang="da-DK" sz="1600" kern="0" dirty="0">
                <a:ea typeface="ＭＳ Ｐゴシック" pitchFamily="34" charset="-128"/>
              </a:rPr>
              <a:t>Instruktoren fungerer som eksaminator</a:t>
            </a:r>
          </a:p>
          <a:p>
            <a:pPr lvl="1">
              <a:spcBef>
                <a:spcPts val="300"/>
              </a:spcBef>
            </a:pPr>
            <a:r>
              <a:rPr lang="da-DK" altLang="da-DK" sz="1600" kern="0" dirty="0">
                <a:ea typeface="ＭＳ Ｐゴシック" pitchFamily="34" charset="-128"/>
              </a:rPr>
              <a:t>Efter hver præsentation diskuteres, hvordan den kan forbedres</a:t>
            </a:r>
          </a:p>
          <a:p>
            <a:pPr lvl="1">
              <a:spcBef>
                <a:spcPts val="300"/>
              </a:spcBef>
            </a:pPr>
            <a:r>
              <a:rPr lang="da-DK" altLang="da-DK" sz="1600" kern="0" dirty="0">
                <a:ea typeface="ＭＳ Ｐゴシック" pitchFamily="34" charset="-128"/>
              </a:rPr>
              <a:t>Der er 6 uger med 4-6 præsentationer på hvert af de 2 delhold, dvs. ca. 60 præsentationer og dermed 2-3 til hver student</a:t>
            </a:r>
          </a:p>
          <a:p>
            <a:pPr>
              <a:spcBef>
                <a:spcPts val="1800"/>
              </a:spcBef>
            </a:pPr>
            <a:r>
              <a:rPr lang="da-DK" altLang="da-DK" sz="2000" kern="0" dirty="0">
                <a:ea typeface="ＭＳ Ｐゴシック" pitchFamily="34" charset="-128"/>
              </a:rPr>
              <a:t>En af de mest effektive måder at træne til eksamen, er at høre andre studerende (og lære af deres gode og dårlige ting)</a:t>
            </a:r>
          </a:p>
          <a:p>
            <a:pPr lvl="1">
              <a:spcBef>
                <a:spcPts val="300"/>
              </a:spcBef>
            </a:pPr>
            <a:r>
              <a:rPr lang="da-DK" altLang="da-DK" sz="1600" kern="0" dirty="0">
                <a:ea typeface="ＭＳ Ｐゴシック" pitchFamily="34" charset="-128"/>
              </a:rPr>
              <a:t>Vi opfordrer derfor </a:t>
            </a:r>
            <a:r>
              <a:rPr lang="da-DK" altLang="da-DK" sz="1600" b="1" kern="0" dirty="0">
                <a:solidFill>
                  <a:srgbClr val="008000"/>
                </a:solidFill>
                <a:ea typeface="ＭＳ Ｐゴシック" pitchFamily="34" charset="-128"/>
              </a:rPr>
              <a:t>kraftigt</a:t>
            </a:r>
            <a:r>
              <a:rPr lang="da-DK" altLang="da-DK" sz="1600" kern="0" dirty="0">
                <a:ea typeface="ＭＳ Ｐゴシック" pitchFamily="34" charset="-128"/>
              </a:rPr>
              <a:t> til, at I deltager i alle øvelsesgangene – også de gange, hvor I ikke selv skal præsentere</a:t>
            </a:r>
          </a:p>
          <a:p>
            <a:pPr lvl="1">
              <a:spcBef>
                <a:spcPts val="300"/>
              </a:spcBef>
            </a:pPr>
            <a:r>
              <a:rPr lang="da-DK" altLang="da-DK" sz="1600" kern="0" dirty="0">
                <a:ea typeface="ＭＳ Ｐゴシック" pitchFamily="34" charset="-128"/>
              </a:rPr>
              <a:t>Vi opfordrer også til, at I under den rigtige eksamen går ind og hører nogle af jeres medstuderende</a:t>
            </a:r>
          </a:p>
          <a:p>
            <a:pPr lvl="1">
              <a:spcBef>
                <a:spcPts val="300"/>
              </a:spcBef>
            </a:pPr>
            <a:r>
              <a:rPr lang="da-DK" altLang="da-DK" sz="1600" kern="0" spc="-60" dirty="0">
                <a:ea typeface="ＭＳ Ｐゴシック" pitchFamily="34" charset="-128"/>
              </a:rPr>
              <a:t>Nogle synes, at det er "upassende" – men faktisk vil det for langt de fleste eksaminander være betryggende, at der er "neutrale" tilhørere tilstede under eksaminationen</a:t>
            </a:r>
          </a:p>
          <a:p>
            <a:pPr lvl="1">
              <a:spcBef>
                <a:spcPts val="300"/>
              </a:spcBef>
            </a:pPr>
            <a:r>
              <a:rPr lang="da-DK" altLang="da-DK" sz="1600" kern="0" dirty="0">
                <a:ea typeface="ＭＳ Ｐゴシック" pitchFamily="34" charset="-128"/>
              </a:rPr>
              <a:t>Man bliver mindre nervøs, når man har set, hvordan eksamen foregår</a:t>
            </a:r>
          </a:p>
          <a:p>
            <a:pPr lvl="1">
              <a:spcBef>
                <a:spcPts val="100"/>
              </a:spcBef>
            </a:pPr>
            <a:endParaRPr lang="da-DK" altLang="da-DK" sz="1800" kern="0" dirty="0">
              <a:ea typeface="ＭＳ Ｐゴシック" pitchFamily="34" charset="-128"/>
            </a:endParaRPr>
          </a:p>
          <a:p>
            <a:pPr lvl="1">
              <a:spcBef>
                <a:spcPts val="100"/>
              </a:spcBef>
            </a:pPr>
            <a:endParaRPr lang="da-DK" altLang="da-DK" sz="1800" kern="0" dirty="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04203849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cs typeface="Arial"/>
              </a:rPr>
              <a:t>Forberedelse til m</a:t>
            </a:r>
            <a:r>
              <a:rPr lang="da-DK" altLang="da-DK" sz="3200" dirty="0">
                <a:ea typeface="ＭＳ Ｐゴシック" pitchFamily="34" charset="-128"/>
              </a:rPr>
              <a:t>undtlig eksamen</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7" name="Rectangle 3"/>
          <p:cNvSpPr txBox="1">
            <a:spLocks noChangeArrowheads="1"/>
          </p:cNvSpPr>
          <p:nvPr/>
        </p:nvSpPr>
        <p:spPr bwMode="auto">
          <a:xfrm>
            <a:off x="467544" y="1052736"/>
            <a:ext cx="8352928"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Disposition</a:t>
            </a:r>
          </a:p>
          <a:p>
            <a:pPr lvl="1">
              <a:spcBef>
                <a:spcPts val="300"/>
              </a:spcBef>
            </a:pPr>
            <a:r>
              <a:rPr lang="da-DK" altLang="da-DK" sz="1600" kern="0" dirty="0">
                <a:ea typeface="ＭＳ Ｐゴシック" pitchFamily="34" charset="-128"/>
              </a:rPr>
              <a:t>For hvert af de 9 spørgsmål laves en kort velgennemtænkt disposition</a:t>
            </a:r>
          </a:p>
          <a:p>
            <a:pPr lvl="1">
              <a:spcBef>
                <a:spcPts val="300"/>
              </a:spcBef>
            </a:pPr>
            <a:r>
              <a:rPr lang="da-DK" altLang="da-DK" sz="1600" kern="0" dirty="0">
                <a:ea typeface="ＭＳ Ｐゴシック" pitchFamily="34" charset="-128"/>
              </a:rPr>
              <a:t>A4-ark med 10-20 ord (ingen figurer, formler, programstumper, eller lignende)</a:t>
            </a:r>
          </a:p>
          <a:p>
            <a:pPr lvl="2">
              <a:spcBef>
                <a:spcPts val="300"/>
              </a:spcBef>
            </a:pPr>
            <a:r>
              <a:rPr lang="da-DK" altLang="da-DK" kern="0" dirty="0">
                <a:solidFill>
                  <a:srgbClr val="000066"/>
                </a:solidFill>
                <a:ea typeface="ＭＳ Ｐゴシック" pitchFamily="34" charset="-128"/>
              </a:rPr>
              <a:t>Opremser de begreber og eksempler, som du vil præsentere</a:t>
            </a:r>
          </a:p>
          <a:p>
            <a:pPr lvl="1">
              <a:spcBef>
                <a:spcPts val="300"/>
              </a:spcBef>
            </a:pPr>
            <a:r>
              <a:rPr lang="da-DK" altLang="da-DK" sz="1600" kern="0" dirty="0">
                <a:ea typeface="ＭＳ Ｐゴシック" pitchFamily="34" charset="-128"/>
              </a:rPr>
              <a:t>Til eksamen starter du med at skrive dispositionen op i et hjørne af tavlen</a:t>
            </a:r>
          </a:p>
          <a:p>
            <a:pPr lvl="2">
              <a:spcBef>
                <a:spcPts val="300"/>
              </a:spcBef>
            </a:pPr>
            <a:r>
              <a:rPr lang="da-DK" altLang="da-DK" kern="0" dirty="0">
                <a:solidFill>
                  <a:srgbClr val="000066"/>
                </a:solidFill>
                <a:ea typeface="ＭＳ Ｐゴシック" pitchFamily="34" charset="-128"/>
              </a:rPr>
              <a:t>Dulmer ofte den værste nervøsitet</a:t>
            </a:r>
          </a:p>
          <a:p>
            <a:pPr lvl="2">
              <a:spcBef>
                <a:spcPts val="300"/>
              </a:spcBef>
            </a:pPr>
            <a:r>
              <a:rPr lang="da-DK" altLang="da-DK" kern="0" dirty="0">
                <a:solidFill>
                  <a:srgbClr val="000066"/>
                </a:solidFill>
                <a:ea typeface="ＭＳ Ｐゴシック" pitchFamily="34" charset="-128"/>
              </a:rPr>
              <a:t>Herefter lægges dispositionen</a:t>
            </a:r>
            <a:r>
              <a:rPr lang="da-DK" altLang="da-DK" b="1" kern="0" dirty="0">
                <a:solidFill>
                  <a:srgbClr val="008000"/>
                </a:solidFill>
                <a:ea typeface="ＭＳ Ｐゴシック" pitchFamily="34" charset="-128"/>
              </a:rPr>
              <a:t> helt væk</a:t>
            </a:r>
            <a:r>
              <a:rPr lang="da-DK" altLang="da-DK" kern="0" dirty="0">
                <a:solidFill>
                  <a:srgbClr val="000066"/>
                </a:solidFill>
                <a:ea typeface="ＭＳ Ｐゴシック" pitchFamily="34" charset="-128"/>
              </a:rPr>
              <a:t> (eller med bagsiden opad)</a:t>
            </a:r>
          </a:p>
          <a:p>
            <a:pPr lvl="1">
              <a:spcBef>
                <a:spcPts val="300"/>
              </a:spcBef>
            </a:pPr>
            <a:r>
              <a:rPr lang="da-DK" altLang="da-DK" sz="1600" kern="0" dirty="0">
                <a:ea typeface="ＭＳ Ｐゴシック" pitchFamily="34" charset="-128"/>
              </a:rPr>
              <a:t>Du får ikke point for at kunne læse op af dispositionen</a:t>
            </a:r>
          </a:p>
          <a:p>
            <a:pPr lvl="2">
              <a:spcBef>
                <a:spcPts val="300"/>
              </a:spcBef>
            </a:pPr>
            <a:r>
              <a:rPr lang="da-DK" altLang="da-DK" kern="0" dirty="0">
                <a:solidFill>
                  <a:srgbClr val="000066"/>
                </a:solidFill>
                <a:ea typeface="ＭＳ Ｐゴシック" pitchFamily="34" charset="-128"/>
              </a:rPr>
              <a:t>Derfor skal den være kort og præcis</a:t>
            </a:r>
          </a:p>
          <a:p>
            <a:pPr lvl="2">
              <a:spcBef>
                <a:spcPts val="300"/>
              </a:spcBef>
            </a:pPr>
            <a:r>
              <a:rPr lang="da-DK" altLang="da-DK" kern="0" dirty="0">
                <a:solidFill>
                  <a:srgbClr val="000066"/>
                </a:solidFill>
                <a:ea typeface="ＭＳ Ｐゴシック" pitchFamily="34" charset="-128"/>
              </a:rPr>
              <a:t>Den er en </a:t>
            </a:r>
            <a:r>
              <a:rPr lang="da-DK" altLang="da-DK" b="1" kern="0" dirty="0">
                <a:solidFill>
                  <a:srgbClr val="008000"/>
                </a:solidFill>
                <a:ea typeface="ＭＳ Ｐゴシック" pitchFamily="34" charset="-128"/>
              </a:rPr>
              <a:t>huskeliste</a:t>
            </a:r>
            <a:r>
              <a:rPr lang="da-DK" altLang="da-DK" kern="0" dirty="0">
                <a:solidFill>
                  <a:srgbClr val="000066"/>
                </a:solidFill>
                <a:ea typeface="ＭＳ Ｐゴシック" pitchFamily="34" charset="-128"/>
              </a:rPr>
              <a:t> over, hvad du vil præsentere og i hvilken rækkefølge</a:t>
            </a:r>
          </a:p>
          <a:p>
            <a:pPr lvl="2">
              <a:spcBef>
                <a:spcPts val="300"/>
              </a:spcBef>
            </a:pPr>
            <a:r>
              <a:rPr lang="da-DK" altLang="da-DK" kern="0" spc="-50" dirty="0">
                <a:solidFill>
                  <a:srgbClr val="000066"/>
                </a:solidFill>
                <a:ea typeface="ＭＳ Ｐゴシック" pitchFamily="34" charset="-128"/>
              </a:rPr>
              <a:t>Du bør kunne præsentere de ting, som du har udvalgt i dispositionen på ca. 10 min</a:t>
            </a:r>
          </a:p>
          <a:p>
            <a:pPr lvl="2">
              <a:spcBef>
                <a:spcPts val="300"/>
              </a:spcBef>
            </a:pPr>
            <a:r>
              <a:rPr lang="da-DK" altLang="da-DK" kern="0" dirty="0">
                <a:solidFill>
                  <a:srgbClr val="000066"/>
                </a:solidFill>
                <a:ea typeface="ＭＳ Ｐゴシック" pitchFamily="34" charset="-128"/>
              </a:rPr>
              <a:t>Resten af tiden bruges til at svare på diverse spørgsmål fra eksaminator og censor</a:t>
            </a:r>
          </a:p>
        </p:txBody>
      </p:sp>
    </p:spTree>
    <p:extLst>
      <p:ext uri="{BB962C8B-B14F-4D97-AF65-F5344CB8AC3E}">
        <p14:creationId xmlns:p14="http://schemas.microsoft.com/office/powerpoint/2010/main" val="755275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955377" y="4494696"/>
            <a:ext cx="4277169" cy="82103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a:solidFill>
                  <a:srgbClr val="7030A0"/>
                </a:solidFill>
                <a:latin typeface="Courier New" panose="02070309020205020404" pitchFamily="49" charset="0"/>
                <a:cs typeface="Courier New" panose="02070309020205020404" pitchFamily="49" charset="0"/>
              </a:rPr>
              <a:t>for</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a:solidFill>
                  <a:srgbClr val="FF0000"/>
                </a:solidFill>
                <a:latin typeface="Courier New" panose="02070309020205020404" pitchFamily="49" charset="0"/>
                <a:cs typeface="Courier New" panose="02070309020205020404" pitchFamily="49" charset="0"/>
              </a:rPr>
              <a:t>int </a:t>
            </a:r>
            <a:r>
              <a:rPr lang="da-DK" sz="1800" b="1" kern="0" dirty="0" err="1">
                <a:solidFill>
                  <a:schemeClr val="tx1"/>
                </a:solidFill>
                <a:latin typeface="Courier New" panose="02070309020205020404" pitchFamily="49" charset="0"/>
                <a:cs typeface="Courier New" panose="02070309020205020404" pitchFamily="49" charset="0"/>
              </a:rPr>
              <a:t>count</a:t>
            </a:r>
            <a:r>
              <a:rPr lang="da-DK" sz="1800" b="1" kern="0" dirty="0">
                <a:solidFill>
                  <a:schemeClr val="tx1"/>
                </a:solidFill>
                <a:latin typeface="Courier New" panose="02070309020205020404" pitchFamily="49" charset="0"/>
                <a:cs typeface="Courier New" panose="02070309020205020404" pitchFamily="49" charset="0"/>
              </a:rPr>
              <a:t> : </a:t>
            </a:r>
            <a:r>
              <a:rPr lang="da-DK" sz="1800" b="1" kern="0" dirty="0" err="1">
                <a:solidFill>
                  <a:schemeClr val="tx1"/>
                </a:solidFill>
                <a:latin typeface="Courier New" panose="02070309020205020404" pitchFamily="49" charset="0"/>
                <a:cs typeface="Courier New" panose="02070309020205020404" pitchFamily="49" charset="0"/>
              </a:rPr>
              <a:t>hourCounts</a:t>
            </a:r>
            <a:r>
              <a:rPr lang="da-DK" sz="1800" b="1" kern="0" dirty="0">
                <a:solidFill>
                  <a:schemeClr val="tx1"/>
                </a:solidFill>
                <a:latin typeface="Courier New" panose="02070309020205020404" pitchFamily="49" charset="0"/>
                <a:cs typeface="Courier New" panose="02070309020205020404" pitchFamily="49" charset="0"/>
              </a:rPr>
              <a:t>) {</a:t>
            </a:r>
          </a:p>
          <a:p>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System.out.println</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err="1">
                <a:solidFill>
                  <a:schemeClr val="tx1"/>
                </a:solidFill>
                <a:latin typeface="Courier New" panose="02070309020205020404" pitchFamily="49" charset="0"/>
                <a:cs typeface="Courier New" panose="02070309020205020404" pitchFamily="49" charset="0"/>
              </a:rPr>
              <a:t>count</a:t>
            </a:r>
            <a:r>
              <a:rPr 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da-DK" sz="1800" b="1" kern="0" dirty="0">
                <a:solidFill>
                  <a:schemeClr val="tx1"/>
                </a:solidFill>
                <a:latin typeface="Courier New" panose="02070309020205020404" pitchFamily="49" charset="0"/>
                <a:cs typeface="Courier New" panose="02070309020205020404" pitchFamily="49" charset="0"/>
              </a:rPr>
              <a:t>}</a:t>
            </a:r>
          </a:p>
        </p:txBody>
      </p:sp>
      <p:sp>
        <p:nvSpPr>
          <p:cNvPr id="18434" name="Title 1"/>
          <p:cNvSpPr>
            <a:spLocks noGrp="1"/>
          </p:cNvSpPr>
          <p:nvPr>
            <p:ph type="title"/>
          </p:nvPr>
        </p:nvSpPr>
        <p:spPr>
          <a:xfrm>
            <a:off x="457812" y="206304"/>
            <a:ext cx="8207375" cy="682625"/>
          </a:xfrm>
        </p:spPr>
        <p:txBody>
          <a:bodyPr/>
          <a:lstStyle/>
          <a:p>
            <a:r>
              <a:rPr lang="da-DK" altLang="da-DK" sz="3200" noProof="0" dirty="0">
                <a:ea typeface="ＭＳ Ｐゴシック" pitchFamily="34" charset="-128"/>
              </a:rPr>
              <a:t>Løkker brugt på arrays</a:t>
            </a:r>
          </a:p>
        </p:txBody>
      </p:sp>
      <p:sp>
        <p:nvSpPr>
          <p:cNvPr id="18435" name="Content Placeholder 2"/>
          <p:cNvSpPr>
            <a:spLocks noGrp="1"/>
          </p:cNvSpPr>
          <p:nvPr>
            <p:ph idx="1"/>
          </p:nvPr>
        </p:nvSpPr>
        <p:spPr>
          <a:xfrm>
            <a:off x="549823" y="5423814"/>
            <a:ext cx="7503982" cy="765496"/>
          </a:xfrm>
        </p:spPr>
        <p:txBody>
          <a:bodyPr/>
          <a:lstStyle/>
          <a:p>
            <a:pPr lvl="1">
              <a:spcBef>
                <a:spcPts val="600"/>
              </a:spcBef>
            </a:pPr>
            <a:r>
              <a:rPr lang="da-DK" altLang="da-DK" sz="1800" kern="1200" dirty="0">
                <a:solidFill>
                  <a:srgbClr val="002060"/>
                </a:solidFill>
                <a:ea typeface="ＭＳ Ｐゴシック" pitchFamily="34" charset="-128"/>
                <a:cs typeface="+mn-cs"/>
              </a:rPr>
              <a:t>Men så har vi ikke et </a:t>
            </a:r>
            <a:r>
              <a:rPr lang="da-DK" altLang="da-DK" sz="1800" kern="1200" dirty="0" err="1">
                <a:solidFill>
                  <a:srgbClr val="002060"/>
                </a:solidFill>
                <a:ea typeface="ＭＳ Ｐゴシック" pitchFamily="34" charset="-128"/>
                <a:cs typeface="+mn-cs"/>
              </a:rPr>
              <a:t>index</a:t>
            </a:r>
            <a:r>
              <a:rPr lang="da-DK" altLang="da-DK" sz="1800" kern="1200" dirty="0">
                <a:solidFill>
                  <a:srgbClr val="002060"/>
                </a:solidFill>
                <a:ea typeface="ＭＳ Ｐゴシック" pitchFamily="34" charset="-128"/>
                <a:cs typeface="+mn-cs"/>
              </a:rPr>
              <a:t> og kan ikke udskrive timetallene (med mindre vi laver vores egen tæller inde  i for-</a:t>
            </a:r>
            <a:r>
              <a:rPr lang="da-DK" altLang="da-DK" sz="1800" kern="1200" dirty="0" err="1">
                <a:solidFill>
                  <a:srgbClr val="002060"/>
                </a:solidFill>
                <a:ea typeface="ＭＳ Ｐゴシック" pitchFamily="34" charset="-128"/>
                <a:cs typeface="+mn-cs"/>
              </a:rPr>
              <a:t>each</a:t>
            </a:r>
            <a:r>
              <a:rPr lang="da-DK" altLang="da-DK" sz="1800" kern="1200" dirty="0">
                <a:solidFill>
                  <a:srgbClr val="002060"/>
                </a:solidFill>
                <a:ea typeface="ＭＳ Ｐゴシック" pitchFamily="34" charset="-128"/>
                <a:cs typeface="+mn-cs"/>
              </a:rPr>
              <a:t> løkken)</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13" name="Rectangle 12"/>
          <p:cNvSpPr/>
          <p:nvPr/>
        </p:nvSpPr>
        <p:spPr bwMode="auto">
          <a:xfrm>
            <a:off x="895093" y="2262233"/>
            <a:ext cx="7605414" cy="82085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a:solidFill>
                  <a:srgbClr val="7030A0"/>
                </a:solidFill>
                <a:latin typeface="Courier New" panose="02070309020205020404" pitchFamily="49" charset="0"/>
                <a:cs typeface="Courier New" panose="02070309020205020404" pitchFamily="49" charset="0"/>
              </a:rPr>
              <a:t>for</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err="1">
                <a:solidFill>
                  <a:srgbClr val="FF0000"/>
                </a:solidFill>
                <a:latin typeface="Courier New" panose="02070309020205020404" pitchFamily="49" charset="0"/>
                <a:cs typeface="Courier New" panose="02070309020205020404" pitchFamily="49" charset="0"/>
              </a:rPr>
              <a:t>int</a:t>
            </a:r>
            <a:r>
              <a:rPr lang="da-DK" sz="1800" b="1" kern="0" dirty="0">
                <a:solidFill>
                  <a:srgbClr val="FF0000"/>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0;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&lt; </a:t>
            </a:r>
            <a:r>
              <a:rPr lang="da-DK" sz="1800" b="1" kern="0" dirty="0" err="1">
                <a:solidFill>
                  <a:schemeClr val="tx1"/>
                </a:solidFill>
                <a:latin typeface="Courier New" panose="02070309020205020404" pitchFamily="49" charset="0"/>
                <a:cs typeface="Courier New" panose="02070309020205020404" pitchFamily="49" charset="0"/>
              </a:rPr>
              <a:t>hourCounts.length</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a:t>
            </a:r>
          </a:p>
          <a:p>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System.out.println</a:t>
            </a:r>
            <a:r>
              <a:rPr lang="da-DK" sz="1800" b="1" kern="0" dirty="0">
                <a:solidFill>
                  <a:schemeClr val="tx1"/>
                </a:solidFill>
                <a:latin typeface="Courier New" panose="02070309020205020404" pitchFamily="49" charset="0"/>
                <a:cs typeface="Courier New" panose="02070309020205020404" pitchFamily="49" charset="0"/>
              </a:rPr>
              <a:t>(</a:t>
            </a:r>
            <a:r>
              <a:rPr lang="da-DK" sz="11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 </a:t>
            </a:r>
            <a:r>
              <a:rPr lang="da-DK" sz="1800" b="1" kern="0" dirty="0">
                <a:solidFill>
                  <a:srgbClr val="008000"/>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 </a:t>
            </a:r>
            <a:r>
              <a:rPr lang="da-DK" sz="1800" b="1" kern="0" dirty="0" err="1">
                <a:solidFill>
                  <a:schemeClr val="tx1"/>
                </a:solidFill>
                <a:latin typeface="Courier New" panose="02070309020205020404" pitchFamily="49" charset="0"/>
                <a:cs typeface="Courier New" panose="02070309020205020404" pitchFamily="49" charset="0"/>
              </a:rPr>
              <a:t>hourCounts</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da-DK" sz="1800" b="1" kern="0" dirty="0">
                <a:solidFill>
                  <a:schemeClr val="tx1"/>
                </a:solidFill>
                <a:latin typeface="Courier New" panose="02070309020205020404" pitchFamily="49" charset="0"/>
                <a:cs typeface="Courier New" panose="02070309020205020404" pitchFamily="49" charset="0"/>
              </a:rPr>
              <a:t>}</a:t>
            </a:r>
          </a:p>
        </p:txBody>
      </p:sp>
      <p:sp>
        <p:nvSpPr>
          <p:cNvPr id="19" name="Content Placeholder 2"/>
          <p:cNvSpPr txBox="1">
            <a:spLocks/>
          </p:cNvSpPr>
          <p:nvPr/>
        </p:nvSpPr>
        <p:spPr bwMode="auto">
          <a:xfrm>
            <a:off x="457812" y="1378150"/>
            <a:ext cx="4239988" cy="71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a:ea typeface="ＭＳ Ｐゴシック" pitchFamily="34" charset="-128"/>
              </a:rPr>
              <a:t>Vi kan gennemløbe et array ved hjælp af en for løkke</a:t>
            </a:r>
          </a:p>
        </p:txBody>
      </p:sp>
      <p:sp>
        <p:nvSpPr>
          <p:cNvPr id="11" name="Content Placeholder 2"/>
          <p:cNvSpPr txBox="1">
            <a:spLocks/>
          </p:cNvSpPr>
          <p:nvPr/>
        </p:nvSpPr>
        <p:spPr bwMode="auto">
          <a:xfrm>
            <a:off x="587359" y="4027937"/>
            <a:ext cx="532206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a:ea typeface="ＭＳ Ｐゴシック" pitchFamily="34" charset="-128"/>
              </a:rPr>
              <a:t>Vi kan også bruge en for-</a:t>
            </a:r>
            <a:r>
              <a:rPr lang="da-DK" altLang="da-DK" sz="2000" kern="0" dirty="0" err="1">
                <a:ea typeface="ＭＳ Ｐゴシック" pitchFamily="34" charset="-128"/>
              </a:rPr>
              <a:t>each</a:t>
            </a:r>
            <a:r>
              <a:rPr lang="da-DK" altLang="da-DK" sz="2000" kern="0" dirty="0">
                <a:ea typeface="ＭＳ Ｐゴシック" pitchFamily="34" charset="-128"/>
              </a:rPr>
              <a:t> løkke</a:t>
            </a:r>
          </a:p>
        </p:txBody>
      </p:sp>
      <p:pic>
        <p:nvPicPr>
          <p:cNvPr id="15" name="Picture 14"/>
          <p:cNvPicPr>
            <a:picLocks noChangeAspect="1"/>
          </p:cNvPicPr>
          <p:nvPr/>
        </p:nvPicPr>
        <p:blipFill rotWithShape="1">
          <a:blip r:embed="rId3"/>
          <a:srcRect r="23895" b="-1180"/>
          <a:stretch/>
        </p:blipFill>
        <p:spPr>
          <a:xfrm>
            <a:off x="6816575" y="3160997"/>
            <a:ext cx="2290710" cy="1593265"/>
          </a:xfrm>
          <a:prstGeom prst="rect">
            <a:avLst/>
          </a:prstGeom>
        </p:spPr>
      </p:pic>
      <p:sp>
        <p:nvSpPr>
          <p:cNvPr id="23" name="Rectangle 22"/>
          <p:cNvSpPr/>
          <p:nvPr/>
        </p:nvSpPr>
        <p:spPr bwMode="auto">
          <a:xfrm>
            <a:off x="5812863" y="2609472"/>
            <a:ext cx="2229090" cy="258256"/>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4" name="Rectangle 23"/>
          <p:cNvSpPr/>
          <p:nvPr/>
        </p:nvSpPr>
        <p:spPr bwMode="auto">
          <a:xfrm>
            <a:off x="5722666" y="2326178"/>
            <a:ext cx="866794" cy="240619"/>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Line 22"/>
          <p:cNvSpPr>
            <a:spLocks noChangeShapeType="1"/>
          </p:cNvSpPr>
          <p:nvPr/>
        </p:nvSpPr>
        <p:spPr bwMode="auto">
          <a:xfrm flipH="1">
            <a:off x="6188363" y="1840306"/>
            <a:ext cx="210906" cy="49299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6" name="Text Box 5"/>
          <p:cNvSpPr txBox="1">
            <a:spLocks noChangeArrowheads="1"/>
          </p:cNvSpPr>
          <p:nvPr/>
        </p:nvSpPr>
        <p:spPr bwMode="auto">
          <a:xfrm>
            <a:off x="5978548" y="726429"/>
            <a:ext cx="2858453" cy="1243930"/>
          </a:xfrm>
          <a:prstGeom prst="rect">
            <a:avLst/>
          </a:prstGeom>
          <a:solidFill>
            <a:srgbClr val="CCECFF"/>
          </a:solidFill>
          <a:ln w="28575">
            <a:solidFill>
              <a:srgbClr val="0D1EF2"/>
            </a:solidFill>
          </a:ln>
          <a:effectLst/>
        </p:spPr>
        <p:txBody>
          <a:bodyPr wrap="square" lIns="90487" tIns="44450" rIns="90487" bIns="44450">
            <a:spAutoFit/>
          </a:bodyPr>
          <a:lstStyle/>
          <a:p>
            <a:pPr marL="176213" indent="-176213">
              <a:spcBef>
                <a:spcPts val="300"/>
              </a:spcBef>
              <a:buFont typeface="Arial" panose="020B0604020202020204" pitchFamily="34" charset="0"/>
              <a:buChar char="•"/>
            </a:pPr>
            <a:r>
              <a:rPr lang="da-DK" altLang="da-DK" sz="1400" b="1" dirty="0">
                <a:solidFill>
                  <a:srgbClr val="0000FF"/>
                </a:solidFill>
              </a:rPr>
              <a:t>Længden af arrayet</a:t>
            </a:r>
          </a:p>
          <a:p>
            <a:pPr marL="176213" indent="-176213" eaLnBrk="1" hangingPunct="1">
              <a:spcBef>
                <a:spcPts val="300"/>
              </a:spcBef>
              <a:buFont typeface="Arial" panose="020B0604020202020204" pitchFamily="34" charset="0"/>
              <a:buChar char="•"/>
            </a:pPr>
            <a:r>
              <a:rPr lang="da-DK" altLang="da-DK" sz="1400" b="1" dirty="0">
                <a:solidFill>
                  <a:srgbClr val="0000FF"/>
                </a:solidFill>
              </a:rPr>
              <a:t>Variabel (ingen parenteser bagefter)</a:t>
            </a:r>
          </a:p>
          <a:p>
            <a:pPr marL="176213" indent="-176213" eaLnBrk="1" hangingPunct="1">
              <a:spcBef>
                <a:spcPts val="300"/>
              </a:spcBef>
              <a:buFont typeface="Arial" panose="020B0604020202020204" pitchFamily="34" charset="0"/>
              <a:buChar char="•"/>
            </a:pPr>
            <a:r>
              <a:rPr lang="da-DK" altLang="da-DK" sz="1400" b="1" dirty="0">
                <a:solidFill>
                  <a:srgbClr val="0000FF"/>
                </a:solidFill>
              </a:rPr>
              <a:t>Arrayets </a:t>
            </a:r>
            <a:r>
              <a:rPr lang="da-DK" altLang="da-DK" sz="1400" b="1" dirty="0" err="1">
                <a:solidFill>
                  <a:srgbClr val="0000FF"/>
                </a:solidFill>
              </a:rPr>
              <a:t>index'er</a:t>
            </a:r>
            <a:r>
              <a:rPr lang="da-DK" altLang="da-DK" sz="1400" b="1" dirty="0">
                <a:solidFill>
                  <a:srgbClr val="0000FF"/>
                </a:solidFill>
              </a:rPr>
              <a:t> løber fra 0 til length-1</a:t>
            </a:r>
          </a:p>
        </p:txBody>
      </p:sp>
      <p:sp>
        <p:nvSpPr>
          <p:cNvPr id="30" name="Line 22"/>
          <p:cNvSpPr>
            <a:spLocks noChangeShapeType="1"/>
          </p:cNvSpPr>
          <p:nvPr/>
        </p:nvSpPr>
        <p:spPr bwMode="auto">
          <a:xfrm flipV="1">
            <a:off x="5939658" y="2862253"/>
            <a:ext cx="288526" cy="3709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8" name="Text Box 5"/>
          <p:cNvSpPr txBox="1">
            <a:spLocks noChangeArrowheads="1"/>
          </p:cNvSpPr>
          <p:nvPr/>
        </p:nvSpPr>
        <p:spPr bwMode="auto">
          <a:xfrm>
            <a:off x="5099749" y="3237743"/>
            <a:ext cx="1559264" cy="305212"/>
          </a:xfrm>
          <a:prstGeom prst="rect">
            <a:avLst/>
          </a:prstGeom>
          <a:solidFill>
            <a:srgbClr val="CCECFF"/>
          </a:solidFill>
          <a:ln w="28575">
            <a:solidFill>
              <a:srgbClr val="0D1EF2"/>
            </a:solidFill>
          </a:ln>
          <a:effectLst/>
        </p:spPr>
        <p:txBody>
          <a:bodyPr wrap="square" lIns="90487" tIns="44450" rIns="90487" bIns="44450">
            <a:spAutoFit/>
          </a:bodyPr>
          <a:lstStyle/>
          <a:p>
            <a:pPr eaLnBrk="1" hangingPunct="1">
              <a:spcBef>
                <a:spcPct val="50000"/>
              </a:spcBef>
              <a:buFontTx/>
              <a:buNone/>
            </a:pPr>
            <a:r>
              <a:rPr lang="da-DK" altLang="da-DK" sz="1400" b="1" dirty="0">
                <a:solidFill>
                  <a:srgbClr val="0000FF"/>
                </a:solidFill>
              </a:rPr>
              <a:t>Opslag i arrayet</a:t>
            </a:r>
          </a:p>
        </p:txBody>
      </p:sp>
      <p:sp>
        <p:nvSpPr>
          <p:cNvPr id="31" name="Line 22"/>
          <p:cNvSpPr>
            <a:spLocks noChangeShapeType="1"/>
          </p:cNvSpPr>
          <p:nvPr/>
        </p:nvSpPr>
        <p:spPr bwMode="auto">
          <a:xfrm flipH="1">
            <a:off x="3886731" y="1951111"/>
            <a:ext cx="535217" cy="36243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32" name="Text Box 5"/>
          <p:cNvSpPr txBox="1">
            <a:spLocks noChangeArrowheads="1"/>
          </p:cNvSpPr>
          <p:nvPr/>
        </p:nvSpPr>
        <p:spPr bwMode="auto">
          <a:xfrm>
            <a:off x="4421948" y="1663423"/>
            <a:ext cx="1387531" cy="305212"/>
          </a:xfrm>
          <a:prstGeom prst="rect">
            <a:avLst/>
          </a:prstGeom>
          <a:solidFill>
            <a:srgbClr val="CCECFF"/>
          </a:solidFill>
          <a:ln w="28575">
            <a:solidFill>
              <a:srgbClr val="0D1EF2"/>
            </a:solidFill>
          </a:ln>
          <a:effectLst/>
        </p:spPr>
        <p:txBody>
          <a:bodyPr wrap="square" lIns="90487" tIns="44450" rIns="90487" bIns="44450">
            <a:spAutoFit/>
          </a:bodyPr>
          <a:lstStyle/>
          <a:p>
            <a:pPr eaLnBrk="1" hangingPunct="1">
              <a:spcBef>
                <a:spcPct val="50000"/>
              </a:spcBef>
              <a:buFontTx/>
              <a:buNone/>
            </a:pPr>
            <a:r>
              <a:rPr lang="da-DK" altLang="da-DK" sz="1400" b="1" dirty="0">
                <a:solidFill>
                  <a:srgbClr val="0000FF"/>
                </a:solidFill>
              </a:rPr>
              <a:t>Index i arrayet</a:t>
            </a:r>
          </a:p>
        </p:txBody>
      </p:sp>
      <p:sp>
        <p:nvSpPr>
          <p:cNvPr id="33" name="Rectangle 32"/>
          <p:cNvSpPr/>
          <p:nvPr/>
        </p:nvSpPr>
        <p:spPr bwMode="auto">
          <a:xfrm>
            <a:off x="3234900" y="2307821"/>
            <a:ext cx="656448" cy="255140"/>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44514497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cs typeface="Arial"/>
              </a:rPr>
              <a:t>Java kode eksempler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7" name="Rectangle 3"/>
          <p:cNvSpPr txBox="1">
            <a:spLocks noChangeArrowheads="1"/>
          </p:cNvSpPr>
          <p:nvPr/>
        </p:nvSpPr>
        <p:spPr bwMode="auto">
          <a:xfrm>
            <a:off x="467544" y="1052736"/>
            <a:ext cx="84249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Valg af eksempler</a:t>
            </a:r>
          </a:p>
          <a:p>
            <a:pPr lvl="1">
              <a:spcBef>
                <a:spcPts val="300"/>
              </a:spcBef>
            </a:pPr>
            <a:r>
              <a:rPr lang="da-DK" altLang="da-DK" sz="1600" kern="0" dirty="0">
                <a:ea typeface="ＭＳ Ｐゴシック" pitchFamily="34" charset="-128"/>
              </a:rPr>
              <a:t>Det er vigtigt, at du </a:t>
            </a:r>
            <a:r>
              <a:rPr lang="da-DK" altLang="da-DK" sz="1600" b="1" kern="0" dirty="0">
                <a:solidFill>
                  <a:srgbClr val="008000"/>
                </a:solidFill>
                <a:ea typeface="ＭＳ Ｐゴシック" pitchFamily="34" charset="-128"/>
              </a:rPr>
              <a:t>på forhånd</a:t>
            </a:r>
            <a:r>
              <a:rPr lang="da-DK" altLang="da-DK" sz="1600" kern="0" dirty="0">
                <a:ea typeface="ＭＳ Ｐゴシック" pitchFamily="34" charset="-128"/>
              </a:rPr>
              <a:t>, for hvert af de 9 spørgsmål, har valgt nogle gode eksempler på Java kode, som du vil præsentere</a:t>
            </a:r>
          </a:p>
          <a:p>
            <a:pPr lvl="1">
              <a:spcBef>
                <a:spcPts val="300"/>
              </a:spcBef>
            </a:pPr>
            <a:r>
              <a:rPr lang="da-DK" altLang="da-DK" sz="1600" kern="0" dirty="0">
                <a:ea typeface="ＭＳ Ｐゴシック" pitchFamily="34" charset="-128"/>
              </a:rPr>
              <a:t>Eksemplerne kan være "stjålet" fra lærebogen, mine slides eller nogle af de opgaver, som du har lavet på kurset</a:t>
            </a:r>
          </a:p>
          <a:p>
            <a:pPr lvl="1">
              <a:spcBef>
                <a:spcPts val="300"/>
              </a:spcBef>
            </a:pPr>
            <a:r>
              <a:rPr lang="da-DK" altLang="da-DK" sz="1600" kern="0" dirty="0">
                <a:ea typeface="ＭＳ Ｐゴシック" pitchFamily="34" charset="-128"/>
              </a:rPr>
              <a:t>Brug tid på at finde gode eksempler, og tid på at træne i at præsentere dem</a:t>
            </a:r>
          </a:p>
          <a:p>
            <a:pPr lvl="1">
              <a:spcBef>
                <a:spcPts val="300"/>
              </a:spcBef>
              <a:buFontTx/>
              <a:buChar char="–"/>
            </a:pPr>
            <a:r>
              <a:rPr lang="da-DK" altLang="da-DK" sz="1600" kern="0" dirty="0">
                <a:ea typeface="ＭＳ Ｐゴシック" pitchFamily="34" charset="-128"/>
              </a:rPr>
              <a:t>Eksemplerne skal være korte og tydeligt vise de ting, som er centrale for din præsentation</a:t>
            </a:r>
          </a:p>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106" charset="-128"/>
              </a:rPr>
              <a:t>Hvis du ikke selv forbereder små velvalgte Java eksempler, finder vi nogle, som du skal præsentere</a:t>
            </a:r>
          </a:p>
          <a:p>
            <a:pPr lvl="1">
              <a:spcBef>
                <a:spcPts val="300"/>
              </a:spcBef>
            </a:pPr>
            <a:r>
              <a:rPr lang="da-DK" altLang="da-DK" sz="1600" kern="0" dirty="0">
                <a:ea typeface="ＭＳ Ｐゴシック" pitchFamily="34" charset="-128"/>
              </a:rPr>
              <a:t>Det gør ikke opgaven lettere</a:t>
            </a:r>
          </a:p>
          <a:p>
            <a:pPr lvl="0">
              <a:spcBef>
                <a:spcPts val="1800"/>
              </a:spcBef>
            </a:pPr>
            <a:r>
              <a:rPr lang="da-DK" sz="2000" dirty="0"/>
              <a:t>Det er tilladt at lave sine egne eksempler eller finde dem på nettet</a:t>
            </a:r>
          </a:p>
          <a:p>
            <a:pPr lvl="1">
              <a:spcBef>
                <a:spcPts val="200"/>
              </a:spcBef>
            </a:pPr>
            <a:r>
              <a:rPr lang="da-DK" sz="1600" kern="0" dirty="0">
                <a:ea typeface="ＭＳ Ｐゴシック" pitchFamily="34" charset="-128"/>
              </a:rPr>
              <a:t>Dette anbefales dog </a:t>
            </a:r>
            <a:r>
              <a:rPr lang="da-DK" sz="1600" b="1" kern="0" dirty="0">
                <a:solidFill>
                  <a:srgbClr val="008000"/>
                </a:solidFill>
                <a:ea typeface="ＭＳ Ｐゴシック" pitchFamily="34" charset="-128"/>
              </a:rPr>
              <a:t>ikke</a:t>
            </a:r>
            <a:r>
              <a:rPr lang="da-DK" sz="1600" kern="0" dirty="0">
                <a:ea typeface="ＭＳ Ｐゴシック" pitchFamily="34" charset="-128"/>
              </a:rPr>
              <a:t>.</a:t>
            </a:r>
          </a:p>
          <a:p>
            <a:pPr lvl="1">
              <a:spcBef>
                <a:spcPts val="200"/>
              </a:spcBef>
            </a:pPr>
            <a:r>
              <a:rPr lang="da-DK" sz="1600" kern="0" dirty="0">
                <a:ea typeface="ＭＳ Ｐゴシック" pitchFamily="34" charset="-128"/>
              </a:rPr>
              <a:t>Dels skal du bruge længere tid på at forklare dem (da eksaminator og censor ikke kender dem i forvejen)</a:t>
            </a:r>
          </a:p>
          <a:p>
            <a:pPr lvl="1">
              <a:spcBef>
                <a:spcPts val="200"/>
              </a:spcBef>
            </a:pPr>
            <a:r>
              <a:rPr lang="da-DK" sz="1600" kern="0" dirty="0">
                <a:ea typeface="ＭＳ Ｐゴシック" pitchFamily="34" charset="-128"/>
              </a:rPr>
              <a:t>Dels kan du ikke så godt få hjælp (fra eksaminator og censor), hvis der opstår problemer under præsentationen</a:t>
            </a:r>
            <a:endParaRPr lang="da-DK" sz="2800" dirty="0"/>
          </a:p>
          <a:p>
            <a:pPr lvl="1">
              <a:spcBef>
                <a:spcPts val="300"/>
              </a:spcBef>
            </a:pPr>
            <a:endParaRPr lang="da-DK" altLang="da-DK" sz="1600" kern="0" dirty="0">
              <a:ea typeface="ＭＳ Ｐゴシック" pitchFamily="34" charset="-128"/>
            </a:endParaRPr>
          </a:p>
          <a:p>
            <a:pPr>
              <a:spcBef>
                <a:spcPts val="100"/>
              </a:spcBef>
            </a:pPr>
            <a:endParaRPr lang="da-DK" altLang="da-DK" sz="2200" kern="0" dirty="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924559698"/>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cs typeface="Arial"/>
              </a:rPr>
              <a:t>Træning gør mester</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67544" y="980728"/>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900" kern="0" dirty="0">
                <a:ea typeface="ＭＳ Ｐゴシック" pitchFamily="34" charset="-128"/>
              </a:rPr>
              <a:t>Hvert spørgsmål bør trænes </a:t>
            </a:r>
            <a:r>
              <a:rPr lang="da-DK" altLang="da-DK" sz="1900" kern="0" dirty="0">
                <a:solidFill>
                  <a:srgbClr val="008000"/>
                </a:solidFill>
                <a:ea typeface="ＭＳ Ｐゴシック" pitchFamily="34" charset="-128"/>
              </a:rPr>
              <a:t>mindst 5 gange</a:t>
            </a:r>
          </a:p>
          <a:p>
            <a:pPr lvl="1">
              <a:spcBef>
                <a:spcPts val="200"/>
              </a:spcBef>
            </a:pPr>
            <a:r>
              <a:rPr lang="da-DK" altLang="da-DK" sz="1600" kern="0" dirty="0">
                <a:ea typeface="ＭＳ Ｐゴシック" pitchFamily="34" charset="-128"/>
              </a:rPr>
              <a:t>Træningen skal være så realistisk som overhovedet muligt</a:t>
            </a:r>
          </a:p>
          <a:p>
            <a:pPr lvl="1">
              <a:spcBef>
                <a:spcPts val="200"/>
              </a:spcBef>
            </a:pPr>
            <a:r>
              <a:rPr lang="da-DK" altLang="da-DK" sz="1600" kern="0" dirty="0">
                <a:ea typeface="ＭＳ Ｐゴシック" pitchFamily="34" charset="-128"/>
              </a:rPr>
              <a:t>Det er ikke nok at tænke på, hvad du vil sige og skrive</a:t>
            </a:r>
          </a:p>
          <a:p>
            <a:pPr lvl="2">
              <a:spcBef>
                <a:spcPts val="200"/>
              </a:spcBef>
            </a:pPr>
            <a:r>
              <a:rPr lang="da-DK" altLang="da-DK" kern="0" dirty="0">
                <a:solidFill>
                  <a:srgbClr val="000066"/>
                </a:solidFill>
                <a:ea typeface="ＭＳ Ｐゴシック" pitchFamily="34" charset="-128"/>
              </a:rPr>
              <a:t>Du skal formulere sætningerne og sige dem højt</a:t>
            </a:r>
          </a:p>
          <a:p>
            <a:pPr lvl="2">
              <a:spcBef>
                <a:spcPts val="200"/>
              </a:spcBef>
            </a:pPr>
            <a:r>
              <a:rPr lang="da-DK" altLang="da-DK" kern="0" dirty="0">
                <a:solidFill>
                  <a:srgbClr val="000066"/>
                </a:solidFill>
                <a:ea typeface="ＭＳ Ｐゴシック" pitchFamily="34" charset="-128"/>
              </a:rPr>
              <a:t>Du skal skrive tingene på et whiteboard eller et stykke papir</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Eksamen er ikke en test i skønskrift – men det er oplagt en fordel at eksaminator og censor kan læse det, som du skriver</a:t>
            </a:r>
          </a:p>
          <a:p>
            <a:pPr lvl="2">
              <a:spcBef>
                <a:spcPts val="200"/>
              </a:spcBef>
            </a:pPr>
            <a:r>
              <a:rPr lang="da-DK" altLang="da-DK" kern="0" dirty="0">
                <a:solidFill>
                  <a:srgbClr val="000066"/>
                </a:solidFill>
                <a:ea typeface="ＭＳ Ｐゴシック" pitchFamily="34" charset="-128"/>
              </a:rPr>
              <a:t>Det er forbavsende svært at skrive læseligt på et whiteboard (øv dig i det)</a:t>
            </a:r>
          </a:p>
          <a:p>
            <a:pPr lvl="2">
              <a:spcBef>
                <a:spcPts val="200"/>
              </a:spcBef>
            </a:pPr>
            <a:r>
              <a:rPr lang="da-DK" altLang="da-DK" kern="0" dirty="0">
                <a:solidFill>
                  <a:srgbClr val="000066"/>
                </a:solidFill>
                <a:ea typeface="ＭＳ Ｐゴシック" pitchFamily="34" charset="-128"/>
              </a:rPr>
              <a:t>Hold fornuftig tavleorden</a:t>
            </a:r>
          </a:p>
          <a:p>
            <a:pPr lvl="2">
              <a:spcBef>
                <a:spcPts val="200"/>
              </a:spcBef>
            </a:pPr>
            <a:r>
              <a:rPr lang="da-DK" altLang="da-DK" kern="0" spc="-20" dirty="0">
                <a:solidFill>
                  <a:srgbClr val="000066"/>
                </a:solidFill>
                <a:ea typeface="ＭＳ Ｐゴシック" pitchFamily="34" charset="-128"/>
              </a:rPr>
              <a:t>Du må gerne forkorte lange navne og lignende og bruge gentagelsestegn/ streger</a:t>
            </a:r>
            <a:r>
              <a:rPr lang="da-DK" altLang="da-DK" kern="0" dirty="0">
                <a:solidFill>
                  <a:srgbClr val="000066"/>
                </a:solidFill>
                <a:ea typeface="ＭＳ Ｐゴシック" pitchFamily="34" charset="-128"/>
              </a:rPr>
              <a:t> (øv dig i at gøre det på en god måde)</a:t>
            </a:r>
          </a:p>
          <a:p>
            <a:pPr lvl="2">
              <a:spcBef>
                <a:spcPts val="200"/>
              </a:spcBef>
            </a:pPr>
            <a:r>
              <a:rPr lang="da-DK" altLang="da-DK" kern="0" dirty="0">
                <a:solidFill>
                  <a:srgbClr val="000066"/>
                </a:solidFill>
                <a:ea typeface="ＭＳ Ｐゴシック" pitchFamily="34" charset="-128"/>
              </a:rPr>
              <a:t>Visk ikke noget ud (bortset fra smårettelser)</a:t>
            </a:r>
          </a:p>
          <a:p>
            <a:pPr lvl="2">
              <a:spcBef>
                <a:spcPts val="200"/>
              </a:spcBef>
            </a:pPr>
            <a:r>
              <a:rPr lang="da-DK" altLang="da-DK" kern="0" dirty="0">
                <a:solidFill>
                  <a:srgbClr val="000066"/>
                </a:solidFill>
                <a:ea typeface="ＭＳ Ｐゴシック" pitchFamily="34" charset="-128"/>
              </a:rPr>
              <a:t>Eksaminator og censor tæller alt det med, som du har skrevet og sagt</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Hold dig til dispositionen</a:t>
            </a:r>
          </a:p>
          <a:p>
            <a:pPr lvl="2">
              <a:spcBef>
                <a:spcPts val="200"/>
              </a:spcBef>
            </a:pPr>
            <a:r>
              <a:rPr lang="da-DK" altLang="da-DK" kern="0" dirty="0">
                <a:solidFill>
                  <a:srgbClr val="000066"/>
                </a:solidFill>
                <a:ea typeface="ＭＳ Ｐゴシック" pitchFamily="34" charset="-128"/>
              </a:rPr>
              <a:t>Lad være med at improvisere undervejs</a:t>
            </a:r>
          </a:p>
          <a:p>
            <a:pPr lvl="2">
              <a:spcBef>
                <a:spcPts val="200"/>
              </a:spcBef>
            </a:pPr>
            <a:r>
              <a:rPr lang="da-DK" altLang="da-DK" kern="0" dirty="0">
                <a:solidFill>
                  <a:srgbClr val="000066"/>
                </a:solidFill>
                <a:ea typeface="ＭＳ Ｐゴシック" pitchFamily="34" charset="-128"/>
              </a:rPr>
              <a:t>Opfind ikke nye eksempler, som du ikke har gennemtænkt</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Under de sidste </a:t>
            </a:r>
            <a:r>
              <a:rPr lang="da-DK" altLang="da-DK" sz="1900" b="1" kern="0" dirty="0" err="1">
                <a:solidFill>
                  <a:srgbClr val="A50021"/>
                </a:solidFill>
                <a:ea typeface="ＭＳ Ｐゴシック" pitchFamily="34" charset="-128"/>
                <a:cs typeface="ＭＳ Ｐゴシック" pitchFamily="-106" charset="-128"/>
              </a:rPr>
              <a:t>træninger</a:t>
            </a:r>
            <a:r>
              <a:rPr lang="da-DK" altLang="da-DK" sz="1900" b="1" kern="0" dirty="0">
                <a:solidFill>
                  <a:srgbClr val="A50021"/>
                </a:solidFill>
                <a:ea typeface="ＭＳ Ｐゴシック" pitchFamily="34" charset="-128"/>
                <a:cs typeface="ＭＳ Ｐゴシック" pitchFamily="-106" charset="-128"/>
              </a:rPr>
              <a:t> bør du ved hjælp af et ur tjekke, at du har stof nok til 10 minutter – hverken mere eller mindre</a:t>
            </a:r>
          </a:p>
          <a:p>
            <a:pPr lvl="1">
              <a:spcBef>
                <a:spcPts val="200"/>
              </a:spcBef>
            </a:pPr>
            <a:r>
              <a:rPr lang="da-DK" altLang="da-DK" sz="1600" kern="0" dirty="0">
                <a:ea typeface="ＭＳ Ｐゴシック" pitchFamily="34" charset="-128"/>
              </a:rPr>
              <a:t>De resterende 5 minutter af eksaminationen bruges til at besvare spørgsmål fra eksaminator og censor</a:t>
            </a:r>
            <a:endParaRPr lang="da-DK" altLang="da-DK" sz="1800" kern="0" dirty="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2741088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cs typeface="Arial"/>
              </a:rPr>
              <a:t>Gode råd omkring eksamen (fortsat)</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48816" y="1052736"/>
            <a:ext cx="8515672"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spcBef>
                <a:spcPts val="1200"/>
              </a:spcBef>
            </a:pPr>
            <a:r>
              <a:rPr lang="da-DK" sz="2000" dirty="0"/>
              <a:t>Husk at præsentere de overordnede begreber – inden du kaster dig ud i detaljeret Java kode</a:t>
            </a:r>
          </a:p>
          <a:p>
            <a:pPr lvl="1">
              <a:spcBef>
                <a:spcPts val="200"/>
              </a:spcBef>
            </a:pPr>
            <a:r>
              <a:rPr lang="da-DK" sz="1600" kern="0" dirty="0">
                <a:ea typeface="ＭＳ Ｐゴシック" pitchFamily="34" charset="-128"/>
              </a:rPr>
              <a:t>Oprids f.eks. de vigtigste forskelle på imperativ og funktionel programmering samt fordelene ved funktionel programmering før du kaster dig ud i en masse detaljer</a:t>
            </a:r>
          </a:p>
          <a:p>
            <a:pPr lvl="0">
              <a:spcBef>
                <a:spcPts val="1800"/>
              </a:spcBef>
            </a:pPr>
            <a:r>
              <a:rPr lang="da-DK" sz="2000" dirty="0"/>
              <a:t>Vis at du forstår, hvad der ligger bag de navne, som vi bruger i bogen / på kurset</a:t>
            </a:r>
          </a:p>
          <a:p>
            <a:pPr lvl="1">
              <a:spcBef>
                <a:spcPts val="200"/>
              </a:spcBef>
            </a:pPr>
            <a:r>
              <a:rPr lang="da-DK" sz="1600" kern="0" dirty="0">
                <a:ea typeface="ＭＳ Ｐゴシック" pitchFamily="34" charset="-128"/>
              </a:rPr>
              <a:t>Forklar f.eks. at </a:t>
            </a:r>
            <a:r>
              <a:rPr lang="da-DK" sz="1600" b="1" kern="0" dirty="0">
                <a:solidFill>
                  <a:srgbClr val="008000"/>
                </a:solidFill>
                <a:ea typeface="ＭＳ Ｐゴシック" pitchFamily="34" charset="-128"/>
              </a:rPr>
              <a:t>regression</a:t>
            </a:r>
            <a:r>
              <a:rPr lang="da-DK" sz="1600" kern="0" dirty="0">
                <a:ea typeface="ＭＳ Ｐゴシック" pitchFamily="34" charset="-128"/>
              </a:rPr>
              <a:t> tests er automatiske tests, der let kan gentages når man har ændret sin kode – for at undersøge om der skulle være sket </a:t>
            </a:r>
            <a:r>
              <a:rPr lang="da-DK" sz="1600" b="1" kern="0" dirty="0">
                <a:solidFill>
                  <a:srgbClr val="008000"/>
                </a:solidFill>
                <a:ea typeface="ＭＳ Ｐゴシック" pitchFamily="34" charset="-128"/>
              </a:rPr>
              <a:t>regression</a:t>
            </a:r>
            <a:r>
              <a:rPr lang="da-DK" sz="1600" kern="0" dirty="0">
                <a:ea typeface="ＭＳ Ｐゴシック" pitchFamily="34" charset="-128"/>
              </a:rPr>
              <a:t> </a:t>
            </a:r>
            <a:r>
              <a:rPr lang="da-DK" sz="1600" kern="0" spc="-40" dirty="0">
                <a:ea typeface="ＭＳ Ｐゴシック" pitchFamily="34" charset="-128"/>
              </a:rPr>
              <a:t>(tilbageslag/forringelse) i form af, at man har introduceret nye fejl under ændringerne</a:t>
            </a:r>
          </a:p>
          <a:p>
            <a:pPr>
              <a:spcBef>
                <a:spcPts val="1800"/>
              </a:spcBef>
            </a:pPr>
            <a:r>
              <a:rPr lang="da-DK" sz="2000" dirty="0"/>
              <a:t>Du må gerne inddrage relevante ting fra andre spørgsmål</a:t>
            </a:r>
          </a:p>
          <a:p>
            <a:pPr lvl="1">
              <a:spcBef>
                <a:spcPts val="200"/>
              </a:spcBef>
            </a:pPr>
            <a:r>
              <a:rPr lang="da-DK" sz="1600" dirty="0"/>
              <a:t>F.eks. vil det være helt relevant at nævne, at brug af subklasser er fortrinlig til at undgå </a:t>
            </a:r>
            <a:r>
              <a:rPr lang="da-DK" sz="1600" b="1" dirty="0">
                <a:solidFill>
                  <a:srgbClr val="008000"/>
                </a:solidFill>
              </a:rPr>
              <a:t>kodeduplikering</a:t>
            </a:r>
          </a:p>
          <a:p>
            <a:pPr lvl="1">
              <a:spcBef>
                <a:spcPts val="200"/>
              </a:spcBef>
            </a:pPr>
            <a:r>
              <a:rPr lang="da-DK" sz="1600" dirty="0"/>
              <a:t>Brug dog ikke for megen tid på ting, der primært hører til andre spørgsmål</a:t>
            </a:r>
          </a:p>
        </p:txBody>
      </p:sp>
    </p:spTree>
    <p:extLst>
      <p:ext uri="{BB962C8B-B14F-4D97-AF65-F5344CB8AC3E}">
        <p14:creationId xmlns:p14="http://schemas.microsoft.com/office/powerpoint/2010/main" val="223024520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cs typeface="Arial"/>
              </a:rPr>
              <a:t>Du skal kunne forklare din kode</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48816" y="1052736"/>
            <a:ext cx="8299648" cy="77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r>
              <a:rPr lang="da-DK" sz="2000" dirty="0"/>
              <a:t>Det er ikke nok at kunne skrive noget Java kode op</a:t>
            </a:r>
          </a:p>
          <a:p>
            <a:pPr lvl="1">
              <a:spcBef>
                <a:spcPts val="200"/>
              </a:spcBef>
            </a:pPr>
            <a:r>
              <a:rPr lang="da-DK" sz="1600" kern="0" dirty="0">
                <a:ea typeface="ＭＳ Ｐゴシック" pitchFamily="34" charset="-128"/>
              </a:rPr>
              <a:t>Du skal også vise, at du forstår koden</a:t>
            </a:r>
          </a:p>
        </p:txBody>
      </p:sp>
      <p:sp>
        <p:nvSpPr>
          <p:cNvPr id="5" name="Text Box 6"/>
          <p:cNvSpPr txBox="1">
            <a:spLocks noChangeArrowheads="1"/>
          </p:cNvSpPr>
          <p:nvPr/>
        </p:nvSpPr>
        <p:spPr bwMode="auto">
          <a:xfrm>
            <a:off x="1317983" y="1806954"/>
            <a:ext cx="2976490" cy="464331"/>
          </a:xfrm>
          <a:prstGeom prst="rect">
            <a:avLst/>
          </a:prstGeom>
          <a:solidFill>
            <a:srgbClr val="FFFFCC"/>
          </a:solidFill>
          <a:ln w="28575">
            <a:solidFill>
              <a:srgbClr val="0000FF"/>
            </a:solidFill>
            <a:miter lim="800000"/>
            <a:headEnd/>
            <a:tailEnd/>
          </a:ln>
        </p:spPr>
        <p:txBody>
          <a:bodyPr wrap="square" lIns="90000" tIns="108000" rIns="90000" bIns="108000">
            <a:spAutoFit/>
          </a:bodyPr>
          <a:lstStyle>
            <a:defPPr>
              <a:defRPr lang="da-DK"/>
            </a:defPPr>
            <a:lvl1pPr eaLnBrk="1" hangingPunct="1">
              <a:spcBef>
                <a:spcPts val="0"/>
              </a:spcBef>
              <a:defRPr sz="1600" b="1" spc="-100">
                <a:solidFill>
                  <a:schemeClr val="tx1"/>
                </a:solidFill>
                <a:latin typeface="Courier New" panose="02070309020205020404" pitchFamily="49" charset="0"/>
                <a:cs typeface="Courier New" panose="02070309020205020404" pitchFamily="49"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da-DK" sz="800" dirty="0"/>
              <a:t> </a:t>
            </a:r>
            <a:r>
              <a:rPr lang="da-DK" dirty="0"/>
              <a:t>System</a:t>
            </a:r>
            <a:r>
              <a:rPr lang="da-DK" sz="500" dirty="0"/>
              <a:t> </a:t>
            </a:r>
            <a:r>
              <a:rPr lang="da-DK" dirty="0"/>
              <a:t>.</a:t>
            </a:r>
            <a:r>
              <a:rPr lang="da-DK" sz="500" dirty="0"/>
              <a:t> </a:t>
            </a:r>
            <a:r>
              <a:rPr lang="da-DK" dirty="0"/>
              <a:t>out</a:t>
            </a:r>
            <a:r>
              <a:rPr lang="da-DK" sz="500" dirty="0"/>
              <a:t> </a:t>
            </a:r>
            <a:r>
              <a:rPr lang="da-DK" dirty="0"/>
              <a:t>.</a:t>
            </a:r>
            <a:r>
              <a:rPr lang="da-DK" sz="500" dirty="0"/>
              <a:t> </a:t>
            </a:r>
            <a:r>
              <a:rPr lang="da-DK" dirty="0" err="1"/>
              <a:t>println</a:t>
            </a:r>
            <a:r>
              <a:rPr lang="da-DK" dirty="0"/>
              <a:t>(...);</a:t>
            </a:r>
          </a:p>
        </p:txBody>
      </p:sp>
      <p:sp>
        <p:nvSpPr>
          <p:cNvPr id="6" name="Text Box 21"/>
          <p:cNvSpPr txBox="1">
            <a:spLocks noChangeArrowheads="1"/>
          </p:cNvSpPr>
          <p:nvPr/>
        </p:nvSpPr>
        <p:spPr bwMode="auto">
          <a:xfrm>
            <a:off x="251520" y="2507156"/>
            <a:ext cx="2376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a:solidFill>
                  <a:srgbClr val="FF0000"/>
                </a:solidFill>
              </a:rPr>
              <a:t>Klasse i </a:t>
            </a:r>
            <a:r>
              <a:rPr lang="da-DK" altLang="da-DK" sz="1200" b="1" dirty="0" err="1">
                <a:solidFill>
                  <a:srgbClr val="FF0000"/>
                </a:solidFill>
              </a:rPr>
              <a:t>java.lang</a:t>
            </a:r>
            <a:br>
              <a:rPr lang="da-DK" altLang="da-DK" sz="1200" b="1" dirty="0">
                <a:solidFill>
                  <a:srgbClr val="FF0000"/>
                </a:solidFill>
              </a:rPr>
            </a:br>
            <a:r>
              <a:rPr lang="da-DK" altLang="da-DK" sz="1200" b="1" dirty="0">
                <a:solidFill>
                  <a:srgbClr val="FF0000"/>
                </a:solidFill>
              </a:rPr>
              <a:t>(importeres automatisk)</a:t>
            </a:r>
          </a:p>
        </p:txBody>
      </p:sp>
      <p:sp>
        <p:nvSpPr>
          <p:cNvPr id="8" name="Line 22"/>
          <p:cNvSpPr>
            <a:spLocks noChangeShapeType="1"/>
          </p:cNvSpPr>
          <p:nvPr/>
        </p:nvSpPr>
        <p:spPr bwMode="auto">
          <a:xfrm flipV="1">
            <a:off x="1691680" y="2162842"/>
            <a:ext cx="0" cy="35846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Line 22"/>
          <p:cNvSpPr>
            <a:spLocks noChangeShapeType="1"/>
          </p:cNvSpPr>
          <p:nvPr/>
        </p:nvSpPr>
        <p:spPr bwMode="auto">
          <a:xfrm flipH="1" flipV="1">
            <a:off x="2483768" y="2162843"/>
            <a:ext cx="0" cy="102703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Text Box 21"/>
          <p:cNvSpPr txBox="1">
            <a:spLocks noChangeArrowheads="1"/>
          </p:cNvSpPr>
          <p:nvPr/>
        </p:nvSpPr>
        <p:spPr bwMode="auto">
          <a:xfrm>
            <a:off x="1958541" y="3189879"/>
            <a:ext cx="2793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a:solidFill>
                  <a:srgbClr val="FF0000"/>
                </a:solidFill>
              </a:rPr>
              <a:t>Klassevariabel af type </a:t>
            </a:r>
            <a:r>
              <a:rPr lang="da-DK" altLang="da-DK" sz="1200" b="1" dirty="0" err="1">
                <a:solidFill>
                  <a:srgbClr val="FF0000"/>
                </a:solidFill>
              </a:rPr>
              <a:t>PrintStream</a:t>
            </a:r>
            <a:r>
              <a:rPr lang="da-DK" altLang="da-DK" sz="1200" b="1" dirty="0">
                <a:solidFill>
                  <a:srgbClr val="FF0000"/>
                </a:solidFill>
              </a:rPr>
              <a:t> </a:t>
            </a:r>
          </a:p>
        </p:txBody>
      </p:sp>
      <p:sp>
        <p:nvSpPr>
          <p:cNvPr id="11" name="Text Box 21"/>
          <p:cNvSpPr txBox="1">
            <a:spLocks noChangeArrowheads="1"/>
          </p:cNvSpPr>
          <p:nvPr/>
        </p:nvSpPr>
        <p:spPr bwMode="auto">
          <a:xfrm>
            <a:off x="2989292" y="2521311"/>
            <a:ext cx="20010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a:solidFill>
                  <a:srgbClr val="FF0000"/>
                </a:solidFill>
              </a:rPr>
              <a:t>Metode i </a:t>
            </a:r>
            <a:r>
              <a:rPr lang="da-DK" altLang="da-DK" sz="1200" b="1" dirty="0" err="1">
                <a:solidFill>
                  <a:srgbClr val="FF0000"/>
                </a:solidFill>
              </a:rPr>
              <a:t>PrintStream</a:t>
            </a:r>
            <a:endParaRPr lang="da-DK" altLang="da-DK" sz="1200" b="1" dirty="0">
              <a:solidFill>
                <a:srgbClr val="FF0000"/>
              </a:solidFill>
            </a:endParaRPr>
          </a:p>
        </p:txBody>
      </p:sp>
      <p:sp>
        <p:nvSpPr>
          <p:cNvPr id="12" name="Line 22"/>
          <p:cNvSpPr>
            <a:spLocks noChangeShapeType="1"/>
          </p:cNvSpPr>
          <p:nvPr/>
        </p:nvSpPr>
        <p:spPr bwMode="auto">
          <a:xfrm flipV="1">
            <a:off x="3222661" y="2162843"/>
            <a:ext cx="0" cy="3507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25"/>
          <p:cNvSpPr/>
          <p:nvPr/>
        </p:nvSpPr>
        <p:spPr bwMode="auto">
          <a:xfrm>
            <a:off x="1404178" y="1942611"/>
            <a:ext cx="749061"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Rectangle 27"/>
          <p:cNvSpPr/>
          <p:nvPr/>
        </p:nvSpPr>
        <p:spPr bwMode="auto">
          <a:xfrm>
            <a:off x="2263509" y="1941330"/>
            <a:ext cx="373825"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9" name="Rectangle 28"/>
          <p:cNvSpPr/>
          <p:nvPr/>
        </p:nvSpPr>
        <p:spPr bwMode="auto">
          <a:xfrm>
            <a:off x="2730954" y="1940049"/>
            <a:ext cx="828464"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419862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P spid="12" grpId="0" animBg="1"/>
      <p:bldP spid="26"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cs typeface="Arial"/>
              </a:rPr>
              <a:t>Videoer om mundtlig eksamen</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7" name="Rectangle 3"/>
          <p:cNvSpPr txBox="1">
            <a:spLocks noChangeArrowheads="1"/>
          </p:cNvSpPr>
          <p:nvPr/>
        </p:nvSpPr>
        <p:spPr bwMode="auto">
          <a:xfrm>
            <a:off x="458828" y="1052736"/>
            <a:ext cx="8577667"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Vi har produceret to videoer, som viser </a:t>
            </a:r>
            <a:r>
              <a:rPr lang="da-DK" altLang="da-DK" sz="2000" kern="0" dirty="0">
                <a:solidFill>
                  <a:srgbClr val="008000"/>
                </a:solidFill>
                <a:ea typeface="ＭＳ Ｐゴシック" pitchFamily="34" charset="-128"/>
              </a:rPr>
              <a:t>eksemplariske</a:t>
            </a:r>
            <a:r>
              <a:rPr lang="da-DK" altLang="da-DK" sz="2000" kern="0" dirty="0">
                <a:ea typeface="ＭＳ Ｐゴシック" pitchFamily="34" charset="-128"/>
              </a:rPr>
              <a:t> eksamenspræsentationer</a:t>
            </a:r>
          </a:p>
          <a:p>
            <a:pPr lvl="1">
              <a:spcBef>
                <a:spcPts val="200"/>
              </a:spcBef>
            </a:pPr>
            <a:r>
              <a:rPr lang="da-DK" altLang="da-DK" sz="1800" kern="0" dirty="0">
                <a:ea typeface="ＭＳ Ｐゴシック" pitchFamily="34" charset="-128"/>
              </a:rPr>
              <a:t>Det er en rigtig god ide at gennemse disse videoer – </a:t>
            </a:r>
            <a:r>
              <a:rPr lang="da-DK" altLang="da-DK" sz="1800" b="1" kern="0" dirty="0">
                <a:solidFill>
                  <a:srgbClr val="008000"/>
                </a:solidFill>
                <a:ea typeface="ＭＳ Ｐゴシック" pitchFamily="34" charset="-128"/>
              </a:rPr>
              <a:t>gerne flere gange</a:t>
            </a:r>
          </a:p>
          <a:p>
            <a:pPr lvl="1">
              <a:spcBef>
                <a:spcPts val="200"/>
              </a:spcBef>
            </a:pPr>
            <a:r>
              <a:rPr lang="da-DK" altLang="da-DK" sz="1800" kern="0" dirty="0">
                <a:ea typeface="ＭＳ Ｐゴシック" pitchFamily="34" charset="-128"/>
              </a:rPr>
              <a:t>Videoerne  giver en masse gode råd om, hvad man bør gøre, og hvad man bør undgå</a:t>
            </a:r>
          </a:p>
          <a:p>
            <a:pPr marL="342900" lvl="1" indent="-342900">
              <a:spcBef>
                <a:spcPts val="1800"/>
              </a:spcBef>
              <a:buChar char="•"/>
            </a:pPr>
            <a:r>
              <a:rPr lang="da-DK" altLang="da-DK" b="1" kern="0" dirty="0">
                <a:solidFill>
                  <a:srgbClr val="A50021"/>
                </a:solidFill>
                <a:ea typeface="ＭＳ Ｐゴシック" pitchFamily="34" charset="-128"/>
                <a:cs typeface="ＭＳ Ｐゴシック" pitchFamily="-106" charset="-128"/>
              </a:rPr>
              <a:t>Video 1: Arrays</a:t>
            </a:r>
          </a:p>
          <a:p>
            <a:pPr lvl="1">
              <a:spcBef>
                <a:spcPts val="200"/>
              </a:spcBef>
            </a:pPr>
            <a:r>
              <a:rPr lang="da-DK" altLang="da-DK" sz="1800" kern="0" dirty="0">
                <a:ea typeface="ＭＳ Ｐゴシック" pitchFamily="34" charset="-128"/>
              </a:rPr>
              <a:t>Videoen findes under Uge 9, og kan ses, så snart I har læst kapitel 7 i BlueJ bogen</a:t>
            </a:r>
          </a:p>
          <a:p>
            <a:pPr marL="342900" lvl="1" indent="-342900">
              <a:spcBef>
                <a:spcPts val="1800"/>
              </a:spcBef>
              <a:buChar char="•"/>
            </a:pPr>
            <a:r>
              <a:rPr lang="en-US" altLang="da-DK" b="1" kern="0" dirty="0">
                <a:solidFill>
                  <a:srgbClr val="A50021"/>
                </a:solidFill>
                <a:ea typeface="ＭＳ Ｐゴシック" pitchFamily="34" charset="-128"/>
                <a:cs typeface="ＭＳ Ｐゴシック" pitchFamily="-106" charset="-128"/>
              </a:rPr>
              <a:t>Video 2: Graphical User Interfaces</a:t>
            </a:r>
          </a:p>
          <a:p>
            <a:pPr lvl="1">
              <a:spcBef>
                <a:spcPts val="200"/>
              </a:spcBef>
            </a:pPr>
            <a:r>
              <a:rPr lang="da-DK" altLang="da-DK" sz="1800" kern="0" dirty="0">
                <a:ea typeface="ＭＳ Ｐゴシック" pitchFamily="34" charset="-128"/>
              </a:rPr>
              <a:t>Videoen findes under Uge 13, og kan ses, så snart I har læst kapitel 13 i BlueJ bogen</a:t>
            </a:r>
          </a:p>
          <a:p>
            <a:pPr marL="342900" lvl="1" indent="-342900">
              <a:spcBef>
                <a:spcPts val="1800"/>
              </a:spcBef>
              <a:buChar char="•"/>
            </a:pPr>
            <a:r>
              <a:rPr lang="da-DK" altLang="da-DK" b="1" kern="0" dirty="0">
                <a:solidFill>
                  <a:srgbClr val="A50021"/>
                </a:solidFill>
                <a:ea typeface="ＭＳ Ｐゴシック" pitchFamily="34" charset="-128"/>
                <a:cs typeface="ＭＳ Ｐゴシック" pitchFamily="-106" charset="-128"/>
              </a:rPr>
              <a:t>I begge videoer varer præsentationen længere end de 10 minutter, som I har til jeres rådighed</a:t>
            </a:r>
          </a:p>
        </p:txBody>
      </p:sp>
    </p:spTree>
    <p:extLst>
      <p:ext uri="{BB962C8B-B14F-4D97-AF65-F5344CB8AC3E}">
        <p14:creationId xmlns:p14="http://schemas.microsoft.com/office/powerpoint/2010/main" val="36707039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cs typeface="Arial"/>
              </a:rPr>
              <a:t>Dokumentation</a:t>
            </a:r>
            <a:endParaRPr lang="da-DK" altLang="da-DK" sz="3200" noProof="0" dirty="0">
              <a:ea typeface="ＭＳ Ｐゴシック" pitchFamily="34" charset="-128"/>
            </a:endParaRPr>
          </a:p>
        </p:txBody>
      </p:sp>
      <p:sp>
        <p:nvSpPr>
          <p:cNvPr id="12292" name="Rectangle 3"/>
          <p:cNvSpPr>
            <a:spLocks noGrp="1" noChangeArrowheads="1"/>
          </p:cNvSpPr>
          <p:nvPr>
            <p:ph type="body" idx="1"/>
          </p:nvPr>
        </p:nvSpPr>
        <p:spPr>
          <a:xfrm>
            <a:off x="431621" y="1012708"/>
            <a:ext cx="8352927" cy="4032829"/>
          </a:xfrm>
        </p:spPr>
        <p:txBody>
          <a:bodyPr/>
          <a:lstStyle/>
          <a:p>
            <a:pPr eaLnBrk="1" hangingPunct="1"/>
            <a:r>
              <a:rPr lang="da-DK" altLang="da-DK" sz="2000" dirty="0">
                <a:ea typeface="ＭＳ Ｐゴシック" pitchFamily="34" charset="-128"/>
              </a:rPr>
              <a:t>Når I fremover konstruerer en klasse </a:t>
            </a:r>
            <a:r>
              <a:rPr lang="da-DK" altLang="da-DK" sz="2000" dirty="0">
                <a:solidFill>
                  <a:srgbClr val="008000"/>
                </a:solidFill>
                <a:ea typeface="ＭＳ Ｐゴシック" pitchFamily="34" charset="-128"/>
              </a:rPr>
              <a:t>skal</a:t>
            </a:r>
            <a:r>
              <a:rPr lang="da-DK" altLang="da-DK" sz="2000" dirty="0">
                <a:ea typeface="ＭＳ Ｐゴシック" pitchFamily="34" charset="-128"/>
              </a:rPr>
              <a:t> den dokumenteres lige så godt som klasserne i Javas API</a:t>
            </a:r>
          </a:p>
          <a:p>
            <a:pPr lvl="1" eaLnBrk="1" hangingPunct="1">
              <a:spcBef>
                <a:spcPts val="300"/>
              </a:spcBef>
            </a:pPr>
            <a:r>
              <a:rPr lang="da-DK" altLang="da-DK" sz="1800" dirty="0">
                <a:ea typeface="ＭＳ Ｐゴシック" pitchFamily="34" charset="-128"/>
              </a:rPr>
              <a:t>Ellers får I genaflevering</a:t>
            </a:r>
          </a:p>
          <a:p>
            <a:pPr eaLnBrk="1" hangingPunct="1">
              <a:spcBef>
                <a:spcPts val="900"/>
              </a:spcBef>
            </a:pPr>
            <a:r>
              <a:rPr lang="da-DK" altLang="da-DK" sz="2000" dirty="0">
                <a:ea typeface="ＭＳ Ｐゴシック" pitchFamily="34" charset="-128"/>
              </a:rPr>
              <a:t>For klassen skal I angive</a:t>
            </a:r>
          </a:p>
          <a:p>
            <a:pPr lvl="1" eaLnBrk="1" hangingPunct="1">
              <a:spcBef>
                <a:spcPts val="300"/>
              </a:spcBef>
            </a:pPr>
            <a:r>
              <a:rPr lang="da-DK" altLang="da-DK" sz="1800" dirty="0">
                <a:ea typeface="ＭＳ Ｐゴシック" pitchFamily="34" charset="-128"/>
              </a:rPr>
              <a:t>En kommentar der beskriver klassens overordnede</a:t>
            </a:r>
            <a:br>
              <a:rPr lang="da-DK" altLang="da-DK" sz="1800" dirty="0">
                <a:ea typeface="ＭＳ Ｐゴシック" pitchFamily="34" charset="-128"/>
              </a:rPr>
            </a:br>
            <a:r>
              <a:rPr lang="da-DK" altLang="da-DK" sz="1800" dirty="0">
                <a:ea typeface="ＭＳ Ｐゴシック" pitchFamily="34" charset="-128"/>
              </a:rPr>
              <a:t>formål og virkemåde (se eksempler i Javas API)</a:t>
            </a:r>
          </a:p>
          <a:p>
            <a:pPr lvl="1" eaLnBrk="1" hangingPunct="1">
              <a:spcBef>
                <a:spcPts val="300"/>
              </a:spcBef>
            </a:pPr>
            <a:r>
              <a:rPr lang="da-DK" altLang="da-DK" sz="1800" dirty="0">
                <a:ea typeface="ＭＳ Ｐゴシック" pitchFamily="34" charset="-128"/>
              </a:rPr>
              <a:t>Versionsinfo (som bør indeholde datoen)</a:t>
            </a:r>
          </a:p>
          <a:p>
            <a:pPr lvl="1" eaLnBrk="1" hangingPunct="1">
              <a:spcBef>
                <a:spcPts val="300"/>
              </a:spcBef>
            </a:pPr>
            <a:r>
              <a:rPr lang="da-DK" altLang="da-DK" sz="1800" dirty="0">
                <a:ea typeface="ＭＳ Ｐゴシック" pitchFamily="34" charset="-128"/>
              </a:rPr>
              <a:t>Forfatterens navn(e)</a:t>
            </a:r>
          </a:p>
          <a:p>
            <a:pPr marL="342900" lvl="1" indent="-342900" eaLnBrk="1" hangingPunct="1">
              <a:spcBef>
                <a:spcPts val="900"/>
              </a:spcBef>
              <a:buChar char="•"/>
            </a:pPr>
            <a:r>
              <a:rPr lang="da-DK" altLang="da-DK" b="1" dirty="0">
                <a:solidFill>
                  <a:srgbClr val="A50021"/>
                </a:solidFill>
                <a:ea typeface="ＭＳ Ｐゴシック" pitchFamily="34" charset="-128"/>
                <a:cs typeface="ＭＳ Ｐゴシック" pitchFamily="-106" charset="-128"/>
              </a:rPr>
              <a:t>For hver konstruktør/metode skal I angive</a:t>
            </a:r>
          </a:p>
          <a:p>
            <a:pPr lvl="1" eaLnBrk="1" hangingPunct="1">
              <a:spcBef>
                <a:spcPts val="300"/>
              </a:spcBef>
            </a:pPr>
            <a:r>
              <a:rPr lang="da-DK" altLang="da-DK" sz="1800" dirty="0">
                <a:ea typeface="ＭＳ Ｐゴシック" pitchFamily="34" charset="-128"/>
              </a:rPr>
              <a:t>En kommentar der beskriver virkemåden</a:t>
            </a:r>
          </a:p>
          <a:p>
            <a:pPr lvl="1" eaLnBrk="1" hangingPunct="1">
              <a:spcBef>
                <a:spcPts val="300"/>
              </a:spcBef>
            </a:pPr>
            <a:r>
              <a:rPr lang="da-DK" altLang="da-DK" sz="1800" dirty="0">
                <a:ea typeface="ＭＳ Ｐゴシック" pitchFamily="34" charset="-128"/>
              </a:rPr>
              <a:t>Beskrivelse af de enkelte parametre</a:t>
            </a:r>
          </a:p>
          <a:p>
            <a:pPr lvl="1" eaLnBrk="1" hangingPunct="1">
              <a:spcBef>
                <a:spcPts val="300"/>
              </a:spcBef>
            </a:pPr>
            <a:r>
              <a:rPr lang="da-DK" altLang="da-DK" sz="1800" dirty="0">
                <a:ea typeface="ＭＳ Ｐゴシック" pitchFamily="34" charset="-128"/>
              </a:rPr>
              <a:t>Beskrivelse af den returnerede værdi</a:t>
            </a:r>
          </a:p>
          <a:p>
            <a:pPr lvl="1" eaLnBrk="1" hangingPunct="1"/>
            <a:endParaRPr lang="da-DK" altLang="da-DK" sz="1800" dirty="0">
              <a:ea typeface="ＭＳ Ｐゴシック" pitchFamily="34" charset="-128"/>
            </a:endParaRPr>
          </a:p>
          <a:p>
            <a:pPr lvl="1" eaLnBrk="1" hangingPunct="1"/>
            <a:endParaRPr lang="da-DK" altLang="da-DK" sz="1800" dirty="0">
              <a:ea typeface="ＭＳ Ｐゴシック" pitchFamily="34" charset="-128"/>
            </a:endParaRPr>
          </a:p>
        </p:txBody>
      </p:sp>
      <p:sp>
        <p:nvSpPr>
          <p:cNvPr id="5" name="Text Box 21"/>
          <p:cNvSpPr txBox="1">
            <a:spLocks noChangeArrowheads="1"/>
          </p:cNvSpPr>
          <p:nvPr/>
        </p:nvSpPr>
        <p:spPr bwMode="auto">
          <a:xfrm>
            <a:off x="6583001" y="2459527"/>
            <a:ext cx="1594621" cy="695575"/>
          </a:xfrm>
          <a:prstGeom prst="rect">
            <a:avLst/>
          </a:prstGeom>
          <a:solidFill>
            <a:srgbClr val="FFFFCC"/>
          </a:solidFill>
          <a:ln w="28575">
            <a:solidFill>
              <a:srgbClr val="0000FF"/>
            </a:solidFill>
          </a:ln>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0" indent="0" eaLnBrk="1" hangingPunct="1">
              <a:lnSpc>
                <a:spcPct val="80000"/>
              </a:lnSpc>
              <a:spcBef>
                <a:spcPct val="20000"/>
              </a:spcBef>
            </a:pPr>
            <a:r>
              <a:rPr lang="da-DK" altLang="da-DK" sz="1400" b="1" dirty="0">
                <a:solidFill>
                  <a:srgbClr val="0000FF"/>
                </a:solidFill>
                <a:latin typeface="Courier New" panose="02070309020205020404" pitchFamily="49" charset="0"/>
                <a:cs typeface="Courier New" panose="02070309020205020404" pitchFamily="49" charset="0"/>
              </a:rPr>
              <a:t>/**</a:t>
            </a:r>
          </a:p>
          <a:p>
            <a:pPr marL="0" indent="0" eaLnBrk="1" hangingPunct="1">
              <a:lnSpc>
                <a:spcPct val="80000"/>
              </a:lnSpc>
              <a:spcBef>
                <a:spcPct val="20000"/>
              </a:spcBef>
            </a:pPr>
            <a:r>
              <a:rPr lang="da-DK" altLang="da-DK" sz="1400" b="1" dirty="0">
                <a:solidFill>
                  <a:srgbClr val="0000FF"/>
                </a:solidFill>
                <a:latin typeface="Courier New" panose="02070309020205020404" pitchFamily="49" charset="0"/>
                <a:cs typeface="Courier New" panose="02070309020205020404" pitchFamily="49" charset="0"/>
              </a:rPr>
              <a:t> * </a:t>
            </a:r>
            <a:r>
              <a:rPr lang="da-DK" altLang="da-DK" sz="1400" b="1" dirty="0" err="1">
                <a:solidFill>
                  <a:srgbClr val="FF0000"/>
                </a:solidFill>
                <a:latin typeface="Courier New" panose="02070309020205020404" pitchFamily="49" charset="0"/>
                <a:cs typeface="Courier New" panose="02070309020205020404" pitchFamily="49" charset="0"/>
              </a:rPr>
              <a:t>Comment</a:t>
            </a:r>
            <a:endParaRPr lang="da-DK" altLang="da-DK" sz="1400" b="1" dirty="0">
              <a:solidFill>
                <a:srgbClr val="FF0000"/>
              </a:solidFill>
              <a:latin typeface="Courier New" panose="02070309020205020404" pitchFamily="49" charset="0"/>
              <a:cs typeface="Courier New" panose="02070309020205020404" pitchFamily="49" charset="0"/>
            </a:endParaRPr>
          </a:p>
          <a:p>
            <a:pPr marL="0" indent="0" eaLnBrk="1" hangingPunct="1">
              <a:lnSpc>
                <a:spcPct val="80000"/>
              </a:lnSpc>
              <a:spcBef>
                <a:spcPct val="20000"/>
              </a:spcBef>
            </a:pPr>
            <a:r>
              <a:rPr lang="da-DK" altLang="da-DK" sz="1400" b="1" dirty="0">
                <a:solidFill>
                  <a:srgbClr val="0000FF"/>
                </a:solidFill>
                <a:latin typeface="Courier New" panose="02070309020205020404" pitchFamily="49" charset="0"/>
                <a:cs typeface="Courier New" panose="02070309020205020404" pitchFamily="49" charset="0"/>
              </a:rPr>
              <a:t> */</a:t>
            </a:r>
          </a:p>
        </p:txBody>
      </p:sp>
      <p:sp>
        <p:nvSpPr>
          <p:cNvPr id="6" name="Text Box 21"/>
          <p:cNvSpPr txBox="1">
            <a:spLocks noChangeArrowheads="1"/>
          </p:cNvSpPr>
          <p:nvPr/>
        </p:nvSpPr>
        <p:spPr bwMode="auto">
          <a:xfrm>
            <a:off x="5968157" y="3395631"/>
            <a:ext cx="2232248" cy="264688"/>
          </a:xfrm>
          <a:prstGeom prst="rect">
            <a:avLst/>
          </a:prstGeom>
          <a:solidFill>
            <a:srgbClr val="FFFFCC"/>
          </a:solidFill>
          <a:ln w="28575">
            <a:solidFill>
              <a:srgbClr val="0000FF"/>
            </a:solidFill>
          </a:ln>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0" indent="0" eaLnBrk="1" hangingPunct="1">
              <a:lnSpc>
                <a:spcPct val="80000"/>
              </a:lnSpc>
              <a:spcBef>
                <a:spcPct val="20000"/>
              </a:spcBef>
            </a:pPr>
            <a:r>
              <a:rPr lang="da-DK" altLang="da-DK" sz="1400" b="1" dirty="0">
                <a:solidFill>
                  <a:srgbClr val="0000FF"/>
                </a:solidFill>
                <a:latin typeface="Courier New" panose="02070309020205020404" pitchFamily="49" charset="0"/>
                <a:cs typeface="Courier New" panose="02070309020205020404" pitchFamily="49" charset="0"/>
              </a:rPr>
              <a:t>@</a:t>
            </a:r>
            <a:r>
              <a:rPr lang="da-DK" altLang="da-DK" sz="1400" b="1" dirty="0" err="1">
                <a:solidFill>
                  <a:srgbClr val="0000FF"/>
                </a:solidFill>
                <a:latin typeface="Courier New" panose="02070309020205020404" pitchFamily="49" charset="0"/>
                <a:cs typeface="Courier New" panose="02070309020205020404" pitchFamily="49" charset="0"/>
              </a:rPr>
              <a:t>author</a:t>
            </a:r>
            <a:r>
              <a:rPr lang="da-DK" altLang="da-DK" sz="1400" b="1" dirty="0">
                <a:solidFill>
                  <a:srgbClr val="0000FF"/>
                </a:solidFill>
                <a:latin typeface="Courier New" panose="02070309020205020404" pitchFamily="49" charset="0"/>
                <a:cs typeface="Courier New" panose="02070309020205020404" pitchFamily="49" charset="0"/>
              </a:rPr>
              <a:t> </a:t>
            </a:r>
            <a:r>
              <a:rPr lang="da-DK" altLang="da-DK" sz="1400" b="1" dirty="0">
                <a:solidFill>
                  <a:srgbClr val="FF0000"/>
                </a:solidFill>
                <a:latin typeface="Courier New" panose="02070309020205020404" pitchFamily="49" charset="0"/>
                <a:cs typeface="Courier New" panose="02070309020205020404" pitchFamily="49" charset="0"/>
              </a:rPr>
              <a:t>Kurt Jensen</a:t>
            </a:r>
            <a:r>
              <a:rPr lang="da-DK" altLang="da-DK" sz="1400" b="1" dirty="0">
                <a:solidFill>
                  <a:srgbClr val="0000FF"/>
                </a:solidFill>
                <a:latin typeface="Courier New" panose="02070309020205020404" pitchFamily="49" charset="0"/>
                <a:cs typeface="Courier New" panose="02070309020205020404" pitchFamily="49" charset="0"/>
              </a:rPr>
              <a:t> </a:t>
            </a:r>
          </a:p>
        </p:txBody>
      </p:sp>
      <p:sp>
        <p:nvSpPr>
          <p:cNvPr id="7" name="Text Box 21"/>
          <p:cNvSpPr txBox="1">
            <a:spLocks noChangeArrowheads="1"/>
          </p:cNvSpPr>
          <p:nvPr/>
        </p:nvSpPr>
        <p:spPr bwMode="auto">
          <a:xfrm>
            <a:off x="3563888" y="3395631"/>
            <a:ext cx="2304256" cy="264688"/>
          </a:xfrm>
          <a:prstGeom prst="rect">
            <a:avLst/>
          </a:prstGeom>
          <a:solidFill>
            <a:srgbClr val="FFFFCC"/>
          </a:solidFill>
          <a:ln w="28575">
            <a:solidFill>
              <a:srgbClr val="0000FF"/>
            </a:solidFill>
          </a:ln>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0" indent="0" eaLnBrk="1" hangingPunct="1">
              <a:lnSpc>
                <a:spcPct val="80000"/>
              </a:lnSpc>
              <a:spcBef>
                <a:spcPct val="20000"/>
              </a:spcBef>
            </a:pPr>
            <a:r>
              <a:rPr lang="da-DK" altLang="da-DK" sz="1400" b="1" dirty="0">
                <a:solidFill>
                  <a:srgbClr val="0000FF"/>
                </a:solidFill>
                <a:latin typeface="Courier New" panose="02070309020205020404" pitchFamily="49" charset="0"/>
                <a:cs typeface="Courier New" panose="02070309020205020404" pitchFamily="49" charset="0"/>
              </a:rPr>
              <a:t>@version </a:t>
            </a:r>
            <a:r>
              <a:rPr lang="da-DK" altLang="da-DK" sz="1400" b="1" dirty="0">
                <a:solidFill>
                  <a:srgbClr val="FF0000"/>
                </a:solidFill>
                <a:latin typeface="Courier New" panose="02070309020205020404" pitchFamily="49" charset="0"/>
                <a:cs typeface="Courier New" panose="02070309020205020404" pitchFamily="49" charset="0"/>
              </a:rPr>
              <a:t>2019-12-24</a:t>
            </a:r>
          </a:p>
        </p:txBody>
      </p:sp>
      <p:sp>
        <p:nvSpPr>
          <p:cNvPr id="9" name="Text Box 21"/>
          <p:cNvSpPr txBox="1">
            <a:spLocks noChangeArrowheads="1"/>
          </p:cNvSpPr>
          <p:nvPr/>
        </p:nvSpPr>
        <p:spPr bwMode="auto">
          <a:xfrm>
            <a:off x="1237499" y="5449018"/>
            <a:ext cx="3579110" cy="275460"/>
          </a:xfrm>
          <a:prstGeom prst="rect">
            <a:avLst/>
          </a:prstGeom>
          <a:solidFill>
            <a:srgbClr val="FFFFCC"/>
          </a:solidFill>
          <a:ln w="28575">
            <a:solidFill>
              <a:srgbClr val="0000FF"/>
            </a:solidFill>
          </a:ln>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0" indent="0" eaLnBrk="1" hangingPunct="1">
              <a:lnSpc>
                <a:spcPct val="80000"/>
              </a:lnSpc>
              <a:spcBef>
                <a:spcPct val="20000"/>
              </a:spcBef>
            </a:pPr>
            <a:r>
              <a:rPr lang="da-DK" altLang="da-DK" sz="1400" b="1" dirty="0">
                <a:solidFill>
                  <a:srgbClr val="0000FF"/>
                </a:solidFill>
                <a:latin typeface="Courier New" panose="02070309020205020404" pitchFamily="49" charset="0"/>
                <a:cs typeface="Courier New" panose="02070309020205020404" pitchFamily="49" charset="0"/>
              </a:rPr>
              <a:t>@return  </a:t>
            </a:r>
            <a:r>
              <a:rPr lang="da-DK" altLang="da-DK" sz="1400" b="1" dirty="0">
                <a:solidFill>
                  <a:srgbClr val="FF0000"/>
                </a:solidFill>
                <a:latin typeface="Courier New" panose="02070309020205020404" pitchFamily="49" charset="0"/>
                <a:cs typeface="Courier New" panose="02070309020205020404" pitchFamily="49" charset="0"/>
              </a:rPr>
              <a:t>List of all sightings.</a:t>
            </a:r>
          </a:p>
        </p:txBody>
      </p:sp>
      <p:sp>
        <p:nvSpPr>
          <p:cNvPr id="10" name="Text Box 21"/>
          <p:cNvSpPr txBox="1">
            <a:spLocks noChangeArrowheads="1"/>
          </p:cNvSpPr>
          <p:nvPr/>
        </p:nvSpPr>
        <p:spPr bwMode="auto">
          <a:xfrm>
            <a:off x="1245813" y="5074914"/>
            <a:ext cx="3562176" cy="275460"/>
          </a:xfrm>
          <a:prstGeom prst="rect">
            <a:avLst/>
          </a:prstGeom>
          <a:solidFill>
            <a:srgbClr val="FFFFCC"/>
          </a:solidFill>
          <a:ln w="28575">
            <a:solidFill>
              <a:srgbClr val="0000FF"/>
            </a:solidFill>
          </a:ln>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0" indent="0" eaLnBrk="1" hangingPunct="1">
              <a:lnSpc>
                <a:spcPct val="80000"/>
              </a:lnSpc>
              <a:spcBef>
                <a:spcPct val="20000"/>
              </a:spcBef>
            </a:pPr>
            <a:r>
              <a:rPr lang="da-DK" altLang="da-DK" sz="1400" b="1" dirty="0">
                <a:solidFill>
                  <a:srgbClr val="0000FF"/>
                </a:solidFill>
                <a:latin typeface="Courier New" panose="02070309020205020404" pitchFamily="49" charset="0"/>
                <a:cs typeface="Courier New" panose="02070309020205020404" pitchFamily="49" charset="0"/>
              </a:rPr>
              <a:t>@</a:t>
            </a:r>
            <a:r>
              <a:rPr lang="da-DK" altLang="da-DK" sz="1400" b="1" dirty="0" err="1">
                <a:solidFill>
                  <a:srgbClr val="0000FF"/>
                </a:solidFill>
                <a:latin typeface="Courier New" panose="02070309020205020404" pitchFamily="49" charset="0"/>
                <a:cs typeface="Courier New" panose="02070309020205020404" pitchFamily="49" charset="0"/>
              </a:rPr>
              <a:t>param</a:t>
            </a:r>
            <a:r>
              <a:rPr lang="da-DK" altLang="da-DK" sz="1400" b="1" dirty="0">
                <a:solidFill>
                  <a:srgbClr val="0000FF"/>
                </a:solidFill>
                <a:latin typeface="Courier New" panose="02070309020205020404" pitchFamily="49" charset="0"/>
                <a:cs typeface="Courier New" panose="02070309020205020404" pitchFamily="49" charset="0"/>
              </a:rPr>
              <a:t> </a:t>
            </a:r>
            <a:r>
              <a:rPr lang="da-DK" altLang="da-DK" sz="1400" b="1" dirty="0" err="1">
                <a:solidFill>
                  <a:srgbClr val="0000FF"/>
                </a:solidFill>
                <a:latin typeface="Courier New" panose="02070309020205020404" pitchFamily="49" charset="0"/>
                <a:cs typeface="Courier New" panose="02070309020205020404" pitchFamily="49" charset="0"/>
              </a:rPr>
              <a:t>animal</a:t>
            </a:r>
            <a:r>
              <a:rPr lang="da-DK" altLang="da-DK" sz="1400" b="1" dirty="0">
                <a:solidFill>
                  <a:srgbClr val="0000FF"/>
                </a:solidFill>
                <a:latin typeface="Courier New" panose="02070309020205020404" pitchFamily="49" charset="0"/>
                <a:cs typeface="Courier New" panose="02070309020205020404" pitchFamily="49" charset="0"/>
              </a:rPr>
              <a:t>  </a:t>
            </a:r>
            <a:r>
              <a:rPr lang="da-DK" altLang="da-DK" sz="1400" b="1" dirty="0">
                <a:solidFill>
                  <a:srgbClr val="FF0000"/>
                </a:solidFill>
                <a:latin typeface="Courier New" panose="02070309020205020404" pitchFamily="49" charset="0"/>
                <a:cs typeface="Courier New" panose="02070309020205020404" pitchFamily="49" charset="0"/>
              </a:rPr>
              <a:t>Type of </a:t>
            </a:r>
            <a:r>
              <a:rPr lang="da-DK" altLang="da-DK" sz="1400" b="1" dirty="0" err="1">
                <a:solidFill>
                  <a:srgbClr val="FF0000"/>
                </a:solidFill>
                <a:latin typeface="Courier New" panose="02070309020205020404" pitchFamily="49" charset="0"/>
                <a:cs typeface="Courier New" panose="02070309020205020404" pitchFamily="49" charset="0"/>
              </a:rPr>
              <a:t>animal</a:t>
            </a:r>
            <a:r>
              <a:rPr lang="da-DK" altLang="da-DK" sz="1400" b="1" dirty="0">
                <a:solidFill>
                  <a:srgbClr val="FF0000"/>
                </a:solidFill>
                <a:latin typeface="Courier New" panose="02070309020205020404" pitchFamily="49" charset="0"/>
                <a:cs typeface="Courier New" panose="02070309020205020404" pitchFamily="49" charset="0"/>
              </a:rPr>
              <a:t>.</a:t>
            </a:r>
          </a:p>
        </p:txBody>
      </p:sp>
      <p:sp>
        <p:nvSpPr>
          <p:cNvPr id="11" name="Text Box 21"/>
          <p:cNvSpPr txBox="1">
            <a:spLocks noChangeArrowheads="1"/>
          </p:cNvSpPr>
          <p:nvPr/>
        </p:nvSpPr>
        <p:spPr bwMode="auto">
          <a:xfrm>
            <a:off x="6583001" y="4923707"/>
            <a:ext cx="2448272" cy="921585"/>
          </a:xfrm>
          <a:prstGeom prst="rect">
            <a:avLst/>
          </a:prstGeom>
          <a:solidFill>
            <a:srgbClr val="CCECFF"/>
          </a:solidFill>
          <a:ln w="28575">
            <a:solidFill>
              <a:srgbClr val="0000FF"/>
            </a:solidFill>
          </a:ln>
        </p:spPr>
        <p:txBody>
          <a:bodyPr wrap="square" tIns="8280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lnSpc>
                <a:spcPct val="80000"/>
              </a:lnSpc>
              <a:spcBef>
                <a:spcPct val="50000"/>
              </a:spcBef>
              <a:buFont typeface="Arial" panose="020B0604020202020204" pitchFamily="34" charset="0"/>
              <a:buChar char="•"/>
            </a:pPr>
            <a:r>
              <a:rPr lang="da-DK" altLang="da-DK" sz="1400" b="1" dirty="0">
                <a:solidFill>
                  <a:srgbClr val="0000FF"/>
                </a:solidFill>
              </a:rPr>
              <a:t>Første sætning bruges i "Summary"-delen</a:t>
            </a:r>
          </a:p>
          <a:p>
            <a:pPr marL="176213" indent="-176213" eaLnBrk="1" hangingPunct="1">
              <a:lnSpc>
                <a:spcPct val="80000"/>
              </a:lnSpc>
              <a:spcBef>
                <a:spcPts val="600"/>
              </a:spcBef>
              <a:buFont typeface="Arial" panose="020B0604020202020204" pitchFamily="34" charset="0"/>
              <a:buChar char="•"/>
            </a:pPr>
            <a:r>
              <a:rPr lang="da-DK" altLang="da-DK" sz="1400" b="1" dirty="0">
                <a:solidFill>
                  <a:srgbClr val="0000FF"/>
                </a:solidFill>
              </a:rPr>
              <a:t>Hele kommentaren bruges i "</a:t>
            </a:r>
            <a:r>
              <a:rPr lang="da-DK" altLang="da-DK" sz="1400" b="1" dirty="0" err="1">
                <a:solidFill>
                  <a:srgbClr val="0000FF"/>
                </a:solidFill>
              </a:rPr>
              <a:t>Details</a:t>
            </a:r>
            <a:r>
              <a:rPr lang="da-DK" altLang="da-DK" sz="1400" b="1" dirty="0">
                <a:solidFill>
                  <a:srgbClr val="0000FF"/>
                </a:solidFill>
              </a:rPr>
              <a:t>"-delen</a:t>
            </a:r>
          </a:p>
        </p:txBody>
      </p:sp>
      <p:sp>
        <p:nvSpPr>
          <p:cNvPr id="12" name="Line 22"/>
          <p:cNvSpPr>
            <a:spLocks noChangeShapeType="1"/>
          </p:cNvSpPr>
          <p:nvPr/>
        </p:nvSpPr>
        <p:spPr bwMode="auto">
          <a:xfrm flipH="1" flipV="1">
            <a:off x="7092278" y="4519976"/>
            <a:ext cx="360041" cy="40373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13" name="Text Box 21"/>
          <p:cNvSpPr txBox="1">
            <a:spLocks noChangeArrowheads="1"/>
          </p:cNvSpPr>
          <p:nvPr/>
        </p:nvSpPr>
        <p:spPr bwMode="auto">
          <a:xfrm>
            <a:off x="5489660" y="4115711"/>
            <a:ext cx="1594621" cy="695575"/>
          </a:xfrm>
          <a:prstGeom prst="rect">
            <a:avLst/>
          </a:prstGeom>
          <a:solidFill>
            <a:srgbClr val="FFFFCC"/>
          </a:solidFill>
          <a:ln w="28575">
            <a:solidFill>
              <a:srgbClr val="0000FF"/>
            </a:solidFill>
          </a:ln>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0" indent="0" eaLnBrk="1" hangingPunct="1">
              <a:lnSpc>
                <a:spcPct val="80000"/>
              </a:lnSpc>
              <a:spcBef>
                <a:spcPct val="20000"/>
              </a:spcBef>
            </a:pPr>
            <a:r>
              <a:rPr lang="da-DK" altLang="da-DK" sz="1400" b="1" dirty="0">
                <a:solidFill>
                  <a:srgbClr val="0000FF"/>
                </a:solidFill>
                <a:latin typeface="Courier New" panose="02070309020205020404" pitchFamily="49" charset="0"/>
                <a:cs typeface="Courier New" panose="02070309020205020404" pitchFamily="49" charset="0"/>
              </a:rPr>
              <a:t>/**</a:t>
            </a:r>
          </a:p>
          <a:p>
            <a:pPr marL="0" indent="0" eaLnBrk="1" hangingPunct="1">
              <a:lnSpc>
                <a:spcPct val="80000"/>
              </a:lnSpc>
              <a:spcBef>
                <a:spcPct val="20000"/>
              </a:spcBef>
            </a:pPr>
            <a:r>
              <a:rPr lang="da-DK" altLang="da-DK" sz="1400" b="1" dirty="0">
                <a:solidFill>
                  <a:srgbClr val="0000FF"/>
                </a:solidFill>
                <a:latin typeface="Courier New" panose="02070309020205020404" pitchFamily="49" charset="0"/>
                <a:cs typeface="Courier New" panose="02070309020205020404" pitchFamily="49" charset="0"/>
              </a:rPr>
              <a:t> * </a:t>
            </a:r>
            <a:r>
              <a:rPr lang="da-DK" altLang="da-DK" sz="1400" b="1" dirty="0" err="1">
                <a:solidFill>
                  <a:srgbClr val="FF0000"/>
                </a:solidFill>
                <a:latin typeface="Courier New" panose="02070309020205020404" pitchFamily="49" charset="0"/>
                <a:cs typeface="Courier New" panose="02070309020205020404" pitchFamily="49" charset="0"/>
              </a:rPr>
              <a:t>Comment</a:t>
            </a:r>
            <a:endParaRPr lang="da-DK" altLang="da-DK" sz="1400" b="1" dirty="0">
              <a:solidFill>
                <a:srgbClr val="FF0000"/>
              </a:solidFill>
              <a:latin typeface="Courier New" panose="02070309020205020404" pitchFamily="49" charset="0"/>
              <a:cs typeface="Courier New" panose="02070309020205020404" pitchFamily="49" charset="0"/>
            </a:endParaRPr>
          </a:p>
          <a:p>
            <a:pPr marL="0" indent="0" eaLnBrk="1" hangingPunct="1">
              <a:lnSpc>
                <a:spcPct val="80000"/>
              </a:lnSpc>
              <a:spcBef>
                <a:spcPct val="20000"/>
              </a:spcBef>
            </a:pPr>
            <a:r>
              <a:rPr lang="da-DK" altLang="da-DK" sz="1400" b="1" dirty="0">
                <a:solidFill>
                  <a:srgbClr val="0000FF"/>
                </a:solidFill>
                <a:latin typeface="Courier New" panose="02070309020205020404" pitchFamily="49" charset="0"/>
                <a:cs typeface="Courier New" panose="02070309020205020404" pitchFamily="49" charset="0"/>
              </a:rPr>
              <a:t> */</a:t>
            </a:r>
          </a:p>
        </p:txBody>
      </p:sp>
      <p:sp>
        <p:nvSpPr>
          <p:cNvPr id="14" name="Text Box 21"/>
          <p:cNvSpPr txBox="1">
            <a:spLocks noChangeArrowheads="1"/>
          </p:cNvSpPr>
          <p:nvPr/>
        </p:nvSpPr>
        <p:spPr bwMode="auto">
          <a:xfrm>
            <a:off x="1229186" y="5806496"/>
            <a:ext cx="3587578" cy="776106"/>
          </a:xfrm>
          <a:prstGeom prst="rect">
            <a:avLst/>
          </a:prstGeom>
          <a:solidFill>
            <a:srgbClr val="CCECFF"/>
          </a:solidFill>
          <a:ln w="28575">
            <a:solidFill>
              <a:srgbClr val="0000FF"/>
            </a:solidFill>
          </a:ln>
        </p:spPr>
        <p:txBody>
          <a:bodyPr wrap="square" tIns="8280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a:solidFill>
                  <a:srgbClr val="0000FF"/>
                </a:solidFill>
              </a:rPr>
              <a:t>Skift fra </a:t>
            </a:r>
            <a:r>
              <a:rPr lang="da-DK" altLang="da-DK" sz="1400" b="1" dirty="0">
                <a:solidFill>
                  <a:srgbClr val="008000"/>
                </a:solidFill>
              </a:rPr>
              <a:t>Source </a:t>
            </a:r>
            <a:r>
              <a:rPr lang="da-DK" altLang="da-DK" sz="1400" b="1" dirty="0" err="1">
                <a:solidFill>
                  <a:srgbClr val="008000"/>
                </a:solidFill>
              </a:rPr>
              <a:t>code</a:t>
            </a:r>
            <a:r>
              <a:rPr lang="da-DK" altLang="da-DK" sz="1400" b="1" dirty="0">
                <a:solidFill>
                  <a:srgbClr val="0000FF"/>
                </a:solidFill>
              </a:rPr>
              <a:t> til </a:t>
            </a:r>
            <a:r>
              <a:rPr lang="da-DK" altLang="da-DK" sz="1400" b="1" dirty="0" err="1">
                <a:solidFill>
                  <a:srgbClr val="008000"/>
                </a:solidFill>
              </a:rPr>
              <a:t>Documentation</a:t>
            </a:r>
            <a:r>
              <a:rPr lang="da-DK" altLang="da-DK" sz="1400" b="1" dirty="0">
                <a:solidFill>
                  <a:srgbClr val="0000FF"/>
                </a:solidFill>
              </a:rPr>
              <a:t> </a:t>
            </a:r>
            <a:r>
              <a:rPr lang="da-DK" altLang="da-DK" sz="1400" b="1" dirty="0" err="1">
                <a:solidFill>
                  <a:srgbClr val="0000FF"/>
                </a:solidFill>
              </a:rPr>
              <a:t>view</a:t>
            </a:r>
            <a:r>
              <a:rPr lang="da-DK" altLang="da-DK" sz="1400" b="1" dirty="0">
                <a:solidFill>
                  <a:srgbClr val="0000FF"/>
                </a:solidFill>
              </a:rPr>
              <a:t> (i BlueJ editoren) for at kontrollere, at jeres dokumentation ser fornuftig ud</a:t>
            </a:r>
          </a:p>
        </p:txBody>
      </p:sp>
      <p:sp>
        <p:nvSpPr>
          <p:cNvPr id="3" name="Text Box 21">
            <a:extLst>
              <a:ext uri="{FF2B5EF4-FFF2-40B4-BE49-F238E27FC236}">
                <a16:creationId xmlns:a16="http://schemas.microsoft.com/office/drawing/2014/main" id="{9707E46C-2396-C34D-1507-466A58C477EA}"/>
              </a:ext>
            </a:extLst>
          </p:cNvPr>
          <p:cNvSpPr txBox="1">
            <a:spLocks noChangeArrowheads="1"/>
          </p:cNvSpPr>
          <p:nvPr/>
        </p:nvSpPr>
        <p:spPr bwMode="auto">
          <a:xfrm>
            <a:off x="5724127" y="5947457"/>
            <a:ext cx="3312368" cy="776106"/>
          </a:xfrm>
          <a:prstGeom prst="rect">
            <a:avLst/>
          </a:prstGeom>
          <a:solidFill>
            <a:srgbClr val="CCECFF"/>
          </a:solidFill>
          <a:ln w="28575">
            <a:solidFill>
              <a:srgbClr val="0000FF"/>
            </a:solidFill>
          </a:ln>
        </p:spPr>
        <p:txBody>
          <a:bodyPr wrap="square" tIns="8280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ts val="0"/>
              </a:spcBef>
            </a:pPr>
            <a:r>
              <a:rPr lang="da-DK" altLang="da-DK" sz="1400" b="1" dirty="0">
                <a:solidFill>
                  <a:srgbClr val="0000FF"/>
                </a:solidFill>
              </a:rPr>
              <a:t>Den udleverede kode for </a:t>
            </a:r>
            <a:r>
              <a:rPr lang="da-DK" altLang="da-DK" sz="1400" b="1" dirty="0">
                <a:solidFill>
                  <a:srgbClr val="008000"/>
                </a:solidFill>
              </a:rPr>
              <a:t>Skildpadde</a:t>
            </a:r>
            <a:r>
              <a:rPr lang="da-DK" altLang="da-DK" sz="1400" b="1" dirty="0">
                <a:solidFill>
                  <a:srgbClr val="0000FF"/>
                </a:solidFill>
              </a:rPr>
              <a:t> projektet udgør et eksempel på ”eksemplarisk” dokumentation</a:t>
            </a:r>
          </a:p>
        </p:txBody>
      </p:sp>
      <p:sp>
        <p:nvSpPr>
          <p:cNvPr id="2" name="Slide Number Placeholder 1"/>
          <p:cNvSpPr>
            <a:spLocks noGrp="1"/>
          </p:cNvSpPr>
          <p:nvPr>
            <p:ph type="sldNum" sz="quarter" idx="4294967295"/>
          </p:nvPr>
        </p:nvSpPr>
        <p:spPr>
          <a:xfrm>
            <a:off x="8495928" y="6404407"/>
            <a:ext cx="648072"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Tree>
    <p:extLst>
      <p:ext uri="{BB962C8B-B14F-4D97-AF65-F5344CB8AC3E}">
        <p14:creationId xmlns:p14="http://schemas.microsoft.com/office/powerpoint/2010/main" val="8504170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2800" spc="-150" dirty="0">
                <a:solidFill>
                  <a:srgbClr val="A50021"/>
                </a:solidFill>
                <a:ea typeface="ＭＳ Ｐゴシック" pitchFamily="34" charset="-128"/>
                <a:cs typeface="Arial"/>
              </a:rPr>
              <a:t>●</a:t>
            </a:r>
            <a:r>
              <a:rPr lang="da-DK" altLang="da-DK" sz="2800" spc="-150" dirty="0">
                <a:ea typeface="ＭＳ Ｐゴシック" pitchFamily="34" charset="-128"/>
                <a:cs typeface="Arial"/>
              </a:rPr>
              <a:t> </a:t>
            </a:r>
            <a:r>
              <a:rPr lang="da-DK" altLang="da-DK" sz="2800" noProof="0" dirty="0">
                <a:ea typeface="ＭＳ Ｐゴシック" pitchFamily="34" charset="-128"/>
              </a:rPr>
              <a:t>Afleveringsopgave: Dronninger (Queens)</a:t>
            </a:r>
          </a:p>
        </p:txBody>
      </p:sp>
      <p:sp>
        <p:nvSpPr>
          <p:cNvPr id="13" name="Rectangle 3"/>
          <p:cNvSpPr txBox="1">
            <a:spLocks noChangeArrowheads="1"/>
          </p:cNvSpPr>
          <p:nvPr/>
        </p:nvSpPr>
        <p:spPr bwMode="auto">
          <a:xfrm>
            <a:off x="467544" y="1052736"/>
            <a:ext cx="8424936" cy="188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I skal skrive et </a:t>
            </a:r>
            <a:r>
              <a:rPr lang="da-DK" sz="1800" dirty="0">
                <a:solidFill>
                  <a:srgbClr val="008000"/>
                </a:solidFill>
              </a:rPr>
              <a:t>rekursivt</a:t>
            </a:r>
            <a:r>
              <a:rPr lang="da-DK" sz="1800" dirty="0"/>
              <a:t> program, der ved hjælp af </a:t>
            </a:r>
            <a:r>
              <a:rPr lang="da-DK" sz="1800" dirty="0" err="1">
                <a:solidFill>
                  <a:srgbClr val="008000"/>
                </a:solidFill>
              </a:rPr>
              <a:t>backtracking</a:t>
            </a:r>
            <a:r>
              <a:rPr lang="da-DK" sz="1800" dirty="0"/>
              <a:t> finder alle løsninger til det såkaldte 8-dronningeproblem</a:t>
            </a:r>
          </a:p>
          <a:p>
            <a:pPr lvl="1">
              <a:spcBef>
                <a:spcPts val="300"/>
              </a:spcBef>
            </a:pPr>
            <a:r>
              <a:rPr lang="da-DK" sz="1600" kern="0" dirty="0">
                <a:ea typeface="ＭＳ Ｐゴシック" pitchFamily="34" charset="-128"/>
              </a:rPr>
              <a:t>I skal placerede 8 dronninger på et 8</a:t>
            </a:r>
            <a:r>
              <a:rPr lang="da-DK" sz="800" kern="0" dirty="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a:ea typeface="ＭＳ Ｐゴシック" pitchFamily="34" charset="-128"/>
              </a:rPr>
              <a:t>8 skakbræt,</a:t>
            </a:r>
            <a:br>
              <a:rPr lang="da-DK" sz="1600" kern="0" dirty="0">
                <a:ea typeface="ＭＳ Ｐゴシック" pitchFamily="34" charset="-128"/>
              </a:rPr>
            </a:br>
            <a:r>
              <a:rPr lang="da-DK" sz="1600" kern="0" dirty="0">
                <a:ea typeface="ＭＳ Ｐゴシック" pitchFamily="34" charset="-128"/>
              </a:rPr>
              <a:t>således at ingen af dronningerne kan slå hinanden</a:t>
            </a:r>
          </a:p>
          <a:p>
            <a:pPr lvl="1">
              <a:spcBef>
                <a:spcPts val="300"/>
              </a:spcBef>
            </a:pPr>
            <a:r>
              <a:rPr lang="da-DK" sz="1600" kern="0" dirty="0">
                <a:ea typeface="ＭＳ Ｐゴシック" pitchFamily="34" charset="-128"/>
              </a:rPr>
              <a:t>Den enkelte dronning må ikke have andre dronninger i</a:t>
            </a:r>
            <a:br>
              <a:rPr lang="da-DK" sz="1600" kern="0" dirty="0">
                <a:ea typeface="ＭＳ Ｐゴシック" pitchFamily="34" charset="-128"/>
              </a:rPr>
            </a:br>
            <a:r>
              <a:rPr lang="da-DK" sz="1600" kern="0" dirty="0">
                <a:ea typeface="ＭＳ Ｐゴシック" pitchFamily="34" charset="-128"/>
              </a:rPr>
              <a:t>den række, søjle og de to diagonaler, som går igennem</a:t>
            </a:r>
            <a:br>
              <a:rPr lang="da-DK" sz="1600" kern="0" dirty="0">
                <a:ea typeface="ＭＳ Ｐゴシック" pitchFamily="34" charset="-128"/>
              </a:rPr>
            </a:br>
            <a:r>
              <a:rPr lang="da-DK" sz="1600" kern="0" dirty="0">
                <a:ea typeface="ＭＳ Ｐゴシック" pitchFamily="34" charset="-128"/>
              </a:rPr>
              <a:t>dens position</a:t>
            </a:r>
          </a:p>
          <a:p>
            <a:pPr marL="0" indent="0">
              <a:buFontTx/>
              <a:buNone/>
              <a:defRPr/>
            </a:pPr>
            <a:endParaRPr lang="da-DK" sz="2000" kern="0" dirty="0"/>
          </a:p>
          <a:p>
            <a:pPr marL="0" indent="0">
              <a:buFontTx/>
              <a:buNone/>
              <a:defRPr/>
            </a:pPr>
            <a:endParaRPr lang="da-DK" sz="2000" kern="0" dirty="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36</a:t>
            </a:fld>
            <a:endParaRPr lang="da-DK" altLang="da-DK" dirty="0"/>
          </a:p>
        </p:txBody>
      </p:sp>
      <p:sp>
        <p:nvSpPr>
          <p:cNvPr id="23" name="Rectangle 3"/>
          <p:cNvSpPr txBox="1">
            <a:spLocks noChangeArrowheads="1"/>
          </p:cNvSpPr>
          <p:nvPr/>
        </p:nvSpPr>
        <p:spPr bwMode="auto">
          <a:xfrm>
            <a:off x="539552" y="3050877"/>
            <a:ext cx="5775593" cy="131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Mere generelt skal I løse n-dronningeproblemet</a:t>
            </a:r>
            <a:endParaRPr lang="da-DK" sz="1600" kern="0" dirty="0">
              <a:ea typeface="ＭＳ Ｐゴシック" pitchFamily="34" charset="-128"/>
            </a:endParaRPr>
          </a:p>
          <a:p>
            <a:pPr lvl="1">
              <a:spcBef>
                <a:spcPts val="300"/>
              </a:spcBef>
            </a:pPr>
            <a:r>
              <a:rPr lang="da-DK" sz="1600" kern="0" dirty="0">
                <a:ea typeface="ＭＳ Ｐゴシック" pitchFamily="34" charset="-128"/>
              </a:rPr>
              <a:t>I skal placerede n dronninger på et n</a:t>
            </a:r>
            <a:r>
              <a:rPr lang="da-DK" sz="800" kern="0" dirty="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a:ea typeface="ＭＳ Ｐゴシック" pitchFamily="34" charset="-128"/>
              </a:rPr>
              <a:t>n skakbræt, således at ingen af dronningerne kan slå hinanden (for n ≥ 1).</a:t>
            </a:r>
          </a:p>
          <a:p>
            <a:pPr marL="0" indent="0">
              <a:buFontTx/>
              <a:buNone/>
              <a:defRPr/>
            </a:pPr>
            <a:endParaRPr lang="da-DK" sz="2000" kern="0" dirty="0"/>
          </a:p>
          <a:p>
            <a:pPr marL="0" indent="0">
              <a:buFontTx/>
              <a:buNone/>
              <a:defRPr/>
            </a:pPr>
            <a:endParaRPr lang="da-DK" sz="2000" kern="0" dirty="0"/>
          </a:p>
        </p:txBody>
      </p:sp>
      <p:sp>
        <p:nvSpPr>
          <p:cNvPr id="24" name="Rectangle 3"/>
          <p:cNvSpPr txBox="1">
            <a:spLocks noChangeArrowheads="1"/>
          </p:cNvSpPr>
          <p:nvPr/>
        </p:nvSpPr>
        <p:spPr bwMode="auto">
          <a:xfrm>
            <a:off x="539552" y="4293096"/>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Repræsentation af dronningernes position på skakbrættet</a:t>
            </a:r>
            <a:endParaRPr lang="da-DK" sz="1600" kern="0" dirty="0">
              <a:ea typeface="ＭＳ Ｐゴシック" pitchFamily="34" charset="-128"/>
            </a:endParaRPr>
          </a:p>
          <a:p>
            <a:pPr lvl="1">
              <a:spcBef>
                <a:spcPts val="300"/>
              </a:spcBef>
            </a:pPr>
            <a:r>
              <a:rPr lang="da-DK" sz="1600" dirty="0"/>
              <a:t>En oplagt mulighed er at bruge et 2-dimensionelt array </a:t>
            </a:r>
            <a:r>
              <a:rPr lang="da-DK" sz="1600" b="1" dirty="0">
                <a:solidFill>
                  <a:srgbClr val="008000"/>
                </a:solidFill>
              </a:rPr>
              <a:t>boolean[n][n]</a:t>
            </a:r>
            <a:r>
              <a:rPr lang="da-DK" sz="1600" dirty="0"/>
              <a:t>, hvor den boolske værdi angiver, om der står en dronning på feltet eller ej</a:t>
            </a:r>
          </a:p>
          <a:p>
            <a:pPr marL="342900" lvl="1" indent="-342900">
              <a:spcBef>
                <a:spcPts val="1200"/>
              </a:spcBef>
              <a:buChar char="•"/>
            </a:pPr>
            <a:r>
              <a:rPr lang="da-DK" sz="1800" b="1" dirty="0">
                <a:solidFill>
                  <a:srgbClr val="A50021"/>
                </a:solidFill>
                <a:ea typeface="ＭＳ Ｐゴシック" pitchFamily="-106" charset="-128"/>
                <a:cs typeface="ＭＳ Ｐゴシック" pitchFamily="-106" charset="-128"/>
              </a:rPr>
              <a:t>Men vi ved, at der højst kan være én dronning i hver række</a:t>
            </a:r>
          </a:p>
          <a:p>
            <a:pPr lvl="1">
              <a:spcBef>
                <a:spcPts val="300"/>
              </a:spcBef>
            </a:pPr>
            <a:r>
              <a:rPr lang="da-DK" sz="1600" kern="0" dirty="0"/>
              <a:t>Derfor kan vi nøjes med et 1-dimensionelt array </a:t>
            </a:r>
            <a:r>
              <a:rPr lang="da-DK" sz="1600" b="1" kern="0" dirty="0">
                <a:solidFill>
                  <a:srgbClr val="008000"/>
                </a:solidFill>
              </a:rPr>
              <a:t>int[n]</a:t>
            </a:r>
            <a:r>
              <a:rPr lang="da-DK" sz="1600" kern="0" dirty="0"/>
              <a:t>, hvor heltallet angiver, den position som dronningen i den pågældende række har</a:t>
            </a:r>
          </a:p>
          <a:p>
            <a:pPr lvl="1">
              <a:spcBef>
                <a:spcPts val="300"/>
              </a:spcBef>
            </a:pPr>
            <a:r>
              <a:rPr lang="da-DK" sz="1600" kern="0" dirty="0" err="1"/>
              <a:t>queens</a:t>
            </a:r>
            <a:r>
              <a:rPr lang="da-DK" sz="1600" kern="0" dirty="0"/>
              <a:t>[5] == 3 betyder, at dronningen i række 5 står i søjle 3</a:t>
            </a:r>
          </a:p>
          <a:p>
            <a:pPr lvl="1">
              <a:spcBef>
                <a:spcPts val="300"/>
              </a:spcBef>
            </a:pPr>
            <a:r>
              <a:rPr lang="da-DK" sz="1600" kern="0" dirty="0"/>
              <a:t>Som sædvanlig starter vi nummereringen med 0, dvs. række 0 og søjle 0</a:t>
            </a:r>
            <a:endParaRPr lang="da-DK" sz="2000" kern="0" dirty="0"/>
          </a:p>
        </p:txBody>
      </p:sp>
      <p:pic>
        <p:nvPicPr>
          <p:cNvPr id="8" name="Picture 7"/>
          <p:cNvPicPr/>
          <p:nvPr/>
        </p:nvPicPr>
        <p:blipFill>
          <a:blip r:embed="rId3"/>
          <a:stretch>
            <a:fillRect/>
          </a:stretch>
        </p:blipFill>
        <p:spPr>
          <a:xfrm>
            <a:off x="6458905" y="1748450"/>
            <a:ext cx="2409825" cy="2384425"/>
          </a:xfrm>
          <a:prstGeom prst="rect">
            <a:avLst/>
          </a:prstGeom>
        </p:spPr>
      </p:pic>
      <p:sp>
        <p:nvSpPr>
          <p:cNvPr id="2" name="Oval 1"/>
          <p:cNvSpPr/>
          <p:nvPr/>
        </p:nvSpPr>
        <p:spPr bwMode="auto">
          <a:xfrm>
            <a:off x="7347655" y="23652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14718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3200" dirty="0" err="1">
                <a:ea typeface="ＭＳ Ｐゴシック" pitchFamily="34" charset="-128"/>
              </a:rPr>
              <a:t>positionQueens</a:t>
            </a:r>
            <a:r>
              <a:rPr lang="da-DK" altLang="da-DK" sz="3200" dirty="0">
                <a:ea typeface="ＭＳ Ｐゴシック" pitchFamily="34" charset="-128"/>
              </a:rPr>
              <a:t> metoden (rekursiv metode)</a:t>
            </a:r>
          </a:p>
        </p:txBody>
      </p:sp>
      <p:sp>
        <p:nvSpPr>
          <p:cNvPr id="13" name="Rectangle 3"/>
          <p:cNvSpPr txBox="1">
            <a:spLocks noChangeArrowheads="1"/>
          </p:cNvSpPr>
          <p:nvPr/>
        </p:nvSpPr>
        <p:spPr bwMode="auto">
          <a:xfrm>
            <a:off x="467544" y="1052736"/>
            <a:ext cx="842493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Den centrale metode i programmet hedder </a:t>
            </a:r>
            <a:r>
              <a:rPr lang="da-DK" sz="1800" dirty="0" err="1"/>
              <a:t>positionQueens</a:t>
            </a:r>
            <a:r>
              <a:rPr lang="da-DK" sz="1800" dirty="0"/>
              <a:t> og f</a:t>
            </a:r>
            <a:r>
              <a:rPr lang="da-DK" sz="1800" b="1" dirty="0">
                <a:solidFill>
                  <a:srgbClr val="A50021"/>
                </a:solidFill>
              </a:rPr>
              <a:t>ungerer som følger</a:t>
            </a:r>
          </a:p>
          <a:p>
            <a:pPr lvl="1">
              <a:spcBef>
                <a:spcPts val="600"/>
              </a:spcBef>
            </a:pPr>
            <a:r>
              <a:rPr lang="da-DK" sz="1600" kern="0" dirty="0">
                <a:ea typeface="ＭＳ Ｐゴシック" pitchFamily="34" charset="-128"/>
              </a:rPr>
              <a:t>Et kald med parameterværdien 0 placerer en dronning i række 0, for derefter at kalde metoden med parameterværdien 1, hvilket placerer en dronning i række 1, </a:t>
            </a:r>
          </a:p>
          <a:p>
            <a:pPr lvl="1">
              <a:spcBef>
                <a:spcPts val="600"/>
              </a:spcBef>
            </a:pPr>
            <a:r>
              <a:rPr lang="da-DK" sz="1600" kern="0" dirty="0">
                <a:ea typeface="ＭＳ Ｐゴシック" pitchFamily="34" charset="-128"/>
              </a:rPr>
              <a:t>for derefter at kalde metoden med parameterværdien 2, hvilket placerer en dronning i række 2, for derefter at kalde metoden med parameterværdien 3,</a:t>
            </a:r>
          </a:p>
          <a:p>
            <a:pPr lvl="1">
              <a:spcBef>
                <a:spcPts val="600"/>
              </a:spcBef>
            </a:pPr>
            <a:r>
              <a:rPr lang="da-DK" sz="1600" kern="0" dirty="0">
                <a:ea typeface="ＭＳ Ｐゴシック" pitchFamily="34" charset="-128"/>
              </a:rPr>
              <a:t>osv.</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Undervejs kan det være nødvendigt at gå tilbage (back-</a:t>
            </a:r>
            <a:r>
              <a:rPr lang="da-DK" sz="1800" b="1" dirty="0" err="1">
                <a:solidFill>
                  <a:srgbClr val="A50021"/>
                </a:solidFill>
                <a:ea typeface="ＭＳ Ｐゴシック" pitchFamily="-106" charset="-128"/>
                <a:cs typeface="ＭＳ Ｐゴシック" pitchFamily="-106" charset="-128"/>
              </a:rPr>
              <a:t>track'e</a:t>
            </a:r>
            <a:r>
              <a:rPr lang="da-DK" sz="1800" b="1" dirty="0">
                <a:solidFill>
                  <a:srgbClr val="A50021"/>
                </a:solidFill>
                <a:ea typeface="ＭＳ Ｐゴシック" pitchFamily="-106" charset="-128"/>
                <a:cs typeface="ＭＳ Ｐゴシック" pitchFamily="-106" charset="-128"/>
              </a:rPr>
              <a:t>) fordi man ikke kan placere den næste dronning</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Et kald, hvor parameterværdien er lig med antallet af dronninger, betyder, at vi har fået alle dronninger placeret</a:t>
            </a:r>
          </a:p>
          <a:p>
            <a:pPr lvl="1">
              <a:spcBef>
                <a:spcPts val="600"/>
              </a:spcBef>
            </a:pPr>
            <a:r>
              <a:rPr lang="da-DK" sz="1600" kern="0" dirty="0">
                <a:ea typeface="ＭＳ Ｐゴシック" pitchFamily="34" charset="-128"/>
              </a:rPr>
              <a:t>Vi udskriver den fundne løsning </a:t>
            </a:r>
          </a:p>
          <a:p>
            <a:pPr lvl="1">
              <a:spcBef>
                <a:spcPts val="600"/>
              </a:spcBef>
            </a:pPr>
            <a:r>
              <a:rPr lang="da-DK" sz="1600" kern="0" dirty="0">
                <a:ea typeface="ＭＳ Ｐゴシック" pitchFamily="34" charset="-128"/>
              </a:rPr>
              <a:t>Derefter returnerer kaldet, og vi fortsætter med at finde de øvrige løsninger</a:t>
            </a:r>
          </a:p>
          <a:p>
            <a:pPr marL="342900" lvl="1" indent="-342900">
              <a:spcBef>
                <a:spcPts val="1800"/>
              </a:spcBef>
              <a:buChar char="•"/>
            </a:pPr>
            <a:r>
              <a:rPr lang="da-DK" altLang="da-DK" sz="1800" b="1" dirty="0">
                <a:solidFill>
                  <a:srgbClr val="A50021"/>
                </a:solidFill>
                <a:ea typeface="ＭＳ Ｐゴシック" pitchFamily="-106" charset="-128"/>
                <a:cs typeface="ＭＳ Ｐゴシック" pitchFamily="-106" charset="-128"/>
              </a:rPr>
              <a:t>Når vi har afprøvet alle muligheder stopper vi</a:t>
            </a:r>
          </a:p>
          <a:p>
            <a:pPr lvl="1">
              <a:spcBef>
                <a:spcPts val="600"/>
              </a:spcBef>
            </a:pPr>
            <a:endParaRPr lang="da-DK" sz="1600" kern="0" dirty="0">
              <a:ea typeface="ＭＳ Ｐゴシック" pitchFamily="34" charset="-128"/>
            </a:endParaRPr>
          </a:p>
          <a:p>
            <a:pPr marL="342900" lvl="1" indent="-342900">
              <a:spcBef>
                <a:spcPts val="1800"/>
              </a:spcBef>
              <a:buChar char="•"/>
            </a:pPr>
            <a:endParaRPr lang="da-DK" sz="1800" b="1" dirty="0">
              <a:solidFill>
                <a:srgbClr val="A50021"/>
              </a:solidFill>
              <a:ea typeface="ＭＳ Ｐゴシック" pitchFamily="-106" charset="-128"/>
              <a:cs typeface="ＭＳ Ｐゴシック" pitchFamily="-106" charset="-128"/>
            </a:endParaRPr>
          </a:p>
          <a:p>
            <a:pPr lvl="1">
              <a:spcBef>
                <a:spcPts val="300"/>
              </a:spcBef>
            </a:pPr>
            <a:endParaRPr lang="da-DK" sz="1600" kern="0" dirty="0">
              <a:ea typeface="ＭＳ Ｐゴシック" pitchFamily="34" charset="-128"/>
            </a:endParaRPr>
          </a:p>
          <a:p>
            <a:pPr marL="0" indent="0">
              <a:buFontTx/>
              <a:buNone/>
              <a:defRPr/>
            </a:pPr>
            <a:endParaRPr lang="da-DK" sz="2000" kern="0" dirty="0"/>
          </a:p>
          <a:p>
            <a:pPr marL="0" indent="0">
              <a:buFontTx/>
              <a:buNone/>
              <a:defRPr/>
            </a:pPr>
            <a:endParaRPr lang="da-DK" sz="2000" kern="0" dirty="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37</a:t>
            </a:fld>
            <a:endParaRPr lang="da-DK" altLang="da-DK" dirty="0"/>
          </a:p>
        </p:txBody>
      </p:sp>
    </p:spTree>
    <p:extLst>
      <p:ext uri="{BB962C8B-B14F-4D97-AF65-F5344CB8AC3E}">
        <p14:creationId xmlns:p14="http://schemas.microsoft.com/office/powerpoint/2010/main" val="211486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38</a:t>
            </a:fld>
            <a:endParaRPr lang="da-DK" altLang="da-DK"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04" y="1196752"/>
            <a:ext cx="5112568" cy="5050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 Box 21"/>
          <p:cNvSpPr txBox="1">
            <a:spLocks noChangeArrowheads="1"/>
          </p:cNvSpPr>
          <p:nvPr/>
        </p:nvSpPr>
        <p:spPr bwMode="auto">
          <a:xfrm>
            <a:off x="1277670" y="566124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008000"/>
                </a:solidFill>
                <a:latin typeface="Arial"/>
                <a:cs typeface="Arial"/>
              </a:rPr>
              <a:t>●</a:t>
            </a:r>
            <a:endParaRPr lang="da-DK" altLang="da-DK" sz="2400" b="1" dirty="0">
              <a:solidFill>
                <a:srgbClr val="008000"/>
              </a:solidFill>
            </a:endParaRPr>
          </a:p>
        </p:txBody>
      </p:sp>
      <p:sp>
        <p:nvSpPr>
          <p:cNvPr id="68" name="Text Box 21"/>
          <p:cNvSpPr txBox="1">
            <a:spLocks noChangeArrowheads="1"/>
          </p:cNvSpPr>
          <p:nvPr/>
        </p:nvSpPr>
        <p:spPr bwMode="auto">
          <a:xfrm>
            <a:off x="1277670"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69" name="Text Box 21"/>
          <p:cNvSpPr txBox="1">
            <a:spLocks noChangeArrowheads="1"/>
          </p:cNvSpPr>
          <p:nvPr/>
        </p:nvSpPr>
        <p:spPr bwMode="auto">
          <a:xfrm>
            <a:off x="1903067"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2473146"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008000"/>
                </a:solidFill>
                <a:latin typeface="Arial"/>
                <a:cs typeface="Arial"/>
              </a:rPr>
              <a:t>●</a:t>
            </a:r>
            <a:endParaRPr lang="da-DK" altLang="da-DK" sz="2400" b="1" dirty="0">
              <a:solidFill>
                <a:srgbClr val="008000"/>
              </a:solidFill>
            </a:endParaRPr>
          </a:p>
        </p:txBody>
      </p:sp>
      <p:sp>
        <p:nvSpPr>
          <p:cNvPr id="72" name="Text Box 21"/>
          <p:cNvSpPr txBox="1">
            <a:spLocks noChangeArrowheads="1"/>
          </p:cNvSpPr>
          <p:nvPr/>
        </p:nvSpPr>
        <p:spPr bwMode="auto">
          <a:xfrm>
            <a:off x="1277670"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73" name="Text Box 21"/>
          <p:cNvSpPr txBox="1">
            <a:spLocks noChangeArrowheads="1"/>
          </p:cNvSpPr>
          <p:nvPr/>
        </p:nvSpPr>
        <p:spPr bwMode="auto">
          <a:xfrm>
            <a:off x="1903067"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74" name="Text Box 21"/>
          <p:cNvSpPr txBox="1">
            <a:spLocks noChangeArrowheads="1"/>
          </p:cNvSpPr>
          <p:nvPr/>
        </p:nvSpPr>
        <p:spPr bwMode="auto">
          <a:xfrm>
            <a:off x="2473146"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75" name="Text Box 21"/>
          <p:cNvSpPr txBox="1">
            <a:spLocks noChangeArrowheads="1"/>
          </p:cNvSpPr>
          <p:nvPr/>
        </p:nvSpPr>
        <p:spPr bwMode="auto">
          <a:xfrm>
            <a:off x="3100071"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76" name="Text Box 21"/>
          <p:cNvSpPr txBox="1">
            <a:spLocks noChangeArrowheads="1"/>
          </p:cNvSpPr>
          <p:nvPr/>
        </p:nvSpPr>
        <p:spPr bwMode="auto">
          <a:xfrm>
            <a:off x="3722523"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008000"/>
                </a:solidFill>
                <a:latin typeface="Arial"/>
                <a:cs typeface="Arial"/>
              </a:rPr>
              <a:t>●</a:t>
            </a:r>
            <a:endParaRPr lang="da-DK" altLang="da-DK" sz="2400" b="1" dirty="0">
              <a:solidFill>
                <a:srgbClr val="008000"/>
              </a:solidFill>
            </a:endParaRPr>
          </a:p>
        </p:txBody>
      </p:sp>
      <p:sp>
        <p:nvSpPr>
          <p:cNvPr id="78" name="Text Box 21"/>
          <p:cNvSpPr txBox="1">
            <a:spLocks noChangeArrowheads="1"/>
          </p:cNvSpPr>
          <p:nvPr/>
        </p:nvSpPr>
        <p:spPr bwMode="auto">
          <a:xfrm>
            <a:off x="1277670"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79"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008000"/>
                </a:solidFill>
                <a:latin typeface="Arial"/>
                <a:cs typeface="Arial"/>
              </a:rPr>
              <a:t>●</a:t>
            </a:r>
            <a:endParaRPr lang="da-DK" altLang="da-DK" sz="2400" b="1" dirty="0">
              <a:solidFill>
                <a:srgbClr val="008000"/>
              </a:solidFill>
            </a:endParaRPr>
          </a:p>
        </p:txBody>
      </p:sp>
      <p:sp>
        <p:nvSpPr>
          <p:cNvPr id="80" name="Text Box 21"/>
          <p:cNvSpPr txBox="1">
            <a:spLocks noChangeArrowheads="1"/>
          </p:cNvSpPr>
          <p:nvPr/>
        </p:nvSpPr>
        <p:spPr bwMode="auto">
          <a:xfrm>
            <a:off x="1277670"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81" name="Text Box 21"/>
          <p:cNvSpPr txBox="1">
            <a:spLocks noChangeArrowheads="1"/>
          </p:cNvSpPr>
          <p:nvPr/>
        </p:nvSpPr>
        <p:spPr bwMode="auto">
          <a:xfrm>
            <a:off x="1903067"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82" name="Text Box 21"/>
          <p:cNvSpPr txBox="1">
            <a:spLocks noChangeArrowheads="1"/>
          </p:cNvSpPr>
          <p:nvPr/>
        </p:nvSpPr>
        <p:spPr bwMode="auto">
          <a:xfrm>
            <a:off x="2473146"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84"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008000"/>
                </a:solidFill>
                <a:latin typeface="Arial"/>
                <a:cs typeface="Arial"/>
              </a:rPr>
              <a:t>●</a:t>
            </a:r>
            <a:endParaRPr lang="da-DK" altLang="da-DK" sz="2400" b="1" dirty="0">
              <a:solidFill>
                <a:srgbClr val="008000"/>
              </a:solidFill>
            </a:endParaRPr>
          </a:p>
        </p:txBody>
      </p:sp>
      <p:pic>
        <p:nvPicPr>
          <p:cNvPr id="9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3019487"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4" t="14669" r="86897" b="75056"/>
          <a:stretch/>
        </p:blipFill>
        <p:spPr bwMode="auto">
          <a:xfrm>
            <a:off x="1843620" y="3808176"/>
            <a:ext cx="484108" cy="51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35"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36"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37"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38"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39"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40"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41"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42"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43" name="Text Box 21"/>
          <p:cNvSpPr txBox="1">
            <a:spLocks noChangeArrowheads="1"/>
          </p:cNvSpPr>
          <p:nvPr/>
        </p:nvSpPr>
        <p:spPr bwMode="auto">
          <a:xfrm>
            <a:off x="372252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44" name="Text Box 21"/>
          <p:cNvSpPr txBox="1">
            <a:spLocks noChangeArrowheads="1"/>
          </p:cNvSpPr>
          <p:nvPr/>
        </p:nvSpPr>
        <p:spPr bwMode="auto">
          <a:xfrm>
            <a:off x="429113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45" name="Text Box 21"/>
          <p:cNvSpPr txBox="1">
            <a:spLocks noChangeArrowheads="1"/>
          </p:cNvSpPr>
          <p:nvPr/>
        </p:nvSpPr>
        <p:spPr bwMode="auto">
          <a:xfrm>
            <a:off x="494568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4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008000"/>
                </a:solidFill>
                <a:latin typeface="Arial"/>
                <a:cs typeface="Arial"/>
              </a:rPr>
              <a:t>●</a:t>
            </a:r>
            <a:endParaRPr lang="da-DK" altLang="da-DK" sz="2400" b="1" dirty="0">
              <a:solidFill>
                <a:srgbClr val="008000"/>
              </a:solidFill>
            </a:endParaRPr>
          </a:p>
        </p:txBody>
      </p:sp>
      <p:sp>
        <p:nvSpPr>
          <p:cNvPr id="147"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48"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49"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50"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51"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52"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53"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54"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pic>
        <p:nvPicPr>
          <p:cNvPr id="1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5502096"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57"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58" name="Text Box 21"/>
          <p:cNvSpPr txBox="1">
            <a:spLocks noChangeArrowheads="1"/>
          </p:cNvSpPr>
          <p:nvPr/>
        </p:nvSpPr>
        <p:spPr bwMode="auto">
          <a:xfrm>
            <a:off x="2473146"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59" name="Text Box 21"/>
          <p:cNvSpPr txBox="1">
            <a:spLocks noChangeArrowheads="1"/>
          </p:cNvSpPr>
          <p:nvPr/>
        </p:nvSpPr>
        <p:spPr bwMode="auto">
          <a:xfrm>
            <a:off x="3100071"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60" name="Text Box 21"/>
          <p:cNvSpPr txBox="1">
            <a:spLocks noChangeArrowheads="1"/>
          </p:cNvSpPr>
          <p:nvPr/>
        </p:nvSpPr>
        <p:spPr bwMode="auto">
          <a:xfrm>
            <a:off x="372252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61" name="Text Box 21"/>
          <p:cNvSpPr txBox="1">
            <a:spLocks noChangeArrowheads="1"/>
          </p:cNvSpPr>
          <p:nvPr/>
        </p:nvSpPr>
        <p:spPr bwMode="auto">
          <a:xfrm>
            <a:off x="429113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62" name="Text Box 21"/>
          <p:cNvSpPr txBox="1">
            <a:spLocks noChangeArrowheads="1"/>
          </p:cNvSpPr>
          <p:nvPr/>
        </p:nvSpPr>
        <p:spPr bwMode="auto">
          <a:xfrm>
            <a:off x="494568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008000"/>
                </a:solidFill>
                <a:latin typeface="Arial"/>
                <a:cs typeface="Arial"/>
              </a:rPr>
              <a:t>●</a:t>
            </a:r>
            <a:endParaRPr lang="da-DK" altLang="da-DK" sz="2400" b="1" dirty="0">
              <a:solidFill>
                <a:srgbClr val="008000"/>
              </a:solidFill>
            </a:endParaRPr>
          </a:p>
        </p:txBody>
      </p:sp>
      <p:sp>
        <p:nvSpPr>
          <p:cNvPr id="163" name="Rectangle 2"/>
          <p:cNvSpPr txBox="1">
            <a:spLocks noChangeArrowheads="1"/>
          </p:cNvSpPr>
          <p:nvPr/>
        </p:nvSpPr>
        <p:spPr bwMode="auto">
          <a:xfrm>
            <a:off x="469081" y="298103"/>
            <a:ext cx="86701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a:ea typeface="ＭＳ Ｐゴシック" pitchFamily="34" charset="-128"/>
              </a:rPr>
              <a:t>Hvordan fungerer </a:t>
            </a:r>
            <a:r>
              <a:rPr lang="da-DK" altLang="da-DK" sz="3200" kern="0" dirty="0" err="1">
                <a:ea typeface="ＭＳ Ｐゴシック" pitchFamily="34" charset="-128"/>
              </a:rPr>
              <a:t>positionQueens</a:t>
            </a:r>
            <a:r>
              <a:rPr lang="da-DK" altLang="da-DK" sz="3200" kern="0">
                <a:ea typeface="ＭＳ Ｐゴシック" pitchFamily="34" charset="-128"/>
              </a:rPr>
              <a:t>?</a:t>
            </a:r>
            <a:endParaRPr lang="da-DK" altLang="da-DK" sz="3200" kern="0" dirty="0">
              <a:ea typeface="ＭＳ Ｐゴシック" pitchFamily="34" charset="-128"/>
            </a:endParaRPr>
          </a:p>
        </p:txBody>
      </p:sp>
      <p:sp>
        <p:nvSpPr>
          <p:cNvPr id="164" name="Line 22"/>
          <p:cNvSpPr>
            <a:spLocks noChangeShapeType="1"/>
          </p:cNvSpPr>
          <p:nvPr/>
        </p:nvSpPr>
        <p:spPr bwMode="auto">
          <a:xfrm flipH="1">
            <a:off x="6106020" y="5845609"/>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5" name="Text Box 21"/>
          <p:cNvSpPr txBox="1">
            <a:spLocks noChangeArrowheads="1"/>
          </p:cNvSpPr>
          <p:nvPr/>
        </p:nvSpPr>
        <p:spPr bwMode="auto">
          <a:xfrm>
            <a:off x="6428728" y="5702494"/>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Række 0</a:t>
            </a:r>
          </a:p>
        </p:txBody>
      </p:sp>
      <p:sp>
        <p:nvSpPr>
          <p:cNvPr id="166" name="Line 22"/>
          <p:cNvSpPr>
            <a:spLocks noChangeShapeType="1"/>
          </p:cNvSpPr>
          <p:nvPr/>
        </p:nvSpPr>
        <p:spPr bwMode="auto">
          <a:xfrm flipV="1">
            <a:off x="1460396" y="6147623"/>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7" name="Text Box 21"/>
          <p:cNvSpPr txBox="1">
            <a:spLocks noChangeArrowheads="1"/>
          </p:cNvSpPr>
          <p:nvPr/>
        </p:nvSpPr>
        <p:spPr bwMode="auto">
          <a:xfrm>
            <a:off x="1036994" y="6401609"/>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Søjle 0</a:t>
            </a:r>
          </a:p>
        </p:txBody>
      </p:sp>
      <p:sp>
        <p:nvSpPr>
          <p:cNvPr id="168" name="Line 22"/>
          <p:cNvSpPr>
            <a:spLocks noChangeShapeType="1"/>
          </p:cNvSpPr>
          <p:nvPr/>
        </p:nvSpPr>
        <p:spPr bwMode="auto">
          <a:xfrm flipH="1" flipV="1">
            <a:off x="6102989" y="2833331"/>
            <a:ext cx="31148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9" name="Text Box 21"/>
          <p:cNvSpPr txBox="1">
            <a:spLocks noChangeArrowheads="1"/>
          </p:cNvSpPr>
          <p:nvPr/>
        </p:nvSpPr>
        <p:spPr bwMode="auto">
          <a:xfrm>
            <a:off x="6390238" y="2531602"/>
            <a:ext cx="243767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Alle muligheder prøvet</a:t>
            </a:r>
            <a:br>
              <a:rPr lang="da-DK" altLang="da-DK" sz="1400" b="1" dirty="0">
                <a:solidFill>
                  <a:srgbClr val="0000FF"/>
                </a:solidFill>
              </a:rPr>
            </a:br>
            <a:r>
              <a:rPr lang="da-DK" altLang="da-DK" sz="1400" b="1" dirty="0">
                <a:solidFill>
                  <a:srgbClr val="0000FF"/>
                </a:solidFill>
              </a:rPr>
              <a:t>Rekursive kald returnerer</a:t>
            </a:r>
            <a:br>
              <a:rPr lang="da-DK" altLang="da-DK" sz="1400" b="1" dirty="0">
                <a:solidFill>
                  <a:srgbClr val="0000FF"/>
                </a:solidFill>
              </a:rPr>
            </a:br>
            <a:r>
              <a:rPr lang="da-DK" altLang="da-DK" sz="1400" b="1" dirty="0">
                <a:solidFill>
                  <a:srgbClr val="0000FF"/>
                </a:solidFill>
              </a:rPr>
              <a:t>Ikke behov for oprydning</a:t>
            </a:r>
          </a:p>
        </p:txBody>
      </p:sp>
      <p:sp>
        <p:nvSpPr>
          <p:cNvPr id="170" name="Line 22"/>
          <p:cNvSpPr>
            <a:spLocks noChangeShapeType="1"/>
          </p:cNvSpPr>
          <p:nvPr/>
        </p:nvSpPr>
        <p:spPr bwMode="auto">
          <a:xfrm flipH="1">
            <a:off x="6102989" y="2833331"/>
            <a:ext cx="32573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1" name="Text Box 21"/>
          <p:cNvSpPr txBox="1">
            <a:spLocks noChangeArrowheads="1"/>
          </p:cNvSpPr>
          <p:nvPr/>
        </p:nvSpPr>
        <p:spPr bwMode="auto">
          <a:xfrm>
            <a:off x="6402904" y="2570066"/>
            <a:ext cx="2442439" cy="674031"/>
          </a:xfrm>
          <a:prstGeom prst="rect">
            <a:avLst/>
          </a:prstGeom>
          <a:solidFill>
            <a:schemeClr val="bg1"/>
          </a:solidFill>
          <a:ln>
            <a:noFill/>
          </a:ln>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Alle muligheder prøvet</a:t>
            </a:r>
            <a:br>
              <a:rPr lang="da-DK" altLang="da-DK" sz="1400" b="1" dirty="0">
                <a:solidFill>
                  <a:srgbClr val="0000FF"/>
                </a:solidFill>
              </a:rPr>
            </a:br>
            <a:r>
              <a:rPr lang="da-DK" altLang="da-DK" sz="1400" b="1" dirty="0">
                <a:solidFill>
                  <a:srgbClr val="0000FF"/>
                </a:solidFill>
              </a:rPr>
              <a:t>Rekursive kald returnerer</a:t>
            </a:r>
            <a:br>
              <a:rPr lang="da-DK" altLang="da-DK" sz="1400" b="1" dirty="0">
                <a:solidFill>
                  <a:srgbClr val="0000FF"/>
                </a:solidFill>
              </a:rPr>
            </a:br>
            <a:r>
              <a:rPr lang="da-DK" altLang="da-DK" sz="1400" b="1" dirty="0">
                <a:solidFill>
                  <a:srgbClr val="0000FF"/>
                </a:solidFill>
              </a:rPr>
              <a:t>Ikke behov for oprydning</a:t>
            </a:r>
          </a:p>
        </p:txBody>
      </p:sp>
      <p:sp>
        <p:nvSpPr>
          <p:cNvPr id="62" name="Line 22"/>
          <p:cNvSpPr>
            <a:spLocks noChangeShapeType="1"/>
          </p:cNvSpPr>
          <p:nvPr/>
        </p:nvSpPr>
        <p:spPr bwMode="auto">
          <a:xfrm>
            <a:off x="830986" y="5890858"/>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3" name="Text Box 21"/>
          <p:cNvSpPr txBox="1">
            <a:spLocks noChangeArrowheads="1"/>
          </p:cNvSpPr>
          <p:nvPr/>
        </p:nvSpPr>
        <p:spPr bwMode="auto">
          <a:xfrm>
            <a:off x="31585" y="5762030"/>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a:solidFill>
                  <a:srgbClr val="0000FF"/>
                </a:solidFill>
              </a:rPr>
              <a:t>Kald (0)</a:t>
            </a:r>
          </a:p>
        </p:txBody>
      </p:sp>
      <p:sp>
        <p:nvSpPr>
          <p:cNvPr id="64" name="Line 22"/>
          <p:cNvSpPr>
            <a:spLocks noChangeShapeType="1"/>
          </p:cNvSpPr>
          <p:nvPr/>
        </p:nvSpPr>
        <p:spPr bwMode="auto">
          <a:xfrm>
            <a:off x="819080" y="5286020"/>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Text Box 21"/>
          <p:cNvSpPr txBox="1">
            <a:spLocks noChangeArrowheads="1"/>
          </p:cNvSpPr>
          <p:nvPr/>
        </p:nvSpPr>
        <p:spPr bwMode="auto">
          <a:xfrm>
            <a:off x="19679" y="5157192"/>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a:solidFill>
                  <a:srgbClr val="0000FF"/>
                </a:solidFill>
              </a:rPr>
              <a:t>Kald (1)</a:t>
            </a:r>
          </a:p>
        </p:txBody>
      </p:sp>
      <p:sp>
        <p:nvSpPr>
          <p:cNvPr id="66" name="Line 22"/>
          <p:cNvSpPr>
            <a:spLocks noChangeShapeType="1"/>
          </p:cNvSpPr>
          <p:nvPr/>
        </p:nvSpPr>
        <p:spPr bwMode="auto">
          <a:xfrm>
            <a:off x="821461" y="468118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22060" y="4552354"/>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a:solidFill>
                  <a:srgbClr val="0000FF"/>
                </a:solidFill>
              </a:rPr>
              <a:t>Kald (2)</a:t>
            </a:r>
          </a:p>
        </p:txBody>
      </p:sp>
      <p:sp>
        <p:nvSpPr>
          <p:cNvPr id="70" name="Line 22"/>
          <p:cNvSpPr>
            <a:spLocks noChangeShapeType="1"/>
          </p:cNvSpPr>
          <p:nvPr/>
        </p:nvSpPr>
        <p:spPr bwMode="auto">
          <a:xfrm>
            <a:off x="816698" y="407634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7" name="Text Box 21"/>
          <p:cNvSpPr txBox="1">
            <a:spLocks noChangeArrowheads="1"/>
          </p:cNvSpPr>
          <p:nvPr/>
        </p:nvSpPr>
        <p:spPr bwMode="auto">
          <a:xfrm>
            <a:off x="17297" y="394751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a:solidFill>
                  <a:srgbClr val="0000FF"/>
                </a:solidFill>
              </a:rPr>
              <a:t>Kald (3)</a:t>
            </a:r>
          </a:p>
        </p:txBody>
      </p:sp>
      <p:sp>
        <p:nvSpPr>
          <p:cNvPr id="86" name="Line 22"/>
          <p:cNvSpPr>
            <a:spLocks noChangeShapeType="1"/>
          </p:cNvSpPr>
          <p:nvPr/>
        </p:nvSpPr>
        <p:spPr bwMode="auto">
          <a:xfrm>
            <a:off x="826223" y="3464363"/>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7" name="Text Box 21"/>
          <p:cNvSpPr txBox="1">
            <a:spLocks noChangeArrowheads="1"/>
          </p:cNvSpPr>
          <p:nvPr/>
        </p:nvSpPr>
        <p:spPr bwMode="auto">
          <a:xfrm>
            <a:off x="26822" y="3335535"/>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a:solidFill>
                  <a:srgbClr val="0000FF"/>
                </a:solidFill>
              </a:rPr>
              <a:t>Kald (4)</a:t>
            </a:r>
          </a:p>
        </p:txBody>
      </p:sp>
      <p:sp>
        <p:nvSpPr>
          <p:cNvPr id="88" name="Line 22"/>
          <p:cNvSpPr>
            <a:spLocks noChangeShapeType="1"/>
          </p:cNvSpPr>
          <p:nvPr/>
        </p:nvSpPr>
        <p:spPr bwMode="auto">
          <a:xfrm>
            <a:off x="821460" y="283809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9" name="Text Box 21"/>
          <p:cNvSpPr txBox="1">
            <a:spLocks noChangeArrowheads="1"/>
          </p:cNvSpPr>
          <p:nvPr/>
        </p:nvSpPr>
        <p:spPr bwMode="auto">
          <a:xfrm>
            <a:off x="22059" y="270926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a:solidFill>
                  <a:srgbClr val="0000FF"/>
                </a:solidFill>
              </a:rPr>
              <a:t>Kald (5)</a:t>
            </a:r>
          </a:p>
        </p:txBody>
      </p:sp>
      <p:sp>
        <p:nvSpPr>
          <p:cNvPr id="3" name="Rectangle 2"/>
          <p:cNvSpPr/>
          <p:nvPr/>
        </p:nvSpPr>
        <p:spPr bwMode="auto">
          <a:xfrm>
            <a:off x="-36512" y="263691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0" name="Line 22"/>
          <p:cNvSpPr>
            <a:spLocks noChangeShapeType="1"/>
          </p:cNvSpPr>
          <p:nvPr/>
        </p:nvSpPr>
        <p:spPr bwMode="auto">
          <a:xfrm>
            <a:off x="802410" y="2833331"/>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1" name="Text Box 21"/>
          <p:cNvSpPr txBox="1">
            <a:spLocks noChangeArrowheads="1"/>
          </p:cNvSpPr>
          <p:nvPr/>
        </p:nvSpPr>
        <p:spPr bwMode="auto">
          <a:xfrm>
            <a:off x="3009" y="2704503"/>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a:solidFill>
                  <a:srgbClr val="0000FF"/>
                </a:solidFill>
              </a:rPr>
              <a:t>Kald (5)</a:t>
            </a:r>
          </a:p>
        </p:txBody>
      </p:sp>
      <p:sp>
        <p:nvSpPr>
          <p:cNvPr id="92" name="Rectangle 91"/>
          <p:cNvSpPr/>
          <p:nvPr/>
        </p:nvSpPr>
        <p:spPr bwMode="auto">
          <a:xfrm>
            <a:off x="-21704" y="267236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4" name="Rectangle 93"/>
          <p:cNvSpPr/>
          <p:nvPr/>
        </p:nvSpPr>
        <p:spPr bwMode="auto">
          <a:xfrm>
            <a:off x="-19322" y="3261727"/>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83" name="Text Box 21"/>
          <p:cNvSpPr txBox="1">
            <a:spLocks noChangeArrowheads="1"/>
          </p:cNvSpPr>
          <p:nvPr/>
        </p:nvSpPr>
        <p:spPr bwMode="auto">
          <a:xfrm>
            <a:off x="1894414" y="320618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008000"/>
                </a:solidFill>
                <a:latin typeface="Arial"/>
                <a:cs typeface="Arial"/>
              </a:rPr>
              <a:t>●</a:t>
            </a:r>
            <a:endParaRPr lang="da-DK" altLang="da-DK" sz="2400" b="1" dirty="0">
              <a:solidFill>
                <a:srgbClr val="008000"/>
              </a:solidFill>
            </a:endParaRPr>
          </a:p>
        </p:txBody>
      </p:sp>
      <p:sp>
        <p:nvSpPr>
          <p:cNvPr id="85"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008000"/>
                </a:solidFill>
                <a:latin typeface="Arial"/>
                <a:cs typeface="Arial"/>
              </a:rPr>
              <a:t>●</a:t>
            </a:r>
            <a:endParaRPr lang="da-DK" altLang="da-DK" sz="2400" b="1" dirty="0">
              <a:solidFill>
                <a:srgbClr val="008000"/>
              </a:solidFill>
            </a:endParaRPr>
          </a:p>
        </p:txBody>
      </p:sp>
      <p:sp>
        <p:nvSpPr>
          <p:cNvPr id="95" name="Text Box 21"/>
          <p:cNvSpPr txBox="1">
            <a:spLocks noChangeArrowheads="1"/>
          </p:cNvSpPr>
          <p:nvPr/>
        </p:nvSpPr>
        <p:spPr bwMode="auto">
          <a:xfrm>
            <a:off x="4299476" y="199650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008000"/>
                </a:solidFill>
                <a:latin typeface="Arial"/>
                <a:cs typeface="Arial"/>
              </a:rPr>
              <a:t>●</a:t>
            </a:r>
            <a:endParaRPr lang="da-DK" altLang="da-DK" sz="2400" b="1" dirty="0">
              <a:solidFill>
                <a:srgbClr val="008000"/>
              </a:solidFill>
            </a:endParaRPr>
          </a:p>
        </p:txBody>
      </p:sp>
      <p:sp>
        <p:nvSpPr>
          <p:cNvPr id="96" name="Text Box 21"/>
          <p:cNvSpPr txBox="1">
            <a:spLocks noChangeArrowheads="1"/>
          </p:cNvSpPr>
          <p:nvPr/>
        </p:nvSpPr>
        <p:spPr bwMode="auto">
          <a:xfrm>
            <a:off x="5566301"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99" name="Text Box 21"/>
          <p:cNvSpPr txBox="1">
            <a:spLocks noChangeArrowheads="1"/>
          </p:cNvSpPr>
          <p:nvPr/>
        </p:nvSpPr>
        <p:spPr bwMode="auto">
          <a:xfrm>
            <a:off x="1291064" y="319753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00" name="Line 22"/>
          <p:cNvSpPr>
            <a:spLocks noChangeShapeType="1"/>
          </p:cNvSpPr>
          <p:nvPr/>
        </p:nvSpPr>
        <p:spPr bwMode="auto">
          <a:xfrm>
            <a:off x="833367" y="3450075"/>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1" name="Text Box 21"/>
          <p:cNvSpPr txBox="1">
            <a:spLocks noChangeArrowheads="1"/>
          </p:cNvSpPr>
          <p:nvPr/>
        </p:nvSpPr>
        <p:spPr bwMode="auto">
          <a:xfrm>
            <a:off x="33966" y="3321247"/>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a:solidFill>
                  <a:srgbClr val="0000FF"/>
                </a:solidFill>
              </a:rPr>
              <a:t>Kald (4)</a:t>
            </a:r>
          </a:p>
        </p:txBody>
      </p:sp>
      <p:sp>
        <p:nvSpPr>
          <p:cNvPr id="102" name="Line 22"/>
          <p:cNvSpPr>
            <a:spLocks noChangeShapeType="1"/>
          </p:cNvSpPr>
          <p:nvPr/>
        </p:nvSpPr>
        <p:spPr bwMode="auto">
          <a:xfrm>
            <a:off x="819080" y="283455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3" name="Text Box 21"/>
          <p:cNvSpPr txBox="1">
            <a:spLocks noChangeArrowheads="1"/>
          </p:cNvSpPr>
          <p:nvPr/>
        </p:nvSpPr>
        <p:spPr bwMode="auto">
          <a:xfrm>
            <a:off x="32042" y="2686298"/>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a:solidFill>
                  <a:srgbClr val="0000FF"/>
                </a:solidFill>
              </a:rPr>
              <a:t>Kald (5)</a:t>
            </a:r>
          </a:p>
        </p:txBody>
      </p:sp>
      <p:sp>
        <p:nvSpPr>
          <p:cNvPr id="104" name="Line 22"/>
          <p:cNvSpPr>
            <a:spLocks noChangeShapeType="1"/>
          </p:cNvSpPr>
          <p:nvPr/>
        </p:nvSpPr>
        <p:spPr bwMode="auto">
          <a:xfrm>
            <a:off x="823841" y="2240399"/>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5" name="Text Box 21"/>
          <p:cNvSpPr txBox="1">
            <a:spLocks noChangeArrowheads="1"/>
          </p:cNvSpPr>
          <p:nvPr/>
        </p:nvSpPr>
        <p:spPr bwMode="auto">
          <a:xfrm>
            <a:off x="24440" y="2111571"/>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a:solidFill>
                  <a:srgbClr val="0000FF"/>
                </a:solidFill>
              </a:rPr>
              <a:t>Kald (6)</a:t>
            </a:r>
          </a:p>
        </p:txBody>
      </p:sp>
      <p:sp>
        <p:nvSpPr>
          <p:cNvPr id="106" name="Line 22"/>
          <p:cNvSpPr>
            <a:spLocks noChangeShapeType="1"/>
          </p:cNvSpPr>
          <p:nvPr/>
        </p:nvSpPr>
        <p:spPr bwMode="auto">
          <a:xfrm>
            <a:off x="833366" y="162127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7" name="Text Box 21"/>
          <p:cNvSpPr txBox="1">
            <a:spLocks noChangeArrowheads="1"/>
          </p:cNvSpPr>
          <p:nvPr/>
        </p:nvSpPr>
        <p:spPr bwMode="auto">
          <a:xfrm>
            <a:off x="33965" y="149244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a:solidFill>
                  <a:srgbClr val="0000FF"/>
                </a:solidFill>
              </a:rPr>
              <a:t>Kald (7)</a:t>
            </a:r>
          </a:p>
        </p:txBody>
      </p:sp>
      <p:sp>
        <p:nvSpPr>
          <p:cNvPr id="110" name="Text Box 21"/>
          <p:cNvSpPr txBox="1">
            <a:spLocks noChangeArrowheads="1"/>
          </p:cNvSpPr>
          <p:nvPr/>
        </p:nvSpPr>
        <p:spPr bwMode="auto">
          <a:xfrm>
            <a:off x="1266669"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11" name="Text Box 21"/>
          <p:cNvSpPr txBox="1">
            <a:spLocks noChangeArrowheads="1"/>
          </p:cNvSpPr>
          <p:nvPr/>
        </p:nvSpPr>
        <p:spPr bwMode="auto">
          <a:xfrm>
            <a:off x="1906048"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12" name="Text Box 21"/>
          <p:cNvSpPr txBox="1">
            <a:spLocks noChangeArrowheads="1"/>
          </p:cNvSpPr>
          <p:nvPr/>
        </p:nvSpPr>
        <p:spPr bwMode="auto">
          <a:xfrm>
            <a:off x="2481195"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14" name="Text Box 21"/>
          <p:cNvSpPr txBox="1">
            <a:spLocks noChangeArrowheads="1"/>
          </p:cNvSpPr>
          <p:nvPr/>
        </p:nvSpPr>
        <p:spPr bwMode="auto">
          <a:xfrm>
            <a:off x="1257727" y="195690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15" name="Text Box 21"/>
          <p:cNvSpPr txBox="1">
            <a:spLocks noChangeArrowheads="1"/>
          </p:cNvSpPr>
          <p:nvPr/>
        </p:nvSpPr>
        <p:spPr bwMode="auto">
          <a:xfrm>
            <a:off x="1881614" y="198072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16" name="Text Box 21"/>
          <p:cNvSpPr txBox="1">
            <a:spLocks noChangeArrowheads="1"/>
          </p:cNvSpPr>
          <p:nvPr/>
        </p:nvSpPr>
        <p:spPr bwMode="auto">
          <a:xfrm>
            <a:off x="2491215" y="1990246"/>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17" name="Text Box 21"/>
          <p:cNvSpPr txBox="1">
            <a:spLocks noChangeArrowheads="1"/>
          </p:cNvSpPr>
          <p:nvPr/>
        </p:nvSpPr>
        <p:spPr bwMode="auto">
          <a:xfrm>
            <a:off x="3100071" y="19997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18" name="Text Box 21"/>
          <p:cNvSpPr txBox="1">
            <a:spLocks noChangeArrowheads="1"/>
          </p:cNvSpPr>
          <p:nvPr/>
        </p:nvSpPr>
        <p:spPr bwMode="auto">
          <a:xfrm>
            <a:off x="3710414" y="198786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19" name="Text Box 21"/>
          <p:cNvSpPr txBox="1">
            <a:spLocks noChangeArrowheads="1"/>
          </p:cNvSpPr>
          <p:nvPr/>
        </p:nvSpPr>
        <p:spPr bwMode="auto">
          <a:xfrm>
            <a:off x="1277669"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20" name="Text Box 21"/>
          <p:cNvSpPr txBox="1">
            <a:spLocks noChangeArrowheads="1"/>
          </p:cNvSpPr>
          <p:nvPr/>
        </p:nvSpPr>
        <p:spPr bwMode="auto">
          <a:xfrm>
            <a:off x="1878955" y="136070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21" name="Text Box 21"/>
          <p:cNvSpPr txBox="1">
            <a:spLocks noChangeArrowheads="1"/>
          </p:cNvSpPr>
          <p:nvPr/>
        </p:nvSpPr>
        <p:spPr bwMode="auto">
          <a:xfrm>
            <a:off x="2473773"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23" name="Text Box 21"/>
          <p:cNvSpPr txBox="1">
            <a:spLocks noChangeArrowheads="1"/>
          </p:cNvSpPr>
          <p:nvPr/>
        </p:nvSpPr>
        <p:spPr bwMode="auto">
          <a:xfrm>
            <a:off x="3100071" y="1348802"/>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24" name="Text Box 21"/>
          <p:cNvSpPr txBox="1">
            <a:spLocks noChangeArrowheads="1"/>
          </p:cNvSpPr>
          <p:nvPr/>
        </p:nvSpPr>
        <p:spPr bwMode="auto">
          <a:xfrm>
            <a:off x="3722523" y="136584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25" name="Text Box 21"/>
          <p:cNvSpPr txBox="1">
            <a:spLocks noChangeArrowheads="1"/>
          </p:cNvSpPr>
          <p:nvPr/>
        </p:nvSpPr>
        <p:spPr bwMode="auto">
          <a:xfrm>
            <a:off x="4299476" y="13709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26" name="Text Box 21"/>
          <p:cNvSpPr txBox="1">
            <a:spLocks noChangeArrowheads="1"/>
          </p:cNvSpPr>
          <p:nvPr/>
        </p:nvSpPr>
        <p:spPr bwMode="auto">
          <a:xfrm>
            <a:off x="4945683"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128" name="Line 22"/>
          <p:cNvSpPr>
            <a:spLocks noChangeShapeType="1"/>
          </p:cNvSpPr>
          <p:nvPr/>
        </p:nvSpPr>
        <p:spPr bwMode="auto">
          <a:xfrm flipV="1">
            <a:off x="2681187" y="6173515"/>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9" name="Text Box 21"/>
          <p:cNvSpPr txBox="1">
            <a:spLocks noChangeArrowheads="1"/>
          </p:cNvSpPr>
          <p:nvPr/>
        </p:nvSpPr>
        <p:spPr bwMode="auto">
          <a:xfrm>
            <a:off x="2257785" y="6427501"/>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Søjle 2</a:t>
            </a:r>
          </a:p>
        </p:txBody>
      </p:sp>
      <p:sp>
        <p:nvSpPr>
          <p:cNvPr id="130" name="Line 22"/>
          <p:cNvSpPr>
            <a:spLocks noChangeShapeType="1"/>
          </p:cNvSpPr>
          <p:nvPr/>
        </p:nvSpPr>
        <p:spPr bwMode="auto">
          <a:xfrm flipV="1">
            <a:off x="3918590"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1" name="Text Box 21"/>
          <p:cNvSpPr txBox="1">
            <a:spLocks noChangeArrowheads="1"/>
          </p:cNvSpPr>
          <p:nvPr/>
        </p:nvSpPr>
        <p:spPr bwMode="auto">
          <a:xfrm>
            <a:off x="3495188"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Søjle 4</a:t>
            </a:r>
          </a:p>
        </p:txBody>
      </p:sp>
      <p:sp>
        <p:nvSpPr>
          <p:cNvPr id="132" name="Line 22"/>
          <p:cNvSpPr>
            <a:spLocks noChangeShapeType="1"/>
          </p:cNvSpPr>
          <p:nvPr/>
        </p:nvSpPr>
        <p:spPr bwMode="auto">
          <a:xfrm flipV="1">
            <a:off x="5746506"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3" name="Text Box 21"/>
          <p:cNvSpPr txBox="1">
            <a:spLocks noChangeArrowheads="1"/>
          </p:cNvSpPr>
          <p:nvPr/>
        </p:nvSpPr>
        <p:spPr bwMode="auto">
          <a:xfrm>
            <a:off x="5323104"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Søjle 7</a:t>
            </a:r>
          </a:p>
        </p:txBody>
      </p:sp>
      <p:sp>
        <p:nvSpPr>
          <p:cNvPr id="174" name="Line 22"/>
          <p:cNvSpPr>
            <a:spLocks noChangeShapeType="1"/>
          </p:cNvSpPr>
          <p:nvPr/>
        </p:nvSpPr>
        <p:spPr bwMode="auto">
          <a:xfrm flipH="1">
            <a:off x="6121500" y="4659850"/>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5" name="Text Box 21"/>
          <p:cNvSpPr txBox="1">
            <a:spLocks noChangeArrowheads="1"/>
          </p:cNvSpPr>
          <p:nvPr/>
        </p:nvSpPr>
        <p:spPr bwMode="auto">
          <a:xfrm>
            <a:off x="6444208" y="4516735"/>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Række 2</a:t>
            </a:r>
          </a:p>
        </p:txBody>
      </p:sp>
      <p:sp>
        <p:nvSpPr>
          <p:cNvPr id="177" name="Line 22"/>
          <p:cNvSpPr>
            <a:spLocks noChangeShapeType="1"/>
          </p:cNvSpPr>
          <p:nvPr/>
        </p:nvSpPr>
        <p:spPr bwMode="auto">
          <a:xfrm flipH="1">
            <a:off x="6156176" y="1594151"/>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8" name="Text Box 21"/>
          <p:cNvSpPr txBox="1">
            <a:spLocks noChangeArrowheads="1"/>
          </p:cNvSpPr>
          <p:nvPr/>
        </p:nvSpPr>
        <p:spPr bwMode="auto">
          <a:xfrm>
            <a:off x="6478884" y="1451036"/>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Række 7</a:t>
            </a:r>
          </a:p>
        </p:txBody>
      </p:sp>
      <p:sp>
        <p:nvSpPr>
          <p:cNvPr id="180" name="Text Box 21"/>
          <p:cNvSpPr txBox="1">
            <a:spLocks noChangeArrowheads="1"/>
          </p:cNvSpPr>
          <p:nvPr/>
        </p:nvSpPr>
        <p:spPr bwMode="auto">
          <a:xfrm>
            <a:off x="6382796" y="3292338"/>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Række 4</a:t>
            </a:r>
          </a:p>
        </p:txBody>
      </p:sp>
      <p:sp>
        <p:nvSpPr>
          <p:cNvPr id="173" name="Text Box 21"/>
          <p:cNvSpPr txBox="1">
            <a:spLocks noChangeArrowheads="1"/>
          </p:cNvSpPr>
          <p:nvPr/>
        </p:nvSpPr>
        <p:spPr bwMode="auto">
          <a:xfrm>
            <a:off x="6402904" y="3220303"/>
            <a:ext cx="2428151" cy="674031"/>
          </a:xfrm>
          <a:prstGeom prst="rect">
            <a:avLst/>
          </a:prstGeom>
          <a:solidFill>
            <a:schemeClr val="bg1"/>
          </a:solidFill>
          <a:ln>
            <a:noFill/>
          </a:ln>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Alle muligheder prøvet</a:t>
            </a:r>
            <a:br>
              <a:rPr lang="da-DK" altLang="da-DK" sz="1400" b="1" dirty="0">
                <a:solidFill>
                  <a:srgbClr val="0000FF"/>
                </a:solidFill>
              </a:rPr>
            </a:br>
            <a:r>
              <a:rPr lang="da-DK" altLang="da-DK" sz="1400" b="1" dirty="0">
                <a:solidFill>
                  <a:srgbClr val="0000FF"/>
                </a:solidFill>
              </a:rPr>
              <a:t>Rekursive kald returnerer</a:t>
            </a:r>
            <a:br>
              <a:rPr lang="da-DK" altLang="da-DK" sz="1400" b="1" dirty="0">
                <a:solidFill>
                  <a:srgbClr val="0000FF"/>
                </a:solidFill>
              </a:rPr>
            </a:br>
            <a:r>
              <a:rPr lang="da-DK" altLang="da-DK" sz="1400" b="1" dirty="0">
                <a:solidFill>
                  <a:srgbClr val="0000FF"/>
                </a:solidFill>
              </a:rPr>
              <a:t>Ikke behov for oprydning</a:t>
            </a:r>
          </a:p>
        </p:txBody>
      </p:sp>
      <p:sp>
        <p:nvSpPr>
          <p:cNvPr id="172" name="Line 22"/>
          <p:cNvSpPr>
            <a:spLocks noChangeShapeType="1"/>
          </p:cNvSpPr>
          <p:nvPr/>
        </p:nvSpPr>
        <p:spPr bwMode="auto">
          <a:xfrm flipH="1" flipV="1">
            <a:off x="6101472" y="3448295"/>
            <a:ext cx="325481" cy="17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7" name="Text Box 21"/>
          <p:cNvSpPr txBox="1">
            <a:spLocks noChangeArrowheads="1"/>
          </p:cNvSpPr>
          <p:nvPr/>
        </p:nvSpPr>
        <p:spPr bwMode="auto">
          <a:xfrm>
            <a:off x="6113176" y="2617489"/>
            <a:ext cx="2772874" cy="1281889"/>
          </a:xfrm>
          <a:prstGeom prst="rect">
            <a:avLst/>
          </a:prstGeom>
          <a:solidFill>
            <a:srgbClr val="CCECFF"/>
          </a:solidFill>
          <a:ln w="28575">
            <a:solidFill>
              <a:srgbClr val="0000FF"/>
            </a:solidFill>
          </a:ln>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200" b="1" dirty="0">
                <a:solidFill>
                  <a:srgbClr val="0000FF"/>
                </a:solidFill>
              </a:rPr>
              <a:t>Og så videre…..</a:t>
            </a:r>
          </a:p>
          <a:p>
            <a:pPr eaLnBrk="1" hangingPunct="1">
              <a:lnSpc>
                <a:spcPct val="90000"/>
              </a:lnSpc>
              <a:spcBef>
                <a:spcPts val="600"/>
              </a:spcBef>
              <a:buFontTx/>
              <a:buNone/>
            </a:pPr>
            <a:r>
              <a:rPr lang="da-DK" altLang="da-DK" sz="1200" b="1" dirty="0">
                <a:solidFill>
                  <a:srgbClr val="0000FF"/>
                </a:solidFill>
              </a:rPr>
              <a:t>For 8 dronninger findes første løsning efter</a:t>
            </a:r>
          </a:p>
          <a:p>
            <a:pPr marL="180975" indent="-180975" eaLnBrk="1" hangingPunct="1">
              <a:lnSpc>
                <a:spcPct val="90000"/>
              </a:lnSpc>
              <a:spcBef>
                <a:spcPts val="300"/>
              </a:spcBef>
              <a:buFont typeface="Arial" panose="020B0604020202020204" pitchFamily="34" charset="0"/>
              <a:buChar char="•"/>
            </a:pPr>
            <a:r>
              <a:rPr lang="da-DK" altLang="da-DK" sz="1200" b="1" dirty="0">
                <a:solidFill>
                  <a:srgbClr val="0000FF"/>
                </a:solidFill>
              </a:rPr>
              <a:t>876 forsøg på positioneringer</a:t>
            </a:r>
          </a:p>
          <a:p>
            <a:pPr marL="180975" indent="-180975" eaLnBrk="1" hangingPunct="1">
              <a:lnSpc>
                <a:spcPct val="90000"/>
              </a:lnSpc>
              <a:spcBef>
                <a:spcPts val="300"/>
              </a:spcBef>
              <a:buFont typeface="Arial" panose="020B0604020202020204" pitchFamily="34" charset="0"/>
              <a:buChar char="•"/>
            </a:pPr>
            <a:r>
              <a:rPr lang="da-DK" altLang="da-DK" sz="1200" b="1" dirty="0">
                <a:solidFill>
                  <a:srgbClr val="0000FF"/>
                </a:solidFill>
              </a:rPr>
              <a:t>114 rekursive kald</a:t>
            </a:r>
          </a:p>
          <a:p>
            <a:pPr eaLnBrk="1" hangingPunct="1">
              <a:lnSpc>
                <a:spcPct val="90000"/>
              </a:lnSpc>
              <a:spcBef>
                <a:spcPts val="300"/>
              </a:spcBef>
            </a:pPr>
            <a:r>
              <a:rPr lang="da-DK" altLang="da-DK" sz="1200" b="1" dirty="0">
                <a:solidFill>
                  <a:srgbClr val="0000FF"/>
                </a:solidFill>
              </a:rPr>
              <a:t>Godt vi ikke skal gøre det manuelt</a:t>
            </a:r>
          </a:p>
        </p:txBody>
      </p:sp>
      <p:sp>
        <p:nvSpPr>
          <p:cNvPr id="113" name="Text Box 21"/>
          <p:cNvSpPr txBox="1">
            <a:spLocks noChangeArrowheads="1"/>
          </p:cNvSpPr>
          <p:nvPr/>
        </p:nvSpPr>
        <p:spPr bwMode="auto">
          <a:xfrm>
            <a:off x="3433073" y="5361075"/>
            <a:ext cx="5171375" cy="1308050"/>
          </a:xfrm>
          <a:prstGeom prst="rect">
            <a:avLst/>
          </a:prstGeom>
          <a:solidFill>
            <a:srgbClr val="CCECFF"/>
          </a:solidFill>
          <a:ln w="28575">
            <a:solidFill>
              <a:srgbClr val="0000FF"/>
            </a:solidFill>
          </a:ln>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defTabSz="1112838">
              <a:lnSpc>
                <a:spcPct val="90000"/>
              </a:lnSpc>
              <a:spcBef>
                <a:spcPts val="600"/>
              </a:spcBef>
            </a:pPr>
            <a:r>
              <a:rPr lang="da-DK" altLang="da-DK" sz="1200" b="1" dirty="0">
                <a:solidFill>
                  <a:srgbClr val="0000FF"/>
                </a:solidFill>
              </a:rPr>
              <a:t>Problemet vokser </a:t>
            </a:r>
            <a:r>
              <a:rPr lang="da-DK" altLang="da-DK" sz="1200" b="1" dirty="0">
                <a:solidFill>
                  <a:srgbClr val="008000"/>
                </a:solidFill>
              </a:rPr>
              <a:t>meget hurtigt</a:t>
            </a:r>
            <a:r>
              <a:rPr lang="da-DK" altLang="da-DK" sz="1200" b="1" dirty="0">
                <a:solidFill>
                  <a:srgbClr val="0000FF"/>
                </a:solidFill>
              </a:rPr>
              <a:t>, når vi øger antallet af dronninger</a:t>
            </a:r>
          </a:p>
          <a:p>
            <a:pPr defTabSz="1112838">
              <a:lnSpc>
                <a:spcPct val="90000"/>
              </a:lnSpc>
              <a:spcBef>
                <a:spcPts val="1200"/>
              </a:spcBef>
              <a:tabLst>
                <a:tab pos="357188" algn="ctr"/>
                <a:tab pos="1524000" algn="ctr"/>
                <a:tab pos="2957513" algn="ctr"/>
                <a:tab pos="4394200" algn="ctr"/>
              </a:tabLst>
            </a:pPr>
            <a:r>
              <a:rPr lang="da-DK" altLang="da-DK" sz="1200" b="1" dirty="0">
                <a:solidFill>
                  <a:srgbClr val="0000FF"/>
                </a:solidFill>
              </a:rPr>
              <a:t>	Dronninger	Løsninger	Rekursive kald	Tid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8	92	Godt 2 tusinde	1 millisekund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12	14.200	Knap 1 million	Under 1 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16	Knap 15 millioner	Godt 1 milliard	Nogle få minutter</a:t>
            </a:r>
          </a:p>
        </p:txBody>
      </p:sp>
    </p:spTree>
    <p:extLst>
      <p:ext uri="{BB962C8B-B14F-4D97-AF65-F5344CB8AC3E}">
        <p14:creationId xmlns:p14="http://schemas.microsoft.com/office/powerpoint/2010/main" val="121405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4"/>
                                        </p:tgtEl>
                                        <p:attrNameLst>
                                          <p:attrName>style.visibility</p:attrName>
                                        </p:attrNameLst>
                                      </p:cBhvr>
                                      <p:to>
                                        <p:strVal val="visible"/>
                                      </p:to>
                                    </p:se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5"/>
                                        </p:tgtEl>
                                        <p:attrNameLst>
                                          <p:attrName>style.visibility</p:attrName>
                                        </p:attrNameLst>
                                      </p:cBhvr>
                                      <p:to>
                                        <p:strVal val="visible"/>
                                      </p:to>
                                    </p:se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6"/>
                                        </p:tgtEl>
                                        <p:attrNameLst>
                                          <p:attrName>style.visibility</p:attrName>
                                        </p:attrNameLst>
                                      </p:cBhvr>
                                      <p:to>
                                        <p:strVal val="visible"/>
                                      </p:to>
                                    </p:se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8"/>
                                        </p:tgtEl>
                                        <p:attrNameLst>
                                          <p:attrName>style.visibility</p:attrName>
                                        </p:attrNameLst>
                                      </p:cBhvr>
                                      <p:to>
                                        <p:strVal val="visible"/>
                                      </p:to>
                                    </p:set>
                                  </p:childTnLst>
                                  <p:subTnLst>
                                    <p:set>
                                      <p:cBhvr override="childStyle">
                                        <p:cTn dur="1" fill="hold" display="0" masterRel="nextClick" afterEffect="1"/>
                                        <p:tgtEl>
                                          <p:spTgt spid="138"/>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9"/>
                                        </p:tgtEl>
                                        <p:attrNameLst>
                                          <p:attrName>style.visibility</p:attrName>
                                        </p:attrNameLst>
                                      </p:cBhvr>
                                      <p:to>
                                        <p:strVal val="visible"/>
                                      </p:to>
                                    </p:set>
                                  </p:childTnLst>
                                  <p:subTnLst>
                                    <p:set>
                                      <p:cBhvr override="childStyle">
                                        <p:cTn dur="1" fill="hold" display="0" masterRel="nextClick" afterEffect="1"/>
                                        <p:tgtEl>
                                          <p:spTgt spid="139"/>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1"/>
                                        </p:tgtEl>
                                        <p:attrNameLst>
                                          <p:attrName>style.visibility</p:attrName>
                                        </p:attrNameLst>
                                      </p:cBhvr>
                                      <p:to>
                                        <p:strVal val="visible"/>
                                      </p:to>
                                    </p:set>
                                  </p:childTnLst>
                                  <p:subTnLst>
                                    <p:set>
                                      <p:cBhvr override="childStyle">
                                        <p:cTn dur="1" fill="hold" display="0" masterRel="nextClick" afterEffect="1"/>
                                        <p:tgtEl>
                                          <p:spTgt spid="141"/>
                                        </p:tgtEl>
                                        <p:attrNameLst>
                                          <p:attrName>style.visibility</p:attrName>
                                        </p:attrNameLst>
                                      </p:cBhvr>
                                      <p:to>
                                        <p:strVal val="hidden"/>
                                      </p:to>
                                    </p:set>
                                  </p:subTnLst>
                                </p:cTn>
                              </p:par>
                              <p:par>
                                <p:cTn id="131" presetID="1" presetClass="entr" presetSubtype="0" fill="hold" grpId="0" nodeType="withEffect">
                                  <p:stCondLst>
                                    <p:cond delay="0"/>
                                  </p:stCondLst>
                                  <p:childTnLst>
                                    <p:set>
                                      <p:cBhvr>
                                        <p:cTn id="132"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par>
                                <p:cTn id="133" presetID="1" presetClass="entr" presetSubtype="0" fill="hold" grpId="0" nodeType="withEffect">
                                  <p:stCondLst>
                                    <p:cond delay="0"/>
                                  </p:stCondLst>
                                  <p:childTnLst>
                                    <p:set>
                                      <p:cBhvr>
                                        <p:cTn id="134" dur="1" fill="hold">
                                          <p:stCondLst>
                                            <p:cond delay="0"/>
                                          </p:stCondLst>
                                        </p:cTn>
                                        <p:tgtEl>
                                          <p:spTgt spid="169"/>
                                        </p:tgtEl>
                                        <p:attrNameLst>
                                          <p:attrName>style.visibility</p:attrName>
                                        </p:attrNameLst>
                                      </p:cBhvr>
                                      <p:to>
                                        <p:strVal val="visible"/>
                                      </p:to>
                                    </p:se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9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2"/>
                                        </p:tgtEl>
                                        <p:attrNameLst>
                                          <p:attrName>style.visibility</p:attrName>
                                        </p:attrNameLst>
                                      </p:cBhvr>
                                      <p:to>
                                        <p:strVal val="visible"/>
                                      </p:to>
                                    </p:set>
                                  </p:childTnLst>
                                  <p:subTnLst>
                                    <p:set>
                                      <p:cBhvr override="childStyle">
                                        <p:cTn dur="1" fill="hold" display="0" masterRel="nextClick" afterEffect="1"/>
                                        <p:tgtEl>
                                          <p:spTgt spid="142"/>
                                        </p:tgtEl>
                                        <p:attrNameLst>
                                          <p:attrName>style.visibility</p:attrName>
                                        </p:attrNameLst>
                                      </p:cBhvr>
                                      <p:to>
                                        <p:strVal val="hidden"/>
                                      </p:to>
                                    </p:set>
                                  </p:sub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4"/>
                                        </p:tgtEl>
                                        <p:attrNameLst>
                                          <p:attrName>style.visibility</p:attrName>
                                        </p:attrNameLst>
                                      </p:cBhvr>
                                      <p:to>
                                        <p:strVal val="visible"/>
                                      </p:to>
                                    </p:set>
                                  </p:childTnLst>
                                  <p:subTnLst>
                                    <p:set>
                                      <p:cBhvr override="childStyle">
                                        <p:cTn dur="1" fill="hold" display="0" masterRel="nextClick" afterEffect="1"/>
                                        <p:tgtEl>
                                          <p:spTgt spid="144"/>
                                        </p:tgtEl>
                                        <p:attrNameLst>
                                          <p:attrName>style.visibility</p:attrName>
                                        </p:attrNameLst>
                                      </p:cBhvr>
                                      <p:to>
                                        <p:strVal val="hidden"/>
                                      </p:to>
                                    </p:set>
                                  </p:sub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48"/>
                                        </p:tgtEl>
                                        <p:attrNameLst>
                                          <p:attrName>style.visibility</p:attrName>
                                        </p:attrNameLst>
                                      </p:cBhvr>
                                      <p:to>
                                        <p:strVal val="visible"/>
                                      </p:to>
                                    </p:set>
                                  </p:childTnLst>
                                  <p:subTnLst>
                                    <p:set>
                                      <p:cBhvr override="childStyle">
                                        <p:cTn dur="1" fill="hold" display="0" masterRel="nextClick" afterEffect="1"/>
                                        <p:tgtEl>
                                          <p:spTgt spid="148"/>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51"/>
                                        </p:tgtEl>
                                        <p:attrNameLst>
                                          <p:attrName>style.visibility</p:attrName>
                                        </p:attrNameLst>
                                      </p:cBhvr>
                                      <p:to>
                                        <p:strVal val="visible"/>
                                      </p:to>
                                    </p:set>
                                  </p:childTnLst>
                                  <p:subTnLst>
                                    <p:set>
                                      <p:cBhvr override="childStyle">
                                        <p:cTn dur="1" fill="hold" display="0" masterRel="nextClick" afterEffect="1"/>
                                        <p:tgtEl>
                                          <p:spTgt spid="151"/>
                                        </p:tgtEl>
                                        <p:attrNameLst>
                                          <p:attrName>style.visibility</p:attrName>
                                        </p:attrNameLst>
                                      </p:cBhvr>
                                      <p:to>
                                        <p:strVal val="hidden"/>
                                      </p:to>
                                    </p:set>
                                  </p:sub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3"/>
                                        </p:tgtEl>
                                        <p:attrNameLst>
                                          <p:attrName>style.visibility</p:attrName>
                                        </p:attrNameLst>
                                      </p:cBhvr>
                                      <p:to>
                                        <p:strVal val="visible"/>
                                      </p:to>
                                    </p:se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54"/>
                                        </p:tgtEl>
                                        <p:attrNameLst>
                                          <p:attrName>style.visibility</p:attrName>
                                        </p:attrNameLst>
                                      </p:cBhvr>
                                      <p:to>
                                        <p:strVal val="visible"/>
                                      </p:to>
                                    </p:set>
                                  </p:childTnLst>
                                  <p:subTnLst>
                                    <p:set>
                                      <p:cBhvr override="childStyle">
                                        <p:cTn dur="1" fill="hold" display="0" masterRel="nextClick" afterEffect="1"/>
                                        <p:tgtEl>
                                          <p:spTgt spid="154"/>
                                        </p:tgtEl>
                                        <p:attrNameLst>
                                          <p:attrName>style.visibility</p:attrName>
                                        </p:attrNameLst>
                                      </p:cBhvr>
                                      <p:to>
                                        <p:strVal val="hidden"/>
                                      </p:to>
                                    </p:set>
                                  </p:subTnLst>
                                </p:cTn>
                              </p:par>
                              <p:par>
                                <p:cTn id="197" presetID="1" presetClass="entr" presetSubtype="0" fill="hold" grpId="0" nodeType="withEffect">
                                  <p:stCondLst>
                                    <p:cond delay="0"/>
                                  </p:stCondLst>
                                  <p:childTnLst>
                                    <p:set>
                                      <p:cBhvr>
                                        <p:cTn id="198" dur="1" fill="hold">
                                          <p:stCondLst>
                                            <p:cond delay="0"/>
                                          </p:stCondLst>
                                        </p:cTn>
                                        <p:tgtEl>
                                          <p:spTgt spid="170"/>
                                        </p:tgtEl>
                                        <p:attrNameLst>
                                          <p:attrName>style.visibility</p:attrName>
                                        </p:attrNameLst>
                                      </p:cBhvr>
                                      <p:to>
                                        <p:strVal val="visible"/>
                                      </p:to>
                                    </p:set>
                                  </p:childTnLst>
                                  <p:subTnLst>
                                    <p:set>
                                      <p:cBhvr override="childStyle">
                                        <p:cTn dur="1" fill="hold" display="0" masterRel="nextClick" afterEffect="1"/>
                                        <p:tgtEl>
                                          <p:spTgt spid="170"/>
                                        </p:tgtEl>
                                        <p:attrNameLst>
                                          <p:attrName>style.visibility</p:attrName>
                                        </p:attrNameLst>
                                      </p:cBhvr>
                                      <p:to>
                                        <p:strVal val="hidden"/>
                                      </p:to>
                                    </p:set>
                                  </p:subTnLst>
                                </p:cTn>
                              </p:par>
                              <p:par>
                                <p:cTn id="199" presetID="1" presetClass="entr" presetSubtype="0" fill="hold" grpId="0" nodeType="withEffect">
                                  <p:stCondLst>
                                    <p:cond delay="0"/>
                                  </p:stCondLst>
                                  <p:childTnLst>
                                    <p:set>
                                      <p:cBhvr>
                                        <p:cTn id="200" dur="1" fill="hold">
                                          <p:stCondLst>
                                            <p:cond delay="0"/>
                                          </p:stCondLst>
                                        </p:cTn>
                                        <p:tgtEl>
                                          <p:spTgt spid="171"/>
                                        </p:tgtEl>
                                        <p:attrNameLst>
                                          <p:attrName>style.visibility</p:attrName>
                                        </p:attrNameLst>
                                      </p:cBhvr>
                                      <p:to>
                                        <p:strVal val="visible"/>
                                      </p:to>
                                    </p:se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5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207" presetID="1" presetClass="entr" presetSubtype="0" fill="hold" grpId="0" nodeType="withEffect">
                                  <p:stCondLst>
                                    <p:cond delay="0"/>
                                  </p:stCondLst>
                                  <p:childTnLst>
                                    <p:set>
                                      <p:cBhvr>
                                        <p:cTn id="208" dur="1" fill="hold">
                                          <p:stCondLst>
                                            <p:cond delay="0"/>
                                          </p:stCondLst>
                                        </p:cTn>
                                        <p:tgtEl>
                                          <p:spTgt spid="173"/>
                                        </p:tgtEl>
                                        <p:attrNameLst>
                                          <p:attrName>style.visibility</p:attrName>
                                        </p:attrNameLst>
                                      </p:cBhvr>
                                      <p:to>
                                        <p:strVal val="visible"/>
                                      </p:to>
                                    </p:set>
                                  </p:childTnLst>
                                  <p:subTnLst>
                                    <p:set>
                                      <p:cBhvr override="childStyle">
                                        <p:cTn dur="1" fill="hold" display="0" masterRel="nextClick" afterEffect="1"/>
                                        <p:tgtEl>
                                          <p:spTgt spid="173"/>
                                        </p:tgtEl>
                                        <p:attrNameLst>
                                          <p:attrName>style.visibility</p:attrName>
                                        </p:attrNameLst>
                                      </p:cBhvr>
                                      <p:to>
                                        <p:strVal val="hidden"/>
                                      </p:to>
                                    </p:set>
                                  </p:subTnLst>
                                </p:cTn>
                              </p:par>
                              <p:par>
                                <p:cTn id="209" presetID="1" presetClass="entr" presetSubtype="0" fill="hold" grpId="0" nodeType="withEffect">
                                  <p:stCondLst>
                                    <p:cond delay="0"/>
                                  </p:stCondLst>
                                  <p:childTnLst>
                                    <p:set>
                                      <p:cBhvr>
                                        <p:cTn id="210" dur="1" fill="hold">
                                          <p:stCondLst>
                                            <p:cond delay="0"/>
                                          </p:stCondLst>
                                        </p:cTn>
                                        <p:tgtEl>
                                          <p:spTgt spid="9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217" presetID="1" presetClass="entr" presetSubtype="0" fill="hold" grpId="0" nodeType="withEffect">
                                  <p:stCondLst>
                                    <p:cond delay="0"/>
                                  </p:stCondLst>
                                  <p:childTnLst>
                                    <p:set>
                                      <p:cBhvr>
                                        <p:cTn id="218" dur="1" fill="hold">
                                          <p:stCondLst>
                                            <p:cond delay="0"/>
                                          </p:stCondLst>
                                        </p:cTn>
                                        <p:tgtEl>
                                          <p:spTgt spid="9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9"/>
                                        </p:tgtEl>
                                        <p:attrNameLst>
                                          <p:attrName>style.visibility</p:attrName>
                                        </p:attrNameLst>
                                      </p:cBhvr>
                                      <p:to>
                                        <p:strVal val="visible"/>
                                      </p:to>
                                    </p:set>
                                  </p:childTnLst>
                                  <p:subTnLst>
                                    <p:set>
                                      <p:cBhvr override="childStyle">
                                        <p:cTn dur="1" fill="hold" display="0" masterRel="nextClick" afterEffect="1"/>
                                        <p:tgtEl>
                                          <p:spTgt spid="159"/>
                                        </p:tgtEl>
                                        <p:attrNameLst>
                                          <p:attrName>style.visibility</p:attrName>
                                        </p:attrNameLst>
                                      </p:cBhvr>
                                      <p:to>
                                        <p:strVal val="hidden"/>
                                      </p:to>
                                    </p:set>
                                  </p:sub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60"/>
                                        </p:tgtEl>
                                        <p:attrNameLst>
                                          <p:attrName>style.visibility</p:attrName>
                                        </p:attrNameLst>
                                      </p:cBhvr>
                                      <p:to>
                                        <p:strVal val="visible"/>
                                      </p:to>
                                    </p:se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62"/>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0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8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102"/>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03"/>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10"/>
                                        </p:tgtEl>
                                        <p:attrNameLst>
                                          <p:attrName>style.visibility</p:attrName>
                                        </p:attrNameLst>
                                      </p:cBhvr>
                                      <p:to>
                                        <p:strVal val="visible"/>
                                      </p:to>
                                    </p:set>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11"/>
                                        </p:tgtEl>
                                        <p:attrNameLst>
                                          <p:attrName>style.visibility</p:attrName>
                                        </p:attrNameLst>
                                      </p:cBhvr>
                                      <p:to>
                                        <p:strVal val="visible"/>
                                      </p:to>
                                    </p:se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2"/>
                                        </p:tgtEl>
                                        <p:attrNameLst>
                                          <p:attrName>style.visibility</p:attrName>
                                        </p:attrNameLst>
                                      </p:cBhvr>
                                      <p:to>
                                        <p:strVal val="visible"/>
                                      </p:to>
                                    </p:se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85"/>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04"/>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5"/>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14"/>
                                        </p:tgtEl>
                                        <p:attrNameLst>
                                          <p:attrName>style.visibility</p:attrName>
                                        </p:attrNameLst>
                                      </p:cBhvr>
                                      <p:to>
                                        <p:strVal val="visible"/>
                                      </p:to>
                                    </p:se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115"/>
                                        </p:tgtEl>
                                        <p:attrNameLst>
                                          <p:attrName>style.visibility</p:attrName>
                                        </p:attrNameLst>
                                      </p:cBhvr>
                                      <p:to>
                                        <p:strVal val="visible"/>
                                      </p:to>
                                    </p:se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18"/>
                                        </p:tgtEl>
                                        <p:attrNameLst>
                                          <p:attrName>style.visibility</p:attrName>
                                        </p:attrNameLst>
                                      </p:cBhvr>
                                      <p:to>
                                        <p:strVal val="visible"/>
                                      </p:to>
                                    </p:se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95"/>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106"/>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07"/>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121"/>
                                        </p:tgtEl>
                                        <p:attrNameLst>
                                          <p:attrName>style.visibility</p:attrName>
                                        </p:attrNameLst>
                                      </p:cBhvr>
                                      <p:to>
                                        <p:strVal val="visible"/>
                                      </p:to>
                                    </p:se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0" nodeType="clickEffect">
                                  <p:stCondLst>
                                    <p:cond delay="0"/>
                                  </p:stCondLst>
                                  <p:childTnLst>
                                    <p:set>
                                      <p:cBhvr>
                                        <p:cTn id="326" dur="1" fill="hold">
                                          <p:stCondLst>
                                            <p:cond delay="0"/>
                                          </p:stCondLst>
                                        </p:cTn>
                                        <p:tgtEl>
                                          <p:spTgt spid="123"/>
                                        </p:tgtEl>
                                        <p:attrNameLst>
                                          <p:attrName>style.visibility</p:attrName>
                                        </p:attrNameLst>
                                      </p:cBhvr>
                                      <p:to>
                                        <p:strVal val="visible"/>
                                      </p:to>
                                    </p:se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125"/>
                                        </p:tgtEl>
                                        <p:attrNameLst>
                                          <p:attrName>style.visibility</p:attrName>
                                        </p:attrNameLst>
                                      </p:cBhvr>
                                      <p:to>
                                        <p:strVal val="visible"/>
                                      </p:to>
                                    </p:se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126"/>
                                        </p:tgtEl>
                                        <p:attrNameLst>
                                          <p:attrName>style.visibility</p:attrName>
                                        </p:attrNameLst>
                                      </p:cBhvr>
                                      <p:to>
                                        <p:strVal val="visible"/>
                                      </p:to>
                                    </p:se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96"/>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127"/>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8" grpId="0"/>
      <p:bldP spid="69" grpId="0"/>
      <p:bldP spid="71" grpId="0"/>
      <p:bldP spid="72" grpId="0"/>
      <p:bldP spid="73" grpId="0"/>
      <p:bldP spid="74" grpId="0"/>
      <p:bldP spid="75" grpId="0"/>
      <p:bldP spid="76" grpId="0"/>
      <p:bldP spid="78" grpId="0"/>
      <p:bldP spid="79" grpId="0"/>
      <p:bldP spid="80" grpId="0"/>
      <p:bldP spid="81" grpId="0"/>
      <p:bldP spid="82" grpId="0"/>
      <p:bldP spid="84"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6" grpId="0"/>
      <p:bldP spid="157" grpId="0"/>
      <p:bldP spid="158" grpId="0"/>
      <p:bldP spid="159" grpId="0"/>
      <p:bldP spid="160" grpId="0"/>
      <p:bldP spid="161" grpId="0"/>
      <p:bldP spid="162" grpId="0"/>
      <p:bldP spid="168" grpId="0" animBg="1"/>
      <p:bldP spid="169" grpId="0"/>
      <p:bldP spid="170" grpId="0" animBg="1"/>
      <p:bldP spid="171" grpId="0" animBg="1"/>
      <p:bldP spid="62" grpId="0" animBg="1"/>
      <p:bldP spid="63" grpId="0"/>
      <p:bldP spid="64" grpId="0" animBg="1"/>
      <p:bldP spid="65" grpId="0"/>
      <p:bldP spid="66" grpId="0" animBg="1"/>
      <p:bldP spid="67" grpId="0"/>
      <p:bldP spid="70" grpId="0" animBg="1"/>
      <p:bldP spid="77" grpId="0"/>
      <p:bldP spid="86" grpId="0" animBg="1"/>
      <p:bldP spid="87" grpId="0"/>
      <p:bldP spid="88" grpId="0" animBg="1"/>
      <p:bldP spid="89" grpId="0"/>
      <p:bldP spid="3" grpId="0" animBg="1"/>
      <p:bldP spid="90" grpId="0" animBg="1"/>
      <p:bldP spid="91" grpId="0"/>
      <p:bldP spid="92" grpId="0" animBg="1"/>
      <p:bldP spid="94" grpId="0" animBg="1"/>
      <p:bldP spid="83" grpId="0"/>
      <p:bldP spid="85" grpId="0"/>
      <p:bldP spid="95" grpId="0"/>
      <p:bldP spid="96" grpId="0"/>
      <p:bldP spid="99" grpId="0"/>
      <p:bldP spid="100" grpId="0" animBg="1"/>
      <p:bldP spid="101" grpId="0"/>
      <p:bldP spid="102" grpId="0" animBg="1"/>
      <p:bldP spid="103" grpId="0"/>
      <p:bldP spid="104" grpId="0" animBg="1"/>
      <p:bldP spid="105" grpId="0"/>
      <p:bldP spid="106" grpId="0" animBg="1"/>
      <p:bldP spid="107" grpId="0"/>
      <p:bldP spid="110" grpId="0"/>
      <p:bldP spid="111" grpId="0"/>
      <p:bldP spid="112" grpId="0"/>
      <p:bldP spid="114" grpId="0"/>
      <p:bldP spid="115" grpId="0"/>
      <p:bldP spid="116" grpId="0"/>
      <p:bldP spid="117" grpId="0"/>
      <p:bldP spid="118" grpId="0"/>
      <p:bldP spid="119" grpId="0"/>
      <p:bldP spid="120" grpId="0"/>
      <p:bldP spid="121" grpId="0"/>
      <p:bldP spid="123" grpId="0"/>
      <p:bldP spid="124" grpId="0"/>
      <p:bldP spid="125" grpId="0"/>
      <p:bldP spid="126" grpId="0"/>
      <p:bldP spid="173" grpId="0" animBg="1"/>
      <p:bldP spid="127" grpId="0" animBg="1"/>
      <p:bldP spid="1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782" y="1484784"/>
            <a:ext cx="3250020" cy="321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21"/>
          <p:cNvSpPr txBox="1">
            <a:spLocks noChangeArrowheads="1"/>
          </p:cNvSpPr>
          <p:nvPr/>
        </p:nvSpPr>
        <p:spPr bwMode="auto">
          <a:xfrm>
            <a:off x="3581625" y="303646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0000FF"/>
                </a:solidFill>
                <a:latin typeface="Arial"/>
                <a:cs typeface="Arial"/>
              </a:rPr>
              <a:t>●</a:t>
            </a:r>
            <a:endParaRPr lang="da-DK" altLang="da-DK" sz="2400" b="1" dirty="0">
              <a:solidFill>
                <a:srgbClr val="0000FF"/>
              </a:solidFill>
            </a:endParaRPr>
          </a:p>
        </p:txBody>
      </p:sp>
      <p:sp>
        <p:nvSpPr>
          <p:cNvPr id="14" name="Text Box 21"/>
          <p:cNvSpPr txBox="1">
            <a:spLocks noChangeArrowheads="1"/>
          </p:cNvSpPr>
          <p:nvPr/>
        </p:nvSpPr>
        <p:spPr bwMode="auto">
          <a:xfrm>
            <a:off x="5382931" y="1558424"/>
            <a:ext cx="2933485" cy="2185214"/>
          </a:xfrm>
          <a:prstGeom prst="rect">
            <a:avLst/>
          </a:prstGeom>
          <a:solidFill>
            <a:srgbClr val="CCECFF"/>
          </a:solidFill>
          <a:ln w="28575">
            <a:solidFill>
              <a:srgbClr val="0000FF"/>
            </a:solidFill>
          </a:ln>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ts val="600"/>
              </a:spcBef>
              <a:buFontTx/>
              <a:buNone/>
            </a:pPr>
            <a:r>
              <a:rPr lang="da-DK" altLang="da-DK" sz="1400" b="1" dirty="0">
                <a:solidFill>
                  <a:srgbClr val="0000FF"/>
                </a:solidFill>
              </a:rPr>
              <a:t>Vi skal tjekke søjlen og de to diagonaler</a:t>
            </a:r>
          </a:p>
          <a:p>
            <a:pPr marL="179388" indent="-179388">
              <a:spcBef>
                <a:spcPts val="600"/>
              </a:spcBef>
              <a:buFont typeface="Arial" panose="020B0604020202020204" pitchFamily="34" charset="0"/>
              <a:buChar char="•"/>
            </a:pPr>
            <a:r>
              <a:rPr lang="da-DK" altLang="da-DK" sz="1400" b="1" dirty="0">
                <a:solidFill>
                  <a:srgbClr val="0000FF"/>
                </a:solidFill>
              </a:rPr>
              <a:t>Vi behøver ikke at tjekke opad</a:t>
            </a:r>
            <a:br>
              <a:rPr lang="da-DK" altLang="da-DK" sz="1400" b="1" dirty="0">
                <a:solidFill>
                  <a:srgbClr val="0000FF"/>
                </a:solidFill>
              </a:rPr>
            </a:br>
            <a:r>
              <a:rPr lang="da-DK" altLang="da-DK" sz="1400" b="1" dirty="0">
                <a:solidFill>
                  <a:srgbClr val="0000FF"/>
                </a:solidFill>
              </a:rPr>
              <a:t>(der har vi endnu ikke placeret dronninger)</a:t>
            </a:r>
          </a:p>
          <a:p>
            <a:pPr marL="179388" indent="-179388" eaLnBrk="1" hangingPunct="1">
              <a:spcBef>
                <a:spcPts val="600"/>
              </a:spcBef>
              <a:buFont typeface="Arial" panose="020B0604020202020204" pitchFamily="34" charset="0"/>
              <a:buChar char="•"/>
            </a:pPr>
            <a:r>
              <a:rPr lang="da-DK" altLang="da-DK" sz="1400" b="1" dirty="0">
                <a:solidFill>
                  <a:srgbClr val="0000FF"/>
                </a:solidFill>
              </a:rPr>
              <a:t>Det gør ikke noget, at vi kommer uden for brættet</a:t>
            </a:r>
            <a:br>
              <a:rPr lang="da-DK" altLang="da-DK" sz="1400" b="1" dirty="0">
                <a:solidFill>
                  <a:srgbClr val="0000FF"/>
                </a:solidFill>
              </a:rPr>
            </a:br>
            <a:r>
              <a:rPr lang="da-DK" altLang="da-DK" sz="1400" b="1" dirty="0">
                <a:solidFill>
                  <a:srgbClr val="0000FF"/>
                </a:solidFill>
              </a:rPr>
              <a:t>(der er vi helt sikre på ikke at finde en dronning)</a:t>
            </a:r>
          </a:p>
        </p:txBody>
      </p:sp>
      <p:sp>
        <p:nvSpPr>
          <p:cNvPr id="20" name="Text Box 21"/>
          <p:cNvSpPr txBox="1">
            <a:spLocks noChangeArrowheads="1"/>
          </p:cNvSpPr>
          <p:nvPr/>
        </p:nvSpPr>
        <p:spPr bwMode="auto">
          <a:xfrm>
            <a:off x="3202401"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21" name="Text Box 21"/>
          <p:cNvSpPr txBox="1">
            <a:spLocks noChangeArrowheads="1"/>
          </p:cNvSpPr>
          <p:nvPr/>
        </p:nvSpPr>
        <p:spPr bwMode="auto">
          <a:xfrm>
            <a:off x="3978645"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22" name="Text Box 21"/>
          <p:cNvSpPr txBox="1">
            <a:spLocks noChangeArrowheads="1"/>
          </p:cNvSpPr>
          <p:nvPr/>
        </p:nvSpPr>
        <p:spPr bwMode="auto">
          <a:xfrm>
            <a:off x="3567022"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25" name="Text Box 21"/>
          <p:cNvSpPr txBox="1">
            <a:spLocks noChangeArrowheads="1"/>
          </p:cNvSpPr>
          <p:nvPr/>
        </p:nvSpPr>
        <p:spPr bwMode="auto">
          <a:xfrm>
            <a:off x="2803915" y="38455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27" name="Text Box 21"/>
          <p:cNvSpPr txBox="1">
            <a:spLocks noChangeArrowheads="1"/>
          </p:cNvSpPr>
          <p:nvPr/>
        </p:nvSpPr>
        <p:spPr bwMode="auto">
          <a:xfrm>
            <a:off x="4357825" y="383562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28" name="Text Box 21"/>
          <p:cNvSpPr txBox="1">
            <a:spLocks noChangeArrowheads="1"/>
          </p:cNvSpPr>
          <p:nvPr/>
        </p:nvSpPr>
        <p:spPr bwMode="auto">
          <a:xfrm>
            <a:off x="3561642" y="384731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43" name="Text Box 21"/>
          <p:cNvSpPr txBox="1">
            <a:spLocks noChangeArrowheads="1"/>
          </p:cNvSpPr>
          <p:nvPr/>
        </p:nvSpPr>
        <p:spPr bwMode="auto">
          <a:xfrm>
            <a:off x="1526814" y="4315122"/>
            <a:ext cx="5360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a:solidFill>
                  <a:schemeClr val="tx1"/>
                </a:solidFill>
              </a:rPr>
              <a:t>(0,0)</a:t>
            </a:r>
          </a:p>
        </p:txBody>
      </p:sp>
      <p:sp>
        <p:nvSpPr>
          <p:cNvPr id="45" name="Line 22"/>
          <p:cNvSpPr>
            <a:spLocks noChangeShapeType="1"/>
          </p:cNvSpPr>
          <p:nvPr/>
        </p:nvSpPr>
        <p:spPr bwMode="auto">
          <a:xfrm flipH="1">
            <a:off x="3773625" y="2073936"/>
            <a:ext cx="0" cy="102323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Text Box 21"/>
          <p:cNvSpPr txBox="1">
            <a:spLocks noChangeArrowheads="1"/>
          </p:cNvSpPr>
          <p:nvPr/>
        </p:nvSpPr>
        <p:spPr bwMode="auto">
          <a:xfrm>
            <a:off x="2534863" y="2021756"/>
            <a:ext cx="1688603" cy="523220"/>
          </a:xfrm>
          <a:prstGeom prst="rect">
            <a:avLst/>
          </a:prstGeom>
          <a:solidFill>
            <a:srgbClr val="CCECFF"/>
          </a:solidFill>
          <a:ln w="28575">
            <a:solidFill>
              <a:srgbClr val="0000FF"/>
            </a:solidFill>
          </a:ln>
        </p:spPr>
        <p:txBody>
          <a:bodyPr wrap="square">
            <a:spAutoFit/>
          </a:bodyPr>
          <a:lstStyle>
            <a:defPPr>
              <a:defRPr lang="da-DK"/>
            </a:defPPr>
            <a:lvl1pPr eaLnBrk="1" hangingPunct="1">
              <a:spcBef>
                <a:spcPts val="600"/>
              </a:spcBef>
              <a:buFontTx/>
              <a:buNone/>
              <a:defRPr sz="1400" b="1">
                <a:solidFill>
                  <a:srgbClr val="0000FF"/>
                </a:solidFill>
              </a:defRPr>
            </a:lvl1pPr>
          </a:lstStyle>
          <a:p>
            <a:r>
              <a:rPr lang="da-DK" altLang="da-DK" dirty="0"/>
              <a:t>Kan vi placere</a:t>
            </a:r>
            <a:br>
              <a:rPr lang="da-DK" altLang="da-DK" dirty="0"/>
            </a:br>
            <a:r>
              <a:rPr lang="da-DK" altLang="da-DK" dirty="0"/>
              <a:t>en dronning her?</a:t>
            </a:r>
          </a:p>
        </p:txBody>
      </p:sp>
      <p:sp>
        <p:nvSpPr>
          <p:cNvPr id="68" name="Rectangle 3"/>
          <p:cNvSpPr txBox="1">
            <a:spLocks noChangeArrowheads="1"/>
          </p:cNvSpPr>
          <p:nvPr/>
        </p:nvSpPr>
        <p:spPr bwMode="auto">
          <a:xfrm>
            <a:off x="545863" y="1052737"/>
            <a:ext cx="8598137"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a:solidFill>
                  <a:srgbClr val="A50021"/>
                </a:solidFill>
                <a:ea typeface="ＭＳ Ｐゴシック" pitchFamily="34" charset="-128"/>
                <a:cs typeface="ＭＳ Ｐゴシック" pitchFamily="-106" charset="-128"/>
              </a:rPr>
              <a:t>Skal tjekke om det er legalt at placere en dronning på et givet felt</a:t>
            </a:r>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a:ea typeface="ＭＳ Ｐゴシック" pitchFamily="34" charset="-128"/>
              </a:rPr>
              <a:t>legal metoden</a:t>
            </a:r>
          </a:p>
        </p:txBody>
      </p:sp>
      <p:sp>
        <p:nvSpPr>
          <p:cNvPr id="70" name="Text Box 21"/>
          <p:cNvSpPr txBox="1">
            <a:spLocks noChangeArrowheads="1"/>
          </p:cNvSpPr>
          <p:nvPr/>
        </p:nvSpPr>
        <p:spPr bwMode="auto">
          <a:xfrm>
            <a:off x="2389562"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4779947"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72" name="Text Box 21"/>
          <p:cNvSpPr txBox="1">
            <a:spLocks noChangeArrowheads="1"/>
          </p:cNvSpPr>
          <p:nvPr/>
        </p:nvSpPr>
        <p:spPr bwMode="auto">
          <a:xfrm>
            <a:off x="3566033" y="42370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a:solidFill>
                  <a:srgbClr val="FF0000"/>
                </a:solidFill>
                <a:latin typeface="Arial"/>
                <a:cs typeface="Arial"/>
              </a:rPr>
              <a:t>●</a:t>
            </a:r>
            <a:endParaRPr lang="da-DK" altLang="da-DK" sz="2400" b="1" dirty="0">
              <a:solidFill>
                <a:srgbClr val="FF0000"/>
              </a:solidFill>
            </a:endParaRPr>
          </a:p>
        </p:txBody>
      </p:sp>
      <p:sp>
        <p:nvSpPr>
          <p:cNvPr id="23" name="Rectangle 3"/>
          <p:cNvSpPr txBox="1">
            <a:spLocks noChangeArrowheads="1"/>
          </p:cNvSpPr>
          <p:nvPr/>
        </p:nvSpPr>
        <p:spPr bwMode="auto">
          <a:xfrm>
            <a:off x="507290" y="4888905"/>
            <a:ext cx="8598137" cy="163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a:solidFill>
                  <a:srgbClr val="A50021"/>
                </a:solidFill>
                <a:ea typeface="ＭＳ Ｐゴシック" pitchFamily="34" charset="-128"/>
                <a:cs typeface="ＭＳ Ｐゴシック" pitchFamily="-106" charset="-128"/>
              </a:rPr>
              <a:t>Det er vigtigt at denne metoder er effektiv</a:t>
            </a:r>
          </a:p>
          <a:p>
            <a:pPr lvl="1"/>
            <a:r>
              <a:rPr lang="da-DK" altLang="da-DK" sz="1600" dirty="0"/>
              <a:t>For 8 dronninger kaldes den godt 15 tusinde gange</a:t>
            </a:r>
          </a:p>
          <a:p>
            <a:pPr lvl="1"/>
            <a:r>
              <a:rPr lang="da-DK" altLang="da-DK" sz="1600" dirty="0"/>
              <a:t>For 12 dronninger kaldes den godt 10 millioner gange</a:t>
            </a:r>
          </a:p>
          <a:p>
            <a:pPr lvl="1"/>
            <a:r>
              <a:rPr lang="da-DK" altLang="da-DK" sz="1600" dirty="0"/>
              <a:t>For 16 dronninger kaldes den godt 18 milliarder gange</a:t>
            </a:r>
          </a:p>
          <a:p>
            <a:pPr lvl="1"/>
            <a:r>
              <a:rPr lang="da-DK" altLang="da-DK" sz="1600" dirty="0"/>
              <a:t>Metoden bruger godt halvdelen af den samlede beregningstid</a:t>
            </a:r>
          </a:p>
        </p:txBody>
      </p:sp>
      <p:sp>
        <p:nvSpPr>
          <p:cNvPr id="24"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39</a:t>
            </a:fld>
            <a:endParaRPr lang="da-DK" altLang="da-DK" dirty="0"/>
          </a:p>
        </p:txBody>
      </p:sp>
    </p:spTree>
    <p:extLst>
      <p:ext uri="{BB962C8B-B14F-4D97-AF65-F5344CB8AC3E}">
        <p14:creationId xmlns:p14="http://schemas.microsoft.com/office/powerpoint/2010/main" val="4293522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22" grpId="0"/>
      <p:bldP spid="25" grpId="0"/>
      <p:bldP spid="27" grpId="0"/>
      <p:bldP spid="28" grpId="0"/>
      <p:bldP spid="70" grpId="0"/>
      <p:bldP spid="71" grpId="0"/>
      <p:bldP spid="7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552" y="260648"/>
            <a:ext cx="8207375" cy="682625"/>
          </a:xfrm>
        </p:spPr>
        <p:txBody>
          <a:bodyPr/>
          <a:lstStyle/>
          <a:p>
            <a:r>
              <a:rPr lang="da-DK" altLang="da-DK" sz="3200" dirty="0">
                <a:ea typeface="ＭＳ Ｐゴシック" pitchFamily="34" charset="-128"/>
              </a:rPr>
              <a:t>Forskelle på arrays og arraylister</a:t>
            </a:r>
          </a:p>
        </p:txBody>
      </p:sp>
      <p:sp>
        <p:nvSpPr>
          <p:cNvPr id="18435" name="Content Placeholder 2"/>
          <p:cNvSpPr>
            <a:spLocks noGrp="1"/>
          </p:cNvSpPr>
          <p:nvPr>
            <p:ph idx="1"/>
          </p:nvPr>
        </p:nvSpPr>
        <p:spPr>
          <a:xfrm>
            <a:off x="468313" y="980728"/>
            <a:ext cx="8496175" cy="5805264"/>
          </a:xfrm>
        </p:spPr>
        <p:txBody>
          <a:bodyPr/>
          <a:lstStyle/>
          <a:p>
            <a:pPr marL="342900" lvl="1" indent="-342900">
              <a:spcBef>
                <a:spcPts val="800"/>
              </a:spcBef>
              <a:buChar char="•"/>
            </a:pPr>
            <a:r>
              <a:rPr lang="da-DK" altLang="da-DK" b="1" dirty="0">
                <a:solidFill>
                  <a:srgbClr val="A50021"/>
                </a:solidFill>
                <a:ea typeface="ＭＳ Ｐゴシック" pitchFamily="34" charset="-128"/>
                <a:cs typeface="ＭＳ Ｐゴシック" pitchFamily="-65" charset="-128"/>
              </a:rPr>
              <a:t>Arrays har et fast (på forhånd kendt) antal elementer</a:t>
            </a:r>
          </a:p>
          <a:p>
            <a:pPr marL="342900" lvl="1" indent="-342900">
              <a:spcBef>
                <a:spcPts val="800"/>
              </a:spcBef>
              <a:buFontTx/>
              <a:buChar char="•"/>
            </a:pPr>
            <a:r>
              <a:rPr lang="da-DK" altLang="da-DK" b="1" dirty="0">
                <a:solidFill>
                  <a:srgbClr val="A50021"/>
                </a:solidFill>
                <a:ea typeface="ＭＳ Ｐゴシック" pitchFamily="34" charset="-128"/>
                <a:cs typeface="ＭＳ Ｐゴシック" pitchFamily="-65" charset="-128"/>
              </a:rPr>
              <a:t>Kan anvendes på primitive typer (uden brug af </a:t>
            </a:r>
            <a:r>
              <a:rPr lang="da-DK" altLang="da-DK" b="1" dirty="0" err="1">
                <a:solidFill>
                  <a:srgbClr val="A50021"/>
                </a:solidFill>
                <a:ea typeface="ＭＳ Ｐゴシック" pitchFamily="34" charset="-128"/>
                <a:cs typeface="ＭＳ Ｐゴシック" pitchFamily="-65" charset="-128"/>
              </a:rPr>
              <a:t>wrapper</a:t>
            </a:r>
            <a:r>
              <a:rPr lang="da-DK" altLang="da-DK" b="1" dirty="0">
                <a:solidFill>
                  <a:srgbClr val="A50021"/>
                </a:solidFill>
                <a:ea typeface="ＭＳ Ｐゴシック" pitchFamily="34" charset="-128"/>
                <a:cs typeface="ＭＳ Ｐゴシック" pitchFamily="-65" charset="-128"/>
              </a:rPr>
              <a:t> klasse)</a:t>
            </a:r>
          </a:p>
          <a:p>
            <a:pPr marL="342900" lvl="1" indent="-342900">
              <a:spcBef>
                <a:spcPts val="800"/>
              </a:spcBef>
              <a:buChar char="•"/>
            </a:pPr>
            <a:r>
              <a:rPr lang="da-DK" altLang="da-DK" b="1" dirty="0">
                <a:solidFill>
                  <a:srgbClr val="A50021"/>
                </a:solidFill>
                <a:ea typeface="ＭＳ Ｐゴシック" pitchFamily="34" charset="-128"/>
                <a:cs typeface="ＭＳ Ｐゴシック" pitchFamily="-65" charset="-128"/>
              </a:rPr>
              <a:t>Simplere syntax</a:t>
            </a:r>
          </a:p>
          <a:p>
            <a:pPr marL="2152650" lvl="1" indent="0">
              <a:spcBef>
                <a:spcPts val="0"/>
              </a:spcBef>
              <a:buNone/>
            </a:pPr>
            <a:r>
              <a:rPr lang="da-DK" altLang="da-DK" sz="1600" b="1" dirty="0">
                <a:solidFill>
                  <a:srgbClr val="7030A0"/>
                </a:solidFill>
                <a:latin typeface="Courier New" panose="02070309020205020404" pitchFamily="49" charset="0"/>
                <a:cs typeface="Courier New" panose="02070309020205020404" pitchFamily="49" charset="0"/>
              </a:rPr>
              <a:t>private</a:t>
            </a:r>
            <a:r>
              <a:rPr lang="da-DK" altLang="da-DK" sz="1600" b="1" dirty="0">
                <a:solidFill>
                  <a:srgbClr val="FF0000"/>
                </a:solidFill>
                <a:latin typeface="Courier New" panose="02070309020205020404" pitchFamily="49" charset="0"/>
                <a:cs typeface="Courier New" panose="02070309020205020404" pitchFamily="49" charset="0"/>
              </a:rPr>
              <a:t> </a:t>
            </a:r>
            <a:r>
              <a:rPr lang="da-DK" altLang="da-DK" sz="1600" b="1" dirty="0" err="1">
                <a:solidFill>
                  <a:srgbClr val="FF0000"/>
                </a:solidFill>
                <a:latin typeface="Courier New" panose="02070309020205020404" pitchFamily="49" charset="0"/>
                <a:cs typeface="Courier New" panose="02070309020205020404" pitchFamily="49" charset="0"/>
              </a:rPr>
              <a:t>int</a:t>
            </a:r>
            <a:r>
              <a:rPr lang="da-DK" altLang="da-DK" sz="1600" b="1" dirty="0">
                <a:solidFill>
                  <a:srgbClr val="000000"/>
                </a:solidFill>
                <a:latin typeface="Courier New" panose="02070309020205020404" pitchFamily="49" charset="0"/>
                <a:cs typeface="Courier New" panose="02070309020205020404" pitchFamily="49" charset="0"/>
              </a:rPr>
              <a:t>[] </a:t>
            </a:r>
            <a:r>
              <a:rPr lang="da-DK" altLang="da-DK" sz="1600" b="1" dirty="0" err="1">
                <a:solidFill>
                  <a:srgbClr val="000000"/>
                </a:solidFill>
                <a:latin typeface="Courier New" panose="02070309020205020404" pitchFamily="49" charset="0"/>
                <a:cs typeface="Courier New" panose="02070309020205020404" pitchFamily="49" charset="0"/>
              </a:rPr>
              <a:t>hourCounts</a:t>
            </a:r>
            <a:r>
              <a:rPr lang="da-DK" altLang="da-DK" sz="1600" b="1" dirty="0">
                <a:solidFill>
                  <a:srgbClr val="000000"/>
                </a:solidFill>
                <a:latin typeface="Courier New" panose="02070309020205020404" pitchFamily="49" charset="0"/>
                <a:cs typeface="Courier New" panose="02070309020205020404" pitchFamily="49" charset="0"/>
              </a:rPr>
              <a:t>;</a:t>
            </a:r>
            <a:br>
              <a:rPr lang="da-DK" altLang="da-DK" sz="1800" dirty="0">
                <a:ea typeface="ＭＳ Ｐゴシック" pitchFamily="34" charset="-128"/>
              </a:rPr>
            </a:b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1400" b="1" dirty="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1" indent="0">
              <a:spcBef>
                <a:spcPts val="900"/>
              </a:spcBef>
              <a:buNone/>
            </a:pP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 =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sz="1600" b="1" dirty="0" err="1">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[24];</a:t>
            </a:r>
            <a:br>
              <a:rPr lang="da-DK" altLang="da-DK" sz="1800" dirty="0">
                <a:ea typeface="ＭＳ Ｐゴシック" pitchFamily="34" charset="-128"/>
              </a:rPr>
            </a:b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 = new </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&lt;&gt;();</a:t>
            </a:r>
            <a:endParaRPr lang="da-DK" altLang="da-DK" sz="1400" b="1" dirty="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2" indent="0">
              <a:spcBef>
                <a:spcPts val="900"/>
              </a:spcBef>
              <a:buNone/>
            </a:pPr>
            <a:r>
              <a:rPr lang="da-DK" altLang="da-DK" b="1"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[13];</a:t>
            </a:r>
            <a:b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br>
            <a:r>
              <a:rPr lang="da-DK" altLang="da-DK" b="1"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hourCounts.get</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(13);</a:t>
            </a:r>
          </a:p>
          <a:p>
            <a:pPr marL="342900" lvl="1" indent="-342900">
              <a:spcBef>
                <a:spcPts val="600"/>
              </a:spcBef>
              <a:buChar char="•"/>
            </a:pPr>
            <a:r>
              <a:rPr lang="da-DK" altLang="da-DK" b="1" dirty="0">
                <a:solidFill>
                  <a:srgbClr val="A50021"/>
                </a:solidFill>
                <a:ea typeface="ＭＳ Ｐゴシック" pitchFamily="34" charset="-128"/>
                <a:cs typeface="ＭＳ Ｐゴシック" pitchFamily="-65" charset="-128"/>
              </a:rPr>
              <a:t>Velegnet til at håndtere </a:t>
            </a:r>
            <a:r>
              <a:rPr lang="da-DK" altLang="da-DK" b="1" dirty="0" err="1">
                <a:solidFill>
                  <a:srgbClr val="A50021"/>
                </a:solidFill>
                <a:ea typeface="ＭＳ Ｐゴシック" pitchFamily="34" charset="-128"/>
                <a:cs typeface="ＭＳ Ｐゴシック" pitchFamily="-65" charset="-128"/>
              </a:rPr>
              <a:t>flerdimensionele</a:t>
            </a:r>
            <a:r>
              <a:rPr lang="da-DK" altLang="da-DK" b="1" dirty="0">
                <a:solidFill>
                  <a:srgbClr val="A50021"/>
                </a:solidFill>
                <a:ea typeface="ＭＳ Ｐゴシック" pitchFamily="34" charset="-128"/>
                <a:cs typeface="ＭＳ Ｐゴシック" pitchFamily="-65" charset="-128"/>
              </a:rPr>
              <a:t> strukturer</a:t>
            </a:r>
          </a:p>
          <a:p>
            <a:pPr marL="2152650" lvl="2" indent="0">
              <a:spcBef>
                <a:spcPts val="0"/>
              </a:spcBef>
              <a:buNone/>
            </a:pPr>
            <a:r>
              <a:rPr lang="da-DK" altLang="da-DK" b="1" dirty="0" err="1">
                <a:solidFill>
                  <a:schemeClr val="tx1"/>
                </a:solidFill>
                <a:latin typeface="Courier New" panose="02070309020205020404" pitchFamily="49" charset="0"/>
                <a:ea typeface="ＭＳ Ｐゴシック" pitchFamily="34" charset="-128"/>
                <a:cs typeface="Courier New" panose="02070309020205020404" pitchFamily="49" charset="0"/>
              </a:rPr>
              <a:t>minuteCounts</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 = </a:t>
            </a:r>
            <a:r>
              <a:rPr lang="da-DK" altLang="da-DK"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[24][60];</a:t>
            </a:r>
          </a:p>
          <a:p>
            <a:pPr marL="2152650" lvl="2" indent="0">
              <a:spcBef>
                <a:spcPts val="0"/>
              </a:spcBef>
              <a:buNone/>
            </a:pPr>
            <a:r>
              <a:rPr lang="da-DK" altLang="da-DK" b="1" dirty="0" err="1">
                <a:solidFill>
                  <a:schemeClr val="tx1"/>
                </a:solidFill>
                <a:latin typeface="Courier New" panose="02070309020205020404" pitchFamily="49" charset="0"/>
                <a:ea typeface="ＭＳ Ｐゴシック" pitchFamily="34" charset="-128"/>
                <a:cs typeface="Courier New" panose="02070309020205020404" pitchFamily="49" charset="0"/>
              </a:rPr>
              <a:t>secondCounts</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 = </a:t>
            </a:r>
            <a:r>
              <a:rPr lang="da-DK" altLang="da-DK"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[24][60][60];</a:t>
            </a:r>
          </a:p>
          <a:p>
            <a:pPr marL="342900" lvl="1" indent="-342900">
              <a:spcBef>
                <a:spcPts val="600"/>
              </a:spcBef>
              <a:buChar char="•"/>
            </a:pPr>
            <a:r>
              <a:rPr lang="da-DK" altLang="da-DK" b="1" dirty="0">
                <a:solidFill>
                  <a:srgbClr val="A50021"/>
                </a:solidFill>
                <a:ea typeface="ＭＳ Ｐゴシック" pitchFamily="34" charset="-128"/>
                <a:cs typeface="ＭＳ Ｐゴシック" pitchFamily="-65" charset="-128"/>
              </a:rPr>
              <a:t>Indbygget i Java sproget</a:t>
            </a:r>
          </a:p>
          <a:p>
            <a:pPr lvl="1">
              <a:spcBef>
                <a:spcPts val="300"/>
              </a:spcBef>
            </a:pPr>
            <a:r>
              <a:rPr lang="da-DK" altLang="da-DK" sz="1600" spc="-50" dirty="0">
                <a:ea typeface="ＭＳ Ｐゴシック" pitchFamily="34" charset="-128"/>
              </a:rPr>
              <a:t>Giver simplere syntax som til gengæld afviger fra den, vi kender fra andre objektsamlinger</a:t>
            </a:r>
          </a:p>
          <a:p>
            <a:pPr lvl="1">
              <a:spcBef>
                <a:spcPts val="0"/>
              </a:spcBef>
            </a:pPr>
            <a:r>
              <a:rPr lang="da-DK" altLang="da-DK" sz="1600" dirty="0">
                <a:ea typeface="ＭＳ Ｐゴシック" pitchFamily="34" charset="-128"/>
              </a:rPr>
              <a:t>Kendt fra mange andre programmeringssprog</a:t>
            </a:r>
          </a:p>
          <a:p>
            <a:pPr>
              <a:spcBef>
                <a:spcPts val="600"/>
              </a:spcBef>
            </a:pPr>
            <a:r>
              <a:rPr lang="da-DK" altLang="da-DK" sz="2000" u="sng" dirty="0">
                <a:ea typeface="ＭＳ Ｐゴシック" pitchFamily="34" charset="-128"/>
              </a:rPr>
              <a:t>Ikke</a:t>
            </a:r>
            <a:r>
              <a:rPr lang="da-DK" altLang="da-DK" sz="2000" dirty="0">
                <a:ea typeface="ＭＳ Ｐゴシック" pitchFamily="34" charset="-128"/>
              </a:rPr>
              <a:t> en del af Collection frameworket</a:t>
            </a:r>
          </a:p>
          <a:p>
            <a:pPr lvl="1">
              <a:spcBef>
                <a:spcPts val="100"/>
              </a:spcBef>
            </a:pPr>
            <a:r>
              <a:rPr lang="da-DK" altLang="da-DK" sz="1600" dirty="0">
                <a:ea typeface="ＭＳ Ｐゴシック" pitchFamily="34" charset="-128"/>
              </a:rPr>
              <a:t>Men man kan alligevel bruge for-</a:t>
            </a:r>
            <a:r>
              <a:rPr lang="da-DK" altLang="da-DK" sz="1600" dirty="0" err="1">
                <a:ea typeface="ＭＳ Ｐゴシック" pitchFamily="34" charset="-128"/>
              </a:rPr>
              <a:t>each</a:t>
            </a:r>
            <a:r>
              <a:rPr lang="da-DK" altLang="da-DK" sz="1600" dirty="0">
                <a:ea typeface="ＭＳ Ｐゴシック" pitchFamily="34" charset="-128"/>
              </a:rPr>
              <a:t> løkker på dem</a:t>
            </a:r>
          </a:p>
          <a:p>
            <a:pPr lvl="1">
              <a:spcBef>
                <a:spcPts val="100"/>
              </a:spcBef>
            </a:pPr>
            <a:r>
              <a:rPr lang="da-DK" altLang="da-DK" sz="1600" dirty="0">
                <a:ea typeface="ＭＳ Ｐゴシック" pitchFamily="34" charset="-128"/>
              </a:rPr>
              <a:t>Array objekter har ikke metoder (i stedet kan man bruge klassemetoder fra forskellige klasser bl.a. </a:t>
            </a:r>
            <a:r>
              <a:rPr lang="da-DK" altLang="da-DK" sz="1600" dirty="0" err="1">
                <a:ea typeface="ＭＳ Ｐゴシック" pitchFamily="34" charset="-128"/>
              </a:rPr>
              <a:t>java.util.Arrays</a:t>
            </a:r>
            <a:r>
              <a:rPr lang="da-DK" altLang="da-DK" sz="1600" dirty="0">
                <a:ea typeface="ＭＳ Ｐゴシック" pitchFamily="34" charset="-128"/>
              </a:rPr>
              <a:t>)</a:t>
            </a:r>
          </a:p>
          <a:p>
            <a:pPr lvl="1">
              <a:spcBef>
                <a:spcPts val="100"/>
              </a:spcBef>
            </a:pPr>
            <a:endParaRPr lang="da-DK" altLang="da-DK" sz="16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Text Box 5"/>
          <p:cNvSpPr txBox="1">
            <a:spLocks noChangeArrowheads="1"/>
          </p:cNvSpPr>
          <p:nvPr/>
        </p:nvSpPr>
        <p:spPr bwMode="auto">
          <a:xfrm>
            <a:off x="1418076" y="2236395"/>
            <a:ext cx="1117523" cy="335989"/>
          </a:xfrm>
          <a:prstGeom prst="rect">
            <a:avLst/>
          </a:prstGeom>
          <a:solidFill>
            <a:srgbClr val="CCECFF"/>
          </a:solidFill>
          <a:ln w="28575">
            <a:solidFill>
              <a:srgbClr val="0D1EF2"/>
            </a:solidFill>
          </a:ln>
          <a:effectLst/>
        </p:spPr>
        <p:txBody>
          <a:bodyPr wrap="square" lIns="90487" tIns="44450" rIns="36000" bIns="44450">
            <a:spAutoFit/>
          </a:bodyPr>
          <a:lstStyle/>
          <a:p>
            <a:pPr eaLnBrk="1" hangingPunct="1">
              <a:spcBef>
                <a:spcPct val="50000"/>
              </a:spcBef>
              <a:buFontTx/>
              <a:buNone/>
            </a:pPr>
            <a:r>
              <a:rPr lang="da-DK" altLang="da-DK" sz="1600" b="1" dirty="0">
                <a:solidFill>
                  <a:srgbClr val="0000FF"/>
                </a:solidFill>
              </a:rPr>
              <a:t>Erklæring</a:t>
            </a:r>
          </a:p>
        </p:txBody>
      </p:sp>
      <p:sp>
        <p:nvSpPr>
          <p:cNvPr id="8" name="Text Box 5"/>
          <p:cNvSpPr txBox="1">
            <a:spLocks noChangeArrowheads="1"/>
          </p:cNvSpPr>
          <p:nvPr/>
        </p:nvSpPr>
        <p:spPr bwMode="auto">
          <a:xfrm>
            <a:off x="1962384" y="3419817"/>
            <a:ext cx="593392" cy="335989"/>
          </a:xfrm>
          <a:prstGeom prst="rect">
            <a:avLst/>
          </a:prstGeom>
          <a:solidFill>
            <a:srgbClr val="CCECFF"/>
          </a:solidFill>
          <a:ln w="28575">
            <a:solidFill>
              <a:srgbClr val="0D1EF2"/>
            </a:solidFill>
          </a:ln>
          <a:effectLst/>
        </p:spPr>
        <p:txBody>
          <a:bodyPr wrap="square" lIns="90487" tIns="44450" rIns="36000" bIns="44450">
            <a:spAutoFit/>
          </a:bodyPr>
          <a:lstStyle/>
          <a:p>
            <a:pPr eaLnBrk="1" hangingPunct="1">
              <a:spcBef>
                <a:spcPct val="50000"/>
              </a:spcBef>
              <a:buFontTx/>
              <a:buNone/>
            </a:pPr>
            <a:r>
              <a:rPr lang="da-DK" altLang="da-DK" sz="1600" b="1" dirty="0">
                <a:solidFill>
                  <a:srgbClr val="0000FF"/>
                </a:solidFill>
              </a:rPr>
              <a:t>Kald</a:t>
            </a:r>
          </a:p>
        </p:txBody>
      </p:sp>
      <p:sp>
        <p:nvSpPr>
          <p:cNvPr id="9" name="Text Box 5"/>
          <p:cNvSpPr txBox="1">
            <a:spLocks noChangeArrowheads="1"/>
          </p:cNvSpPr>
          <p:nvPr/>
        </p:nvSpPr>
        <p:spPr bwMode="auto">
          <a:xfrm>
            <a:off x="1232345" y="2829998"/>
            <a:ext cx="1339196" cy="335989"/>
          </a:xfrm>
          <a:prstGeom prst="rect">
            <a:avLst/>
          </a:prstGeom>
          <a:solidFill>
            <a:srgbClr val="CCECFF"/>
          </a:solidFill>
          <a:ln w="28575">
            <a:solidFill>
              <a:srgbClr val="0D1EF2"/>
            </a:solidFill>
          </a:ln>
          <a:effectLst/>
        </p:spPr>
        <p:txBody>
          <a:bodyPr wrap="square" lIns="90487" tIns="44450" rIns="36000" bIns="44450">
            <a:spAutoFit/>
          </a:bodyPr>
          <a:lstStyle/>
          <a:p>
            <a:pPr eaLnBrk="1" hangingPunct="1">
              <a:spcBef>
                <a:spcPct val="50000"/>
              </a:spcBef>
              <a:buFontTx/>
              <a:buNone/>
            </a:pPr>
            <a:r>
              <a:rPr lang="da-DK" altLang="da-DK" sz="1600" b="1" dirty="0">
                <a:solidFill>
                  <a:srgbClr val="0000FF"/>
                </a:solidFill>
              </a:rPr>
              <a:t>Initialisering</a:t>
            </a:r>
          </a:p>
        </p:txBody>
      </p:sp>
    </p:spTree>
    <p:extLst>
      <p:ext uri="{BB962C8B-B14F-4D97-AF65-F5344CB8AC3E}">
        <p14:creationId xmlns:p14="http://schemas.microsoft.com/office/powerpoint/2010/main" val="147137421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b="18378"/>
          <a:stretch/>
        </p:blipFill>
        <p:spPr>
          <a:xfrm>
            <a:off x="860231" y="2861321"/>
            <a:ext cx="4733925" cy="1010677"/>
          </a:xfrm>
          <a:prstGeom prst="rect">
            <a:avLst/>
          </a:prstGeom>
        </p:spPr>
      </p:pic>
      <p:sp>
        <p:nvSpPr>
          <p:cNvPr id="24" name="Rectangle 23"/>
          <p:cNvSpPr/>
          <p:nvPr/>
        </p:nvSpPr>
        <p:spPr bwMode="auto">
          <a:xfrm>
            <a:off x="677989" y="3815417"/>
            <a:ext cx="8330390" cy="293553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108000" rIns="90000" bIns="46800" numCol="1" rtlCol="0" anchor="t" anchorCtr="0" compatLnSpc="1">
            <a:prstTxWarp prst="textNoShape">
              <a:avLst/>
            </a:prstTxWarp>
            <a:spAutoFit/>
          </a:bodyPr>
          <a:lstStyle/>
          <a:p>
            <a:r>
              <a:rPr lang="en-US" altLang="da-DK" sz="1800" b="1" kern="0" dirty="0">
                <a:solidFill>
                  <a:srgbClr val="7030A0"/>
                </a:solidFill>
                <a:latin typeface="Courier New" panose="02070309020205020404" pitchFamily="49" charset="0"/>
                <a:cs typeface="Courier New" panose="02070309020205020404" pitchFamily="49" charset="0"/>
              </a:rPr>
              <a:t>public</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FF0000"/>
                </a:solidFill>
                <a:latin typeface="Courier New" panose="02070309020205020404" pitchFamily="49" charset="0"/>
                <a:cs typeface="Courier New" panose="02070309020205020404" pitchFamily="49" charset="0"/>
              </a:rPr>
              <a:t>void</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a:solidFill>
                  <a:schemeClr val="tx1"/>
                </a:solidFill>
                <a:latin typeface="Courier New" panose="02070309020205020404" pitchFamily="49" charset="0"/>
                <a:cs typeface="Courier New" panose="02070309020205020404" pitchFamily="49" charset="0"/>
              </a:rPr>
              <a:t>testLegal</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1800" b="1" kern="0" dirty="0">
                <a:solidFill>
                  <a:srgbClr val="FF0000"/>
                </a:solidFill>
                <a:latin typeface="Courier New" panose="02070309020205020404" pitchFamily="49" charset="0"/>
                <a:cs typeface="Courier New" panose="02070309020205020404" pitchFamily="49" charset="0"/>
              </a:rPr>
              <a:t>int </a:t>
            </a:r>
            <a:r>
              <a:rPr lang="en-US" altLang="da-DK" sz="1800" b="1" kern="0" dirty="0">
                <a:solidFill>
                  <a:schemeClr val="tx1"/>
                </a:solidFill>
                <a:latin typeface="Courier New" panose="02070309020205020404" pitchFamily="49" charset="0"/>
                <a:cs typeface="Courier New" panose="02070309020205020404" pitchFamily="49" charset="0"/>
              </a:rPr>
              <a:t>n,</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FF0000"/>
                </a:solidFill>
                <a:latin typeface="Courier New" panose="02070309020205020404" pitchFamily="49" charset="0"/>
                <a:cs typeface="Courier New" panose="02070309020205020404" pitchFamily="49" charset="0"/>
              </a:rPr>
              <a:t>int</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a:solidFill>
                  <a:schemeClr val="tx1"/>
                </a:solidFill>
                <a:latin typeface="Courier New" panose="02070309020205020404" pitchFamily="49" charset="0"/>
                <a:cs typeface="Courier New" panose="02070309020205020404" pitchFamily="49" charset="0"/>
              </a:rPr>
              <a:t>pos</a:t>
            </a:r>
            <a:r>
              <a:rPr lang="en-US" altLang="da-DK" sz="1800" b="1" kern="0" dirty="0">
                <a:solidFill>
                  <a:schemeClr val="tx1"/>
                </a:solidFill>
                <a:latin typeface="Courier New" panose="02070309020205020404" pitchFamily="49" charset="0"/>
                <a:cs typeface="Courier New" panose="02070309020205020404" pitchFamily="49" charset="0"/>
              </a:rPr>
              <a:t>) {</a:t>
            </a:r>
          </a:p>
          <a:p>
            <a:pPr>
              <a:spcBef>
                <a:spcPts val="60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a:solidFill>
                  <a:schemeClr val="tx1"/>
                </a:solidFill>
                <a:latin typeface="Courier New" panose="02070309020205020404" pitchFamily="49" charset="0"/>
                <a:cs typeface="Courier New" panose="02070309020205020404" pitchFamily="49" charset="0"/>
              </a:rPr>
              <a:t>noOfQueens</a:t>
            </a:r>
            <a:r>
              <a:rPr lang="en-US" altLang="da-DK" sz="1800" b="1" kern="0" dirty="0">
                <a:solidFill>
                  <a:schemeClr val="tx1"/>
                </a:solidFill>
                <a:latin typeface="Courier New" panose="02070309020205020404" pitchFamily="49" charset="0"/>
                <a:cs typeface="Courier New" panose="02070309020205020404" pitchFamily="49" charset="0"/>
              </a:rPr>
              <a:t> = n; </a:t>
            </a:r>
          </a:p>
          <a:p>
            <a:pPr>
              <a:spcBef>
                <a:spcPts val="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nn-NO" altLang="da-DK" sz="1800" b="1" kern="0" dirty="0">
                <a:solidFill>
                  <a:schemeClr val="tx1"/>
                </a:solidFill>
                <a:latin typeface="Courier New" panose="02070309020205020404" pitchFamily="49" charset="0"/>
                <a:cs typeface="Courier New" panose="02070309020205020404" pitchFamily="49" charset="0"/>
              </a:rPr>
              <a:t>queens = Arrays.copyOf(pos,</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n</a:t>
            </a:r>
            <a:r>
              <a:rPr lang="nn-NO" altLang="da-DK" sz="1800" b="1" kern="0" dirty="0">
                <a:solidFill>
                  <a:schemeClr val="tx1"/>
                </a:solidFill>
                <a:latin typeface="Courier New" panose="02070309020205020404" pitchFamily="49" charset="0"/>
                <a:cs typeface="Courier New" panose="02070309020205020404" pitchFamily="49" charset="0"/>
              </a:rPr>
              <a:t>);</a:t>
            </a:r>
          </a:p>
          <a:p>
            <a:pPr>
              <a:spcBef>
                <a:spcPts val="600"/>
              </a:spcBef>
            </a:pPr>
            <a:r>
              <a:rPr lang="nn-NO"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a:solidFill>
                  <a:schemeClr val="tx1"/>
                </a:solidFill>
                <a:latin typeface="Courier New" panose="02070309020205020404" pitchFamily="49" charset="0"/>
                <a:cs typeface="Courier New" panose="02070309020205020404" pitchFamily="49" charset="0"/>
              </a:rPr>
              <a:t>System.out.print</a:t>
            </a:r>
            <a:r>
              <a:rPr lang="en-US" altLang="da-DK" sz="1800" b="1" kern="0" dirty="0">
                <a:solidFill>
                  <a:schemeClr val="tx1"/>
                </a:solidFill>
                <a:latin typeface="Courier New" panose="02070309020205020404" pitchFamily="49" charset="0"/>
                <a:cs typeface="Courier New" panose="02070309020205020404" pitchFamily="49" charset="0"/>
              </a:rPr>
              <a:t>(n + </a:t>
            </a:r>
            <a:r>
              <a:rPr lang="en-US" altLang="da-DK" sz="1800" b="1" kern="0" dirty="0">
                <a:solidFill>
                  <a:srgbClr val="008000"/>
                </a:solidFill>
                <a:latin typeface="Courier New" panose="02070309020205020404" pitchFamily="49" charset="0"/>
                <a:cs typeface="Courier New" panose="02070309020205020404" pitchFamily="49" charset="0"/>
              </a:rPr>
              <a:t>"x"</a:t>
            </a:r>
            <a:r>
              <a:rPr lang="en-US" altLang="da-DK" sz="1800" b="1" kern="0" dirty="0">
                <a:solidFill>
                  <a:schemeClr val="tx1"/>
                </a:solidFill>
                <a:latin typeface="Courier New" panose="02070309020205020404" pitchFamily="49" charset="0"/>
                <a:cs typeface="Courier New" panose="02070309020205020404" pitchFamily="49" charset="0"/>
              </a:rPr>
              <a:t> + n + </a:t>
            </a:r>
            <a:r>
              <a:rPr lang="en-US" altLang="da-DK" sz="1800" b="1" kern="0" dirty="0">
                <a:solidFill>
                  <a:srgbClr val="008000"/>
                </a:solidFill>
                <a:latin typeface="Courier New" panose="02070309020205020404" pitchFamily="49" charset="0"/>
                <a:cs typeface="Courier New" panose="02070309020205020404" pitchFamily="49" charset="0"/>
              </a:rPr>
              <a:t>" with queens in: " </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800" b="1" kern="0" dirty="0">
                <a:solidFill>
                  <a:schemeClr val="tx1"/>
                </a:solidFill>
                <a:latin typeface="Courier New" panose="02070309020205020404" pitchFamily="49" charset="0"/>
                <a:cs typeface="Courier New" panose="02070309020205020404" pitchFamily="49" charset="0"/>
              </a:rPr>
              <a:t> </a:t>
            </a:r>
          </a:p>
          <a:p>
            <a:pPr>
              <a:spcBef>
                <a:spcPts val="0"/>
              </a:spcBef>
            </a:pP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a:solidFill>
                  <a:schemeClr val="tx1"/>
                </a:solidFill>
                <a:latin typeface="Courier New" panose="02070309020205020404" pitchFamily="49" charset="0"/>
                <a:cs typeface="Courier New" panose="02070309020205020404" pitchFamily="49" charset="0"/>
              </a:rPr>
              <a:t>Arrays.toString</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1800" b="1" kern="0" dirty="0" err="1">
                <a:solidFill>
                  <a:schemeClr val="tx1"/>
                </a:solidFill>
                <a:latin typeface="Courier New" panose="02070309020205020404" pitchFamily="49" charset="0"/>
                <a:cs typeface="Courier New" panose="02070309020205020404" pitchFamily="49" charset="0"/>
              </a:rPr>
              <a:t>pos</a:t>
            </a:r>
            <a:r>
              <a:rPr lang="en-US" altLang="da-DK" sz="1800" b="1" kern="0" dirty="0">
                <a:solidFill>
                  <a:schemeClr val="tx1"/>
                </a:solidFill>
                <a:latin typeface="Courier New" panose="02070309020205020404" pitchFamily="49" charset="0"/>
                <a:cs typeface="Courier New" panose="02070309020205020404" pitchFamily="49" charset="0"/>
              </a:rPr>
              <a:t>) + </a:t>
            </a:r>
            <a:r>
              <a:rPr lang="en-US" altLang="da-DK" sz="1800" b="1" kern="0" dirty="0">
                <a:solidFill>
                  <a:srgbClr val="008000"/>
                </a:solidFill>
                <a:latin typeface="Courier New" panose="02070309020205020404" pitchFamily="49" charset="0"/>
                <a:cs typeface="Courier New" panose="02070309020205020404" pitchFamily="49" charset="0"/>
              </a:rPr>
              <a:t>" =&gt; Legal positions: "</a:t>
            </a:r>
            <a:r>
              <a:rPr lang="en-US" altLang="da-DK" sz="1800" b="1" kern="0" dirty="0">
                <a:solidFill>
                  <a:schemeClr val="tx1"/>
                </a:solidFill>
                <a:latin typeface="Courier New" panose="02070309020205020404" pitchFamily="49" charset="0"/>
                <a:cs typeface="Courier New" panose="02070309020205020404" pitchFamily="49" charset="0"/>
              </a:rPr>
              <a:t>);</a:t>
            </a:r>
            <a:endParaRPr lang="en-US" altLang="da-DK" sz="1800" b="1" kern="0" spc="-80" dirty="0">
              <a:solidFill>
                <a:schemeClr val="tx1"/>
              </a:solidFill>
              <a:latin typeface="Courier New" panose="02070309020205020404" pitchFamily="49" charset="0"/>
              <a:cs typeface="Courier New" panose="02070309020205020404" pitchFamily="49" charset="0"/>
            </a:endParaRPr>
          </a:p>
          <a:p>
            <a:pPr>
              <a:spcBef>
                <a:spcPts val="60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7030A0"/>
                </a:solidFill>
                <a:latin typeface="Courier New" panose="02070309020205020404" pitchFamily="49" charset="0"/>
                <a:cs typeface="Courier New" panose="02070309020205020404" pitchFamily="49" charset="0"/>
              </a:rPr>
              <a:t>for</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1800" b="1" kern="0" dirty="0">
                <a:solidFill>
                  <a:srgbClr val="FF0000"/>
                </a:solidFill>
                <a:latin typeface="Courier New" panose="02070309020205020404" pitchFamily="49" charset="0"/>
                <a:cs typeface="Courier New" panose="02070309020205020404" pitchFamily="49" charset="0"/>
              </a:rPr>
              <a:t>int</a:t>
            </a:r>
            <a:r>
              <a:rPr lang="en-US" altLang="da-DK" sz="1800" b="1" kern="0" dirty="0">
                <a:solidFill>
                  <a:schemeClr val="tx1"/>
                </a:solidFill>
                <a:latin typeface="Courier New" panose="02070309020205020404" pitchFamily="49" charset="0"/>
                <a:cs typeface="Courier New" panose="02070309020205020404" pitchFamily="49" charset="0"/>
              </a:rPr>
              <a:t> i=0; i</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&lt;</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n; i++) {</a:t>
            </a:r>
          </a:p>
          <a:p>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7030A0"/>
                </a:solidFill>
                <a:latin typeface="Courier New" panose="02070309020205020404" pitchFamily="49" charset="0"/>
                <a:cs typeface="Courier New" panose="02070309020205020404" pitchFamily="49" charset="0"/>
              </a:rPr>
              <a:t>if</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legal(</a:t>
            </a:r>
            <a:r>
              <a:rPr lang="en-US" altLang="da-DK" sz="1800" b="1" kern="0" dirty="0" err="1">
                <a:solidFill>
                  <a:schemeClr val="tx1"/>
                </a:solidFill>
                <a:latin typeface="Courier New" panose="02070309020205020404" pitchFamily="49" charset="0"/>
                <a:cs typeface="Courier New" panose="02070309020205020404" pitchFamily="49" charset="0"/>
              </a:rPr>
              <a:t>pos.length,i</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spc="-30" dirty="0">
                <a:solidFill>
                  <a:schemeClr val="tx1"/>
                </a:solidFill>
                <a:latin typeface="Courier New" panose="02070309020205020404" pitchFamily="49" charset="0"/>
                <a:cs typeface="Courier New" panose="02070309020205020404" pitchFamily="49" charset="0"/>
              </a:rPr>
              <a:t> </a:t>
            </a:r>
            <a:r>
              <a:rPr lang="en-US" altLang="da-DK" sz="1800" b="1" kern="0" spc="-30" dirty="0" err="1">
                <a:solidFill>
                  <a:schemeClr val="tx1"/>
                </a:solidFill>
                <a:latin typeface="Courier New" panose="02070309020205020404" pitchFamily="49" charset="0"/>
                <a:cs typeface="Courier New" panose="02070309020205020404" pitchFamily="49" charset="0"/>
              </a:rPr>
              <a:t>System.out.print</a:t>
            </a:r>
            <a:r>
              <a:rPr lang="en-US" altLang="da-DK" sz="1800" b="1" kern="0" spc="-30" dirty="0">
                <a:solidFill>
                  <a:schemeClr val="tx1"/>
                </a:solidFill>
                <a:latin typeface="Courier New" panose="02070309020205020404" pitchFamily="49" charset="0"/>
                <a:cs typeface="Courier New" panose="02070309020205020404" pitchFamily="49" charset="0"/>
              </a:rPr>
              <a:t>(i + </a:t>
            </a:r>
            <a:r>
              <a:rPr lang="en-US" altLang="da-DK" sz="1800" b="1" kern="0" spc="-30" dirty="0">
                <a:solidFill>
                  <a:srgbClr val="008000"/>
                </a:solidFill>
                <a:latin typeface="Courier New" panose="02070309020205020404" pitchFamily="49" charset="0"/>
                <a:cs typeface="Courier New" panose="02070309020205020404" pitchFamily="49" charset="0"/>
              </a:rPr>
              <a:t>" "</a:t>
            </a:r>
            <a:r>
              <a:rPr lang="en-US" altLang="da-DK" sz="1800" b="1" kern="0" spc="-30" dirty="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altLang="da-DK" sz="1800" b="1" kern="0" dirty="0">
                <a:solidFill>
                  <a:schemeClr val="tx1"/>
                </a:solidFill>
                <a:latin typeface="Courier New" panose="02070309020205020404" pitchFamily="49" charset="0"/>
                <a:cs typeface="Courier New" panose="02070309020205020404" pitchFamily="49" charset="0"/>
              </a:rPr>
              <a:t>  }</a:t>
            </a:r>
          </a:p>
          <a:p>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a:solidFill>
                  <a:schemeClr val="tx1"/>
                </a:solidFill>
                <a:latin typeface="Courier New" panose="02070309020205020404" pitchFamily="49" charset="0"/>
                <a:cs typeface="Courier New" panose="02070309020205020404" pitchFamily="49" charset="0"/>
              </a:rPr>
              <a:t>System.out.println</a:t>
            </a:r>
            <a:r>
              <a:rPr lang="en-US" alt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altLang="da-DK" sz="1800" b="1" kern="0" dirty="0">
                <a:solidFill>
                  <a:schemeClr val="tx1"/>
                </a:solidFill>
                <a:latin typeface="Courier New" panose="02070309020205020404" pitchFamily="49" charset="0"/>
                <a:cs typeface="Courier New" panose="02070309020205020404" pitchFamily="49" charset="0"/>
              </a:rPr>
              <a:t>}</a:t>
            </a:r>
            <a:endParaRPr kumimoji="0" lang="da-DK" sz="1800" b="0" i="0" u="none" strike="noStrike" cap="none" normalizeH="0" baseline="0" dirty="0">
              <a:ln>
                <a:noFill/>
              </a:ln>
              <a:solidFill>
                <a:schemeClr val="tx1"/>
              </a:solidFill>
              <a:effectLst/>
              <a:latin typeface="Arial" charset="0"/>
            </a:endParaRPr>
          </a:p>
        </p:txBody>
      </p:sp>
      <p:sp>
        <p:nvSpPr>
          <p:cNvPr id="68" name="Rectangle 3"/>
          <p:cNvSpPr txBox="1">
            <a:spLocks noChangeArrowheads="1"/>
          </p:cNvSpPr>
          <p:nvPr/>
        </p:nvSpPr>
        <p:spPr bwMode="auto">
          <a:xfrm>
            <a:off x="489924" y="1018224"/>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a:solidFill>
                  <a:srgbClr val="A50021"/>
                </a:solidFill>
                <a:ea typeface="ＭＳ Ｐゴシック" pitchFamily="34" charset="-128"/>
                <a:cs typeface="ＭＳ Ｐゴシック" pitchFamily="-106" charset="-128"/>
              </a:rPr>
              <a:t>Det er selvfølgelig også vigtigt at legal metode er korrekt</a:t>
            </a:r>
          </a:p>
          <a:p>
            <a:pPr lvl="1"/>
            <a:r>
              <a:rPr lang="da-DK" altLang="da-DK" sz="1800" dirty="0"/>
              <a:t>Lav en grundig aftestning, før I forsøger at bruge den i </a:t>
            </a:r>
            <a:r>
              <a:rPr lang="da-DK" altLang="da-DK" sz="1800" dirty="0" err="1"/>
              <a:t>positionQueens</a:t>
            </a:r>
            <a:endParaRPr lang="da-DK" altLang="da-DK" sz="1800" dirty="0"/>
          </a:p>
          <a:p>
            <a:pPr lvl="1"/>
            <a:r>
              <a:rPr lang="da-DK" altLang="da-DK" sz="1800" dirty="0"/>
              <a:t>Det kan f.eks. gøres som vist nedenfor</a:t>
            </a:r>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a:ea typeface="ＭＳ Ｐゴシック" pitchFamily="34" charset="-128"/>
              </a:rPr>
              <a:t>Test af legal metoden</a:t>
            </a:r>
          </a:p>
        </p:txBody>
      </p:sp>
      <p:sp>
        <p:nvSpPr>
          <p:cNvPr id="26"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40</a:t>
            </a:fld>
            <a:endParaRPr lang="da-DK" altLang="da-DK" dirty="0"/>
          </a:p>
        </p:txBody>
      </p:sp>
      <p:sp>
        <p:nvSpPr>
          <p:cNvPr id="29" name="Rectangle 28"/>
          <p:cNvSpPr>
            <a:spLocks noChangeArrowheads="1"/>
          </p:cNvSpPr>
          <p:nvPr/>
        </p:nvSpPr>
        <p:spPr bwMode="auto">
          <a:xfrm>
            <a:off x="988241" y="4270640"/>
            <a:ext cx="4313810" cy="5796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flipH="1" flipV="1">
            <a:off x="5302051" y="4697811"/>
            <a:ext cx="457200" cy="264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5780710" y="4574805"/>
            <a:ext cx="250501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Initialisér feltvariabler</a:t>
            </a:r>
          </a:p>
        </p:txBody>
      </p:sp>
      <p:sp>
        <p:nvSpPr>
          <p:cNvPr id="35" name="Rectangle 34"/>
          <p:cNvSpPr>
            <a:spLocks noChangeArrowheads="1"/>
          </p:cNvSpPr>
          <p:nvPr/>
        </p:nvSpPr>
        <p:spPr bwMode="auto">
          <a:xfrm>
            <a:off x="967365" y="4912312"/>
            <a:ext cx="7751836" cy="53059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5" name="Rectangle 24"/>
          <p:cNvSpPr>
            <a:spLocks noChangeArrowheads="1"/>
          </p:cNvSpPr>
          <p:nvPr/>
        </p:nvSpPr>
        <p:spPr bwMode="auto">
          <a:xfrm>
            <a:off x="963748" y="5517616"/>
            <a:ext cx="7762652" cy="10111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602035" y="5177610"/>
            <a:ext cx="345382" cy="3000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Line 22"/>
          <p:cNvSpPr>
            <a:spLocks noChangeShapeType="1"/>
          </p:cNvSpPr>
          <p:nvPr/>
        </p:nvSpPr>
        <p:spPr bwMode="auto">
          <a:xfrm>
            <a:off x="576889" y="5726822"/>
            <a:ext cx="363474" cy="29032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Rectangle 38"/>
          <p:cNvSpPr/>
          <p:nvPr/>
        </p:nvSpPr>
        <p:spPr bwMode="auto">
          <a:xfrm>
            <a:off x="940363" y="2497906"/>
            <a:ext cx="3082034" cy="37151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r>
              <a:rPr lang="en-US" altLang="da-DK" sz="1800" b="1" kern="0" dirty="0" err="1">
                <a:solidFill>
                  <a:schemeClr val="tx1"/>
                </a:solidFill>
                <a:latin typeface="Courier New" panose="02070309020205020404" pitchFamily="49" charset="0"/>
                <a:cs typeface="Courier New" panose="02070309020205020404" pitchFamily="49" charset="0"/>
              </a:rPr>
              <a:t>testLegal</a:t>
            </a:r>
            <a:r>
              <a:rPr lang="en-US" altLang="da-DK" sz="1800" b="1" kern="0" dirty="0">
                <a:solidFill>
                  <a:schemeClr val="tx1"/>
                </a:solidFill>
                <a:latin typeface="Courier New" panose="02070309020205020404" pitchFamily="49" charset="0"/>
                <a:cs typeface="Courier New" panose="02070309020205020404" pitchFamily="49" charset="0"/>
              </a:rPr>
              <a:t>(8,4,6,3,5);</a:t>
            </a:r>
          </a:p>
        </p:txBody>
      </p:sp>
      <p:grpSp>
        <p:nvGrpSpPr>
          <p:cNvPr id="6" name="Group 5"/>
          <p:cNvGrpSpPr/>
          <p:nvPr/>
        </p:nvGrpSpPr>
        <p:grpSpPr>
          <a:xfrm>
            <a:off x="6062567" y="1704043"/>
            <a:ext cx="2102120" cy="1976132"/>
            <a:chOff x="6212790" y="4475810"/>
            <a:chExt cx="2414991" cy="2247984"/>
          </a:xfrm>
        </p:grpSpPr>
        <p:grpSp>
          <p:nvGrpSpPr>
            <p:cNvPr id="4" name="Group 3"/>
            <p:cNvGrpSpPr/>
            <p:nvPr/>
          </p:nvGrpSpPr>
          <p:grpSpPr>
            <a:xfrm>
              <a:off x="6212790" y="4475810"/>
              <a:ext cx="2414991" cy="2247984"/>
              <a:chOff x="6212790" y="4475810"/>
              <a:chExt cx="2414991" cy="2247984"/>
            </a:xfrm>
          </p:grpSpPr>
          <p:grpSp>
            <p:nvGrpSpPr>
              <p:cNvPr id="3" name="Group 2"/>
              <p:cNvGrpSpPr/>
              <p:nvPr/>
            </p:nvGrpSpPr>
            <p:grpSpPr>
              <a:xfrm>
                <a:off x="6323891" y="4475810"/>
                <a:ext cx="2303890" cy="2247984"/>
                <a:chOff x="6323891" y="4475810"/>
                <a:chExt cx="2303890" cy="2247984"/>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891" y="4475810"/>
                  <a:ext cx="2303890" cy="2233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21"/>
                <p:cNvSpPr txBox="1">
                  <a:spLocks noChangeArrowheads="1"/>
                </p:cNvSpPr>
                <p:nvPr/>
              </p:nvSpPr>
              <p:spPr bwMode="auto">
                <a:xfrm>
                  <a:off x="7439549" y="631884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a:solidFill>
                        <a:srgbClr val="008000"/>
                      </a:solidFill>
                      <a:latin typeface="Arial"/>
                      <a:cs typeface="Arial"/>
                    </a:rPr>
                    <a:t>●</a:t>
                  </a:r>
                  <a:endParaRPr lang="da-DK" altLang="da-DK" b="1" dirty="0">
                    <a:solidFill>
                      <a:srgbClr val="008000"/>
                    </a:solidFill>
                  </a:endParaRPr>
                </a:p>
              </p:txBody>
            </p:sp>
            <p:sp>
              <p:nvSpPr>
                <p:cNvPr id="20" name="Text Box 21"/>
                <p:cNvSpPr txBox="1">
                  <a:spLocks noChangeArrowheads="1"/>
                </p:cNvSpPr>
                <p:nvPr/>
              </p:nvSpPr>
              <p:spPr bwMode="auto">
                <a:xfrm>
                  <a:off x="7167164" y="578858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a:solidFill>
                        <a:srgbClr val="008000"/>
                      </a:solidFill>
                      <a:latin typeface="Arial"/>
                      <a:cs typeface="Arial"/>
                    </a:rPr>
                    <a:t>●</a:t>
                  </a:r>
                  <a:endParaRPr lang="da-DK" altLang="da-DK" b="1" dirty="0">
                    <a:solidFill>
                      <a:srgbClr val="008000"/>
                    </a:solidFill>
                  </a:endParaRPr>
                </a:p>
              </p:txBody>
            </p:sp>
            <p:sp>
              <p:nvSpPr>
                <p:cNvPr id="21" name="Text Box 21"/>
                <p:cNvSpPr txBox="1">
                  <a:spLocks noChangeArrowheads="1"/>
                </p:cNvSpPr>
                <p:nvPr/>
              </p:nvSpPr>
              <p:spPr bwMode="auto">
                <a:xfrm>
                  <a:off x="7989507" y="6041947"/>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a:solidFill>
                        <a:srgbClr val="008000"/>
                      </a:solidFill>
                      <a:latin typeface="Arial"/>
                      <a:cs typeface="Arial"/>
                    </a:rPr>
                    <a:t>●</a:t>
                  </a:r>
                  <a:endParaRPr lang="da-DK" altLang="da-DK" b="1" dirty="0">
                    <a:solidFill>
                      <a:srgbClr val="008000"/>
                    </a:solidFill>
                  </a:endParaRPr>
                </a:p>
              </p:txBody>
            </p:sp>
          </p:grpSp>
          <p:sp>
            <p:nvSpPr>
              <p:cNvPr id="41" name="Text Box 21"/>
              <p:cNvSpPr txBox="1">
                <a:spLocks noChangeArrowheads="1"/>
              </p:cNvSpPr>
              <p:nvPr/>
            </p:nvSpPr>
            <p:spPr bwMode="auto">
              <a:xfrm>
                <a:off x="6212790" y="6388799"/>
                <a:ext cx="628600" cy="2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a:solidFill>
                      <a:schemeClr val="tx1"/>
                    </a:solidFill>
                  </a:rPr>
                  <a:t>(0,0)</a:t>
                </a:r>
              </a:p>
            </p:txBody>
          </p:sp>
        </p:grpSp>
        <p:sp>
          <p:nvSpPr>
            <p:cNvPr id="32" name="Text Box 21"/>
            <p:cNvSpPr txBox="1">
              <a:spLocks noChangeArrowheads="1"/>
            </p:cNvSpPr>
            <p:nvPr/>
          </p:nvSpPr>
          <p:spPr bwMode="auto">
            <a:xfrm>
              <a:off x="7719614" y="5516444"/>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a:solidFill>
                    <a:srgbClr val="008000"/>
                  </a:solidFill>
                  <a:latin typeface="Arial"/>
                  <a:cs typeface="Arial"/>
                </a:rPr>
                <a:t>●</a:t>
              </a:r>
              <a:endParaRPr lang="da-DK" altLang="da-DK" b="1" dirty="0">
                <a:solidFill>
                  <a:srgbClr val="008000"/>
                </a:solidFill>
              </a:endParaRPr>
            </a:p>
          </p:txBody>
        </p:sp>
      </p:grpSp>
      <p:sp>
        <p:nvSpPr>
          <p:cNvPr id="33" name="Rectangle 32"/>
          <p:cNvSpPr>
            <a:spLocks noChangeArrowheads="1"/>
          </p:cNvSpPr>
          <p:nvPr/>
        </p:nvSpPr>
        <p:spPr bwMode="auto">
          <a:xfrm>
            <a:off x="1747084" y="5798032"/>
            <a:ext cx="2658855" cy="28312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Text Box 21"/>
          <p:cNvSpPr txBox="1">
            <a:spLocks noChangeArrowheads="1"/>
          </p:cNvSpPr>
          <p:nvPr/>
        </p:nvSpPr>
        <p:spPr bwMode="auto">
          <a:xfrm>
            <a:off x="6639049" y="2358520"/>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a:solidFill>
                  <a:srgbClr val="7030A0"/>
                </a:solidFill>
                <a:latin typeface="Arial"/>
                <a:cs typeface="Arial"/>
              </a:rPr>
              <a:t>●</a:t>
            </a:r>
            <a:endParaRPr lang="da-DK" altLang="da-DK" b="1" dirty="0">
              <a:solidFill>
                <a:srgbClr val="7030A0"/>
              </a:solidFill>
            </a:endParaRPr>
          </a:p>
        </p:txBody>
      </p:sp>
      <p:sp>
        <p:nvSpPr>
          <p:cNvPr id="23" name="Text Box 21"/>
          <p:cNvSpPr txBox="1">
            <a:spLocks noChangeArrowheads="1"/>
          </p:cNvSpPr>
          <p:nvPr/>
        </p:nvSpPr>
        <p:spPr bwMode="auto">
          <a:xfrm>
            <a:off x="7838134" y="237057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a:solidFill>
                  <a:srgbClr val="7030A0"/>
                </a:solidFill>
                <a:latin typeface="Arial"/>
                <a:cs typeface="Arial"/>
              </a:rPr>
              <a:t>●</a:t>
            </a:r>
            <a:endParaRPr lang="da-DK" altLang="da-DK" b="1" dirty="0">
              <a:solidFill>
                <a:srgbClr val="7030A0"/>
              </a:solidFill>
            </a:endParaRPr>
          </a:p>
        </p:txBody>
      </p:sp>
      <p:sp>
        <p:nvSpPr>
          <p:cNvPr id="34" name="Rectangle 33"/>
          <p:cNvSpPr>
            <a:spLocks noChangeArrowheads="1"/>
          </p:cNvSpPr>
          <p:nvPr/>
        </p:nvSpPr>
        <p:spPr bwMode="auto">
          <a:xfrm>
            <a:off x="4602298" y="3925020"/>
            <a:ext cx="1557330" cy="26397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H="1" flipV="1">
            <a:off x="6192548" y="4235279"/>
            <a:ext cx="438783" cy="1227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601897" y="4030083"/>
            <a:ext cx="2505017" cy="50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Variabelt antal parametre</a:t>
            </a:r>
          </a:p>
          <a:p>
            <a:pPr eaLnBrk="1" hangingPunct="1">
              <a:lnSpc>
                <a:spcPct val="90000"/>
              </a:lnSpc>
              <a:spcBef>
                <a:spcPts val="200"/>
              </a:spcBef>
              <a:buFontTx/>
              <a:buNone/>
            </a:pPr>
            <a:r>
              <a:rPr lang="da-DK" altLang="da-DK" sz="1400" b="1" dirty="0">
                <a:solidFill>
                  <a:srgbClr val="0000FF"/>
                </a:solidFill>
              </a:rPr>
              <a:t>Konverteres til et int array</a:t>
            </a:r>
          </a:p>
        </p:txBody>
      </p:sp>
      <p:sp>
        <p:nvSpPr>
          <p:cNvPr id="40" name="Line 22"/>
          <p:cNvSpPr>
            <a:spLocks noChangeShapeType="1"/>
          </p:cNvSpPr>
          <p:nvPr/>
        </p:nvSpPr>
        <p:spPr bwMode="auto">
          <a:xfrm flipH="1" flipV="1">
            <a:off x="3885229" y="6117957"/>
            <a:ext cx="314969" cy="19375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4182878" y="6175831"/>
            <a:ext cx="125459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Kald af legal</a:t>
            </a:r>
          </a:p>
        </p:txBody>
      </p:sp>
      <p:sp>
        <p:nvSpPr>
          <p:cNvPr id="43" name="Line 22"/>
          <p:cNvSpPr>
            <a:spLocks noChangeShapeType="1"/>
          </p:cNvSpPr>
          <p:nvPr/>
        </p:nvSpPr>
        <p:spPr bwMode="auto">
          <a:xfrm flipH="1">
            <a:off x="2462160" y="2328744"/>
            <a:ext cx="0" cy="2478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4" name="Text Box 21"/>
          <p:cNvSpPr txBox="1">
            <a:spLocks noChangeArrowheads="1"/>
          </p:cNvSpPr>
          <p:nvPr/>
        </p:nvSpPr>
        <p:spPr bwMode="auto">
          <a:xfrm>
            <a:off x="870715" y="2099535"/>
            <a:ext cx="195712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0000FF"/>
                </a:solidFill>
              </a:rPr>
              <a:t>Størrelsen af brættet</a:t>
            </a:r>
          </a:p>
        </p:txBody>
      </p:sp>
      <p:sp>
        <p:nvSpPr>
          <p:cNvPr id="45" name="Line 22"/>
          <p:cNvSpPr>
            <a:spLocks noChangeShapeType="1"/>
          </p:cNvSpPr>
          <p:nvPr/>
        </p:nvSpPr>
        <p:spPr bwMode="auto">
          <a:xfrm flipH="1">
            <a:off x="3275856" y="2328743"/>
            <a:ext cx="0" cy="2478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Line 22"/>
          <p:cNvSpPr>
            <a:spLocks noChangeShapeType="1"/>
          </p:cNvSpPr>
          <p:nvPr/>
        </p:nvSpPr>
        <p:spPr bwMode="auto">
          <a:xfrm flipH="1">
            <a:off x="2794314" y="2328743"/>
            <a:ext cx="254097"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7" name="Text Box 21"/>
          <p:cNvSpPr txBox="1">
            <a:spLocks noChangeArrowheads="1"/>
          </p:cNvSpPr>
          <p:nvPr/>
        </p:nvSpPr>
        <p:spPr bwMode="auto">
          <a:xfrm>
            <a:off x="2853049" y="2099535"/>
            <a:ext cx="32227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Dronninger, der allerede er placeret</a:t>
            </a:r>
          </a:p>
        </p:txBody>
      </p:sp>
      <p:sp>
        <p:nvSpPr>
          <p:cNvPr id="48" name="Line 22"/>
          <p:cNvSpPr>
            <a:spLocks noChangeShapeType="1"/>
          </p:cNvSpPr>
          <p:nvPr/>
        </p:nvSpPr>
        <p:spPr bwMode="auto">
          <a:xfrm>
            <a:off x="3419872" y="2328743"/>
            <a:ext cx="129772"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9" name="Line 22"/>
          <p:cNvSpPr>
            <a:spLocks noChangeShapeType="1"/>
          </p:cNvSpPr>
          <p:nvPr/>
        </p:nvSpPr>
        <p:spPr bwMode="auto">
          <a:xfrm flipH="1">
            <a:off x="3073623" y="2328743"/>
            <a:ext cx="58217" cy="2688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50" name="Text Box 21"/>
          <p:cNvSpPr txBox="1">
            <a:spLocks noChangeArrowheads="1"/>
          </p:cNvSpPr>
          <p:nvPr/>
        </p:nvSpPr>
        <p:spPr bwMode="auto">
          <a:xfrm>
            <a:off x="-47487" y="5466543"/>
            <a:ext cx="875071"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70" dirty="0">
                <a:solidFill>
                  <a:srgbClr val="FF0000"/>
                </a:solidFill>
              </a:rPr>
              <a:t>Udskrift</a:t>
            </a:r>
          </a:p>
        </p:txBody>
      </p:sp>
    </p:spTree>
    <p:extLst>
      <p:ext uri="{BB962C8B-B14F-4D97-AF65-F5344CB8AC3E}">
        <p14:creationId xmlns:p14="http://schemas.microsoft.com/office/powerpoint/2010/main" val="420154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0" grpId="0" animBg="1"/>
      <p:bldP spid="31" grpId="0"/>
      <p:bldP spid="35" grpId="0" animBg="1"/>
      <p:bldP spid="25" grpId="0" animBg="1"/>
      <p:bldP spid="27" grpId="0" animBg="1"/>
      <p:bldP spid="28" grpId="0" animBg="1"/>
      <p:bldP spid="33" grpId="0" animBg="1"/>
      <p:bldP spid="34" grpId="0" animBg="1"/>
      <p:bldP spid="36" grpId="0" animBg="1"/>
      <p:bldP spid="37" grpId="0"/>
      <p:bldP spid="40" grpId="0" animBg="1"/>
      <p:bldP spid="42" grpId="0"/>
      <p:bldP spid="5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41</a:t>
            </a:fld>
            <a:endParaRPr lang="da-DK" altLang="da-DK" dirty="0"/>
          </a:p>
        </p:txBody>
      </p:sp>
      <p:sp>
        <p:nvSpPr>
          <p:cNvPr id="19" name="Rectangle 3"/>
          <p:cNvSpPr txBox="1">
            <a:spLocks noChangeArrowheads="1"/>
          </p:cNvSpPr>
          <p:nvPr/>
        </p:nvSpPr>
        <p:spPr bwMode="auto">
          <a:xfrm>
            <a:off x="539552" y="112474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Skal konvertere fra (</a:t>
            </a:r>
            <a:r>
              <a:rPr lang="da-DK" sz="2000" dirty="0" err="1"/>
              <a:t>row,col</a:t>
            </a:r>
            <a:r>
              <a:rPr lang="da-DK" sz="2000" dirty="0"/>
              <a:t>) notation til den sædvanlige skaknotation, hvor f.eks. (5,3) skrives som d6</a:t>
            </a:r>
          </a:p>
          <a:p>
            <a:pPr lvl="1">
              <a:spcBef>
                <a:spcPts val="600"/>
              </a:spcBef>
            </a:pPr>
            <a:r>
              <a:rPr lang="da-DK" sz="1600" dirty="0"/>
              <a:t>For at kunne gøre dette, har vi behov for at kunne mappe</a:t>
            </a:r>
            <a:br>
              <a:rPr lang="da-DK" sz="1600" dirty="0"/>
            </a:br>
            <a:r>
              <a:rPr lang="da-DK" sz="1600" dirty="0"/>
              <a:t>fra tal til bogstaver</a:t>
            </a:r>
          </a:p>
          <a:p>
            <a:pPr lvl="1">
              <a:spcBef>
                <a:spcPts val="600"/>
              </a:spcBef>
            </a:pPr>
            <a:r>
              <a:rPr lang="da-DK" sz="1600" dirty="0"/>
              <a:t>I ovenstående eksempel skal heltallet </a:t>
            </a:r>
            <a:r>
              <a:rPr lang="da-DK" sz="1600" b="1" dirty="0"/>
              <a:t>3</a:t>
            </a:r>
            <a:r>
              <a:rPr lang="da-DK" sz="1600" dirty="0"/>
              <a:t> </a:t>
            </a:r>
            <a:r>
              <a:rPr lang="da-DK" sz="1600" dirty="0">
                <a:sym typeface="Wingdings" panose="05000000000000000000" pitchFamily="2" charset="2"/>
              </a:rPr>
              <a:t>mappes i</a:t>
            </a:r>
            <a:br>
              <a:rPr lang="da-DK" sz="1600" dirty="0">
                <a:sym typeface="Wingdings" panose="05000000000000000000" pitchFamily="2" charset="2"/>
              </a:rPr>
            </a:br>
            <a:r>
              <a:rPr lang="da-DK" sz="1600" dirty="0">
                <a:sym typeface="Wingdings" panose="05000000000000000000" pitchFamily="2" charset="2"/>
              </a:rPr>
              <a:t>char værdien  </a:t>
            </a:r>
            <a:r>
              <a:rPr lang="da-DK" sz="1600" b="1" dirty="0">
                <a:sym typeface="Wingdings" panose="05000000000000000000" pitchFamily="2" charset="2"/>
              </a:rPr>
              <a:t>'d'</a:t>
            </a:r>
            <a:r>
              <a:rPr lang="da-DK" sz="1600" dirty="0">
                <a:sym typeface="Wingdings" panose="05000000000000000000" pitchFamily="2" charset="2"/>
              </a:rPr>
              <a:t> (som er det 4. bogstav)</a:t>
            </a:r>
            <a:endParaRPr lang="da-DK" sz="1600" dirty="0"/>
          </a:p>
          <a:p>
            <a:pPr marL="342900" lvl="1" indent="-342900">
              <a:spcBef>
                <a:spcPts val="1800"/>
              </a:spcBef>
              <a:buChar char="•"/>
            </a:pPr>
            <a:r>
              <a:rPr lang="da-DK" b="1" dirty="0">
                <a:solidFill>
                  <a:srgbClr val="A50021"/>
                </a:solidFill>
                <a:ea typeface="ＭＳ Ｐゴシック" pitchFamily="-106" charset="-128"/>
                <a:cs typeface="ＭＳ Ｐゴシック" pitchFamily="-106" charset="-128"/>
              </a:rPr>
              <a:t>Det kan gøres på mindst fire måder,</a:t>
            </a:r>
            <a:br>
              <a:rPr lang="da-DK" b="1" dirty="0">
                <a:solidFill>
                  <a:srgbClr val="A50021"/>
                </a:solidFill>
                <a:ea typeface="ＭＳ Ｐゴシック" pitchFamily="-106" charset="-128"/>
                <a:cs typeface="ＭＳ Ｐゴシック" pitchFamily="-106" charset="-128"/>
              </a:rPr>
            </a:br>
            <a:r>
              <a:rPr lang="da-DK" b="1" dirty="0">
                <a:solidFill>
                  <a:srgbClr val="A50021"/>
                </a:solidFill>
                <a:ea typeface="ＭＳ Ｐゴシック" pitchFamily="-106" charset="-128"/>
                <a:cs typeface="ＭＳ Ｐゴシック" pitchFamily="-106" charset="-128"/>
              </a:rPr>
              <a:t>idet man kan bruge</a:t>
            </a:r>
          </a:p>
          <a:p>
            <a:pPr lvl="1">
              <a:spcBef>
                <a:spcPts val="600"/>
              </a:spcBef>
            </a:pPr>
            <a:r>
              <a:rPr lang="da-DK" sz="1600" dirty="0"/>
              <a:t>et map </a:t>
            </a:r>
            <a:r>
              <a:rPr lang="da-DK" sz="1600" b="1" dirty="0"/>
              <a:t>Map&lt;Integer,</a:t>
            </a:r>
            <a:r>
              <a:rPr lang="da-DK" sz="800" b="1" dirty="0"/>
              <a:t> </a:t>
            </a:r>
            <a:r>
              <a:rPr lang="da-DK" sz="1600" b="1" dirty="0"/>
              <a:t>Char&gt;</a:t>
            </a:r>
            <a:endParaRPr lang="da-DK" sz="1600" dirty="0"/>
          </a:p>
          <a:p>
            <a:pPr lvl="1">
              <a:spcBef>
                <a:spcPts val="600"/>
              </a:spcBef>
            </a:pPr>
            <a:r>
              <a:rPr lang="da-DK" sz="1600" dirty="0"/>
              <a:t>et char array </a:t>
            </a:r>
            <a:r>
              <a:rPr lang="da-DK" sz="1600" b="1" dirty="0"/>
              <a:t>char[ ]</a:t>
            </a:r>
          </a:p>
          <a:p>
            <a:pPr lvl="1">
              <a:spcBef>
                <a:spcPts val="600"/>
              </a:spcBef>
            </a:pPr>
            <a:r>
              <a:rPr lang="da-DK" sz="1600" dirty="0"/>
              <a:t>en tekststreng </a:t>
            </a:r>
            <a:r>
              <a:rPr lang="da-DK" sz="1600" b="1" spc="-40" dirty="0">
                <a:solidFill>
                  <a:srgbClr val="008000"/>
                </a:solidFill>
              </a:rPr>
              <a:t>"</a:t>
            </a:r>
            <a:r>
              <a:rPr lang="da-DK" sz="1600" b="1" spc="-40" dirty="0" err="1">
                <a:solidFill>
                  <a:srgbClr val="008000"/>
                </a:solidFill>
              </a:rPr>
              <a:t>abcdefghijklmnopqrstuvwxyz</a:t>
            </a:r>
            <a:r>
              <a:rPr lang="da-DK" sz="1600" b="1" spc="-40" dirty="0">
                <a:solidFill>
                  <a:srgbClr val="008000"/>
                </a:solidFill>
              </a:rPr>
              <a:t>"</a:t>
            </a:r>
            <a:r>
              <a:rPr lang="da-DK" sz="1600" b="1" dirty="0">
                <a:solidFill>
                  <a:srgbClr val="008000"/>
                </a:solidFill>
              </a:rPr>
              <a:t> </a:t>
            </a:r>
            <a:r>
              <a:rPr lang="da-DK" sz="1600" dirty="0"/>
              <a:t>og </a:t>
            </a:r>
            <a:r>
              <a:rPr lang="da-DK" sz="1600" b="1" dirty="0" err="1"/>
              <a:t>charAt</a:t>
            </a:r>
            <a:r>
              <a:rPr lang="da-DK" sz="1600" dirty="0"/>
              <a:t> metoden i String klassen</a:t>
            </a:r>
          </a:p>
          <a:p>
            <a:pPr lvl="1">
              <a:spcBef>
                <a:spcPts val="600"/>
              </a:spcBef>
            </a:pPr>
            <a:r>
              <a:rPr lang="da-DK" sz="1600" dirty="0"/>
              <a:t>udtrykket </a:t>
            </a:r>
            <a:r>
              <a:rPr lang="da-DK" sz="1600" b="1" dirty="0"/>
              <a:t>(char)('a' + i)</a:t>
            </a:r>
            <a:r>
              <a:rPr lang="da-DK" sz="1600" dirty="0"/>
              <a:t>, der evaluerer til det </a:t>
            </a:r>
            <a:r>
              <a:rPr lang="da-DK" sz="1600" dirty="0" err="1"/>
              <a:t>i'te</a:t>
            </a:r>
            <a:r>
              <a:rPr lang="da-DK" sz="1600" dirty="0"/>
              <a:t> bogstav efter 'a'</a:t>
            </a:r>
            <a:br>
              <a:rPr lang="da-DK" sz="1600" dirty="0"/>
            </a:br>
            <a:r>
              <a:rPr lang="da-DK" sz="1600" dirty="0"/>
              <a:t>(virker kun hvis </a:t>
            </a:r>
            <a:r>
              <a:rPr lang="da-DK" sz="1600" b="1" dirty="0"/>
              <a:t>i ≤ 27</a:t>
            </a:r>
            <a:r>
              <a:rPr lang="da-DK" sz="1600" dirty="0"/>
              <a:t>; antallet af bogstaver i det engelske alfabet)</a:t>
            </a:r>
          </a:p>
        </p:txBody>
      </p:sp>
      <p:sp>
        <p:nvSpPr>
          <p:cNvPr id="12"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err="1">
                <a:ea typeface="ＭＳ Ｐゴシック" pitchFamily="34" charset="-128"/>
              </a:rPr>
              <a:t>convert</a:t>
            </a:r>
            <a:r>
              <a:rPr lang="da-DK" altLang="da-DK" sz="3200" kern="0" dirty="0">
                <a:ea typeface="ＭＳ Ｐゴシック" pitchFamily="34" charset="-128"/>
              </a:rPr>
              <a:t> metoden</a:t>
            </a:r>
          </a:p>
        </p:txBody>
      </p:sp>
      <p:grpSp>
        <p:nvGrpSpPr>
          <p:cNvPr id="4" name="Group 3"/>
          <p:cNvGrpSpPr/>
          <p:nvPr/>
        </p:nvGrpSpPr>
        <p:grpSpPr>
          <a:xfrm>
            <a:off x="6461956" y="1844824"/>
            <a:ext cx="2376264" cy="2253711"/>
            <a:chOff x="5718686" y="1796377"/>
            <a:chExt cx="2669738" cy="2500398"/>
          </a:xfrm>
        </p:grpSpPr>
        <p:pic>
          <p:nvPicPr>
            <p:cNvPr id="8" name="Picture 7"/>
            <p:cNvPicPr/>
            <p:nvPr/>
          </p:nvPicPr>
          <p:blipFill>
            <a:blip r:embed="rId3"/>
            <a:stretch>
              <a:fillRect/>
            </a:stretch>
          </p:blipFill>
          <p:spPr>
            <a:xfrm>
              <a:off x="6012160" y="1796377"/>
              <a:ext cx="2376264" cy="2208687"/>
            </a:xfrm>
            <a:prstGeom prst="rect">
              <a:avLst/>
            </a:prstGeom>
          </p:spPr>
        </p:pic>
        <p:sp>
          <p:nvSpPr>
            <p:cNvPr id="16" name="Text Box 21"/>
            <p:cNvSpPr txBox="1">
              <a:spLocks noChangeArrowheads="1"/>
            </p:cNvSpPr>
            <p:nvPr/>
          </p:nvSpPr>
          <p:spPr bwMode="auto">
            <a:xfrm>
              <a:off x="6917403" y="4010543"/>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a:solidFill>
                    <a:srgbClr val="FF0000"/>
                  </a:solidFill>
                </a:rPr>
                <a:t>3</a:t>
              </a:r>
            </a:p>
          </p:txBody>
        </p:sp>
        <p:sp>
          <p:nvSpPr>
            <p:cNvPr id="17" name="Text Box 21"/>
            <p:cNvSpPr txBox="1">
              <a:spLocks noChangeArrowheads="1"/>
            </p:cNvSpPr>
            <p:nvPr/>
          </p:nvSpPr>
          <p:spPr bwMode="auto">
            <a:xfrm>
              <a:off x="5718686" y="2405477"/>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a:solidFill>
                    <a:srgbClr val="FF0000"/>
                  </a:solidFill>
                </a:rPr>
                <a:t>5</a:t>
              </a:r>
            </a:p>
          </p:txBody>
        </p:sp>
      </p:grpSp>
      <p:grpSp>
        <p:nvGrpSpPr>
          <p:cNvPr id="18" name="Group 17"/>
          <p:cNvGrpSpPr/>
          <p:nvPr/>
        </p:nvGrpSpPr>
        <p:grpSpPr>
          <a:xfrm>
            <a:off x="1307676" y="5321401"/>
            <a:ext cx="5708587" cy="1079399"/>
            <a:chOff x="1331640" y="3881133"/>
            <a:chExt cx="5823957" cy="1079399"/>
          </a:xfrm>
        </p:grpSpPr>
        <p:sp>
          <p:nvSpPr>
            <p:cNvPr id="20" name="Text Box 4"/>
            <p:cNvSpPr txBox="1">
              <a:spLocks noChangeArrowheads="1"/>
            </p:cNvSpPr>
            <p:nvPr/>
          </p:nvSpPr>
          <p:spPr bwMode="auto">
            <a:xfrm>
              <a:off x="1331640" y="3881133"/>
              <a:ext cx="2187167" cy="1079399"/>
            </a:xfrm>
            <a:prstGeom prst="rect">
              <a:avLst/>
            </a:prstGeom>
            <a:solidFill>
              <a:srgbClr val="FFFFCC"/>
            </a:solidFill>
            <a:ln w="28575">
              <a:solidFill>
                <a:srgbClr val="0000FF"/>
              </a:solidFill>
              <a:miter lim="800000"/>
              <a:headEnd/>
              <a:tailEnd/>
            </a:ln>
          </p:spPr>
          <p:txBody>
            <a:bodyPr wrap="square" lIns="18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)('a' + 3)</a:t>
              </a:r>
            </a:p>
            <a:p>
              <a:pPr eaLnBrk="1" hangingPunct="1"/>
              <a:r>
                <a:rPr lang="en-US" altLang="da-DK" sz="1600" b="1" dirty="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)(97 + 3)</a:t>
              </a:r>
            </a:p>
            <a:p>
              <a:pPr eaLnBrk="1" hangingPunct="1"/>
              <a:r>
                <a:rPr lang="en-US" altLang="da-DK" sz="1600" b="1" dirty="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)(100)</a:t>
              </a:r>
            </a:p>
            <a:p>
              <a:pPr eaLnBrk="1" hangingPunct="1"/>
              <a:r>
                <a:rPr lang="en-US" altLang="da-DK" sz="1600" b="1" dirty="0">
                  <a:solidFill>
                    <a:schemeClr val="tx1"/>
                  </a:solidFill>
                  <a:latin typeface="Courier New" pitchFamily="49" charset="0"/>
                </a:rPr>
                <a:t>'d'</a:t>
              </a:r>
            </a:p>
          </p:txBody>
        </p:sp>
        <p:sp>
          <p:nvSpPr>
            <p:cNvPr id="21" name="Line 22"/>
            <p:cNvSpPr>
              <a:spLocks noChangeShapeType="1"/>
            </p:cNvSpPr>
            <p:nvPr/>
          </p:nvSpPr>
          <p:spPr bwMode="auto">
            <a:xfrm flipH="1" flipV="1">
              <a:off x="3554616" y="4289184"/>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3963295" y="4143933"/>
              <a:ext cx="263119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'a' forfremmes til heltallet 97</a:t>
              </a:r>
            </a:p>
          </p:txBody>
        </p:sp>
        <p:sp>
          <p:nvSpPr>
            <p:cNvPr id="23" name="Line 22"/>
            <p:cNvSpPr>
              <a:spLocks noChangeShapeType="1"/>
            </p:cNvSpPr>
            <p:nvPr/>
          </p:nvSpPr>
          <p:spPr bwMode="auto">
            <a:xfrm flipH="1" flipV="1">
              <a:off x="3554616" y="4783451"/>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3990029" y="4634695"/>
              <a:ext cx="316556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100 begrænses til char værdien 'd'</a:t>
              </a:r>
            </a:p>
          </p:txBody>
        </p:sp>
      </p:grpSp>
      <p:sp>
        <p:nvSpPr>
          <p:cNvPr id="15" name="Oval 14"/>
          <p:cNvSpPr/>
          <p:nvPr/>
        </p:nvSpPr>
        <p:spPr bwMode="auto">
          <a:xfrm>
            <a:off x="7491655" y="23220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584980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rPr>
              <a:t>Udskrift af tabeller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42</a:t>
            </a:fld>
            <a:endParaRPr lang="da-DK" altLang="da-DK" dirty="0"/>
          </a:p>
        </p:txBody>
      </p:sp>
      <p:sp>
        <p:nvSpPr>
          <p:cNvPr id="7" name="Rectangle 3"/>
          <p:cNvSpPr txBox="1">
            <a:spLocks noChangeArrowheads="1"/>
          </p:cNvSpPr>
          <p:nvPr/>
        </p:nvSpPr>
        <p:spPr bwMode="auto">
          <a:xfrm>
            <a:off x="427628" y="1124744"/>
            <a:ext cx="8465854" cy="72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a:ea typeface="ＭＳ Ｐゴシック" pitchFamily="34" charset="-128"/>
              </a:rPr>
              <a:t>Når man skal udskrive tabeller som nedenstående, kan det være hensigtsmæssigt at bruge </a:t>
            </a:r>
            <a:r>
              <a:rPr lang="da-DK" altLang="da-DK" sz="2000" kern="0" dirty="0">
                <a:solidFill>
                  <a:srgbClr val="008000"/>
                </a:solidFill>
                <a:ea typeface="ＭＳ Ｐゴシック" pitchFamily="34" charset="-128"/>
              </a:rPr>
              <a:t>format</a:t>
            </a:r>
            <a:r>
              <a:rPr lang="da-DK" altLang="da-DK" sz="2000" kern="0" dirty="0">
                <a:ea typeface="ＭＳ Ｐゴシック" pitchFamily="34" charset="-128"/>
              </a:rPr>
              <a:t> metoden (i stedet for </a:t>
            </a:r>
            <a:r>
              <a:rPr lang="da-DK" altLang="da-DK" sz="2000" kern="0" dirty="0" err="1">
                <a:ea typeface="ＭＳ Ｐゴシック" pitchFamily="34" charset="-128"/>
              </a:rPr>
              <a:t>println</a:t>
            </a:r>
            <a:r>
              <a:rPr lang="da-DK" altLang="da-DK" sz="2000" kern="0" dirty="0">
                <a:ea typeface="ＭＳ Ｐゴシック" pitchFamily="34" charset="-128"/>
              </a:rPr>
              <a:t>)</a:t>
            </a:r>
          </a:p>
        </p:txBody>
      </p:sp>
      <p:sp>
        <p:nvSpPr>
          <p:cNvPr id="8" name="Rectangle 7"/>
          <p:cNvSpPr/>
          <p:nvPr/>
        </p:nvSpPr>
        <p:spPr bwMode="auto">
          <a:xfrm>
            <a:off x="865552" y="1847768"/>
            <a:ext cx="7619720" cy="637918"/>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fr-FR" sz="1800" b="1" kern="0" spc="-150" dirty="0" err="1">
                <a:solidFill>
                  <a:schemeClr val="tx1"/>
                </a:solidFill>
                <a:latin typeface="Courier New" panose="02070309020205020404" pitchFamily="49" charset="0"/>
                <a:cs typeface="Courier New" panose="02070309020205020404" pitchFamily="49" charset="0"/>
              </a:rPr>
              <a:t>System.out.format</a:t>
            </a:r>
            <a:r>
              <a:rPr lang="fr-FR" sz="1800" b="1" kern="0" spc="-150" dirty="0">
                <a:solidFill>
                  <a:schemeClr val="tx1"/>
                </a:solidFill>
                <a:latin typeface="Courier New" panose="02070309020205020404" pitchFamily="49" charset="0"/>
                <a:cs typeface="Courier New" panose="02070309020205020404" pitchFamily="49" charset="0"/>
              </a:rPr>
              <a:t>(</a:t>
            </a:r>
            <a:r>
              <a:rPr lang="fr-FR" sz="1800" b="1" kern="0" spc="-150" dirty="0">
                <a:solidFill>
                  <a:srgbClr val="008000"/>
                </a:solidFill>
                <a:latin typeface="Courier New" panose="02070309020205020404" pitchFamily="49" charset="0"/>
                <a:cs typeface="Courier New" panose="02070309020205020404" pitchFamily="49" charset="0"/>
              </a:rPr>
              <a:t>"%6d  %,12d   %,10d   %,12d %n"</a:t>
            </a:r>
            <a:r>
              <a:rPr lang="fr-FR" sz="1800" b="1" kern="0" spc="-150" dirty="0">
                <a:solidFill>
                  <a:schemeClr val="tx1"/>
                </a:solidFill>
                <a:latin typeface="Courier New" panose="02070309020205020404" pitchFamily="49" charset="0"/>
                <a:cs typeface="Courier New" panose="02070309020205020404" pitchFamily="49" charset="0"/>
              </a:rPr>
              <a:t>,</a:t>
            </a:r>
          </a:p>
          <a:p>
            <a:r>
              <a:rPr lang="fr-FR" sz="1800" b="1" kern="0" spc="-150" dirty="0">
                <a:solidFill>
                  <a:schemeClr val="tx1"/>
                </a:solidFill>
                <a:latin typeface="Courier New" panose="02070309020205020404" pitchFamily="49" charset="0"/>
                <a:cs typeface="Courier New" panose="02070309020205020404" pitchFamily="49" charset="0"/>
              </a:rPr>
              <a:t>  </a:t>
            </a:r>
            <a:r>
              <a:rPr lang="fr-FR" sz="1800" b="1" kern="0" spc="-150" dirty="0" err="1">
                <a:solidFill>
                  <a:schemeClr val="tx1"/>
                </a:solidFill>
                <a:latin typeface="Courier New" panose="02070309020205020404" pitchFamily="49" charset="0"/>
                <a:cs typeface="Courier New" panose="02070309020205020404" pitchFamily="49" charset="0"/>
              </a:rPr>
              <a:t>noOfQueens</a:t>
            </a:r>
            <a:r>
              <a:rPr lang="fr-FR" sz="1800" b="1" kern="0" spc="-150" dirty="0">
                <a:solidFill>
                  <a:schemeClr val="tx1"/>
                </a:solidFill>
                <a:latin typeface="Courier New" panose="02070309020205020404" pitchFamily="49" charset="0"/>
                <a:cs typeface="Courier New" panose="02070309020205020404" pitchFamily="49" charset="0"/>
              </a:rPr>
              <a:t>,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 duration,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/duration);</a:t>
            </a:r>
            <a:endParaRPr lang="da-DK" sz="1800" b="1" kern="0" spc="-150" dirty="0">
              <a:solidFill>
                <a:schemeClr val="tx1"/>
              </a:solidFill>
              <a:latin typeface="Courier New" panose="02070309020205020404" pitchFamily="49" charset="0"/>
              <a:cs typeface="Courier New" panose="02070309020205020404" pitchFamily="49" charset="0"/>
            </a:endParaRPr>
          </a:p>
        </p:txBody>
      </p:sp>
      <p:sp>
        <p:nvSpPr>
          <p:cNvPr id="10" name="Rectangle 3"/>
          <p:cNvSpPr txBox="1">
            <a:spLocks noChangeArrowheads="1"/>
          </p:cNvSpPr>
          <p:nvPr/>
        </p:nvSpPr>
        <p:spPr bwMode="auto">
          <a:xfrm>
            <a:off x="518208" y="2636912"/>
            <a:ext cx="8158248"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a:ea typeface="ＭＳ Ｐゴシック" pitchFamily="34" charset="-128"/>
              </a:rPr>
              <a:t>Format metoden tager et variabelt antal parametre</a:t>
            </a:r>
          </a:p>
          <a:p>
            <a:pPr lvl="1">
              <a:spcBef>
                <a:spcPts val="400"/>
              </a:spcBef>
            </a:pPr>
            <a:r>
              <a:rPr lang="da-DK" altLang="da-DK" sz="1600" kern="0" dirty="0">
                <a:ea typeface="ＭＳ Ｐゴシック" pitchFamily="34" charset="-128"/>
              </a:rPr>
              <a:t>Første parameter angiver formatet af den tekststreng, der skal udskrives, mens de øvrige parametre angiver de værdier, der skal indsættes i tekststrengen (konverteres til et Object array)</a:t>
            </a:r>
          </a:p>
          <a:p>
            <a:pPr lvl="1">
              <a:spcBef>
                <a:spcPts val="400"/>
              </a:spcBef>
            </a:pPr>
            <a:r>
              <a:rPr lang="da-DK" altLang="da-DK" sz="1600" kern="0" dirty="0">
                <a:ea typeface="ＭＳ Ｐゴシック" pitchFamily="34" charset="-128"/>
              </a:rPr>
              <a:t>Format parameteren indeholder nogle </a:t>
            </a:r>
            <a:r>
              <a:rPr lang="da-DK" altLang="da-DK" sz="1600" b="1" kern="0" dirty="0">
                <a:solidFill>
                  <a:srgbClr val="008000"/>
                </a:solidFill>
                <a:ea typeface="ＭＳ Ｐゴシック" pitchFamily="34" charset="-128"/>
              </a:rPr>
              <a:t>format </a:t>
            </a:r>
            <a:r>
              <a:rPr lang="da-DK" altLang="da-DK" sz="1600" b="1" kern="0" dirty="0" err="1">
                <a:solidFill>
                  <a:srgbClr val="008000"/>
                </a:solidFill>
                <a:ea typeface="ＭＳ Ｐゴシック" pitchFamily="34" charset="-128"/>
              </a:rPr>
              <a:t>specifiers</a:t>
            </a:r>
            <a:endParaRPr lang="da-DK" altLang="da-DK" sz="1600" kern="0" dirty="0">
              <a:ea typeface="ＭＳ Ｐゴシック" pitchFamily="34" charset="-128"/>
            </a:endParaRPr>
          </a:p>
          <a:p>
            <a:pPr lvl="1">
              <a:spcBef>
                <a:spcPts val="400"/>
              </a:spcBef>
            </a:pPr>
            <a:r>
              <a:rPr lang="da-DK" altLang="da-DK" sz="1600" kern="0" dirty="0">
                <a:ea typeface="ＭＳ Ｐゴシック" pitchFamily="34" charset="-128"/>
              </a:rPr>
              <a:t>F.eks. angiver </a:t>
            </a:r>
            <a:r>
              <a:rPr lang="da-DK" altLang="da-DK" sz="1600" b="1" kern="0" dirty="0">
                <a:solidFill>
                  <a:srgbClr val="008000"/>
                </a:solidFill>
                <a:ea typeface="ＭＳ Ｐゴシック" pitchFamily="34" charset="-128"/>
              </a:rPr>
              <a:t>%,12d</a:t>
            </a:r>
            <a:r>
              <a:rPr lang="da-DK" altLang="da-DK" sz="1600" kern="0" dirty="0">
                <a:ea typeface="ＭＳ Ｐゴシック" pitchFamily="34" charset="-128"/>
              </a:rPr>
              <a:t>, at der på dette</a:t>
            </a:r>
            <a:br>
              <a:rPr lang="da-DK" altLang="da-DK" sz="1600" kern="0" dirty="0">
                <a:ea typeface="ＭＳ Ｐゴシック" pitchFamily="34" charset="-128"/>
              </a:rPr>
            </a:br>
            <a:r>
              <a:rPr lang="da-DK" altLang="da-DK" sz="1600" kern="0" dirty="0">
                <a:ea typeface="ＭＳ Ｐゴシック" pitchFamily="34" charset="-128"/>
              </a:rPr>
              <a:t>sted, skal udskrives et heltal, der skal</a:t>
            </a:r>
            <a:br>
              <a:rPr lang="da-DK" altLang="da-DK" sz="1600" kern="0" dirty="0">
                <a:ea typeface="ＭＳ Ｐゴシック" pitchFamily="34" charset="-128"/>
              </a:rPr>
            </a:br>
            <a:r>
              <a:rPr lang="da-DK" altLang="da-DK" sz="1600" kern="0" dirty="0">
                <a:ea typeface="ＭＳ Ｐゴシック" pitchFamily="34" charset="-128"/>
              </a:rPr>
              <a:t>fylde 12 tegn med et komma indsat</a:t>
            </a:r>
            <a:br>
              <a:rPr lang="da-DK" altLang="da-DK" sz="1600" kern="0" dirty="0">
                <a:ea typeface="ＭＳ Ｐゴシック" pitchFamily="34" charset="-128"/>
              </a:rPr>
            </a:br>
            <a:r>
              <a:rPr lang="da-DK" altLang="da-DK" sz="1600" kern="0" dirty="0">
                <a:ea typeface="ＭＳ Ｐゴシック" pitchFamily="34" charset="-128"/>
              </a:rPr>
              <a:t>for hvert tredje</a:t>
            </a:r>
          </a:p>
          <a:p>
            <a:pPr lvl="1">
              <a:spcBef>
                <a:spcPts val="400"/>
              </a:spcBef>
            </a:pPr>
            <a:r>
              <a:rPr lang="da-DK" altLang="da-DK" sz="1600" kern="0" dirty="0">
                <a:ea typeface="ＭＳ Ｐゴシック" pitchFamily="34" charset="-128"/>
              </a:rPr>
              <a:t>%n angiver linjeskift (new line)</a:t>
            </a:r>
          </a:p>
          <a:p>
            <a:pPr lvl="1">
              <a:spcBef>
                <a:spcPts val="400"/>
              </a:spcBef>
            </a:pPr>
            <a:r>
              <a:rPr lang="da-DK" altLang="da-DK" sz="1600" kern="0" dirty="0">
                <a:ea typeface="ＭＳ Ｐゴシック" pitchFamily="34" charset="-128"/>
              </a:rPr>
              <a:t>Der er tilsvarende format </a:t>
            </a:r>
            <a:r>
              <a:rPr lang="da-DK" altLang="da-DK" sz="1600" kern="0" dirty="0" err="1">
                <a:ea typeface="ＭＳ Ｐゴシック" pitchFamily="34" charset="-128"/>
              </a:rPr>
              <a:t>specifiers</a:t>
            </a:r>
            <a:br>
              <a:rPr lang="da-DK" altLang="da-DK" sz="1600" kern="0" dirty="0">
                <a:ea typeface="ＭＳ Ｐゴシック" pitchFamily="34" charset="-128"/>
              </a:rPr>
            </a:br>
            <a:r>
              <a:rPr lang="da-DK" altLang="da-DK" sz="1600" kern="0" dirty="0">
                <a:ea typeface="ＭＳ Ｐゴシック" pitchFamily="34" charset="-128"/>
              </a:rPr>
              <a:t>for reelle tal, datoer og tidspunkter</a:t>
            </a:r>
          </a:p>
          <a:p>
            <a:pPr lvl="1">
              <a:spcBef>
                <a:spcPts val="2400"/>
              </a:spcBef>
            </a:pPr>
            <a:r>
              <a:rPr lang="da-DK" altLang="da-DK" sz="1600" kern="0" dirty="0">
                <a:ea typeface="ＭＳ Ｐゴシック" pitchFamily="34" charset="-128"/>
              </a:rPr>
              <a:t>Detaljer kan ses på:</a:t>
            </a:r>
            <a:br>
              <a:rPr lang="da-DK" altLang="da-DK" sz="1600" kern="0" dirty="0">
                <a:ea typeface="ＭＳ Ｐゴシック" pitchFamily="34" charset="-128"/>
              </a:rPr>
            </a:br>
            <a:r>
              <a:rPr lang="da-DK" altLang="da-DK" sz="1600" kern="0" dirty="0">
                <a:ea typeface="ＭＳ Ｐゴシック" pitchFamily="34" charset="-128"/>
              </a:rPr>
              <a:t>https://docs.oracle.com/javase/tutorial/java/data/numberformat.html   </a:t>
            </a:r>
            <a:r>
              <a:rPr lang="da-DK" altLang="da-DK" sz="1600" kern="0" dirty="0">
                <a:ea typeface="ＭＳ Ｐゴシック" pitchFamily="34" charset="-128"/>
                <a:hlinkClick r:id="rId3"/>
              </a:rPr>
              <a:t>Link</a:t>
            </a:r>
            <a:endParaRPr lang="da-DK" altLang="da-DK" sz="1600" kern="0" dirty="0">
              <a:ea typeface="ＭＳ Ｐゴシック" pitchFamily="34" charset="-128"/>
            </a:endParaRPr>
          </a:p>
        </p:txBody>
      </p:sp>
      <p:grpSp>
        <p:nvGrpSpPr>
          <p:cNvPr id="3" name="Group 2"/>
          <p:cNvGrpSpPr/>
          <p:nvPr/>
        </p:nvGrpSpPr>
        <p:grpSpPr>
          <a:xfrm>
            <a:off x="4849817" y="4050177"/>
            <a:ext cx="4019863" cy="2300747"/>
            <a:chOff x="4849817" y="4050177"/>
            <a:chExt cx="4019863" cy="2300747"/>
          </a:xfrm>
        </p:grpSpPr>
        <p:pic>
          <p:nvPicPr>
            <p:cNvPr id="9" name="Picture 8"/>
            <p:cNvPicPr/>
            <p:nvPr/>
          </p:nvPicPr>
          <p:blipFill>
            <a:blip r:embed="rId4"/>
            <a:stretch>
              <a:fillRect/>
            </a:stretch>
          </p:blipFill>
          <p:spPr>
            <a:xfrm>
              <a:off x="4849817" y="4050177"/>
              <a:ext cx="4019863" cy="2300747"/>
            </a:xfrm>
            <a:prstGeom prst="rect">
              <a:avLst/>
            </a:prstGeom>
          </p:spPr>
        </p:pic>
        <p:sp>
          <p:nvSpPr>
            <p:cNvPr id="11" name="Rectangle 10"/>
            <p:cNvSpPr>
              <a:spLocks noChangeArrowheads="1"/>
            </p:cNvSpPr>
            <p:nvPr/>
          </p:nvSpPr>
          <p:spPr bwMode="auto">
            <a:xfrm>
              <a:off x="5586153" y="4771505"/>
              <a:ext cx="864523" cy="12053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Tree>
    <p:extLst>
      <p:ext uri="{BB962C8B-B14F-4D97-AF65-F5344CB8AC3E}">
        <p14:creationId xmlns:p14="http://schemas.microsoft.com/office/powerpoint/2010/main" val="405809844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rPr>
              <a:t>Hjælp og dokumentation</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43</a:t>
            </a:fld>
            <a:endParaRPr lang="da-DK" altLang="da-DK" dirty="0"/>
          </a:p>
        </p:txBody>
      </p:sp>
      <p:sp>
        <p:nvSpPr>
          <p:cNvPr id="10" name="Rectangle 3"/>
          <p:cNvSpPr txBox="1">
            <a:spLocks noChangeArrowheads="1"/>
          </p:cNvSpPr>
          <p:nvPr/>
        </p:nvSpPr>
        <p:spPr bwMode="auto">
          <a:xfrm>
            <a:off x="611560" y="1094912"/>
            <a:ext cx="8158248" cy="557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300"/>
              </a:spcBef>
            </a:pPr>
            <a:r>
              <a:rPr lang="da-DK" sz="2000" dirty="0"/>
              <a:t>Dronningeopgaven er større og mere kompleks end de opgaver, som I hidtil har løst</a:t>
            </a:r>
          </a:p>
          <a:p>
            <a:pPr>
              <a:spcBef>
                <a:spcPts val="1200"/>
              </a:spcBef>
            </a:pPr>
            <a:r>
              <a:rPr lang="da-DK" altLang="da-DK" sz="2000" dirty="0"/>
              <a:t>Via diskussionsforummet kan I få hurtig hjælp</a:t>
            </a:r>
          </a:p>
          <a:p>
            <a:pPr lvl="1">
              <a:spcBef>
                <a:spcPts val="400"/>
              </a:spcBef>
            </a:pPr>
            <a:r>
              <a:rPr lang="da-DK" altLang="da-DK" sz="1600" kern="0" dirty="0">
                <a:ea typeface="ＭＳ Ｐゴシック" pitchFamily="34" charset="-128"/>
              </a:rPr>
              <a:t>I må meget gerne svare på hinandens </a:t>
            </a:r>
            <a:r>
              <a:rPr lang="da-DK" altLang="da-DK" sz="1600" kern="0" dirty="0" err="1">
                <a:ea typeface="ＭＳ Ｐゴシック" pitchFamily="34" charset="-128"/>
              </a:rPr>
              <a:t>postings</a:t>
            </a:r>
            <a:endParaRPr lang="da-DK" altLang="da-DK" sz="1600" kern="0" dirty="0">
              <a:ea typeface="ＭＳ Ｐゴシック" pitchFamily="34" charset="-128"/>
            </a:endParaRPr>
          </a:p>
          <a:p>
            <a:pPr lvl="1">
              <a:spcBef>
                <a:spcPts val="400"/>
              </a:spcBef>
            </a:pPr>
            <a:r>
              <a:rPr lang="da-DK" altLang="da-DK" sz="1600" kern="0" dirty="0">
                <a:ea typeface="ＭＳ Ｐゴシック" pitchFamily="34" charset="-128"/>
              </a:rPr>
              <a:t>Man kan poste anonymt, hvis man ønsker det (så kan andre studerende ikke se, hvem der poster, men forelæser og instruktorer kan godt)</a:t>
            </a:r>
          </a:p>
          <a:p>
            <a:pPr>
              <a:spcBef>
                <a:spcPts val="1200"/>
              </a:spcBef>
            </a:pPr>
            <a:r>
              <a:rPr lang="da-DK" sz="2000" dirty="0"/>
              <a:t>Studiecaféen er bemandet med en instruktor fra kurset på nedenstående tidspunkter</a:t>
            </a:r>
          </a:p>
          <a:p>
            <a:pPr lvl="1">
              <a:spcBef>
                <a:spcPts val="400"/>
              </a:spcBef>
            </a:pPr>
            <a:r>
              <a:rPr lang="da-DK" sz="1600" kern="0" dirty="0">
                <a:ea typeface="ＭＳ Ｐゴシック" pitchFamily="34" charset="-128"/>
              </a:rPr>
              <a:t>Mandag kl. 12-14</a:t>
            </a:r>
          </a:p>
          <a:p>
            <a:pPr lvl="1">
              <a:spcBef>
                <a:spcPts val="400"/>
              </a:spcBef>
            </a:pPr>
            <a:r>
              <a:rPr lang="da-DK" sz="1600" kern="0" dirty="0">
                <a:ea typeface="ＭＳ Ｐゴシック" pitchFamily="34" charset="-128"/>
              </a:rPr>
              <a:t>Tirsdag kl. 8-10</a:t>
            </a:r>
          </a:p>
          <a:p>
            <a:pPr lvl="1">
              <a:spcBef>
                <a:spcPts val="400"/>
              </a:spcBef>
            </a:pPr>
            <a:r>
              <a:rPr lang="da-DK" sz="1600" kern="0" dirty="0">
                <a:ea typeface="ＭＳ Ｐゴシック" pitchFamily="34" charset="-128"/>
              </a:rPr>
              <a:t>Onsdag kl. 10-12</a:t>
            </a:r>
          </a:p>
          <a:p>
            <a:pPr lvl="1">
              <a:spcBef>
                <a:spcPts val="400"/>
              </a:spcBef>
            </a:pPr>
            <a:r>
              <a:rPr lang="da-DK" sz="1600" kern="0" dirty="0">
                <a:ea typeface="ＭＳ Ｐゴシック" pitchFamily="34" charset="-128"/>
              </a:rPr>
              <a:t>Torsdag kl. 10-12</a:t>
            </a:r>
          </a:p>
          <a:p>
            <a:pPr lvl="1">
              <a:spcBef>
                <a:spcPts val="400"/>
              </a:spcBef>
            </a:pPr>
            <a:r>
              <a:rPr lang="da-DK" sz="1600" kern="0" dirty="0">
                <a:ea typeface="ＭＳ Ｐゴシック" pitchFamily="34" charset="-128"/>
              </a:rPr>
              <a:t>Fredag kl. 12-14</a:t>
            </a:r>
          </a:p>
          <a:p>
            <a:pPr algn="just">
              <a:spcBef>
                <a:spcPts val="1800"/>
              </a:spcBef>
            </a:pPr>
            <a:r>
              <a:rPr lang="da-DK" sz="2000" dirty="0"/>
              <a:t>Husk at dokumentere jeres program</a:t>
            </a:r>
          </a:p>
          <a:p>
            <a:pPr lvl="1">
              <a:spcBef>
                <a:spcPts val="400"/>
              </a:spcBef>
            </a:pPr>
            <a:r>
              <a:rPr lang="da-DK" sz="1600" kern="0" dirty="0">
                <a:ea typeface="ＭＳ Ｐゴシック" pitchFamily="34" charset="-128"/>
              </a:rPr>
              <a:t>Sådan som det er vist i BlueJ bogen og ved </a:t>
            </a:r>
            <a:r>
              <a:rPr lang="da-DK" sz="1600" kern="0">
                <a:ea typeface="ＭＳ Ｐゴシック" pitchFamily="34" charset="-128"/>
              </a:rPr>
              <a:t>en forelæsning</a:t>
            </a:r>
            <a:br>
              <a:rPr lang="da-DK" sz="1600" kern="0">
                <a:ea typeface="ＭＳ Ｐゴシック" pitchFamily="34" charset="-128"/>
              </a:rPr>
            </a:br>
            <a:r>
              <a:rPr lang="da-DK" sz="1600" kern="0">
                <a:ea typeface="ＭＳ Ｐゴシック" pitchFamily="34" charset="-128"/>
              </a:rPr>
              <a:t>(</a:t>
            </a:r>
            <a:r>
              <a:rPr lang="da-DK" sz="1600" kern="0" dirty="0">
                <a:ea typeface="ＭＳ Ｐゴシック" pitchFamily="34" charset="-128"/>
              </a:rPr>
              <a:t>samt i Skildpadde projektet)</a:t>
            </a:r>
          </a:p>
          <a:p>
            <a:pPr lvl="1">
              <a:spcBef>
                <a:spcPts val="400"/>
              </a:spcBef>
            </a:pPr>
            <a:r>
              <a:rPr lang="da-DK" sz="1600" kern="0" dirty="0">
                <a:ea typeface="ＭＳ Ｐゴシック" pitchFamily="34" charset="-128"/>
              </a:rPr>
              <a:t>Ellers får I automatisk genaflevering</a:t>
            </a:r>
            <a:endParaRPr lang="da-DK" altLang="da-DK" sz="1600" kern="0" dirty="0">
              <a:ea typeface="ＭＳ Ｐゴシック" pitchFamily="34" charset="-128"/>
            </a:endParaRPr>
          </a:p>
          <a:p>
            <a:pPr lvl="1">
              <a:spcBef>
                <a:spcPts val="400"/>
              </a:spcBef>
            </a:pPr>
            <a:endParaRPr lang="da-DK" sz="1600" kern="0" dirty="0">
              <a:ea typeface="ＭＳ Ｐゴシック" pitchFamily="34" charset="-128"/>
            </a:endParaRPr>
          </a:p>
          <a:p>
            <a:pPr lvl="1">
              <a:spcBef>
                <a:spcPts val="400"/>
              </a:spcBef>
            </a:pPr>
            <a:endParaRPr lang="da-DK" altLang="da-DK" sz="1600" kern="0" dirty="0">
              <a:ea typeface="ＭＳ Ｐゴシック" pitchFamily="34" charset="-128"/>
            </a:endParaRPr>
          </a:p>
        </p:txBody>
      </p:sp>
    </p:spTree>
    <p:extLst>
      <p:ext uri="{BB962C8B-B14F-4D97-AF65-F5344CB8AC3E}">
        <p14:creationId xmlns:p14="http://schemas.microsoft.com/office/powerpoint/2010/main" val="378936198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49685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a:ea typeface="ＭＳ Ｐゴシック" pitchFamily="34" charset="-128"/>
              </a:rPr>
              <a:t>Opsummering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44</a:t>
            </a:fld>
            <a:endParaRPr lang="da-DK" altLang="da-DK" dirty="0"/>
          </a:p>
        </p:txBody>
      </p:sp>
      <p:sp>
        <p:nvSpPr>
          <p:cNvPr id="5" name="Rectangle 3"/>
          <p:cNvSpPr txBox="1">
            <a:spLocks noChangeArrowheads="1"/>
          </p:cNvSpPr>
          <p:nvPr/>
        </p:nvSpPr>
        <p:spPr bwMode="auto">
          <a:xfrm>
            <a:off x="383717" y="1010469"/>
            <a:ext cx="8465854"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a:ea typeface="ＭＳ Ｐゴシック" pitchFamily="34" charset="-128"/>
              </a:rPr>
              <a:t>Arrays</a:t>
            </a:r>
          </a:p>
          <a:p>
            <a:pPr lvl="1">
              <a:spcBef>
                <a:spcPts val="300"/>
              </a:spcBef>
            </a:pPr>
            <a:r>
              <a:rPr lang="da-DK" altLang="da-DK" sz="1800" kern="0" dirty="0">
                <a:ea typeface="ＭＳ Ｐゴシック" pitchFamily="34" charset="-128"/>
              </a:rPr>
              <a:t>Objektsamlinger med et fast antal elementer</a:t>
            </a:r>
          </a:p>
          <a:p>
            <a:pPr lvl="1">
              <a:spcBef>
                <a:spcPts val="300"/>
              </a:spcBef>
            </a:pPr>
            <a:r>
              <a:rPr lang="da-DK" altLang="da-DK" sz="1800" kern="0" spc="-60" dirty="0">
                <a:ea typeface="ＭＳ Ｐゴシック" pitchFamily="34" charset="-128"/>
              </a:rPr>
              <a:t>Velkendt fra mange andre programmeringssprog</a:t>
            </a:r>
          </a:p>
          <a:p>
            <a:pPr>
              <a:spcBef>
                <a:spcPts val="800"/>
              </a:spcBef>
            </a:pPr>
            <a:r>
              <a:rPr lang="da-DK" altLang="da-DK" sz="2000" kern="0" dirty="0">
                <a:ea typeface="ＭＳ Ｐゴシック" pitchFamily="34" charset="-128"/>
              </a:rPr>
              <a:t>Brug af Java uden BlueJ</a:t>
            </a:r>
          </a:p>
          <a:p>
            <a:pPr lvl="1">
              <a:spcBef>
                <a:spcPts val="300"/>
              </a:spcBef>
            </a:pPr>
            <a:r>
              <a:rPr lang="da-DK" altLang="da-DK" sz="1800" kern="0" spc="-30" dirty="0">
                <a:ea typeface="ＭＳ Ｐゴシック" pitchFamily="34" charset="-128"/>
              </a:rPr>
              <a:t>Start af Java fra konsolvindue via </a:t>
            </a:r>
            <a:r>
              <a:rPr lang="da-DK" altLang="da-DK" sz="1800" kern="0" spc="-30" dirty="0" err="1">
                <a:ea typeface="ＭＳ Ｐゴシック" pitchFamily="34" charset="-128"/>
              </a:rPr>
              <a:t>main</a:t>
            </a:r>
            <a:r>
              <a:rPr lang="da-DK" altLang="da-DK" sz="1800" kern="0" spc="-30" dirty="0">
                <a:ea typeface="ＭＳ Ｐゴシック" pitchFamily="34" charset="-128"/>
              </a:rPr>
              <a:t> metode</a:t>
            </a:r>
          </a:p>
          <a:p>
            <a:pPr>
              <a:spcBef>
                <a:spcPts val="800"/>
              </a:spcBef>
            </a:pPr>
            <a:r>
              <a:rPr lang="da-DK" altLang="da-DK" sz="2000" kern="0" dirty="0">
                <a:ea typeface="ＭＳ Ｐゴシック" pitchFamily="34" charset="-128"/>
              </a:rPr>
              <a:t>Principper for design af klasser</a:t>
            </a:r>
          </a:p>
          <a:p>
            <a:pPr lvl="1">
              <a:spcBef>
                <a:spcPts val="300"/>
              </a:spcBef>
            </a:pPr>
            <a:r>
              <a:rPr lang="da-DK" altLang="da-DK" sz="1800" kern="0" spc="-50" dirty="0">
                <a:ea typeface="ＭＳ Ｐゴシック" pitchFamily="34" charset="-128"/>
              </a:rPr>
              <a:t>Undgå dublering af kode (</a:t>
            </a:r>
            <a:r>
              <a:rPr lang="en-GB" altLang="da-DK" sz="1800" kern="0" spc="-50" dirty="0">
                <a:ea typeface="ＭＳ Ｐゴシック" pitchFamily="34" charset="-128"/>
              </a:rPr>
              <a:t>code duplication</a:t>
            </a:r>
            <a:r>
              <a:rPr lang="da-DK" altLang="da-DK" sz="1800" kern="0" spc="-50" dirty="0">
                <a:ea typeface="ＭＳ Ｐゴシック" pitchFamily="34" charset="-128"/>
              </a:rPr>
              <a:t>)</a:t>
            </a:r>
          </a:p>
          <a:p>
            <a:pPr lvl="1">
              <a:spcBef>
                <a:spcPts val="300"/>
              </a:spcBef>
            </a:pPr>
            <a:r>
              <a:rPr lang="da-DK" altLang="da-DK" sz="1800" kern="0" spc="-50" dirty="0">
                <a:ea typeface="ＭＳ Ｐゴシック" pitchFamily="34" charset="-128"/>
              </a:rPr>
              <a:t>Løs kobling mellem klasserne (</a:t>
            </a:r>
            <a:r>
              <a:rPr lang="en-GB" altLang="da-DK" sz="1800" kern="0" spc="-50" dirty="0">
                <a:ea typeface="ＭＳ Ｐゴシック" pitchFamily="34" charset="-128"/>
              </a:rPr>
              <a:t>loose coupling</a:t>
            </a:r>
            <a:r>
              <a:rPr lang="da-DK" altLang="da-DK" sz="1800" kern="0" spc="-50" dirty="0">
                <a:ea typeface="ＭＳ Ｐゴシック" pitchFamily="34" charset="-128"/>
              </a:rPr>
              <a:t>)</a:t>
            </a:r>
          </a:p>
          <a:p>
            <a:pPr lvl="1">
              <a:spcBef>
                <a:spcPts val="300"/>
              </a:spcBef>
            </a:pPr>
            <a:r>
              <a:rPr lang="da-DK" altLang="da-DK" sz="1800" kern="0" spc="-80" dirty="0">
                <a:ea typeface="ＭＳ Ｐゴシック" pitchFamily="34" charset="-128"/>
              </a:rPr>
              <a:t>Sammenhængende klasser og metoder (</a:t>
            </a:r>
            <a:r>
              <a:rPr lang="en-GB" altLang="da-DK" sz="1800" kern="0" spc="-80" dirty="0">
                <a:ea typeface="ＭＳ Ｐゴシック" pitchFamily="34" charset="-128"/>
              </a:rPr>
              <a:t>cohesion</a:t>
            </a:r>
            <a:r>
              <a:rPr lang="da-DK" altLang="da-DK" sz="1800" kern="0" spc="-80" dirty="0">
                <a:ea typeface="ＭＳ Ｐゴシック" pitchFamily="34" charset="-128"/>
              </a:rPr>
              <a:t>)</a:t>
            </a:r>
          </a:p>
          <a:p>
            <a:pPr lvl="1">
              <a:spcBef>
                <a:spcPts val="300"/>
              </a:spcBef>
            </a:pPr>
            <a:r>
              <a:rPr lang="da-DK" altLang="da-DK" sz="1800" kern="0" spc="-50" dirty="0">
                <a:ea typeface="ＭＳ Ｐゴシック" pitchFamily="34" charset="-128"/>
              </a:rPr>
              <a:t>Ansvarsfuldt design (</a:t>
            </a:r>
            <a:r>
              <a:rPr lang="en-GB" altLang="da-DK" sz="1800" kern="0" spc="-50" dirty="0">
                <a:ea typeface="ＭＳ Ｐゴシック" pitchFamily="34" charset="-128"/>
              </a:rPr>
              <a:t>responsibility-driven design</a:t>
            </a:r>
            <a:r>
              <a:rPr lang="da-DK" altLang="da-DK" sz="1800" kern="0" spc="-50" dirty="0">
                <a:ea typeface="ＭＳ Ｐゴシック" pitchFamily="34" charset="-128"/>
              </a:rPr>
              <a:t>)</a:t>
            </a:r>
          </a:p>
          <a:p>
            <a:pPr lvl="1">
              <a:spcBef>
                <a:spcPts val="300"/>
              </a:spcBef>
            </a:pPr>
            <a:r>
              <a:rPr lang="da-DK" altLang="da-DK" sz="1800" kern="0" spc="-50" dirty="0">
                <a:ea typeface="ＭＳ Ｐゴシック" pitchFamily="34" charset="-128"/>
              </a:rPr>
              <a:t>Tænk fremad (</a:t>
            </a:r>
            <a:r>
              <a:rPr lang="en-GB" altLang="da-DK" sz="1800" kern="0" spc="-50" dirty="0">
                <a:ea typeface="ＭＳ Ｐゴシック" pitchFamily="34" charset="-128"/>
              </a:rPr>
              <a:t>think ahead</a:t>
            </a:r>
            <a:r>
              <a:rPr lang="da-DK" altLang="da-DK" sz="1800" kern="0" spc="-50" dirty="0">
                <a:ea typeface="ＭＳ Ｐゴシック" pitchFamily="34" charset="-128"/>
              </a:rPr>
              <a:t>)</a:t>
            </a:r>
          </a:p>
          <a:p>
            <a:pPr lvl="1">
              <a:spcBef>
                <a:spcPts val="300"/>
              </a:spcBef>
            </a:pPr>
            <a:r>
              <a:rPr lang="da-DK" altLang="da-DK" sz="1800" kern="0" spc="-50" dirty="0">
                <a:ea typeface="ＭＳ Ｐゴシック" pitchFamily="34" charset="-128"/>
              </a:rPr>
              <a:t>Regelmæssig omstrukturering (</a:t>
            </a:r>
            <a:r>
              <a:rPr lang="da-DK" altLang="da-DK" sz="1800" kern="0" spc="-50" dirty="0" err="1">
                <a:ea typeface="ＭＳ Ｐゴシック" pitchFamily="34" charset="-128"/>
              </a:rPr>
              <a:t>refaktorering</a:t>
            </a:r>
            <a:r>
              <a:rPr lang="da-DK" altLang="da-DK" sz="1800" kern="0" spc="-50">
                <a:ea typeface="ＭＳ Ｐゴシック" pitchFamily="34" charset="-128"/>
              </a:rPr>
              <a:t>)</a:t>
            </a:r>
            <a:endParaRPr lang="da-DK" altLang="da-DK" sz="1800" kern="0" spc="-50" dirty="0">
              <a:ea typeface="ＭＳ Ｐゴシック" pitchFamily="34" charset="-128"/>
            </a:endParaRPr>
          </a:p>
          <a:p>
            <a:pPr>
              <a:spcBef>
                <a:spcPts val="800"/>
              </a:spcBef>
            </a:pPr>
            <a:r>
              <a:rPr lang="da-DK" altLang="da-DK" sz="2000" dirty="0">
                <a:ea typeface="ＭＳ Ｐゴシック" pitchFamily="34" charset="-128"/>
              </a:rPr>
              <a:t>Mundtlig præsentation</a:t>
            </a:r>
          </a:p>
          <a:p>
            <a:pPr lvl="1">
              <a:spcBef>
                <a:spcPts val="300"/>
              </a:spcBef>
            </a:pPr>
            <a:r>
              <a:rPr lang="da-DK" altLang="da-DK" sz="1800" dirty="0">
                <a:ea typeface="ＭＳ Ｐゴシック" pitchFamily="34" charset="-128"/>
              </a:rPr>
              <a:t>Kan som alt andet trænes – de næste uger vil vi træne systematisk</a:t>
            </a:r>
          </a:p>
          <a:p>
            <a:pPr lvl="1">
              <a:spcBef>
                <a:spcPts val="300"/>
              </a:spcBef>
            </a:pPr>
            <a:r>
              <a:rPr lang="da-DK" altLang="da-DK" sz="1800" dirty="0">
                <a:ea typeface="ＭＳ Ｐゴシック" pitchFamily="34" charset="-128"/>
              </a:rPr>
              <a:t>Vi vil fokusere på mundtlig eksamen, men det, som I lærer, vil også være nyttigt i mange andre situationer</a:t>
            </a:r>
          </a:p>
          <a:p>
            <a:pPr marL="342900" lvl="1" indent="-342900">
              <a:spcBef>
                <a:spcPts val="800"/>
              </a:spcBef>
              <a:buChar char="•"/>
            </a:pPr>
            <a:r>
              <a:rPr lang="da-DK" altLang="da-DK" b="1" dirty="0">
                <a:solidFill>
                  <a:srgbClr val="A50021"/>
                </a:solidFill>
                <a:ea typeface="ＭＳ Ｐゴシック" pitchFamily="34" charset="-128"/>
                <a:cs typeface="ＭＳ Ｐゴシック" pitchFamily="-106" charset="-128"/>
              </a:rPr>
              <a:t>Afleveringsopgave: Dronninger (Queens)</a:t>
            </a:r>
          </a:p>
        </p:txBody>
      </p:sp>
    </p:spTree>
    <p:extLst>
      <p:ext uri="{BB962C8B-B14F-4D97-AF65-F5344CB8AC3E}">
        <p14:creationId xmlns:p14="http://schemas.microsoft.com/office/powerpoint/2010/main" val="1808534822"/>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45</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rPr>
              <a:t>Eksempler på brug af arrays</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467544" y="1124744"/>
            <a:ext cx="806489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En arrayliste er en liste af objekter implementeret ved hjælp af et array</a:t>
            </a:r>
          </a:p>
          <a:p>
            <a:pPr lvl="1">
              <a:spcBef>
                <a:spcPts val="600"/>
              </a:spcBef>
            </a:pPr>
            <a:r>
              <a:rPr lang="da-DK" altLang="da-DK" sz="1800" dirty="0">
                <a:ea typeface="ＭＳ Ｐゴシック" pitchFamily="34" charset="-128"/>
              </a:rPr>
              <a:t>Der er ubrugte elementer i arrayet, således at man kan indsætte nye elementer i arraylisten</a:t>
            </a:r>
          </a:p>
          <a:p>
            <a:pPr lvl="1">
              <a:spcBef>
                <a:spcPts val="600"/>
              </a:spcBef>
            </a:pPr>
            <a:r>
              <a:rPr lang="da-DK" altLang="da-DK" sz="1800" dirty="0">
                <a:ea typeface="ＭＳ Ｐゴシック" pitchFamily="34" charset="-128"/>
              </a:rPr>
              <a:t>Når alle elementer er brugt, udskiftes arrayet med et nyt (og større)</a:t>
            </a:r>
          </a:p>
          <a:p>
            <a:pPr marL="342900" lvl="1" indent="-342900">
              <a:spcBef>
                <a:spcPts val="1800"/>
              </a:spcBef>
              <a:buFontTx/>
              <a:buChar char="•"/>
            </a:pPr>
            <a:r>
              <a:rPr lang="da-DK" altLang="da-DK" b="1" kern="0" dirty="0">
                <a:solidFill>
                  <a:srgbClr val="A50021"/>
                </a:solidFill>
                <a:ea typeface="ＭＳ Ｐゴシック" pitchFamily="34" charset="-128"/>
                <a:cs typeface="ＭＳ Ｐゴシック" pitchFamily="-65" charset="-128"/>
              </a:rPr>
              <a:t>En tekststreng (objekt af typen String) er en liste af tegn implementeret ved hjælp af et array af bytes</a:t>
            </a:r>
          </a:p>
          <a:p>
            <a:pPr lvl="1">
              <a:spcBef>
                <a:spcPts val="600"/>
              </a:spcBef>
              <a:buFontTx/>
              <a:buChar char="–"/>
            </a:pPr>
            <a:r>
              <a:rPr lang="da-DK" altLang="da-DK" sz="1800" dirty="0">
                <a:ea typeface="ＭＳ Ｐゴシック" pitchFamily="34" charset="-128"/>
              </a:rPr>
              <a:t>Hver byte angiver et tegn</a:t>
            </a:r>
          </a:p>
          <a:p>
            <a:pPr lvl="1">
              <a:spcBef>
                <a:spcPts val="600"/>
              </a:spcBef>
            </a:pPr>
            <a:r>
              <a:rPr lang="da-DK" altLang="da-DK" sz="1800" dirty="0">
                <a:ea typeface="ＭＳ Ｐゴシック" pitchFamily="34" charset="-128"/>
              </a:rPr>
              <a:t>F.eks. er 'a' ≈ 97, 'b' ≈ 98, 'c' ≈ 99, 'd' ≈ 100, 'e' ≈ 101 osv.</a:t>
            </a:r>
          </a:p>
          <a:p>
            <a:pPr lvl="1">
              <a:spcBef>
                <a:spcPts val="600"/>
              </a:spcBef>
              <a:buFontTx/>
              <a:buChar char="–"/>
            </a:pPr>
            <a:r>
              <a:rPr lang="da-DK" altLang="da-DK" sz="1800" dirty="0">
                <a:ea typeface="ＭＳ Ｐゴシック" pitchFamily="34" charset="-128"/>
              </a:rPr>
              <a:t>Her er der ikke ubrugte elementer</a:t>
            </a:r>
          </a:p>
          <a:p>
            <a:pPr lvl="1">
              <a:spcBef>
                <a:spcPts val="600"/>
              </a:spcBef>
              <a:buFontTx/>
              <a:buChar char="–"/>
            </a:pPr>
            <a:r>
              <a:rPr lang="da-DK" altLang="da-DK" sz="1800" dirty="0">
                <a:ea typeface="ＭＳ Ｐゴシック" pitchFamily="34" charset="-128"/>
              </a:rPr>
              <a:t>Man har ikke behov for at kunne tilføje flere tegn, idet String objekter er immutable (ikke kan ændres, når de først er skabt)</a:t>
            </a:r>
          </a:p>
        </p:txBody>
      </p:sp>
    </p:spTree>
    <p:extLst>
      <p:ext uri="{BB962C8B-B14F-4D97-AF65-F5344CB8AC3E}">
        <p14:creationId xmlns:p14="http://schemas.microsoft.com/office/powerpoint/2010/main" val="294950490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92579"/>
            <a:ext cx="8676456" cy="682625"/>
          </a:xfrm>
        </p:spPr>
        <p:txBody>
          <a:bodyPr/>
          <a:lstStyle/>
          <a:p>
            <a:r>
              <a:rPr lang="da-DK" altLang="da-DK" sz="3200" dirty="0">
                <a:ea typeface="ＭＳ Ｐゴシック" pitchFamily="34" charset="-128"/>
              </a:rPr>
              <a:t>Adressebog med personer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20" name="Text Box 5"/>
          <p:cNvSpPr txBox="1">
            <a:spLocks noChangeArrowheads="1"/>
          </p:cNvSpPr>
          <p:nvPr/>
        </p:nvSpPr>
        <p:spPr bwMode="auto">
          <a:xfrm>
            <a:off x="342151" y="4944700"/>
            <a:ext cx="1801974" cy="736099"/>
          </a:xfrm>
          <a:prstGeom prst="rect">
            <a:avLst/>
          </a:prstGeom>
          <a:solidFill>
            <a:srgbClr val="CCECFF"/>
          </a:solidFill>
          <a:ln w="28575">
            <a:solidFill>
              <a:srgbClr val="0D1EF2"/>
            </a:solidFill>
          </a:ln>
          <a:effec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a:solidFill>
                  <a:srgbClr val="0D1EF2"/>
                </a:solidFill>
                <a:latin typeface="+mn-lt"/>
                <a:ea typeface="ＭＳ Ｐゴシック" charset="0"/>
              </a:rPr>
              <a:t>Arraylisten er implementeret via et Object</a:t>
            </a:r>
            <a:r>
              <a:rPr lang="da-DK" sz="1000" b="1" dirty="0">
                <a:solidFill>
                  <a:srgbClr val="0D1EF2"/>
                </a:solidFill>
                <a:latin typeface="+mn-lt"/>
                <a:ea typeface="ＭＳ Ｐゴシック" charset="0"/>
              </a:rPr>
              <a:t> </a:t>
            </a:r>
            <a:r>
              <a:rPr lang="da-DK" sz="1400" b="1" dirty="0">
                <a:solidFill>
                  <a:srgbClr val="0D1EF2"/>
                </a:solidFill>
                <a:latin typeface="+mn-lt"/>
                <a:ea typeface="ＭＳ Ｐゴシック" charset="0"/>
              </a:rPr>
              <a:t>array</a:t>
            </a:r>
          </a:p>
        </p:txBody>
      </p:sp>
      <p:pic>
        <p:nvPicPr>
          <p:cNvPr id="5" name="Picture 4"/>
          <p:cNvPicPr>
            <a:picLocks noChangeAspect="1"/>
          </p:cNvPicPr>
          <p:nvPr/>
        </p:nvPicPr>
        <p:blipFill>
          <a:blip r:embed="rId3"/>
          <a:stretch>
            <a:fillRect/>
          </a:stretch>
        </p:blipFill>
        <p:spPr>
          <a:xfrm>
            <a:off x="467544" y="1029314"/>
            <a:ext cx="835032" cy="568166"/>
          </a:xfrm>
          <a:prstGeom prst="rect">
            <a:avLst/>
          </a:prstGeom>
        </p:spPr>
      </p:pic>
      <p:pic>
        <p:nvPicPr>
          <p:cNvPr id="6" name="Picture 5"/>
          <p:cNvPicPr>
            <a:picLocks noChangeAspect="1"/>
          </p:cNvPicPr>
          <p:nvPr/>
        </p:nvPicPr>
        <p:blipFill>
          <a:blip r:embed="rId4"/>
          <a:stretch>
            <a:fillRect/>
          </a:stretch>
        </p:blipFill>
        <p:spPr>
          <a:xfrm>
            <a:off x="342151" y="1666502"/>
            <a:ext cx="3293745" cy="1560195"/>
          </a:xfrm>
          <a:prstGeom prst="rect">
            <a:avLst/>
          </a:prstGeom>
        </p:spPr>
      </p:pic>
      <p:pic>
        <p:nvPicPr>
          <p:cNvPr id="8" name="Picture 7"/>
          <p:cNvPicPr>
            <a:picLocks noChangeAspect="1"/>
          </p:cNvPicPr>
          <p:nvPr/>
        </p:nvPicPr>
        <p:blipFill>
          <a:blip r:embed="rId5"/>
          <a:stretch>
            <a:fillRect/>
          </a:stretch>
        </p:blipFill>
        <p:spPr>
          <a:xfrm>
            <a:off x="300162" y="3288932"/>
            <a:ext cx="3313748" cy="1593533"/>
          </a:xfrm>
          <a:prstGeom prst="rect">
            <a:avLst/>
          </a:prstGeom>
        </p:spPr>
      </p:pic>
      <p:pic>
        <p:nvPicPr>
          <p:cNvPr id="9" name="Picture 8"/>
          <p:cNvPicPr>
            <a:picLocks noChangeAspect="1"/>
          </p:cNvPicPr>
          <p:nvPr/>
        </p:nvPicPr>
        <p:blipFill>
          <a:blip r:embed="rId6"/>
          <a:stretch>
            <a:fillRect/>
          </a:stretch>
        </p:blipFill>
        <p:spPr>
          <a:xfrm>
            <a:off x="2597229" y="3644265"/>
            <a:ext cx="3340418" cy="3213735"/>
          </a:xfrm>
          <a:prstGeom prst="rect">
            <a:avLst/>
          </a:prstGeom>
        </p:spPr>
      </p:pic>
      <p:pic>
        <p:nvPicPr>
          <p:cNvPr id="10" name="Picture 9"/>
          <p:cNvPicPr>
            <a:picLocks noChangeAspect="1"/>
          </p:cNvPicPr>
          <p:nvPr/>
        </p:nvPicPr>
        <p:blipFill>
          <a:blip r:embed="rId7"/>
          <a:stretch>
            <a:fillRect/>
          </a:stretch>
        </p:blipFill>
        <p:spPr>
          <a:xfrm>
            <a:off x="3403104" y="1299891"/>
            <a:ext cx="3300413" cy="1553528"/>
          </a:xfrm>
          <a:prstGeom prst="rect">
            <a:avLst/>
          </a:prstGeom>
        </p:spPr>
      </p:pic>
      <p:sp>
        <p:nvSpPr>
          <p:cNvPr id="16" name="Text Box 5"/>
          <p:cNvSpPr txBox="1">
            <a:spLocks noChangeArrowheads="1"/>
          </p:cNvSpPr>
          <p:nvPr/>
        </p:nvSpPr>
        <p:spPr bwMode="auto">
          <a:xfrm>
            <a:off x="6861894" y="1059097"/>
            <a:ext cx="2079478" cy="1192634"/>
          </a:xfrm>
          <a:prstGeom prst="rect">
            <a:avLst/>
          </a:prstGeom>
          <a:solidFill>
            <a:srgbClr val="CCECFF"/>
          </a:solidFill>
          <a:ln w="28575">
            <a:solidFill>
              <a:srgbClr val="0D1EF2"/>
            </a:solidFill>
          </a:ln>
          <a:effectLst/>
        </p:spPr>
        <p:txBody>
          <a:bodyPr wrap="square" lIns="90487" tIns="44450" rIns="90487" bIns="44450">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pPr marL="171450" indent="-171450">
              <a:spcBef>
                <a:spcPts val="200"/>
              </a:spcBef>
              <a:buFont typeface="Arial" panose="020B0604020202020204" pitchFamily="34" charset="0"/>
              <a:buChar char="•"/>
            </a:pPr>
            <a:r>
              <a:rPr lang="da-DK" dirty="0"/>
              <a:t>String objektet er implementeret via et </a:t>
            </a:r>
            <a:r>
              <a:rPr lang="da-DK" dirty="0">
                <a:solidFill>
                  <a:srgbClr val="008000"/>
                </a:solidFill>
              </a:rPr>
              <a:t>byte</a:t>
            </a:r>
            <a:r>
              <a:rPr lang="da-DK" dirty="0"/>
              <a:t> array</a:t>
            </a:r>
          </a:p>
          <a:p>
            <a:pPr marL="171450" indent="-171450">
              <a:spcBef>
                <a:spcPts val="200"/>
              </a:spcBef>
              <a:buFont typeface="Arial" panose="020B0604020202020204" pitchFamily="34" charset="0"/>
              <a:buChar char="•"/>
            </a:pPr>
            <a:r>
              <a:rPr lang="da-DK" dirty="0"/>
              <a:t>Lidt sært, at det ikke er et </a:t>
            </a:r>
            <a:r>
              <a:rPr lang="da-DK" dirty="0" err="1">
                <a:solidFill>
                  <a:srgbClr val="008000"/>
                </a:solidFill>
              </a:rPr>
              <a:t>char</a:t>
            </a:r>
            <a:r>
              <a:rPr lang="da-DK" dirty="0"/>
              <a:t> array</a:t>
            </a:r>
          </a:p>
        </p:txBody>
      </p:sp>
      <p:pic>
        <p:nvPicPr>
          <p:cNvPr id="7" name="Picture 6"/>
          <p:cNvPicPr>
            <a:picLocks noChangeAspect="1"/>
          </p:cNvPicPr>
          <p:nvPr/>
        </p:nvPicPr>
        <p:blipFill>
          <a:blip r:embed="rId8"/>
          <a:stretch>
            <a:fillRect/>
          </a:stretch>
        </p:blipFill>
        <p:spPr>
          <a:xfrm>
            <a:off x="5136228" y="2335625"/>
            <a:ext cx="3451333" cy="1782143"/>
          </a:xfrm>
          <a:prstGeom prst="rect">
            <a:avLst/>
          </a:prstGeom>
        </p:spPr>
      </p:pic>
      <p:grpSp>
        <p:nvGrpSpPr>
          <p:cNvPr id="13" name="Group 12"/>
          <p:cNvGrpSpPr/>
          <p:nvPr/>
        </p:nvGrpSpPr>
        <p:grpSpPr>
          <a:xfrm>
            <a:off x="5652120" y="3855329"/>
            <a:ext cx="3290534" cy="2490295"/>
            <a:chOff x="5652120" y="3855329"/>
            <a:chExt cx="3290534" cy="2490295"/>
          </a:xfrm>
        </p:grpSpPr>
        <p:pic>
          <p:nvPicPr>
            <p:cNvPr id="4" name="Picture 3"/>
            <p:cNvPicPr>
              <a:picLocks noChangeAspect="1"/>
            </p:cNvPicPr>
            <p:nvPr/>
          </p:nvPicPr>
          <p:blipFill>
            <a:blip r:embed="rId9"/>
            <a:stretch>
              <a:fillRect/>
            </a:stretch>
          </p:blipFill>
          <p:spPr>
            <a:xfrm>
              <a:off x="5652120" y="3855329"/>
              <a:ext cx="3290534" cy="2490295"/>
            </a:xfrm>
            <a:prstGeom prst="rect">
              <a:avLst/>
            </a:prstGeom>
          </p:spPr>
        </p:pic>
        <p:sp>
          <p:nvSpPr>
            <p:cNvPr id="17" name="Text Box 21"/>
            <p:cNvSpPr txBox="1">
              <a:spLocks noChangeArrowheads="1"/>
            </p:cNvSpPr>
            <p:nvPr/>
          </p:nvSpPr>
          <p:spPr bwMode="auto">
            <a:xfrm>
              <a:off x="7610736" y="4458113"/>
              <a:ext cx="224338" cy="1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107000"/>
                </a:lnSpc>
                <a:spcBef>
                  <a:spcPct val="50000"/>
                </a:spcBef>
                <a:buFontTx/>
                <a:buNone/>
              </a:pPr>
              <a:r>
                <a:rPr lang="da-DK" altLang="da-DK" sz="1200" b="1" dirty="0">
                  <a:solidFill>
                    <a:srgbClr val="FF0000"/>
                  </a:solidFill>
                </a:rPr>
                <a:t>Cecilie</a:t>
              </a:r>
            </a:p>
          </p:txBody>
        </p:sp>
      </p:grpSp>
      <p:sp>
        <p:nvSpPr>
          <p:cNvPr id="18" name="Text Box 5"/>
          <p:cNvSpPr txBox="1">
            <a:spLocks noChangeArrowheads="1"/>
          </p:cNvSpPr>
          <p:nvPr/>
        </p:nvSpPr>
        <p:spPr bwMode="auto">
          <a:xfrm>
            <a:off x="359774" y="5805264"/>
            <a:ext cx="1801974" cy="951543"/>
          </a:xfrm>
          <a:prstGeom prst="rect">
            <a:avLst/>
          </a:prstGeom>
          <a:solidFill>
            <a:srgbClr val="CCECFF"/>
          </a:solidFill>
          <a:ln w="28575">
            <a:solidFill>
              <a:srgbClr val="0D1EF2"/>
            </a:solidFill>
          </a:ln>
          <a:effec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err="1">
                <a:solidFill>
                  <a:srgbClr val="0D1EF2"/>
                </a:solidFill>
                <a:latin typeface="+mn-lt"/>
                <a:ea typeface="ＭＳ Ｐゴシック" charset="0"/>
              </a:rPr>
              <a:t>Array’et</a:t>
            </a:r>
            <a:r>
              <a:rPr lang="da-DK" sz="1400" b="1" dirty="0">
                <a:solidFill>
                  <a:srgbClr val="0D1EF2"/>
                </a:solidFill>
                <a:latin typeface="+mn-lt"/>
                <a:ea typeface="ＭＳ Ｐゴシック" charset="0"/>
              </a:rPr>
              <a:t> har 10 elementer, hvoraf de første fem pt er i brug</a:t>
            </a:r>
          </a:p>
        </p:txBody>
      </p:sp>
    </p:spTree>
    <p:extLst>
      <p:ext uri="{BB962C8B-B14F-4D97-AF65-F5344CB8AC3E}">
        <p14:creationId xmlns:p14="http://schemas.microsoft.com/office/powerpoint/2010/main" val="2792177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bwMode="auto">
          <a:xfrm>
            <a:off x="1014367" y="1846094"/>
            <a:ext cx="29241" cy="3683169"/>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17410"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Billedrepræsentation via arrays</a:t>
            </a:r>
          </a:p>
        </p:txBody>
      </p:sp>
      <p:sp>
        <p:nvSpPr>
          <p:cNvPr id="17411" name="Rectangle 3"/>
          <p:cNvSpPr>
            <a:spLocks noChangeArrowheads="1"/>
          </p:cNvSpPr>
          <p:nvPr/>
        </p:nvSpPr>
        <p:spPr bwMode="auto">
          <a:xfrm>
            <a:off x="1290449" y="1652048"/>
            <a:ext cx="2717800" cy="4114800"/>
          </a:xfrm>
          <a:prstGeom prst="rect">
            <a:avLst/>
          </a:prstGeom>
          <a:solidFill>
            <a:srgbClr val="CCECFF"/>
          </a:solidFill>
          <a:ln w="12700">
            <a:solidFill>
              <a:srgbClr val="000066"/>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2" name="Text Box 4"/>
          <p:cNvSpPr txBox="1">
            <a:spLocks noChangeArrowheads="1"/>
          </p:cNvSpPr>
          <p:nvPr/>
        </p:nvSpPr>
        <p:spPr bwMode="auto">
          <a:xfrm>
            <a:off x="2485271" y="1148001"/>
            <a:ext cx="4459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a:t>col</a:t>
            </a:r>
            <a:endParaRPr lang="da-DK" altLang="da-DK" sz="1600" dirty="0"/>
          </a:p>
        </p:txBody>
      </p:sp>
      <p:sp>
        <p:nvSpPr>
          <p:cNvPr id="17413" name="Text Box 5"/>
          <p:cNvSpPr txBox="1">
            <a:spLocks noChangeArrowheads="1"/>
          </p:cNvSpPr>
          <p:nvPr/>
        </p:nvSpPr>
        <p:spPr bwMode="auto">
          <a:xfrm>
            <a:off x="468314" y="3283174"/>
            <a:ext cx="558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a:t>row</a:t>
            </a:r>
            <a:endParaRPr lang="da-DK" altLang="da-DK" sz="1600" dirty="0"/>
          </a:p>
        </p:txBody>
      </p:sp>
      <p:sp>
        <p:nvSpPr>
          <p:cNvPr id="17414" name="Line 6"/>
          <p:cNvSpPr>
            <a:spLocks noChangeShapeType="1"/>
          </p:cNvSpPr>
          <p:nvPr/>
        </p:nvSpPr>
        <p:spPr bwMode="auto">
          <a:xfrm>
            <a:off x="1282700" y="18123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5" name="Rectangle 7"/>
          <p:cNvSpPr>
            <a:spLocks noChangeArrowheads="1"/>
          </p:cNvSpPr>
          <p:nvPr/>
        </p:nvSpPr>
        <p:spPr bwMode="auto">
          <a:xfrm>
            <a:off x="2476500" y="3183940"/>
            <a:ext cx="152400" cy="152400"/>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6" name="Line 8"/>
          <p:cNvSpPr>
            <a:spLocks noChangeShapeType="1"/>
          </p:cNvSpPr>
          <p:nvPr/>
        </p:nvSpPr>
        <p:spPr bwMode="auto">
          <a:xfrm flipH="1">
            <a:off x="3352800" y="1431340"/>
            <a:ext cx="1447800" cy="9906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7" name="Line 9"/>
          <p:cNvSpPr>
            <a:spLocks noChangeShapeType="1"/>
          </p:cNvSpPr>
          <p:nvPr/>
        </p:nvSpPr>
        <p:spPr bwMode="auto">
          <a:xfrm>
            <a:off x="3352800" y="2421940"/>
            <a:ext cx="30480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8" name="Line 10"/>
          <p:cNvSpPr>
            <a:spLocks noChangeShapeType="1"/>
          </p:cNvSpPr>
          <p:nvPr/>
        </p:nvSpPr>
        <p:spPr bwMode="auto">
          <a:xfrm flipH="1">
            <a:off x="2717800" y="2421940"/>
            <a:ext cx="939800" cy="68580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17420" name="Line 12"/>
          <p:cNvSpPr>
            <a:spLocks noChangeShapeType="1"/>
          </p:cNvSpPr>
          <p:nvPr/>
        </p:nvSpPr>
        <p:spPr bwMode="auto">
          <a:xfrm>
            <a:off x="1282700" y="19647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1" name="Line 13"/>
          <p:cNvSpPr>
            <a:spLocks noChangeShapeType="1"/>
          </p:cNvSpPr>
          <p:nvPr/>
        </p:nvSpPr>
        <p:spPr bwMode="auto">
          <a:xfrm>
            <a:off x="1282700" y="21171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2" name="Text Box 14"/>
          <p:cNvSpPr txBox="1">
            <a:spLocks noChangeArrowheads="1"/>
          </p:cNvSpPr>
          <p:nvPr/>
        </p:nvSpPr>
        <p:spPr bwMode="auto">
          <a:xfrm>
            <a:off x="1181100" y="126876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3" name="Text Box 15"/>
          <p:cNvSpPr txBox="1">
            <a:spLocks noChangeArrowheads="1"/>
          </p:cNvSpPr>
          <p:nvPr/>
        </p:nvSpPr>
        <p:spPr bwMode="auto">
          <a:xfrm>
            <a:off x="889144" y="150754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5" name="Text Box 17"/>
          <p:cNvSpPr txBox="1">
            <a:spLocks noChangeArrowheads="1"/>
          </p:cNvSpPr>
          <p:nvPr/>
        </p:nvSpPr>
        <p:spPr bwMode="auto">
          <a:xfrm>
            <a:off x="3733799" y="1268760"/>
            <a:ext cx="90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width-1</a:t>
            </a:r>
          </a:p>
        </p:txBody>
      </p:sp>
      <p:pic>
        <p:nvPicPr>
          <p:cNvPr id="312339" name="Picture 19" descr="bast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060848"/>
            <a:ext cx="258445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Line 20"/>
          <p:cNvSpPr>
            <a:spLocks noChangeShapeType="1"/>
          </p:cNvSpPr>
          <p:nvPr/>
        </p:nvSpPr>
        <p:spPr bwMode="auto">
          <a:xfrm>
            <a:off x="14351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29" name="Line 21"/>
          <p:cNvSpPr>
            <a:spLocks noChangeShapeType="1"/>
          </p:cNvSpPr>
          <p:nvPr/>
        </p:nvSpPr>
        <p:spPr bwMode="auto">
          <a:xfrm>
            <a:off x="15875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30" name="Line 22"/>
          <p:cNvSpPr>
            <a:spLocks noChangeShapeType="1"/>
          </p:cNvSpPr>
          <p:nvPr/>
        </p:nvSpPr>
        <p:spPr bwMode="auto">
          <a:xfrm>
            <a:off x="17399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fld id="{0EE49BC7-ED61-4EA0-8D07-4D89037983AF}" type="slidenum">
              <a:rPr lang="da-DK" altLang="da-DK" smtClean="0"/>
              <a:pPr/>
              <a:t>7</a:t>
            </a:fld>
            <a:endParaRPr lang="da-DK" altLang="da-DK" dirty="0"/>
          </a:p>
        </p:txBody>
      </p:sp>
      <p:sp>
        <p:nvSpPr>
          <p:cNvPr id="25" name="Rectangle 24"/>
          <p:cNvSpPr/>
          <p:nvPr/>
        </p:nvSpPr>
        <p:spPr bwMode="auto">
          <a:xfrm>
            <a:off x="534754" y="5127915"/>
            <a:ext cx="7565638"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b="1" kern="0" dirty="0">
                <a:solidFill>
                  <a:srgbClr val="7030A0"/>
                </a:solidFill>
                <a:latin typeface="Courier New" panose="02070309020205020404" pitchFamily="49" charset="0"/>
                <a:cs typeface="Courier New" panose="02070309020205020404" pitchFamily="49" charset="0"/>
              </a:rPr>
              <a:t>private </a:t>
            </a:r>
            <a:r>
              <a:rPr lang="da-DK" altLang="da-DK" b="1" kern="0" dirty="0">
                <a:solidFill>
                  <a:srgbClr val="FF0000"/>
                </a:solidFill>
                <a:latin typeface="Courier New" panose="02070309020205020404" pitchFamily="49" charset="0"/>
                <a:cs typeface="Courier New" panose="02070309020205020404" pitchFamily="49" charset="0"/>
              </a:rPr>
              <a:t>int</a:t>
            </a:r>
            <a:r>
              <a:rPr lang="da-DK" altLang="da-DK" b="1" kern="0" dirty="0">
                <a:solidFill>
                  <a:schemeClr val="tx1"/>
                </a:solidFill>
                <a:latin typeface="Courier New" panose="02070309020205020404" pitchFamily="49" charset="0"/>
                <a:cs typeface="Courier New" panose="02070309020205020404" pitchFamily="49" charset="0"/>
              </a:rPr>
              <a:t>[][] pixels = </a:t>
            </a:r>
            <a:r>
              <a:rPr lang="da-DK" altLang="da-DK" b="1" kern="0" dirty="0">
                <a:solidFill>
                  <a:srgbClr val="7030A0"/>
                </a:solidFill>
                <a:latin typeface="Courier New" panose="02070309020205020404" pitchFamily="49" charset="0"/>
                <a:cs typeface="Courier New" panose="02070309020205020404" pitchFamily="49" charset="0"/>
              </a:rPr>
              <a:t>new</a:t>
            </a:r>
            <a:r>
              <a:rPr lang="da-DK" altLang="da-DK" b="1" kern="0" dirty="0">
                <a:solidFill>
                  <a:schemeClr val="tx1"/>
                </a:solidFill>
                <a:latin typeface="Courier New" panose="02070309020205020404" pitchFamily="49" charset="0"/>
                <a:cs typeface="Courier New" panose="02070309020205020404" pitchFamily="49" charset="0"/>
              </a:rPr>
              <a:t> </a:t>
            </a:r>
            <a:r>
              <a:rPr lang="da-DK" altLang="da-DK" b="1" kern="0" dirty="0">
                <a:solidFill>
                  <a:srgbClr val="FF0000"/>
                </a:solidFill>
                <a:latin typeface="Courier New" panose="02070309020205020404" pitchFamily="49" charset="0"/>
                <a:cs typeface="Courier New" panose="02070309020205020404" pitchFamily="49" charset="0"/>
              </a:rPr>
              <a:t>int</a:t>
            </a:r>
            <a:r>
              <a:rPr lang="da-DK" altLang="da-DK" b="1" kern="0" dirty="0">
                <a:solidFill>
                  <a:schemeClr val="tx1"/>
                </a:solidFill>
                <a:latin typeface="Courier New" panose="02070309020205020404" pitchFamily="49" charset="0"/>
                <a:cs typeface="Courier New" panose="02070309020205020404" pitchFamily="49" charset="0"/>
              </a:rPr>
              <a:t>[</a:t>
            </a:r>
            <a:r>
              <a:rPr lang="da-DK" altLang="da-DK" b="1" kern="0" dirty="0" err="1">
                <a:solidFill>
                  <a:schemeClr val="tx1"/>
                </a:solidFill>
                <a:latin typeface="Courier New" panose="02070309020205020404" pitchFamily="49" charset="0"/>
                <a:cs typeface="Courier New" panose="02070309020205020404" pitchFamily="49" charset="0"/>
              </a:rPr>
              <a:t>width</a:t>
            </a:r>
            <a:r>
              <a:rPr lang="da-DK" altLang="da-DK" b="1" kern="0" dirty="0">
                <a:solidFill>
                  <a:schemeClr val="tx1"/>
                </a:solidFill>
                <a:latin typeface="Courier New" panose="02070309020205020404" pitchFamily="49" charset="0"/>
                <a:cs typeface="Courier New" panose="02070309020205020404" pitchFamily="49" charset="0"/>
              </a:rPr>
              <a:t>][</a:t>
            </a:r>
            <a:r>
              <a:rPr lang="da-DK" altLang="da-DK" b="1" kern="0" dirty="0" err="1">
                <a:solidFill>
                  <a:schemeClr val="tx1"/>
                </a:solidFill>
                <a:latin typeface="Courier New" panose="02070309020205020404" pitchFamily="49" charset="0"/>
                <a:cs typeface="Courier New" panose="02070309020205020404" pitchFamily="49" charset="0"/>
              </a:rPr>
              <a:t>height</a:t>
            </a:r>
            <a:r>
              <a:rPr lang="da-DK" altLang="da-DK" b="1" kern="0" dirty="0">
                <a:solidFill>
                  <a:schemeClr val="tx1"/>
                </a:solidFill>
                <a:latin typeface="Courier New" panose="02070309020205020404" pitchFamily="49" charset="0"/>
                <a:cs typeface="Courier New" panose="02070309020205020404" pitchFamily="49" charset="0"/>
              </a:rPr>
              <a:t>];</a:t>
            </a:r>
            <a:endParaRPr kumimoji="0" lang="da-DK" sz="2000" b="0" i="0" u="none" strike="noStrike" cap="none" normalizeH="0" baseline="0" dirty="0">
              <a:ln>
                <a:noFill/>
              </a:ln>
              <a:solidFill>
                <a:schemeClr val="tx1"/>
              </a:solidFill>
              <a:effectLst/>
              <a:latin typeface="Arial" charset="0"/>
            </a:endParaRPr>
          </a:p>
        </p:txBody>
      </p:sp>
      <p:sp>
        <p:nvSpPr>
          <p:cNvPr id="26" name="Text Box 5"/>
          <p:cNvSpPr txBox="1">
            <a:spLocks noChangeArrowheads="1"/>
          </p:cNvSpPr>
          <p:nvPr/>
        </p:nvSpPr>
        <p:spPr bwMode="auto">
          <a:xfrm>
            <a:off x="1907704" y="4358377"/>
            <a:ext cx="2736304" cy="366767"/>
          </a:xfrm>
          <a:prstGeom prst="rect">
            <a:avLst/>
          </a:prstGeom>
          <a:solidFill>
            <a:srgbClr val="CCFFCC"/>
          </a:solidFill>
          <a:ln w="28575">
            <a:solidFill>
              <a:srgbClr val="0D1EF2"/>
            </a:solidFill>
          </a:ln>
          <a:effec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800" b="1" dirty="0">
                <a:solidFill>
                  <a:srgbClr val="FF0000"/>
                </a:solidFill>
                <a:latin typeface="+mn-lt"/>
                <a:ea typeface="ＭＳ Ｐゴシック" charset="0"/>
              </a:rPr>
              <a:t>2-dimensionalt array</a:t>
            </a:r>
          </a:p>
        </p:txBody>
      </p:sp>
      <p:sp>
        <p:nvSpPr>
          <p:cNvPr id="27" name="Line 22"/>
          <p:cNvSpPr>
            <a:spLocks noChangeShapeType="1"/>
          </p:cNvSpPr>
          <p:nvPr/>
        </p:nvSpPr>
        <p:spPr bwMode="auto">
          <a:xfrm flipH="1">
            <a:off x="2619214" y="4725144"/>
            <a:ext cx="9686" cy="393757"/>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17"/>
          <p:cNvSpPr txBox="1">
            <a:spLocks noChangeArrowheads="1"/>
          </p:cNvSpPr>
          <p:nvPr/>
        </p:nvSpPr>
        <p:spPr bwMode="auto">
          <a:xfrm>
            <a:off x="366335" y="5538718"/>
            <a:ext cx="916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height-1</a:t>
            </a:r>
          </a:p>
        </p:txBody>
      </p:sp>
      <p:cxnSp>
        <p:nvCxnSpPr>
          <p:cNvPr id="31" name="Straight Arrow Connector 30"/>
          <p:cNvCxnSpPr/>
          <p:nvPr/>
        </p:nvCxnSpPr>
        <p:spPr bwMode="auto">
          <a:xfrm>
            <a:off x="1587501" y="1438037"/>
            <a:ext cx="2146298" cy="0"/>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30" name="Text Box 5"/>
          <p:cNvSpPr txBox="1">
            <a:spLocks noChangeArrowheads="1"/>
          </p:cNvSpPr>
          <p:nvPr/>
        </p:nvSpPr>
        <p:spPr bwMode="auto">
          <a:xfrm>
            <a:off x="1405880" y="5949280"/>
            <a:ext cx="2292909" cy="335989"/>
          </a:xfrm>
          <a:prstGeom prst="rect">
            <a:avLst/>
          </a:prstGeom>
          <a:solidFill>
            <a:srgbClr val="CCECFF"/>
          </a:solidFill>
          <a:ln w="28575">
            <a:solidFill>
              <a:srgbClr val="0D1EF2"/>
            </a:solidFill>
          </a:ln>
          <a:effec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a:solidFill>
                  <a:srgbClr val="0000FF"/>
                </a:solidFill>
                <a:latin typeface="+mn-lt"/>
                <a:ea typeface="ＭＳ Ｐゴシック" charset="0"/>
              </a:rPr>
              <a:t>Elementtypen er </a:t>
            </a:r>
            <a:r>
              <a:rPr lang="da-DK" sz="1600" b="1" dirty="0" err="1">
                <a:solidFill>
                  <a:srgbClr val="0000FF"/>
                </a:solidFill>
                <a:latin typeface="+mn-lt"/>
                <a:ea typeface="ＭＳ Ｐゴシック" charset="0"/>
              </a:rPr>
              <a:t>int</a:t>
            </a:r>
            <a:endParaRPr lang="da-DK" sz="1600" b="1" dirty="0">
              <a:solidFill>
                <a:srgbClr val="0000FF"/>
              </a:solidFill>
              <a:latin typeface="+mn-lt"/>
              <a:ea typeface="ＭＳ Ｐゴシック" charset="0"/>
            </a:endParaRPr>
          </a:p>
        </p:txBody>
      </p:sp>
      <p:sp>
        <p:nvSpPr>
          <p:cNvPr id="32" name="Line 22"/>
          <p:cNvSpPr>
            <a:spLocks noChangeShapeType="1"/>
          </p:cNvSpPr>
          <p:nvPr/>
        </p:nvSpPr>
        <p:spPr bwMode="auto">
          <a:xfrm flipV="1">
            <a:off x="2123267" y="5521856"/>
            <a:ext cx="7749" cy="431729"/>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Text Box 5"/>
          <p:cNvSpPr txBox="1">
            <a:spLocks noChangeArrowheads="1"/>
          </p:cNvSpPr>
          <p:nvPr/>
        </p:nvSpPr>
        <p:spPr bwMode="auto">
          <a:xfrm>
            <a:off x="5859115" y="5953586"/>
            <a:ext cx="1665213" cy="582211"/>
          </a:xfrm>
          <a:prstGeom prst="rect">
            <a:avLst/>
          </a:prstGeom>
          <a:solidFill>
            <a:srgbClr val="CCECFF"/>
          </a:solidFill>
          <a:ln w="28575">
            <a:solidFill>
              <a:srgbClr val="0D1EF2"/>
            </a:solidFill>
          </a:ln>
          <a:effec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a:solidFill>
                  <a:srgbClr val="0000FF"/>
                </a:solidFill>
                <a:latin typeface="+mn-lt"/>
                <a:ea typeface="ＭＳ Ｐゴシック" charset="0"/>
              </a:rPr>
              <a:t>Størrelsen er </a:t>
            </a:r>
            <a:r>
              <a:rPr lang="da-DK" sz="1600" b="1" dirty="0" err="1">
                <a:solidFill>
                  <a:srgbClr val="0000FF"/>
                </a:solidFill>
                <a:latin typeface="+mn-lt"/>
                <a:ea typeface="ＭＳ Ｐゴシック" charset="0"/>
              </a:rPr>
              <a:t>width</a:t>
            </a:r>
            <a:r>
              <a:rPr lang="da-DK" sz="1600" b="1" dirty="0">
                <a:solidFill>
                  <a:srgbClr val="0000FF"/>
                </a:solidFill>
                <a:latin typeface="+mn-lt"/>
                <a:ea typeface="ＭＳ Ｐゴシック" charset="0"/>
              </a:rPr>
              <a:t> x </a:t>
            </a:r>
            <a:r>
              <a:rPr lang="da-DK" sz="1600" b="1" dirty="0" err="1">
                <a:solidFill>
                  <a:srgbClr val="0000FF"/>
                </a:solidFill>
                <a:latin typeface="+mn-lt"/>
                <a:ea typeface="ＭＳ Ｐゴシック" charset="0"/>
              </a:rPr>
              <a:t>height</a:t>
            </a:r>
            <a:endParaRPr lang="da-DK" sz="1600" b="1" dirty="0">
              <a:solidFill>
                <a:srgbClr val="0000FF"/>
              </a:solidFill>
              <a:latin typeface="+mn-lt"/>
              <a:ea typeface="ＭＳ Ｐゴシック" charset="0"/>
            </a:endParaRPr>
          </a:p>
        </p:txBody>
      </p:sp>
      <p:sp>
        <p:nvSpPr>
          <p:cNvPr id="34" name="Line 22"/>
          <p:cNvSpPr>
            <a:spLocks noChangeShapeType="1"/>
          </p:cNvSpPr>
          <p:nvPr/>
        </p:nvSpPr>
        <p:spPr bwMode="auto">
          <a:xfrm flipH="1" flipV="1">
            <a:off x="6084168" y="5534430"/>
            <a:ext cx="252028" cy="419156"/>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Line 22"/>
          <p:cNvSpPr>
            <a:spLocks noChangeShapeType="1"/>
          </p:cNvSpPr>
          <p:nvPr/>
        </p:nvSpPr>
        <p:spPr bwMode="auto">
          <a:xfrm flipV="1">
            <a:off x="6948264" y="5521856"/>
            <a:ext cx="216024" cy="43173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6" name="Text Box 11"/>
          <p:cNvSpPr txBox="1">
            <a:spLocks noChangeArrowheads="1"/>
          </p:cNvSpPr>
          <p:nvPr/>
        </p:nvSpPr>
        <p:spPr bwMode="auto">
          <a:xfrm>
            <a:off x="4876800" y="1196752"/>
            <a:ext cx="40156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rgbClr val="000066"/>
                </a:solidFill>
              </a:rPr>
              <a:t>Gråtoneværdi: Pixel</a:t>
            </a:r>
            <a:r>
              <a:rPr lang="da-DK" altLang="da-DK" sz="1100" dirty="0">
                <a:solidFill>
                  <a:srgbClr val="000066"/>
                </a:solidFill>
              </a:rPr>
              <a:t> </a:t>
            </a:r>
            <a:r>
              <a:rPr lang="da-DK" altLang="da-DK" sz="1800" dirty="0">
                <a:solidFill>
                  <a:srgbClr val="000066"/>
                </a:solidFill>
              </a:rPr>
              <a:t>(</a:t>
            </a:r>
            <a:r>
              <a:rPr lang="da-DK" altLang="da-DK" sz="1800" dirty="0" err="1">
                <a:solidFill>
                  <a:srgbClr val="000066"/>
                </a:solidFill>
              </a:rPr>
              <a:t>x,y</a:t>
            </a:r>
            <a:r>
              <a:rPr lang="da-DK" altLang="da-DK" sz="1800" dirty="0">
                <a:solidFill>
                  <a:srgbClr val="000066"/>
                </a:solidFill>
              </a:rPr>
              <a:t>)  </a:t>
            </a:r>
            <a:r>
              <a:rPr lang="da-DK" altLang="da-DK" sz="1800" dirty="0">
                <a:solidFill>
                  <a:srgbClr val="000066"/>
                </a:solidFill>
                <a:sym typeface="Symbol" pitchFamily="18" charset="2"/>
              </a:rPr>
              <a:t>  [0..255] hvor 0 ~ sort og 255 ~ hvid</a:t>
            </a:r>
          </a:p>
        </p:txBody>
      </p:sp>
    </p:spTree>
    <p:extLst>
      <p:ext uri="{BB962C8B-B14F-4D97-AF65-F5344CB8AC3E}">
        <p14:creationId xmlns:p14="http://schemas.microsoft.com/office/powerpoint/2010/main" val="103610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rPr>
              <a:t>Afbildning via arrays</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sp>
        <p:nvSpPr>
          <p:cNvPr id="7" name="Content Placeholder 2"/>
          <p:cNvSpPr txBox="1">
            <a:spLocks/>
          </p:cNvSpPr>
          <p:nvPr/>
        </p:nvSpPr>
        <p:spPr bwMode="auto">
          <a:xfrm>
            <a:off x="467544" y="1124744"/>
            <a:ext cx="8496944" cy="24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En afbildning </a:t>
            </a:r>
            <a:r>
              <a:rPr lang="da-DK" altLang="da-DK" b="1" kern="0" dirty="0" err="1">
                <a:solidFill>
                  <a:srgbClr val="A50021"/>
                </a:solidFill>
                <a:ea typeface="ＭＳ Ｐゴシック" pitchFamily="34" charset="-128"/>
                <a:cs typeface="ＭＳ Ｐゴシック" pitchFamily="-65" charset="-128"/>
              </a:rPr>
              <a:t>Map</a:t>
            </a:r>
            <a:r>
              <a:rPr lang="da-DK" altLang="da-DK" b="1" kern="0" dirty="0">
                <a:solidFill>
                  <a:srgbClr val="A50021"/>
                </a:solidFill>
                <a:ea typeface="ＭＳ Ｐゴシック" pitchFamily="34" charset="-128"/>
                <a:cs typeface="ＭＳ Ｐゴシック" pitchFamily="-65" charset="-128"/>
              </a:rPr>
              <a:t>&lt;</a:t>
            </a:r>
            <a:r>
              <a:rPr lang="da-DK" altLang="da-DK" b="1" kern="0" dirty="0" err="1">
                <a:solidFill>
                  <a:srgbClr val="A50021"/>
                </a:solidFill>
                <a:ea typeface="ＭＳ Ｐゴシック" pitchFamily="34" charset="-128"/>
                <a:cs typeface="ＭＳ Ｐゴシック" pitchFamily="-65" charset="-128"/>
              </a:rPr>
              <a:t>Integer</a:t>
            </a:r>
            <a:r>
              <a:rPr lang="da-DK" altLang="da-DK" b="1" kern="0" dirty="0">
                <a:solidFill>
                  <a:srgbClr val="A50021"/>
                </a:solidFill>
                <a:ea typeface="ＭＳ Ｐゴシック" pitchFamily="34" charset="-128"/>
                <a:cs typeface="ＭＳ Ｐゴシック" pitchFamily="-65" charset="-128"/>
              </a:rPr>
              <a:t>, V&gt; kan erstattes af et array V</a:t>
            </a:r>
            <a:r>
              <a:rPr lang="da-DK" altLang="da-DK" sz="2800" b="1" kern="0" baseline="10000" dirty="0">
                <a:solidFill>
                  <a:srgbClr val="A50021"/>
                </a:solidFill>
                <a:ea typeface="ＭＳ Ｐゴシック" pitchFamily="34" charset="-128"/>
                <a:cs typeface="ＭＳ Ｐゴシック" pitchFamily="-65" charset="-128"/>
              </a:rPr>
              <a:t>[ ]</a:t>
            </a:r>
            <a:endParaRPr lang="da-DK" altLang="da-DK" b="1" kern="0" baseline="10000" dirty="0">
              <a:solidFill>
                <a:srgbClr val="A50021"/>
              </a:solidFill>
              <a:ea typeface="ＭＳ Ｐゴシック" pitchFamily="34" charset="-128"/>
              <a:cs typeface="ＭＳ Ｐゴシック" pitchFamily="-65" charset="-128"/>
            </a:endParaRPr>
          </a:p>
          <a:p>
            <a:pPr lvl="1">
              <a:spcBef>
                <a:spcPts val="600"/>
              </a:spcBef>
            </a:pPr>
            <a:r>
              <a:rPr lang="da-DK" altLang="da-DK" sz="1800" dirty="0">
                <a:ea typeface="ＭＳ Ｐゴシック" pitchFamily="34" charset="-128"/>
              </a:rPr>
              <a:t>Forudsætter at vi på forhånd ved, hvilket interval af heltal nøglerne befinder sig i</a:t>
            </a:r>
          </a:p>
          <a:p>
            <a:pPr lvl="1">
              <a:spcBef>
                <a:spcPts val="600"/>
              </a:spcBef>
            </a:pPr>
            <a:r>
              <a:rPr lang="da-DK" altLang="da-DK" sz="1800" dirty="0">
                <a:ea typeface="ＭＳ Ｐゴシック" pitchFamily="34" charset="-128"/>
              </a:rPr>
              <a:t>At der ikke er for store "huller" imellem nøglerne</a:t>
            </a:r>
          </a:p>
          <a:p>
            <a:pPr lvl="1">
              <a:spcBef>
                <a:spcPts val="600"/>
              </a:spcBef>
            </a:pPr>
            <a:r>
              <a:rPr lang="da-DK" altLang="da-DK" sz="1800" dirty="0">
                <a:ea typeface="ＭＳ Ｐゴシック" pitchFamily="34" charset="-128"/>
              </a:rPr>
              <a:t>Hvis de brugte nøgler ligger i intervallet [min, max] repræsenteres afbildningen ved et array V[max−min+1], og nøgler konverteres til indices ved at subtrahere min</a:t>
            </a:r>
          </a:p>
        </p:txBody>
      </p:sp>
      <p:grpSp>
        <p:nvGrpSpPr>
          <p:cNvPr id="4" name="Group 3"/>
          <p:cNvGrpSpPr/>
          <p:nvPr/>
        </p:nvGrpSpPr>
        <p:grpSpPr>
          <a:xfrm>
            <a:off x="1564019" y="3481844"/>
            <a:ext cx="2016224" cy="2528935"/>
            <a:chOff x="1564019" y="3564360"/>
            <a:chExt cx="2016224" cy="2528935"/>
          </a:xfrm>
        </p:grpSpPr>
        <p:sp>
          <p:nvSpPr>
            <p:cNvPr id="6" name="AutoShape 4"/>
            <p:cNvSpPr>
              <a:spLocks noChangeArrowheads="1"/>
            </p:cNvSpPr>
            <p:nvPr/>
          </p:nvSpPr>
          <p:spPr bwMode="auto">
            <a:xfrm>
              <a:off x="1619671" y="3564360"/>
              <a:ext cx="1960571" cy="2528935"/>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8" name="Rectangle 7"/>
            <p:cNvSpPr>
              <a:spLocks noChangeArrowheads="1"/>
            </p:cNvSpPr>
            <p:nvPr/>
          </p:nvSpPr>
          <p:spPr bwMode="auto">
            <a:xfrm>
              <a:off x="1825680" y="4590251"/>
              <a:ext cx="449434"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chemeClr val="tx1"/>
                  </a:solidFill>
                  <a:latin typeface="Courier New" panose="02070309020205020404" pitchFamily="49" charset="0"/>
                  <a:ea typeface="MS PGothic" charset="0"/>
                  <a:cs typeface="Courier New" panose="02070309020205020404" pitchFamily="49" charset="0"/>
                </a:rPr>
                <a:t>4</a:t>
              </a:r>
            </a:p>
          </p:txBody>
        </p:sp>
        <p:sp>
          <p:nvSpPr>
            <p:cNvPr id="9" name="Rectangle 8"/>
            <p:cNvSpPr>
              <a:spLocks noChangeArrowheads="1"/>
            </p:cNvSpPr>
            <p:nvPr/>
          </p:nvSpPr>
          <p:spPr bwMode="auto">
            <a:xfrm>
              <a:off x="2275115" y="4590251"/>
              <a:ext cx="94105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rgbClr val="008000"/>
                  </a:solidFill>
                  <a:latin typeface="Courier New" panose="02070309020205020404" pitchFamily="49" charset="0"/>
                  <a:ea typeface="MS PGothic" charset="0"/>
                  <a:cs typeface="Courier New" panose="02070309020205020404" pitchFamily="49" charset="0"/>
                </a:rPr>
                <a:t>"Ole"</a:t>
              </a:r>
            </a:p>
          </p:txBody>
        </p:sp>
        <p:sp>
          <p:nvSpPr>
            <p:cNvPr id="10" name="Rectangle 9"/>
            <p:cNvSpPr>
              <a:spLocks noChangeArrowheads="1"/>
            </p:cNvSpPr>
            <p:nvPr/>
          </p:nvSpPr>
          <p:spPr bwMode="auto">
            <a:xfrm>
              <a:off x="1825680" y="5056742"/>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chemeClr val="tx1"/>
                  </a:solidFill>
                  <a:latin typeface="Courier New" panose="02070309020205020404" pitchFamily="49" charset="0"/>
                  <a:ea typeface="MS PGothic" charset="0"/>
                  <a:cs typeface="Courier New" panose="02070309020205020404" pitchFamily="49" charset="0"/>
                </a:rPr>
                <a:t>9</a:t>
              </a:r>
            </a:p>
          </p:txBody>
        </p:sp>
        <p:sp>
          <p:nvSpPr>
            <p:cNvPr id="11" name="Rectangle 10"/>
            <p:cNvSpPr>
              <a:spLocks noChangeArrowheads="1"/>
            </p:cNvSpPr>
            <p:nvPr/>
          </p:nvSpPr>
          <p:spPr bwMode="auto">
            <a:xfrm>
              <a:off x="2275115" y="5056742"/>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rgbClr val="008000"/>
                  </a:solidFill>
                  <a:latin typeface="Courier New" panose="02070309020205020404" pitchFamily="49" charset="0"/>
                  <a:ea typeface="MS PGothic" charset="0"/>
                  <a:cs typeface="Courier New" panose="02070309020205020404" pitchFamily="49" charset="0"/>
                </a:rPr>
                <a:t>"Ida"</a:t>
              </a:r>
            </a:p>
          </p:txBody>
        </p:sp>
        <p:sp>
          <p:nvSpPr>
            <p:cNvPr id="12" name="Rectangle 11"/>
            <p:cNvSpPr>
              <a:spLocks noChangeArrowheads="1"/>
            </p:cNvSpPr>
            <p:nvPr/>
          </p:nvSpPr>
          <p:spPr bwMode="auto">
            <a:xfrm>
              <a:off x="1825680" y="4096361"/>
              <a:ext cx="463643"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chemeClr val="tx1"/>
                  </a:solidFill>
                  <a:latin typeface="Courier New" panose="02070309020205020404" pitchFamily="49" charset="0"/>
                  <a:ea typeface="MS PGothic" charset="0"/>
                  <a:cs typeface="Courier New" panose="02070309020205020404" pitchFamily="49" charset="0"/>
                </a:rPr>
                <a:t>2</a:t>
              </a:r>
            </a:p>
          </p:txBody>
        </p:sp>
        <p:sp>
          <p:nvSpPr>
            <p:cNvPr id="13" name="Text Box 6"/>
            <p:cNvSpPr txBox="1">
              <a:spLocks noChangeArrowheads="1"/>
            </p:cNvSpPr>
            <p:nvPr/>
          </p:nvSpPr>
          <p:spPr bwMode="auto">
            <a:xfrm>
              <a:off x="1564019" y="3690290"/>
              <a:ext cx="20162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a:solidFill>
                    <a:schemeClr val="bg1"/>
                  </a:solidFill>
                  <a:latin typeface="Trebuchet MS" charset="0"/>
                </a:rPr>
                <a:t>: Map&lt;</a:t>
              </a:r>
              <a:r>
                <a:rPr lang="en-AU" sz="1400" u="sng" dirty="0" err="1">
                  <a:solidFill>
                    <a:schemeClr val="bg1"/>
                  </a:solidFill>
                  <a:latin typeface="Trebuchet MS" charset="0"/>
                </a:rPr>
                <a:t>integer,String</a:t>
              </a:r>
              <a:r>
                <a:rPr lang="en-AU" sz="1400" u="sng" dirty="0">
                  <a:solidFill>
                    <a:schemeClr val="bg1"/>
                  </a:solidFill>
                  <a:latin typeface="Trebuchet MS" charset="0"/>
                </a:rPr>
                <a:t>&gt;</a:t>
              </a:r>
              <a:endParaRPr lang="en-AU" sz="1800" u="sng" dirty="0">
                <a:solidFill>
                  <a:schemeClr val="bg1"/>
                </a:solidFill>
                <a:latin typeface="Trebuchet MS" charset="0"/>
              </a:endParaRPr>
            </a:p>
          </p:txBody>
        </p:sp>
        <p:sp>
          <p:nvSpPr>
            <p:cNvPr id="14" name="Rectangle 13"/>
            <p:cNvSpPr>
              <a:spLocks noChangeArrowheads="1"/>
            </p:cNvSpPr>
            <p:nvPr/>
          </p:nvSpPr>
          <p:spPr bwMode="auto">
            <a:xfrm>
              <a:off x="2289325" y="4096361"/>
              <a:ext cx="92684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rgbClr val="008000"/>
                  </a:solidFill>
                  <a:latin typeface="Courier New" panose="02070309020205020404" pitchFamily="49" charset="0"/>
                  <a:ea typeface="MS PGothic" charset="0"/>
                  <a:cs typeface="Courier New" panose="02070309020205020404" pitchFamily="49" charset="0"/>
                </a:rPr>
                <a:t>"Peter"</a:t>
              </a:r>
            </a:p>
          </p:txBody>
        </p:sp>
        <p:sp>
          <p:nvSpPr>
            <p:cNvPr id="15" name="Rectangle 14"/>
            <p:cNvSpPr>
              <a:spLocks noChangeArrowheads="1"/>
            </p:cNvSpPr>
            <p:nvPr/>
          </p:nvSpPr>
          <p:spPr bwMode="auto">
            <a:xfrm>
              <a:off x="1824171" y="5526013"/>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chemeClr val="tx1"/>
                  </a:solidFill>
                  <a:latin typeface="Courier New" panose="02070309020205020404" pitchFamily="49" charset="0"/>
                  <a:ea typeface="MS PGothic" charset="0"/>
                  <a:cs typeface="Courier New" panose="02070309020205020404" pitchFamily="49" charset="0"/>
                </a:rPr>
                <a:t>8</a:t>
              </a:r>
            </a:p>
          </p:txBody>
        </p:sp>
        <p:sp>
          <p:nvSpPr>
            <p:cNvPr id="16" name="Rectangle 15"/>
            <p:cNvSpPr>
              <a:spLocks noChangeArrowheads="1"/>
            </p:cNvSpPr>
            <p:nvPr/>
          </p:nvSpPr>
          <p:spPr bwMode="auto">
            <a:xfrm>
              <a:off x="2273606" y="5526013"/>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rgbClr val="008000"/>
                  </a:solidFill>
                  <a:latin typeface="Courier New" panose="02070309020205020404" pitchFamily="49" charset="0"/>
                  <a:ea typeface="MS PGothic" charset="0"/>
                  <a:cs typeface="Courier New" panose="02070309020205020404" pitchFamily="49" charset="0"/>
                </a:rPr>
                <a:t>"Ole"</a:t>
              </a:r>
            </a:p>
          </p:txBody>
        </p:sp>
      </p:grpSp>
      <p:grpSp>
        <p:nvGrpSpPr>
          <p:cNvPr id="54" name="Group 53"/>
          <p:cNvGrpSpPr/>
          <p:nvPr/>
        </p:nvGrpSpPr>
        <p:grpSpPr>
          <a:xfrm>
            <a:off x="4932040" y="3481844"/>
            <a:ext cx="3033338" cy="2340837"/>
            <a:chOff x="4932040" y="3565868"/>
            <a:chExt cx="3033338" cy="2340837"/>
          </a:xfrm>
        </p:grpSpPr>
        <p:grpSp>
          <p:nvGrpSpPr>
            <p:cNvPr id="35" name="Group 34"/>
            <p:cNvGrpSpPr/>
            <p:nvPr/>
          </p:nvGrpSpPr>
          <p:grpSpPr>
            <a:xfrm>
              <a:off x="4932040" y="3565868"/>
              <a:ext cx="1106441" cy="2340837"/>
              <a:chOff x="4932040" y="3625638"/>
              <a:chExt cx="1106441" cy="2340837"/>
            </a:xfrm>
          </p:grpSpPr>
          <p:sp>
            <p:nvSpPr>
              <p:cNvPr id="19" name="AutoShape 4"/>
              <p:cNvSpPr>
                <a:spLocks noChangeArrowheads="1"/>
              </p:cNvSpPr>
              <p:nvPr/>
            </p:nvSpPr>
            <p:spPr bwMode="auto">
              <a:xfrm>
                <a:off x="4975143" y="3625638"/>
                <a:ext cx="1063338" cy="2340837"/>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24" name="Rectangle 23"/>
              <p:cNvSpPr>
                <a:spLocks noChangeArrowheads="1"/>
              </p:cNvSpPr>
              <p:nvPr/>
            </p:nvSpPr>
            <p:spPr bwMode="auto">
              <a:xfrm>
                <a:off x="5350288" y="4142235"/>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chemeClr val="tx1"/>
                    </a:solidFill>
                    <a:latin typeface="Courier New" panose="02070309020205020404" pitchFamily="49" charset="0"/>
                    <a:ea typeface="MS PGothic" charset="0"/>
                    <a:cs typeface="Courier New" panose="02070309020205020404" pitchFamily="49" charset="0"/>
                  </a:rPr>
                  <a:t>0</a:t>
                </a:r>
              </a:p>
            </p:txBody>
          </p:sp>
          <p:sp>
            <p:nvSpPr>
              <p:cNvPr id="25" name="Text Box 6"/>
              <p:cNvSpPr txBox="1">
                <a:spLocks noChangeArrowheads="1"/>
              </p:cNvSpPr>
              <p:nvPr/>
            </p:nvSpPr>
            <p:spPr bwMode="auto">
              <a:xfrm>
                <a:off x="4932040" y="3751568"/>
                <a:ext cx="110644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a:solidFill>
                      <a:schemeClr val="bg1"/>
                    </a:solidFill>
                    <a:latin typeface="Trebuchet MS" charset="0"/>
                  </a:rPr>
                  <a:t>: String</a:t>
                </a:r>
                <a:r>
                  <a:rPr lang="en-AU" sz="1400" dirty="0">
                    <a:solidFill>
                      <a:schemeClr val="bg1"/>
                    </a:solidFill>
                    <a:latin typeface="Trebuchet MS" charset="0"/>
                  </a:rPr>
                  <a:t>[]</a:t>
                </a:r>
              </a:p>
            </p:txBody>
          </p:sp>
          <p:sp>
            <p:nvSpPr>
              <p:cNvPr id="27" name="Rectangle 26"/>
              <p:cNvSpPr>
                <a:spLocks noChangeArrowheads="1"/>
              </p:cNvSpPr>
              <p:nvPr/>
            </p:nvSpPr>
            <p:spPr bwMode="auto">
              <a:xfrm>
                <a:off x="5350288" y="4349842"/>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rPr>
                  <a:t>1</a:t>
                </a:r>
              </a:p>
            </p:txBody>
          </p:sp>
          <p:sp>
            <p:nvSpPr>
              <p:cNvPr id="28" name="Rectangle 27"/>
              <p:cNvSpPr>
                <a:spLocks noChangeArrowheads="1"/>
              </p:cNvSpPr>
              <p:nvPr/>
            </p:nvSpPr>
            <p:spPr bwMode="auto">
              <a:xfrm>
                <a:off x="5350288" y="4557449"/>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chemeClr val="tx1"/>
                    </a:solidFill>
                    <a:latin typeface="Courier New" panose="02070309020205020404" pitchFamily="49" charset="0"/>
                    <a:ea typeface="MS PGothic" charset="0"/>
                    <a:cs typeface="Courier New" panose="02070309020205020404" pitchFamily="49" charset="0"/>
                  </a:rPr>
                  <a:t>2</a:t>
                </a:r>
              </a:p>
            </p:txBody>
          </p:sp>
          <p:sp>
            <p:nvSpPr>
              <p:cNvPr id="29" name="Rectangle 28"/>
              <p:cNvSpPr>
                <a:spLocks noChangeArrowheads="1"/>
              </p:cNvSpPr>
              <p:nvPr/>
            </p:nvSpPr>
            <p:spPr bwMode="auto">
              <a:xfrm>
                <a:off x="5350288" y="4765056"/>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rPr>
                  <a:t>3</a:t>
                </a:r>
              </a:p>
            </p:txBody>
          </p:sp>
          <p:sp>
            <p:nvSpPr>
              <p:cNvPr id="30" name="Rectangle 29"/>
              <p:cNvSpPr>
                <a:spLocks noChangeArrowheads="1"/>
              </p:cNvSpPr>
              <p:nvPr/>
            </p:nvSpPr>
            <p:spPr bwMode="auto">
              <a:xfrm>
                <a:off x="5350288" y="4972663"/>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rPr>
                  <a:t>4</a:t>
                </a:r>
              </a:p>
            </p:txBody>
          </p:sp>
          <p:sp>
            <p:nvSpPr>
              <p:cNvPr id="31" name="Rectangle 30"/>
              <p:cNvSpPr>
                <a:spLocks noChangeArrowheads="1"/>
              </p:cNvSpPr>
              <p:nvPr/>
            </p:nvSpPr>
            <p:spPr bwMode="auto">
              <a:xfrm>
                <a:off x="5350288" y="5180270"/>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rPr>
                  <a:t>5</a:t>
                </a:r>
              </a:p>
            </p:txBody>
          </p:sp>
          <p:sp>
            <p:nvSpPr>
              <p:cNvPr id="32" name="Rectangle 31"/>
              <p:cNvSpPr>
                <a:spLocks noChangeArrowheads="1"/>
              </p:cNvSpPr>
              <p:nvPr/>
            </p:nvSpPr>
            <p:spPr bwMode="auto">
              <a:xfrm>
                <a:off x="5350288" y="5387877"/>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chemeClr val="tx1"/>
                    </a:solidFill>
                    <a:latin typeface="Courier New" panose="02070309020205020404" pitchFamily="49" charset="0"/>
                    <a:ea typeface="MS PGothic" charset="0"/>
                    <a:cs typeface="Courier New" panose="02070309020205020404" pitchFamily="49" charset="0"/>
                  </a:rPr>
                  <a:t>6</a:t>
                </a:r>
              </a:p>
            </p:txBody>
          </p:sp>
          <p:sp>
            <p:nvSpPr>
              <p:cNvPr id="33" name="Rectangle 32"/>
              <p:cNvSpPr>
                <a:spLocks noChangeArrowheads="1"/>
              </p:cNvSpPr>
              <p:nvPr/>
            </p:nvSpPr>
            <p:spPr bwMode="auto">
              <a:xfrm>
                <a:off x="5350288" y="5595484"/>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a:solidFill>
                      <a:schemeClr val="tx1"/>
                    </a:solidFill>
                    <a:latin typeface="Courier New" panose="02070309020205020404" pitchFamily="49" charset="0"/>
                    <a:ea typeface="MS PGothic" charset="0"/>
                    <a:cs typeface="Courier New" panose="02070309020205020404" pitchFamily="49" charset="0"/>
                  </a:rPr>
                  <a:t>7</a:t>
                </a:r>
              </a:p>
            </p:txBody>
          </p:sp>
        </p:grpSp>
        <p:grpSp>
          <p:nvGrpSpPr>
            <p:cNvPr id="36" name="Group 35"/>
            <p:cNvGrpSpPr/>
            <p:nvPr/>
          </p:nvGrpSpPr>
          <p:grpSpPr>
            <a:xfrm>
              <a:off x="6915707" y="3925908"/>
              <a:ext cx="1025427" cy="510902"/>
              <a:chOff x="6876256" y="3777838"/>
              <a:chExt cx="1224136" cy="510902"/>
            </a:xfrm>
          </p:grpSpPr>
          <p:sp>
            <p:nvSpPr>
              <p:cNvPr id="51" name="AutoShape 5"/>
              <p:cNvSpPr>
                <a:spLocks noChangeArrowheads="1"/>
              </p:cNvSpPr>
              <p:nvPr/>
            </p:nvSpPr>
            <p:spPr bwMode="auto">
              <a:xfrm>
                <a:off x="6876256" y="3788346"/>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2" name="Text Box 7"/>
              <p:cNvSpPr txBox="1">
                <a:spLocks noChangeArrowheads="1"/>
              </p:cNvSpPr>
              <p:nvPr/>
            </p:nvSpPr>
            <p:spPr bwMode="auto">
              <a:xfrm>
                <a:off x="7020271" y="3777838"/>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a:solidFill>
                      <a:schemeClr val="bg1"/>
                    </a:solidFill>
                    <a:latin typeface="Trebuchet MS" pitchFamily="34" charset="0"/>
                  </a:rPr>
                  <a:t>String</a:t>
                </a:r>
              </a:p>
            </p:txBody>
          </p:sp>
          <p:sp>
            <p:nvSpPr>
              <p:cNvPr id="53" name="Rectangle 48"/>
              <p:cNvSpPr>
                <a:spLocks noChangeArrowheads="1"/>
              </p:cNvSpPr>
              <p:nvPr/>
            </p:nvSpPr>
            <p:spPr bwMode="auto">
              <a:xfrm>
                <a:off x="7077081" y="4049682"/>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a:solidFill>
                      <a:srgbClr val="008000"/>
                    </a:solidFill>
                  </a:rPr>
                  <a:t>"Peter"</a:t>
                </a:r>
              </a:p>
            </p:txBody>
          </p:sp>
        </p:grpSp>
        <p:sp>
          <p:nvSpPr>
            <p:cNvPr id="55" name="Line 22"/>
            <p:cNvSpPr>
              <a:spLocks noChangeShapeType="1"/>
            </p:cNvSpPr>
            <p:nvPr/>
          </p:nvSpPr>
          <p:spPr bwMode="auto">
            <a:xfrm>
              <a:off x="5663335" y="4189948"/>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56" name="Group 55"/>
            <p:cNvGrpSpPr/>
            <p:nvPr/>
          </p:nvGrpSpPr>
          <p:grpSpPr>
            <a:xfrm>
              <a:off x="6931689" y="4647240"/>
              <a:ext cx="1025427" cy="510902"/>
              <a:chOff x="6866332" y="3779090"/>
              <a:chExt cx="1224136" cy="510902"/>
            </a:xfrm>
          </p:grpSpPr>
          <p:sp>
            <p:nvSpPr>
              <p:cNvPr id="57"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8"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a:solidFill>
                      <a:schemeClr val="bg1"/>
                    </a:solidFill>
                    <a:latin typeface="Trebuchet MS" pitchFamily="34" charset="0"/>
                  </a:rPr>
                  <a:t>String</a:t>
                </a:r>
              </a:p>
            </p:txBody>
          </p:sp>
          <p:sp>
            <p:nvSpPr>
              <p:cNvPr id="59"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a:solidFill>
                      <a:srgbClr val="008000"/>
                    </a:solidFill>
                  </a:rPr>
                  <a:t>"Ole"</a:t>
                </a:r>
              </a:p>
            </p:txBody>
          </p:sp>
        </p:grpSp>
        <p:grpSp>
          <p:nvGrpSpPr>
            <p:cNvPr id="60" name="Group 59"/>
            <p:cNvGrpSpPr/>
            <p:nvPr/>
          </p:nvGrpSpPr>
          <p:grpSpPr>
            <a:xfrm>
              <a:off x="6939951" y="5388995"/>
              <a:ext cx="1025427" cy="510902"/>
              <a:chOff x="6866332" y="3779090"/>
              <a:chExt cx="1224136" cy="510902"/>
            </a:xfrm>
          </p:grpSpPr>
          <p:sp>
            <p:nvSpPr>
              <p:cNvPr id="61"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62"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a:solidFill>
                      <a:schemeClr val="bg1"/>
                    </a:solidFill>
                    <a:latin typeface="Trebuchet MS" pitchFamily="34" charset="0"/>
                  </a:rPr>
                  <a:t>String</a:t>
                </a:r>
              </a:p>
            </p:txBody>
          </p:sp>
          <p:sp>
            <p:nvSpPr>
              <p:cNvPr id="63"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a:solidFill>
                      <a:srgbClr val="008000"/>
                    </a:solidFill>
                  </a:rPr>
                  <a:t>"Ida"</a:t>
                </a:r>
              </a:p>
            </p:txBody>
          </p:sp>
        </p:grpSp>
        <p:sp>
          <p:nvSpPr>
            <p:cNvPr id="64" name="Line 22"/>
            <p:cNvSpPr>
              <a:spLocks noChangeShapeType="1"/>
            </p:cNvSpPr>
            <p:nvPr/>
          </p:nvSpPr>
          <p:spPr bwMode="auto">
            <a:xfrm>
              <a:off x="5655021" y="5649227"/>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Line 22"/>
            <p:cNvSpPr>
              <a:spLocks noChangeShapeType="1"/>
            </p:cNvSpPr>
            <p:nvPr/>
          </p:nvSpPr>
          <p:spPr bwMode="auto">
            <a:xfrm flipV="1">
              <a:off x="5655020" y="4930221"/>
              <a:ext cx="1276669" cy="492517"/>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6" name="Line 22"/>
            <p:cNvSpPr>
              <a:spLocks noChangeShapeType="1"/>
            </p:cNvSpPr>
            <p:nvPr/>
          </p:nvSpPr>
          <p:spPr bwMode="auto">
            <a:xfrm>
              <a:off x="5655020" y="4598918"/>
              <a:ext cx="1276669" cy="18243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67" name="Text Box 21"/>
          <p:cNvSpPr txBox="1">
            <a:spLocks noChangeArrowheads="1"/>
          </p:cNvSpPr>
          <p:nvPr/>
        </p:nvSpPr>
        <p:spPr bwMode="auto">
          <a:xfrm>
            <a:off x="4995734" y="5930116"/>
            <a:ext cx="26006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a:solidFill>
                  <a:srgbClr val="FF0000"/>
                </a:solidFill>
              </a:rPr>
              <a:t>De fire grå array indgange er ubrugte, dvs. lig null</a:t>
            </a:r>
          </a:p>
        </p:txBody>
      </p:sp>
      <p:sp>
        <p:nvSpPr>
          <p:cNvPr id="69" name="Right Arrow 68"/>
          <p:cNvSpPr/>
          <p:nvPr/>
        </p:nvSpPr>
        <p:spPr bwMode="auto">
          <a:xfrm>
            <a:off x="4067944" y="4634274"/>
            <a:ext cx="432048" cy="288032"/>
          </a:xfrm>
          <a:prstGeom prst="rightArrow">
            <a:avLst/>
          </a:prstGeom>
          <a:solidFill>
            <a:srgbClr val="0000FF"/>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35951128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ea typeface="ＭＳ Ｐゴシック" pitchFamily="34" charset="-128"/>
              </a:rPr>
              <a:t>Nyttige metoder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7" name="Content Placeholder 2"/>
          <p:cNvSpPr txBox="1">
            <a:spLocks/>
          </p:cNvSpPr>
          <p:nvPr/>
        </p:nvSpPr>
        <p:spPr bwMode="auto">
          <a:xfrm>
            <a:off x="467544" y="980729"/>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200"/>
              </a:spcBef>
            </a:pPr>
            <a:r>
              <a:rPr lang="da-DK" altLang="da-DK" sz="2000" dirty="0">
                <a:ea typeface="ＭＳ Ｐゴシック" pitchFamily="34" charset="-128"/>
              </a:rPr>
              <a:t>Konvertering fra lister til arrays</a:t>
            </a:r>
          </a:p>
          <a:p>
            <a:pPr lvl="1">
              <a:spcBef>
                <a:spcPts val="600"/>
              </a:spcBef>
            </a:pPr>
            <a:r>
              <a:rPr lang="da-DK" altLang="da-DK" sz="1800" dirty="0" err="1">
                <a:ea typeface="ＭＳ Ｐゴシック" pitchFamily="34" charset="-128"/>
              </a:rPr>
              <a:t>ArrayList</a:t>
            </a:r>
            <a:r>
              <a:rPr lang="da-DK" altLang="da-DK" sz="1800" dirty="0">
                <a:ea typeface="ＭＳ Ｐゴシック" pitchFamily="34" charset="-128"/>
              </a:rPr>
              <a:t> og andre List klasser indeholder metoden </a:t>
            </a:r>
            <a:r>
              <a:rPr lang="da-DK" altLang="da-DK" sz="1800" b="1" dirty="0" err="1">
                <a:solidFill>
                  <a:srgbClr val="008000"/>
                </a:solidFill>
                <a:ea typeface="ＭＳ Ｐゴシック" pitchFamily="34" charset="-128"/>
              </a:rPr>
              <a:t>toArray</a:t>
            </a:r>
            <a:r>
              <a:rPr lang="da-DK" altLang="da-DK" sz="1800" b="1" dirty="0">
                <a:ea typeface="ＭＳ Ｐゴシック" pitchFamily="34" charset="-128"/>
              </a:rPr>
              <a:t>, </a:t>
            </a:r>
            <a:r>
              <a:rPr lang="da-DK" altLang="da-DK" sz="1800" dirty="0">
                <a:ea typeface="ＭＳ Ｐゴシック" pitchFamily="34" charset="-128"/>
              </a:rPr>
              <a:t>der konverterer listen til et array</a:t>
            </a:r>
          </a:p>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Klassen </a:t>
            </a:r>
            <a:r>
              <a:rPr lang="da-DK" altLang="da-DK" b="1" kern="0" dirty="0" err="1">
                <a:solidFill>
                  <a:srgbClr val="A50021"/>
                </a:solidFill>
                <a:ea typeface="ＭＳ Ｐゴシック" pitchFamily="34" charset="-128"/>
                <a:cs typeface="ＭＳ Ｐゴシック" pitchFamily="-65" charset="-128"/>
              </a:rPr>
              <a:t>java.util.Arrays</a:t>
            </a:r>
            <a:r>
              <a:rPr lang="da-DK" altLang="da-DK" b="1" kern="0" dirty="0">
                <a:solidFill>
                  <a:srgbClr val="A50021"/>
                </a:solidFill>
                <a:ea typeface="ＭＳ Ｐゴシック" pitchFamily="34" charset="-128"/>
                <a:cs typeface="ＭＳ Ｐゴシック" pitchFamily="-65" charset="-128"/>
              </a:rPr>
              <a:t> indeholder nogle nyttige klassemetoder til manipulation af arrays, heriblandt</a:t>
            </a:r>
          </a:p>
          <a:p>
            <a:pPr lvl="1">
              <a:spcBef>
                <a:spcPts val="600"/>
              </a:spcBef>
              <a:tabLst>
                <a:tab pos="1797050" algn="l"/>
              </a:tabLst>
            </a:pPr>
            <a:r>
              <a:rPr lang="da-DK" altLang="da-DK" sz="1800" b="1" dirty="0">
                <a:solidFill>
                  <a:srgbClr val="008000"/>
                </a:solidFill>
                <a:ea typeface="ＭＳ Ｐゴシック" pitchFamily="34" charset="-128"/>
              </a:rPr>
              <a:t>stream</a:t>
            </a:r>
            <a:r>
              <a:rPr lang="da-DK" altLang="da-DK" sz="1800" dirty="0">
                <a:ea typeface="ＭＳ Ｐゴシック" pitchFamily="34" charset="-128"/>
              </a:rPr>
              <a:t>	returnerer en Stream med elementerne i et array</a:t>
            </a:r>
          </a:p>
          <a:p>
            <a:pPr lvl="1">
              <a:spcBef>
                <a:spcPts val="600"/>
              </a:spcBef>
              <a:tabLst>
                <a:tab pos="1797050" algn="l"/>
              </a:tabLst>
            </a:pPr>
            <a:r>
              <a:rPr lang="da-DK" altLang="da-DK" sz="1800" b="1" dirty="0">
                <a:solidFill>
                  <a:srgbClr val="008000"/>
                </a:solidFill>
                <a:ea typeface="ＭＳ Ｐゴシック" pitchFamily="34" charset="-128"/>
              </a:rPr>
              <a:t>equals</a:t>
            </a:r>
            <a:r>
              <a:rPr lang="da-DK" altLang="da-DK" sz="1800" dirty="0">
                <a:ea typeface="ＭＳ Ｐゴシック" pitchFamily="34" charset="-128"/>
              </a:rPr>
              <a:t>	</a:t>
            </a:r>
            <a:r>
              <a:rPr lang="da-DK" altLang="da-DK" sz="1800" spc="-50" dirty="0">
                <a:ea typeface="ＭＳ Ｐゴシック" pitchFamily="34" charset="-128"/>
              </a:rPr>
              <a:t>tester om to arrays er ens (samme elementer i samme rækkefølge)</a:t>
            </a:r>
          </a:p>
          <a:p>
            <a:pPr lvl="1">
              <a:spcBef>
                <a:spcPts val="600"/>
              </a:spcBef>
              <a:tabLst>
                <a:tab pos="1797050" algn="l"/>
              </a:tabLst>
            </a:pPr>
            <a:r>
              <a:rPr lang="da-DK" altLang="da-DK" sz="1800" b="1" dirty="0" err="1">
                <a:solidFill>
                  <a:srgbClr val="008000"/>
                </a:solidFill>
                <a:ea typeface="ＭＳ Ｐゴシック" pitchFamily="34" charset="-128"/>
              </a:rPr>
              <a:t>toString</a:t>
            </a:r>
            <a:r>
              <a:rPr lang="da-DK" altLang="da-DK" sz="1800" dirty="0">
                <a:ea typeface="ＭＳ Ｐゴシック" pitchFamily="34" charset="-128"/>
              </a:rPr>
              <a:t>	tekstrepræsentation af et array og dets elementer [e</a:t>
            </a:r>
            <a:r>
              <a:rPr lang="da-DK" altLang="da-DK" sz="1800" baseline="-25000" dirty="0">
                <a:ea typeface="ＭＳ Ｐゴシック" pitchFamily="34" charset="-128"/>
              </a:rPr>
              <a:t>0</a:t>
            </a:r>
            <a:r>
              <a:rPr lang="da-DK" altLang="da-DK" sz="1800" dirty="0">
                <a:ea typeface="ＭＳ Ｐゴシック" pitchFamily="34" charset="-128"/>
              </a:rPr>
              <a:t>, e</a:t>
            </a:r>
            <a:r>
              <a:rPr lang="da-DK" altLang="da-DK" sz="1800" baseline="-25000" dirty="0">
                <a:ea typeface="ＭＳ Ｐゴシック" pitchFamily="34" charset="-128"/>
              </a:rPr>
              <a:t>1</a:t>
            </a:r>
            <a:r>
              <a:rPr lang="da-DK" altLang="da-DK" sz="1800" dirty="0">
                <a:ea typeface="ＭＳ Ｐゴシック" pitchFamily="34" charset="-128"/>
              </a:rPr>
              <a:t>,...,</a:t>
            </a:r>
            <a:r>
              <a:rPr lang="da-DK" altLang="da-DK" sz="1800" dirty="0" err="1">
                <a:ea typeface="ＭＳ Ｐゴシック" pitchFamily="34" charset="-128"/>
              </a:rPr>
              <a:t>e</a:t>
            </a:r>
            <a:r>
              <a:rPr lang="da-DK" altLang="da-DK" sz="1800" baseline="-25000" dirty="0" err="1">
                <a:ea typeface="ＭＳ Ｐゴシック" pitchFamily="34" charset="-128"/>
              </a:rPr>
              <a:t>last</a:t>
            </a:r>
            <a:r>
              <a:rPr lang="da-DK" altLang="da-DK" sz="1800" dirty="0">
                <a:ea typeface="ＭＳ Ｐゴシック" pitchFamily="34" charset="-128"/>
              </a:rPr>
              <a:t>]</a:t>
            </a:r>
          </a:p>
          <a:p>
            <a:pPr lvl="1">
              <a:spcBef>
                <a:spcPts val="600"/>
              </a:spcBef>
              <a:tabLst>
                <a:tab pos="1797050" algn="l"/>
              </a:tabLst>
            </a:pPr>
            <a:r>
              <a:rPr lang="da-DK" altLang="da-DK" sz="1800" b="1" dirty="0" err="1">
                <a:solidFill>
                  <a:srgbClr val="008000"/>
                </a:solidFill>
                <a:ea typeface="ＭＳ Ｐゴシック" pitchFamily="34" charset="-128"/>
              </a:rPr>
              <a:t>fill</a:t>
            </a:r>
            <a:r>
              <a:rPr lang="da-DK" altLang="da-DK" sz="1800" dirty="0">
                <a:ea typeface="ＭＳ Ｐゴシック" pitchFamily="34" charset="-128"/>
              </a:rPr>
              <a:t>	opdaterer alle elementer i et array til en specificeret værdi</a:t>
            </a:r>
          </a:p>
          <a:p>
            <a:pPr lvl="1">
              <a:spcBef>
                <a:spcPts val="600"/>
              </a:spcBef>
              <a:tabLst>
                <a:tab pos="1797050" algn="l"/>
              </a:tabLst>
            </a:pPr>
            <a:r>
              <a:rPr lang="da-DK" altLang="da-DK" sz="1800" b="1" dirty="0" err="1">
                <a:solidFill>
                  <a:srgbClr val="008000"/>
                </a:solidFill>
                <a:ea typeface="ＭＳ Ｐゴシック" pitchFamily="34" charset="-128"/>
              </a:rPr>
              <a:t>copyOf</a:t>
            </a:r>
            <a:r>
              <a:rPr lang="da-DK" altLang="da-DK" sz="1800" dirty="0">
                <a:ea typeface="ＭＳ Ｐゴシック" pitchFamily="34" charset="-128"/>
              </a:rPr>
              <a:t>	</a:t>
            </a:r>
            <a:r>
              <a:rPr lang="da-DK" altLang="da-DK" sz="1800" spc="-60" dirty="0">
                <a:ea typeface="ＭＳ Ｐゴシック" pitchFamily="34" charset="-128"/>
              </a:rPr>
              <a:t>kopierer arrayet og ændrer længden </a:t>
            </a:r>
          </a:p>
          <a:p>
            <a:pPr lvl="1">
              <a:spcBef>
                <a:spcPts val="600"/>
              </a:spcBef>
              <a:tabLst>
                <a:tab pos="1797050" algn="l"/>
              </a:tabLst>
            </a:pPr>
            <a:r>
              <a:rPr lang="da-DK" altLang="da-DK" sz="1800" b="1" dirty="0">
                <a:solidFill>
                  <a:srgbClr val="008000"/>
                </a:solidFill>
                <a:ea typeface="ＭＳ Ｐゴシック" pitchFamily="34" charset="-128"/>
              </a:rPr>
              <a:t>sort</a:t>
            </a:r>
            <a:r>
              <a:rPr lang="da-DK" altLang="da-DK" sz="1800" dirty="0">
                <a:ea typeface="ＭＳ Ｐゴシック" pitchFamily="34" charset="-128"/>
              </a:rPr>
              <a:t>	sortering af elementerne i et array</a:t>
            </a:r>
          </a:p>
          <a:p>
            <a:pPr lvl="1">
              <a:spcBef>
                <a:spcPts val="600"/>
              </a:spcBef>
              <a:tabLst>
                <a:tab pos="2335213" algn="l"/>
              </a:tabLst>
            </a:pPr>
            <a:r>
              <a:rPr lang="da-DK" altLang="da-DK" sz="1800" b="1" dirty="0" err="1">
                <a:solidFill>
                  <a:srgbClr val="008000"/>
                </a:solidFill>
                <a:ea typeface="ＭＳ Ｐゴシック" pitchFamily="34" charset="-128"/>
              </a:rPr>
              <a:t>binarySearch</a:t>
            </a:r>
            <a:r>
              <a:rPr lang="da-DK" altLang="da-DK" sz="1800" dirty="0">
                <a:ea typeface="ＭＳ Ｐゴシック" pitchFamily="34" charset="-128"/>
              </a:rPr>
              <a:t>	 søgning i et array</a:t>
            </a:r>
          </a:p>
          <a:p>
            <a:pPr lvl="1">
              <a:spcBef>
                <a:spcPts val="600"/>
              </a:spcBef>
              <a:tabLst>
                <a:tab pos="1795463" algn="l"/>
              </a:tabLst>
            </a:pPr>
            <a:r>
              <a:rPr lang="da-DK" altLang="da-DK" sz="1800" b="1" dirty="0" err="1">
                <a:solidFill>
                  <a:srgbClr val="008000"/>
                </a:solidFill>
                <a:ea typeface="ＭＳ Ｐゴシック" pitchFamily="34" charset="-128"/>
              </a:rPr>
              <a:t>asList</a:t>
            </a:r>
            <a:r>
              <a:rPr lang="da-DK" altLang="da-DK" sz="1800" b="1" dirty="0">
                <a:ea typeface="ＭＳ Ｐゴシック" pitchFamily="34" charset="-128"/>
              </a:rPr>
              <a:t>	</a:t>
            </a:r>
            <a:r>
              <a:rPr lang="da-DK" altLang="da-DK" sz="1800" dirty="0">
                <a:ea typeface="ＭＳ Ｐゴシック" pitchFamily="34" charset="-128"/>
              </a:rPr>
              <a:t>returnerer en (</a:t>
            </a:r>
            <a:r>
              <a:rPr lang="da-DK" altLang="da-DK" sz="1800" dirty="0" err="1">
                <a:ea typeface="ＭＳ Ｐゴシック" pitchFamily="34" charset="-128"/>
              </a:rPr>
              <a:t>fixed-size</a:t>
            </a:r>
            <a:r>
              <a:rPr lang="da-DK" altLang="da-DK" sz="1800" dirty="0">
                <a:ea typeface="ＭＳ Ｐゴシック" pitchFamily="34" charset="-128"/>
              </a:rPr>
              <a:t>) List implementeret via et array</a:t>
            </a:r>
          </a:p>
        </p:txBody>
      </p:sp>
      <p:sp>
        <p:nvSpPr>
          <p:cNvPr id="8" name="Rectangle 7"/>
          <p:cNvSpPr/>
          <p:nvPr/>
        </p:nvSpPr>
        <p:spPr bwMode="auto">
          <a:xfrm>
            <a:off x="1217048" y="6400800"/>
            <a:ext cx="6120680" cy="32466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lvl="1">
              <a:tabLst>
                <a:tab pos="1795463" algn="l"/>
              </a:tabLst>
            </a:pPr>
            <a:r>
              <a:rPr lang="da-DK" altLang="da-DK" sz="1400" b="1" kern="0" spc="-150" dirty="0">
                <a:solidFill>
                  <a:schemeClr val="tx1"/>
                </a:solidFill>
                <a:latin typeface="Courier New" panose="02070309020205020404" pitchFamily="49" charset="0"/>
                <a:cs typeface="Courier New" panose="02070309020205020404" pitchFamily="49" charset="0"/>
              </a:rPr>
              <a:t>List&lt;String&gt; </a:t>
            </a:r>
            <a:r>
              <a:rPr lang="da-DK" altLang="da-DK" sz="1400" b="1" kern="0" spc="-150" dirty="0" err="1">
                <a:solidFill>
                  <a:schemeClr val="tx1"/>
                </a:solidFill>
                <a:latin typeface="Courier New" panose="02070309020205020404" pitchFamily="49" charset="0"/>
                <a:cs typeface="Courier New" panose="02070309020205020404" pitchFamily="49" charset="0"/>
              </a:rPr>
              <a:t>names</a:t>
            </a:r>
            <a:r>
              <a:rPr lang="da-DK" altLang="da-DK" sz="1400" b="1" kern="0" spc="-150" dirty="0">
                <a:solidFill>
                  <a:schemeClr val="tx1"/>
                </a:solidFill>
                <a:latin typeface="Courier New" panose="02070309020205020404" pitchFamily="49" charset="0"/>
                <a:cs typeface="Courier New" panose="02070309020205020404" pitchFamily="49" charset="0"/>
              </a:rPr>
              <a:t> = </a:t>
            </a:r>
            <a:r>
              <a:rPr lang="da-DK" altLang="da-DK" sz="1400" b="1" kern="0" spc="-150" dirty="0" err="1">
                <a:solidFill>
                  <a:schemeClr val="tx1"/>
                </a:solidFill>
                <a:latin typeface="Courier New" panose="02070309020205020404" pitchFamily="49" charset="0"/>
                <a:cs typeface="Courier New" panose="02070309020205020404" pitchFamily="49" charset="0"/>
              </a:rPr>
              <a:t>Arrays.asList</a:t>
            </a:r>
            <a:r>
              <a:rPr lang="da-DK" altLang="da-DK" sz="1400" b="1" kern="0" spc="-150" dirty="0">
                <a:solidFill>
                  <a:schemeClr val="tx1"/>
                </a:solidFill>
                <a:latin typeface="Courier New" panose="02070309020205020404" pitchFamily="49" charset="0"/>
                <a:cs typeface="Courier New" panose="02070309020205020404" pitchFamily="49" charset="0"/>
              </a:rPr>
              <a:t>("Peter", "Anna", "Sofus", "Ida");</a:t>
            </a:r>
          </a:p>
        </p:txBody>
      </p:sp>
      <p:sp>
        <p:nvSpPr>
          <p:cNvPr id="11" name="Text Box 5"/>
          <p:cNvSpPr txBox="1">
            <a:spLocks noChangeArrowheads="1"/>
          </p:cNvSpPr>
          <p:nvPr/>
        </p:nvSpPr>
        <p:spPr bwMode="auto">
          <a:xfrm>
            <a:off x="1237487" y="5734475"/>
            <a:ext cx="2596282" cy="305212"/>
          </a:xfrm>
          <a:prstGeom prst="rect">
            <a:avLst/>
          </a:prstGeom>
          <a:solidFill>
            <a:schemeClr val="accent1">
              <a:lumMod val="20000"/>
              <a:lumOff val="80000"/>
            </a:schemeClr>
          </a:solidFill>
          <a:ln w="28575">
            <a:solidFill>
              <a:srgbClr val="0D1EF2"/>
            </a:solidFill>
          </a:ln>
          <a:effec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a:solidFill>
                  <a:schemeClr val="tx1"/>
                </a:solidFill>
                <a:latin typeface="Courier New" panose="02070309020205020404" pitchFamily="49" charset="0"/>
                <a:ea typeface="ＭＳ Ｐゴシック" charset="0"/>
                <a:cs typeface="Courier New" panose="02070309020205020404" pitchFamily="49" charset="0"/>
              </a:rPr>
              <a:t>List&lt;T&gt; </a:t>
            </a:r>
            <a:r>
              <a:rPr lang="da-DK" sz="1400" b="1" dirty="0" err="1">
                <a:solidFill>
                  <a:schemeClr val="tx1"/>
                </a:solidFill>
                <a:latin typeface="Courier New" panose="02070309020205020404" pitchFamily="49" charset="0"/>
                <a:ea typeface="ＭＳ Ｐゴシック" charset="0"/>
                <a:cs typeface="Courier New" panose="02070309020205020404" pitchFamily="49" charset="0"/>
              </a:rPr>
              <a:t>asList</a:t>
            </a:r>
            <a:r>
              <a:rPr lang="da-DK" sz="1400" b="1" dirty="0">
                <a:solidFill>
                  <a:schemeClr val="tx1"/>
                </a:solidFill>
                <a:latin typeface="Courier New" panose="02070309020205020404" pitchFamily="49" charset="0"/>
                <a:ea typeface="ＭＳ Ｐゴシック" charset="0"/>
                <a:cs typeface="Courier New" panose="02070309020205020404" pitchFamily="49" charset="0"/>
              </a:rPr>
              <a:t>(</a:t>
            </a:r>
            <a:r>
              <a:rPr lang="da-DK" sz="800" b="1" dirty="0">
                <a:solidFill>
                  <a:schemeClr val="tx1"/>
                </a:solidFill>
                <a:latin typeface="Courier New" panose="02070309020205020404" pitchFamily="49" charset="0"/>
                <a:ea typeface="ＭＳ Ｐゴシック" charset="0"/>
                <a:cs typeface="Courier New" panose="02070309020205020404" pitchFamily="49" charset="0"/>
              </a:rPr>
              <a:t> </a:t>
            </a:r>
            <a:r>
              <a:rPr lang="da-DK" sz="1400" b="1" dirty="0">
                <a:solidFill>
                  <a:schemeClr val="tx1"/>
                </a:solidFill>
                <a:latin typeface="Courier New" panose="02070309020205020404" pitchFamily="49" charset="0"/>
                <a:ea typeface="ＭＳ Ｐゴシック" charset="0"/>
                <a:cs typeface="Courier New" panose="02070309020205020404" pitchFamily="49" charset="0"/>
              </a:rPr>
              <a:t>T... a)</a:t>
            </a:r>
          </a:p>
        </p:txBody>
      </p:sp>
      <p:sp>
        <p:nvSpPr>
          <p:cNvPr id="9" name="Text Box 5"/>
          <p:cNvSpPr txBox="1">
            <a:spLocks noChangeArrowheads="1"/>
          </p:cNvSpPr>
          <p:nvPr/>
        </p:nvSpPr>
        <p:spPr bwMode="auto">
          <a:xfrm>
            <a:off x="4004325" y="5733256"/>
            <a:ext cx="2950738" cy="517249"/>
          </a:xfrm>
          <a:prstGeom prst="rect">
            <a:avLst/>
          </a:prstGeom>
          <a:solidFill>
            <a:srgbClr val="CCECFF"/>
          </a:solidFill>
          <a:ln w="28575">
            <a:solidFill>
              <a:srgbClr val="0D1EF2"/>
            </a:solidFill>
          </a:ln>
          <a:effec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a:solidFill>
                  <a:srgbClr val="0000FF"/>
                </a:solidFill>
                <a:latin typeface="+mn-lt"/>
                <a:ea typeface="ＭＳ Ｐゴシック" charset="0"/>
              </a:rPr>
              <a:t>Metoden har et </a:t>
            </a:r>
            <a:r>
              <a:rPr lang="da-DK" sz="1400" b="1" dirty="0">
                <a:solidFill>
                  <a:srgbClr val="008000"/>
                </a:solidFill>
                <a:latin typeface="+mn-lt"/>
                <a:ea typeface="ＭＳ Ｐゴシック" charset="0"/>
              </a:rPr>
              <a:t>variabelt</a:t>
            </a:r>
            <a:r>
              <a:rPr lang="da-DK" sz="1400" b="1" dirty="0">
                <a:solidFill>
                  <a:srgbClr val="0000FF"/>
                </a:solidFill>
                <a:latin typeface="+mn-lt"/>
                <a:ea typeface="ＭＳ Ｐゴシック" charset="0"/>
              </a:rPr>
              <a:t> antal parametre, som alle er af typen T</a:t>
            </a:r>
          </a:p>
        </p:txBody>
      </p:sp>
      <p:sp>
        <p:nvSpPr>
          <p:cNvPr id="12" name="Rectangle 11"/>
          <p:cNvSpPr/>
          <p:nvPr/>
        </p:nvSpPr>
        <p:spPr bwMode="auto">
          <a:xfrm>
            <a:off x="2957410" y="5784410"/>
            <a:ext cx="473687" cy="195517"/>
          </a:xfrm>
          <a:prstGeom prst="rect">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spTree>
    <p:extLst>
      <p:ext uri="{BB962C8B-B14F-4D97-AF65-F5344CB8AC3E}">
        <p14:creationId xmlns:p14="http://schemas.microsoft.com/office/powerpoint/2010/main" val="1563464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9" grpId="0" animBg="1"/>
      <p:bldP spid="12"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8846</TotalTime>
  <Words>6515</Words>
  <Application>Microsoft Office PowerPoint</Application>
  <PresentationFormat>On-screen Show (4:3)</PresentationFormat>
  <Paragraphs>773</Paragraphs>
  <Slides>45</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ＭＳ Ｐゴシック</vt:lpstr>
      <vt:lpstr>ＭＳ Ｐゴシック</vt:lpstr>
      <vt:lpstr>Arial</vt:lpstr>
      <vt:lpstr>Courier New</vt:lpstr>
      <vt:lpstr>Monotype Sorts</vt:lpstr>
      <vt:lpstr>Symbol</vt:lpstr>
      <vt:lpstr>Times New Roman</vt:lpstr>
      <vt:lpstr>Trebuchet MS</vt:lpstr>
      <vt:lpstr>Wingdings</vt:lpstr>
      <vt:lpstr>Standarddesign</vt:lpstr>
      <vt:lpstr>Forelæsning Uge 9</vt:lpstr>
      <vt:lpstr>● Arrays</vt:lpstr>
      <vt:lpstr>Løkker brugt på arrays</vt:lpstr>
      <vt:lpstr>Forskelle på arrays og arraylister</vt:lpstr>
      <vt:lpstr>Eksempler på brug af arrays</vt:lpstr>
      <vt:lpstr>Adressebog med personer</vt:lpstr>
      <vt:lpstr>Billedrepræsentation via arrays</vt:lpstr>
      <vt:lpstr>Afbildning via arrays</vt:lpstr>
      <vt:lpstr>Nyttige metoder</vt:lpstr>
      <vt:lpstr>Polymorfi og mangel på samme</vt:lpstr>
      <vt:lpstr>Mini-quiz om arraylister og arrays</vt:lpstr>
      <vt:lpstr>PowerPoint Presentation</vt:lpstr>
      <vt:lpstr>Start og oversættelse af Java kode</vt:lpstr>
      <vt:lpstr>main metoden</vt:lpstr>
      <vt:lpstr>BlueJ kontra andre Java editorer</vt:lpstr>
      <vt:lpstr>● Principper for design af klasser</vt:lpstr>
      <vt:lpstr>Princip 1: Undgå dublering af kode</vt:lpstr>
      <vt:lpstr>Princip 2: Løs kobling mellem klasserne</vt:lpstr>
      <vt:lpstr>Princip 3: Sammenhængende (cohesion)</vt:lpstr>
      <vt:lpstr>Princip 4: Responsibility-driven design</vt:lpstr>
      <vt:lpstr>Princip 5: Tænk fremad</vt:lpstr>
      <vt:lpstr>Princip 6: Regelmæssig omstrukturering (refactoring)</vt:lpstr>
      <vt:lpstr>De fem C'er – for godt design af klasser</vt:lpstr>
      <vt:lpstr>● Mundtlig præsentation</vt:lpstr>
      <vt:lpstr>Mundtlig eksamen</vt:lpstr>
      <vt:lpstr>Forløbet af eksamen</vt:lpstr>
      <vt:lpstr>Træning gør mester</vt:lpstr>
      <vt:lpstr>Organisering af træningen</vt:lpstr>
      <vt:lpstr>Forberedelse til mundtlig eksamen</vt:lpstr>
      <vt:lpstr>Java kode eksempler</vt:lpstr>
      <vt:lpstr>Træning gør mester</vt:lpstr>
      <vt:lpstr>Gode råd omkring eksamen (fortsat)</vt:lpstr>
      <vt:lpstr>Du skal kunne forklare din kode</vt:lpstr>
      <vt:lpstr>Videoer om mundtlig eksamen</vt:lpstr>
      <vt:lpstr>● Dokumentation</vt:lpstr>
      <vt:lpstr>● Afleveringsopgave: Dronninger (Queens)</vt:lpstr>
      <vt:lpstr>positionQueens metoden (rekursiv metode)</vt:lpstr>
      <vt:lpstr>PowerPoint Presentation</vt:lpstr>
      <vt:lpstr>PowerPoint Presentation</vt:lpstr>
      <vt:lpstr>PowerPoint Presentation</vt:lpstr>
      <vt:lpstr>PowerPoint Presentation</vt:lpstr>
      <vt:lpstr>Udskrift af tabeller</vt:lpstr>
      <vt:lpstr>Hjælp og dokumentation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824</cp:revision>
  <cp:lastPrinted>2018-12-03T12:02:08Z</cp:lastPrinted>
  <dcterms:created xsi:type="dcterms:W3CDTF">2009-09-02T10:07:09Z</dcterms:created>
  <dcterms:modified xsi:type="dcterms:W3CDTF">2025-10-14T10:59:24Z</dcterms:modified>
</cp:coreProperties>
</file>