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93" r:id="rId5"/>
    <p:sldId id="383" r:id="rId6"/>
    <p:sldId id="389" r:id="rId7"/>
    <p:sldId id="391" r:id="rId8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93"/>
            <p14:sldId id="383"/>
            <p14:sldId id="389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116" d="100"/>
          <a:sy n="116" d="100"/>
        </p:scale>
        <p:origin x="102" y="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69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38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363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4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41175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</a:t>
            </a:r>
            <a:r>
              <a:rPr lang="da-DK" sz="1600" dirty="0" smtClean="0"/>
              <a:t>omkring køreprøvesæt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Øvelser omkring </a:t>
            </a:r>
            <a:r>
              <a:rPr lang="da-DK" sz="1600" dirty="0"/>
              <a:t>k</a:t>
            </a:r>
            <a:r>
              <a:rPr lang="da-DK" sz="1600" dirty="0" smtClean="0"/>
              <a:t>øreprøvesæt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en-US" sz="1600" dirty="0"/>
          </a:p>
          <a:p>
            <a:pPr marL="285750" lvl="0" indent="-285750">
              <a:spcBef>
                <a:spcPts val="1800"/>
              </a:spcBef>
            </a:pPr>
            <a:r>
              <a:rPr lang="da-DK" sz="1800" dirty="0"/>
              <a:t>Det ser ud til at alle yder en flot og entusiastisk indsats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en fornøjelse – bliv ved med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/>
              <a:t>Nogle få er endog kommet en del foran og er godt i gang med noget af det næste stof</a:t>
            </a:r>
            <a:endParaRPr lang="da-DK" sz="1800" dirty="0"/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6" name="Rectangle 5"/>
          <p:cNvSpPr/>
          <p:nvPr/>
        </p:nvSpPr>
        <p:spPr>
          <a:xfrm rot="1034568">
            <a:off x="5692683" y="2378464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07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4 (fortsat)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3828" y="1106472"/>
            <a:ext cx="841175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88734" y="1106472"/>
            <a:ext cx="8447762" cy="563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I de næste uger er der ikke noget nyt stof at læse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Mange </a:t>
            </a:r>
            <a:r>
              <a:rPr lang="da-DK" sz="1600" dirty="0"/>
              <a:t>af jer vil have </a:t>
            </a:r>
            <a:r>
              <a:rPr lang="da-DK" sz="1600" b="1" dirty="0" smtClean="0">
                <a:solidFill>
                  <a:srgbClr val="008000"/>
                </a:solidFill>
              </a:rPr>
              <a:t>stort udbytte</a:t>
            </a:r>
            <a:r>
              <a:rPr lang="da-DK" sz="1600" dirty="0" smtClean="0"/>
              <a:t> </a:t>
            </a:r>
            <a:r>
              <a:rPr lang="da-DK" sz="1600" dirty="0"/>
              <a:t>af at læse de første kapitler en gang </a:t>
            </a:r>
            <a:r>
              <a:rPr lang="da-DK" sz="1600" dirty="0" smtClean="0"/>
              <a:t>til, </a:t>
            </a:r>
            <a:r>
              <a:rPr lang="da-DK" sz="1600" dirty="0"/>
              <a:t>således at begreberne og terminologien kommer helt på </a:t>
            </a:r>
            <a:r>
              <a:rPr lang="da-DK" sz="1600" dirty="0" smtClean="0"/>
              <a:t>plads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 kan også begynde at læse kapitel 5, 6, 7 og 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Husk også at se videoerne – de er lige så vigtige som bogen</a:t>
            </a:r>
          </a:p>
          <a:p>
            <a:pPr marL="285750" indent="-285750">
              <a:spcBef>
                <a:spcPts val="1800"/>
              </a:spcBef>
            </a:pPr>
            <a:r>
              <a:rPr lang="da-DK" sz="1800" dirty="0"/>
              <a:t>Bemærk at der er krav om fysisk fremmøde ved seminar </a:t>
            </a:r>
            <a:r>
              <a:rPr lang="da-DK" sz="1800" dirty="0" smtClean="0"/>
              <a:t>5</a:t>
            </a:r>
            <a:endParaRPr lang="da-DK" sz="18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Seminaret starter med en køreprøve, og det betyder, at man skal være fysisk til stede (i hvert fald om formiddagen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</a:t>
            </a:r>
            <a:r>
              <a:rPr lang="da-DK" sz="1600" dirty="0"/>
              <a:t>tilfælde af sygdom (eller anden gyldig grund til fravær) kan køreprøven dog afholdes ved seminar 6 i </a:t>
            </a:r>
            <a:r>
              <a:rPr lang="da-DK" sz="1600" dirty="0" smtClean="0"/>
              <a:t>stedet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Rent </a:t>
            </a:r>
            <a:r>
              <a:rPr lang="da-DK" sz="1600" dirty="0"/>
              <a:t>formelt er køreprøven ikke obligatorisk, men de point, som man opnår ved køreprøven, tæller med ved fastlæggelsen af den endelige karakter ved den afsluttende mundtlige eksamen (og deltager man ikke i køreprøven får man selvfølgelig 0 point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3 var jeres gennemsnitlige vurdering af pensummets sværhedsgrad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3,75</a:t>
            </a:r>
            <a:endParaRPr lang="da-DK" altLang="da-DK" sz="1800" b="1" spc="-8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Til sammenligning </a:t>
            </a:r>
            <a:r>
              <a:rPr lang="da-DK" altLang="da-DK" sz="1600" dirty="0" smtClean="0"/>
              <a:t>var gennemsnittet i foråret 2024 på 4,00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helt normalt, at man opfatter sværhedsgraden som stigende gennem de første uger, hvorefter den plejer at falde lidt igen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Raflebæger 3 og Skildpadde 2 virkelig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Ingen genafleveringer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også klaret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Quiz 3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ok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</a:t>
            </a:r>
            <a:r>
              <a:rPr lang="da-DK" altLang="da-DK" sz="1600" dirty="0" smtClean="0"/>
              <a:t>1,41 </a:t>
            </a:r>
            <a:r>
              <a:rPr lang="da-DK" altLang="da-DK" sz="1600" dirty="0" smtClean="0"/>
              <a:t>forsøg pr spørgsmål (mod 1,53 i foråret 2024)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En del af jer havde dog svært ved de fire sidste spørgsmål (om rekursive metoder)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helt normalt – </a:t>
            </a:r>
            <a:r>
              <a:rPr lang="da-DK" altLang="da-DK" sz="1600" dirty="0" err="1" smtClean="0"/>
              <a:t>rekursion</a:t>
            </a:r>
            <a:r>
              <a:rPr lang="da-DK" altLang="da-DK" sz="1600" dirty="0" smtClean="0"/>
              <a:t> er svær at forstå og kræver lidt tid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Se den </a:t>
            </a:r>
            <a:r>
              <a:rPr lang="da-DK" altLang="da-DK" sz="1600" dirty="0" err="1" smtClean="0"/>
              <a:t>posting</a:t>
            </a:r>
            <a:r>
              <a:rPr lang="da-DK" altLang="da-DK" sz="1600" dirty="0" smtClean="0"/>
              <a:t>, som jeg har lavet på Seminar 3 forummet</a:t>
            </a:r>
          </a:p>
          <a:p>
            <a:pPr marL="285750" indent="-285750">
              <a:spcBef>
                <a:spcPts val="1200"/>
              </a:spcBef>
            </a:pPr>
            <a:r>
              <a:rPr lang="da-DK" sz="1800" dirty="0" smtClean="0"/>
              <a:t>Husk </a:t>
            </a:r>
            <a:r>
              <a:rPr lang="da-DK" sz="1800" dirty="0"/>
              <a:t>at teste jeres </a:t>
            </a:r>
            <a:r>
              <a:rPr lang="da-DK" sz="1800" dirty="0" smtClean="0"/>
              <a:t>køreprøvesæt på </a:t>
            </a:r>
            <a:r>
              <a:rPr lang="da-DK" sz="1800" dirty="0"/>
              <a:t>testserveren før I afleverer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Manglende kørsel på testserveren giver helt automatisk genaflevering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20" dirty="0" smtClean="0"/>
              <a:t>Sidste </a:t>
            </a:r>
            <a:r>
              <a:rPr lang="da-DK" sz="1600" spc="-20" dirty="0"/>
              <a:t>kørsel på testserveren bør svare til den kode, som I afleverer på </a:t>
            </a:r>
            <a:r>
              <a:rPr lang="da-DK" sz="1600" spc="-20" dirty="0" smtClean="0"/>
              <a:t>Brightspace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Brightspace siden ”Test af opgaver” forklarer, hvordan man tester køreprøvesæt</a:t>
            </a:r>
          </a:p>
        </p:txBody>
      </p:sp>
    </p:spTree>
    <p:extLst>
      <p:ext uri="{BB962C8B-B14F-4D97-AF65-F5344CB8AC3E}">
        <p14:creationId xmlns:p14="http://schemas.microsoft.com/office/powerpoint/2010/main" val="389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52736"/>
            <a:ext cx="835292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Vi skal nu i gang med øvelser omkring køreprøvesæt, og her har i to valgmuligheder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Hvis I synes, at I har nogenlunde god tjek på </a:t>
            </a:r>
            <a:r>
              <a:rPr lang="da-DK" altLang="da-DK" sz="1600" dirty="0" smtClean="0"/>
              <a:t>algoritmeskabelonerne, </a:t>
            </a:r>
            <a:r>
              <a:rPr lang="da-DK" altLang="da-DK" sz="1600" dirty="0"/>
              <a:t>kan I gå i gang med </a:t>
            </a:r>
            <a:r>
              <a:rPr lang="da-DK" altLang="da-DK" sz="1600" dirty="0" smtClean="0"/>
              <a:t>Nail, Pigeon, Animal og Vegetable-2 </a:t>
            </a:r>
            <a:r>
              <a:rPr lang="da-DK" altLang="da-DK" sz="1600" dirty="0"/>
              <a:t>(som er de </a:t>
            </a:r>
            <a:r>
              <a:rPr lang="da-DK" altLang="da-DK" sz="1600" dirty="0" smtClean="0"/>
              <a:t>opgaver</a:t>
            </a:r>
            <a:r>
              <a:rPr lang="da-DK" altLang="da-DK" sz="1600" dirty="0"/>
              <a:t>, </a:t>
            </a:r>
            <a:r>
              <a:rPr lang="da-DK" altLang="da-DK" sz="1600" dirty="0" smtClean="0"/>
              <a:t>som I </a:t>
            </a:r>
            <a:r>
              <a:rPr lang="da-DK" altLang="da-DK" sz="1600" dirty="0"/>
              <a:t>skal aflevere mandag den </a:t>
            </a:r>
            <a:r>
              <a:rPr lang="da-DK" altLang="da-DK" sz="1600" dirty="0" smtClean="0"/>
              <a:t>24. februar og mandag </a:t>
            </a:r>
            <a:r>
              <a:rPr lang="da-DK" altLang="da-DK" sz="1600" smtClean="0"/>
              <a:t>den 3. </a:t>
            </a:r>
            <a:r>
              <a:rPr lang="da-DK" altLang="da-DK" sz="1600" dirty="0" smtClean="0"/>
              <a:t>marts) 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Alternativt kan I starte med at se videoerne om Phone, og så efterfølgende selv prøve at løse denne opgave (se en video ad gangen og løs derefter de pågældende spørgsmål – hvis det kniber kan I gense hele/dele af videoen). Hvis I bliver færdig med Phone fortsætter I – enten med videoerne om </a:t>
            </a:r>
            <a:r>
              <a:rPr lang="da-DK" altLang="da-DK" sz="1600" dirty="0" err="1" smtClean="0"/>
              <a:t>Pirate</a:t>
            </a:r>
            <a:r>
              <a:rPr lang="da-DK" altLang="da-DK" sz="1600" dirty="0" smtClean="0"/>
              <a:t> eller med de fire opgavesæt, som I skal aflevere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Under alle omstændigheder bør I vente med </a:t>
            </a:r>
            <a:r>
              <a:rPr lang="da-DK" altLang="da-DK" sz="1600" dirty="0"/>
              <a:t>spørgsmål 9 og </a:t>
            </a:r>
            <a:r>
              <a:rPr lang="da-DK" altLang="da-DK" sz="1600" dirty="0" smtClean="0"/>
              <a:t>10 i opgavesættene, </a:t>
            </a:r>
            <a:r>
              <a:rPr lang="da-DK" altLang="da-DK" sz="1600" dirty="0"/>
              <a:t>idet de bruger ting, </a:t>
            </a:r>
            <a:r>
              <a:rPr lang="da-DK" altLang="da-DK" sz="1600" dirty="0" smtClean="0"/>
              <a:t>der først </a:t>
            </a:r>
            <a:r>
              <a:rPr lang="da-DK" altLang="da-DK" sz="1600" dirty="0"/>
              <a:t>introduceres i eftermiddagens forelæsning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Som tidligere bruger dem, der ikke er her, Breakout rum og det del</a:t>
            </a:r>
            <a:r>
              <a:rPr lang="da-DK" altLang="da-DK" sz="1800" b="1" spc="-40" dirty="0">
                <a:solidFill>
                  <a:srgbClr val="A50021"/>
                </a:solidFill>
              </a:rPr>
              <a:t>te Google Docs dokument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”Tilkald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hjælp” 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Næste forelæsning starter kl. 13.30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Husk at få </a:t>
            </a:r>
            <a:r>
              <a:rPr lang="da-DK" altLang="da-DK" sz="1600" dirty="0" smtClean="0"/>
              <a:t>frokost </a:t>
            </a:r>
            <a:r>
              <a:rPr lang="da-DK" altLang="da-DK" sz="1600" dirty="0"/>
              <a:t>og </a:t>
            </a:r>
            <a:r>
              <a:rPr lang="da-DK" altLang="da-DK" sz="1600" dirty="0" smtClean="0"/>
              <a:t>lidt frisk </a:t>
            </a:r>
            <a:r>
              <a:rPr lang="da-DK" altLang="da-DK" sz="1600" dirty="0"/>
              <a:t>luft inden da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spc="-40" dirty="0" smtClean="0"/>
          </a:p>
        </p:txBody>
      </p:sp>
      <p:sp>
        <p:nvSpPr>
          <p:cNvPr id="5" name="Rectangle 4"/>
          <p:cNvSpPr/>
          <p:nvPr/>
        </p:nvSpPr>
        <p:spPr>
          <a:xfrm rot="21165640">
            <a:off x="4591892" y="5759572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3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9C4BA9-389D-4B8C-BC22-4164541E1CC7}">
  <ds:schemaRefs>
    <ds:schemaRef ds:uri="http://purl.org/dc/elements/1.1/"/>
    <ds:schemaRef ds:uri="e064323b-8959-406a-a3e9-bb6e93638192"/>
    <ds:schemaRef ds:uri="http://schemas.microsoft.com/office/2006/metadata/properties"/>
    <ds:schemaRef ds:uri="http://schemas.microsoft.com/office/2006/documentManagement/types"/>
    <ds:schemaRef ds:uri="f659a008-7c21-4ee3-a745-e38581e1310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A8AA039-0BD4-4E01-B5E3-EAF6B4405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E60437-D6E7-4B81-97D0-0A96D08BE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8161</TotalTime>
  <Words>625</Words>
  <Application>Microsoft Office PowerPoint</Application>
  <PresentationFormat>On-screen Show (4:3)</PresentationFormat>
  <Paragraphs>55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557</cp:revision>
  <cp:lastPrinted>2019-02-08T06:10:49Z</cp:lastPrinted>
  <dcterms:created xsi:type="dcterms:W3CDTF">2000-02-22T02:31:40Z</dcterms:created>
  <dcterms:modified xsi:type="dcterms:W3CDTF">2025-02-10T21:12:58Z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