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16" r:id="rId5"/>
    <p:sldId id="277" r:id="rId6"/>
    <p:sldId id="288" r:id="rId7"/>
    <p:sldId id="339" r:id="rId8"/>
    <p:sldId id="340" r:id="rId9"/>
    <p:sldId id="341" r:id="rId10"/>
    <p:sldId id="342" r:id="rId11"/>
    <p:sldId id="295" r:id="rId12"/>
    <p:sldId id="343" r:id="rId13"/>
    <p:sldId id="344" r:id="rId14"/>
    <p:sldId id="345" r:id="rId15"/>
    <p:sldId id="299" r:id="rId16"/>
    <p:sldId id="369" r:id="rId17"/>
    <p:sldId id="370" r:id="rId18"/>
    <p:sldId id="371" r:id="rId19"/>
    <p:sldId id="372" r:id="rId20"/>
    <p:sldId id="373" r:id="rId21"/>
    <p:sldId id="375" r:id="rId22"/>
    <p:sldId id="376" r:id="rId23"/>
    <p:sldId id="377" r:id="rId24"/>
    <p:sldId id="378" r:id="rId25"/>
    <p:sldId id="386" r:id="rId26"/>
    <p:sldId id="382" r:id="rId27"/>
    <p:sldId id="385" r:id="rId28"/>
    <p:sldId id="388" r:id="rId29"/>
    <p:sldId id="383" r:id="rId30"/>
    <p:sldId id="384" r:id="rId31"/>
    <p:sldId id="387" r:id="rId32"/>
    <p:sldId id="325" r:id="rId33"/>
    <p:sldId id="326" r:id="rId34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000066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9E354-8909-4473-B5DD-0AE9245DD53E}" v="31" dt="2025-09-18T10:13:05.962"/>
    <p1510:client id="{35C3CC0B-1142-4EAC-ABEA-6624ABD424E9}" v="1" dt="2025-09-18T10:22:40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703" autoAdjust="0"/>
  </p:normalViewPr>
  <p:slideViewPr>
    <p:cSldViewPr>
      <p:cViewPr varScale="1">
        <p:scale>
          <a:sx n="129" d="100"/>
          <a:sy n="129" d="100"/>
        </p:scale>
        <p:origin x="3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2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t Jensen" userId="536d7847-4321-45c6-997a-4b9f60543789" providerId="ADAL" clId="{CCA04F90-20E4-4070-ABF3-319C0D0F1B2E}"/>
    <pc:docChg chg="modSld modNotesMaster modHandout">
      <pc:chgData name="Kurt Jensen" userId="536d7847-4321-45c6-997a-4b9f60543789" providerId="ADAL" clId="{CCA04F90-20E4-4070-ABF3-319C0D0F1B2E}" dt="2025-09-18T10:22:40.023" v="70"/>
      <pc:docMkLst>
        <pc:docMk/>
      </pc:docMkLst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0" sldId="277"/>
        </pc:sldMkLst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0" sldId="288"/>
        </pc:sldMkLst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0" sldId="295"/>
        </pc:sldMkLst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0" sldId="299"/>
        </pc:sldMkLst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1041321136" sldId="316"/>
        </pc:sldMkLst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2710058834" sldId="325"/>
        </pc:sldMkLst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15205759" sldId="326"/>
        </pc:sldMkLst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1592816721" sldId="339"/>
        </pc:sldMkLst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3846856297" sldId="340"/>
        </pc:sldMkLst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585210033" sldId="341"/>
        </pc:sldMkLst>
      </pc:sldChg>
      <pc:sldChg chg="modSp mod modNotes">
        <pc:chgData name="Kurt Jensen" userId="536d7847-4321-45c6-997a-4b9f60543789" providerId="ADAL" clId="{CCA04F90-20E4-4070-ABF3-319C0D0F1B2E}" dt="2025-09-18T10:22:40.023" v="70"/>
        <pc:sldMkLst>
          <pc:docMk/>
          <pc:sldMk cId="3284783617" sldId="342"/>
        </pc:sldMkLst>
        <pc:spChg chg="mod">
          <ac:chgData name="Kurt Jensen" userId="536d7847-4321-45c6-997a-4b9f60543789" providerId="ADAL" clId="{CCA04F90-20E4-4070-ABF3-319C0D0F1B2E}" dt="2025-09-18T09:56:53.409" v="0" actId="20577"/>
          <ac:spMkLst>
            <pc:docMk/>
            <pc:sldMk cId="3284783617" sldId="342"/>
            <ac:spMk id="8" creationId="{00000000-0000-0000-0000-000000000000}"/>
          </ac:spMkLst>
        </pc:spChg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3906257501" sldId="343"/>
        </pc:sldMkLst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3200242235" sldId="344"/>
        </pc:sldMkLst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3807523050" sldId="345"/>
        </pc:sldMkLst>
      </pc:sldChg>
      <pc:sldChg chg="modSp modNotes">
        <pc:chgData name="Kurt Jensen" userId="536d7847-4321-45c6-997a-4b9f60543789" providerId="ADAL" clId="{CCA04F90-20E4-4070-ABF3-319C0D0F1B2E}" dt="2025-09-18T10:22:40.023" v="70"/>
        <pc:sldMkLst>
          <pc:docMk/>
          <pc:sldMk cId="961253270" sldId="369"/>
        </pc:sldMkLst>
        <pc:spChg chg="mod">
          <ac:chgData name="Kurt Jensen" userId="536d7847-4321-45c6-997a-4b9f60543789" providerId="ADAL" clId="{CCA04F90-20E4-4070-ABF3-319C0D0F1B2E}" dt="2025-09-18T09:57:05.572" v="2" actId="20577"/>
          <ac:spMkLst>
            <pc:docMk/>
            <pc:sldMk cId="961253270" sldId="369"/>
            <ac:spMk id="8" creationId="{00000000-0000-0000-0000-000000000000}"/>
          </ac:spMkLst>
        </pc:spChg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241614953" sldId="370"/>
        </pc:sldMkLst>
      </pc:sldChg>
      <pc:sldChg chg="addSp modSp mod modAnim modNotes">
        <pc:chgData name="Kurt Jensen" userId="536d7847-4321-45c6-997a-4b9f60543789" providerId="ADAL" clId="{CCA04F90-20E4-4070-ABF3-319C0D0F1B2E}" dt="2025-09-18T10:22:40.023" v="70"/>
        <pc:sldMkLst>
          <pc:docMk/>
          <pc:sldMk cId="2805520898" sldId="371"/>
        </pc:sldMkLst>
        <pc:spChg chg="add mod">
          <ac:chgData name="Kurt Jensen" userId="536d7847-4321-45c6-997a-4b9f60543789" providerId="ADAL" clId="{CCA04F90-20E4-4070-ABF3-319C0D0F1B2E}" dt="2025-09-18T10:01:38.251" v="4" actId="1076"/>
          <ac:spMkLst>
            <pc:docMk/>
            <pc:sldMk cId="2805520898" sldId="371"/>
            <ac:spMk id="2" creationId="{70C9A94D-C7CB-69E7-43D8-1945815BA844}"/>
          </ac:spMkLst>
        </pc:spChg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910309794" sldId="372"/>
        </pc:sldMkLst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637451417" sldId="373"/>
        </pc:sldMkLst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2505370233" sldId="375"/>
        </pc:sldMkLst>
      </pc:sldChg>
      <pc:sldChg chg="addSp modSp mod">
        <pc:chgData name="Kurt Jensen" userId="536d7847-4321-45c6-997a-4b9f60543789" providerId="ADAL" clId="{CCA04F90-20E4-4070-ABF3-319C0D0F1B2E}" dt="2025-09-18T10:10:10.361" v="13" actId="14100"/>
        <pc:sldMkLst>
          <pc:docMk/>
          <pc:sldMk cId="6357452" sldId="377"/>
        </pc:sldMkLst>
        <pc:spChg chg="add mod">
          <ac:chgData name="Kurt Jensen" userId="536d7847-4321-45c6-997a-4b9f60543789" providerId="ADAL" clId="{CCA04F90-20E4-4070-ABF3-319C0D0F1B2E}" dt="2025-09-18T10:10:10.361" v="13" actId="14100"/>
          <ac:spMkLst>
            <pc:docMk/>
            <pc:sldMk cId="6357452" sldId="377"/>
            <ac:spMk id="3" creationId="{7F51DCF8-135B-97CD-D127-7A87436D2250}"/>
          </ac:spMkLst>
        </pc:spChg>
        <pc:spChg chg="mod">
          <ac:chgData name="Kurt Jensen" userId="536d7847-4321-45c6-997a-4b9f60543789" providerId="ADAL" clId="{CCA04F90-20E4-4070-ABF3-319C0D0F1B2E}" dt="2025-09-18T10:09:54.054" v="10" actId="255"/>
          <ac:spMkLst>
            <pc:docMk/>
            <pc:sldMk cId="6357452" sldId="377"/>
            <ac:spMk id="8" creationId="{00000000-0000-0000-0000-000000000000}"/>
          </ac:spMkLst>
        </pc:spChg>
      </pc:sldChg>
      <pc:sldChg chg="modSp">
        <pc:chgData name="Kurt Jensen" userId="536d7847-4321-45c6-997a-4b9f60543789" providerId="ADAL" clId="{CCA04F90-20E4-4070-ABF3-319C0D0F1B2E}" dt="2025-09-18T10:13:05.962" v="38" actId="20577"/>
        <pc:sldMkLst>
          <pc:docMk/>
          <pc:sldMk cId="4167059717" sldId="378"/>
        </pc:sldMkLst>
        <pc:spChg chg="mod">
          <ac:chgData name="Kurt Jensen" userId="536d7847-4321-45c6-997a-4b9f60543789" providerId="ADAL" clId="{CCA04F90-20E4-4070-ABF3-319C0D0F1B2E}" dt="2025-09-18T10:13:05.962" v="38" actId="20577"/>
          <ac:spMkLst>
            <pc:docMk/>
            <pc:sldMk cId="4167059717" sldId="378"/>
            <ac:spMk id="7" creationId="{00000000-0000-0000-0000-000000000000}"/>
          </ac:spMkLst>
        </pc:spChg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2397768201" sldId="382"/>
        </pc:sldMkLst>
      </pc:sldChg>
      <pc:sldChg chg="modSp mod modNotes">
        <pc:chgData name="Kurt Jensen" userId="536d7847-4321-45c6-997a-4b9f60543789" providerId="ADAL" clId="{CCA04F90-20E4-4070-ABF3-319C0D0F1B2E}" dt="2025-09-18T10:22:40.023" v="70"/>
        <pc:sldMkLst>
          <pc:docMk/>
          <pc:sldMk cId="457837962" sldId="383"/>
        </pc:sldMkLst>
        <pc:spChg chg="mod">
          <ac:chgData name="Kurt Jensen" userId="536d7847-4321-45c6-997a-4b9f60543789" providerId="ADAL" clId="{CCA04F90-20E4-4070-ABF3-319C0D0F1B2E}" dt="2025-09-18T10:19:53.862" v="61" actId="113"/>
          <ac:spMkLst>
            <pc:docMk/>
            <pc:sldMk cId="457837962" sldId="383"/>
            <ac:spMk id="4099" creationId="{00000000-0000-0000-0000-000000000000}"/>
          </ac:spMkLst>
        </pc:spChg>
      </pc:sldChg>
      <pc:sldChg chg="modSp mod modNotes">
        <pc:chgData name="Kurt Jensen" userId="536d7847-4321-45c6-997a-4b9f60543789" providerId="ADAL" clId="{CCA04F90-20E4-4070-ABF3-319C0D0F1B2E}" dt="2025-09-18T10:22:40.023" v="70"/>
        <pc:sldMkLst>
          <pc:docMk/>
          <pc:sldMk cId="1024761686" sldId="384"/>
        </pc:sldMkLst>
        <pc:spChg chg="mod">
          <ac:chgData name="Kurt Jensen" userId="536d7847-4321-45c6-997a-4b9f60543789" providerId="ADAL" clId="{CCA04F90-20E4-4070-ABF3-319C0D0F1B2E}" dt="2025-09-18T10:20:52.903" v="69" actId="6549"/>
          <ac:spMkLst>
            <pc:docMk/>
            <pc:sldMk cId="1024761686" sldId="384"/>
            <ac:spMk id="182275" creationId="{00000000-0000-0000-0000-000000000000}"/>
          </ac:spMkLst>
        </pc:spChg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3411138132" sldId="385"/>
        </pc:sldMkLst>
      </pc:sldChg>
      <pc:sldChg chg="modSp mod modNotes">
        <pc:chgData name="Kurt Jensen" userId="536d7847-4321-45c6-997a-4b9f60543789" providerId="ADAL" clId="{CCA04F90-20E4-4070-ABF3-319C0D0F1B2E}" dt="2025-09-18T10:22:40.023" v="70"/>
        <pc:sldMkLst>
          <pc:docMk/>
          <pc:sldMk cId="1800542478" sldId="386"/>
        </pc:sldMkLst>
        <pc:spChg chg="mod">
          <ac:chgData name="Kurt Jensen" userId="536d7847-4321-45c6-997a-4b9f60543789" providerId="ADAL" clId="{CCA04F90-20E4-4070-ABF3-319C0D0F1B2E}" dt="2025-09-18T10:15:39.807" v="41" actId="20577"/>
          <ac:spMkLst>
            <pc:docMk/>
            <pc:sldMk cId="1800542478" sldId="386"/>
            <ac:spMk id="4099" creationId="{00000000-0000-0000-0000-000000000000}"/>
          </ac:spMkLst>
        </pc:spChg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1703511997" sldId="387"/>
        </pc:sldMkLst>
      </pc:sldChg>
      <pc:sldChg chg="modNotes">
        <pc:chgData name="Kurt Jensen" userId="536d7847-4321-45c6-997a-4b9f60543789" providerId="ADAL" clId="{CCA04F90-20E4-4070-ABF3-319C0D0F1B2E}" dt="2025-09-18T10:22:40.023" v="70"/>
        <pc:sldMkLst>
          <pc:docMk/>
          <pc:sldMk cId="4102773634" sldId="3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9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017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9" y="912017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5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5" y="4558598"/>
            <a:ext cx="5365353" cy="432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66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5" y="912166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25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73F1FA3-FCC4-4878-936F-A26BD23E216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041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231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5" y="4560087"/>
            <a:ext cx="5365352" cy="43203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5" y="4560087"/>
            <a:ext cx="5365352" cy="43203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5" y="4560087"/>
            <a:ext cx="5365352" cy="43203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5" y="4560087"/>
            <a:ext cx="5365352" cy="43203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387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5" y="4560087"/>
            <a:ext cx="5365352" cy="432031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58888" y="720725"/>
            <a:ext cx="47974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9586332" indent="-391091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771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54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4314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90857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28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157266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/>
              <a:t>Click</a:t>
            </a:r>
            <a:r>
              <a:rPr lang="da-DK" altLang="da-DK" dirty="0"/>
              <a:t> to </a:t>
            </a:r>
            <a:r>
              <a:rPr lang="da-DK" altLang="da-DK" dirty="0" err="1"/>
              <a:t>edit</a:t>
            </a:r>
            <a:r>
              <a:rPr lang="da-DK" altLang="da-DK" dirty="0"/>
              <a:t> Master </a:t>
            </a:r>
            <a:r>
              <a:rPr lang="da-DK" altLang="da-DK" dirty="0" err="1"/>
              <a:t>title</a:t>
            </a:r>
            <a:r>
              <a:rPr lang="da-DK" altLang="da-DK" dirty="0"/>
              <a:t> </a:t>
            </a:r>
            <a:r>
              <a:rPr lang="da-DK" altLang="da-DK" dirty="0" err="1"/>
              <a:t>style</a:t>
            </a:r>
            <a:endParaRPr lang="da-DK" altLang="da-DK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/>
              <a:t>Click</a:t>
            </a:r>
            <a:r>
              <a:rPr lang="da-DK" altLang="da-DK" dirty="0"/>
              <a:t> to </a:t>
            </a:r>
            <a:r>
              <a:rPr lang="da-DK" altLang="da-DK" dirty="0" err="1"/>
              <a:t>edit</a:t>
            </a:r>
            <a:r>
              <a:rPr lang="da-DK" altLang="da-DK" dirty="0"/>
              <a:t> Master </a:t>
            </a:r>
            <a:r>
              <a:rPr lang="da-DK" altLang="da-DK" dirty="0" err="1"/>
              <a:t>text</a:t>
            </a:r>
            <a:r>
              <a:rPr lang="da-DK" altLang="da-DK" dirty="0"/>
              <a:t> </a:t>
            </a:r>
            <a:r>
              <a:rPr lang="da-DK" altLang="da-DK" dirty="0" err="1"/>
              <a:t>styles</a:t>
            </a:r>
            <a:endParaRPr lang="da-DK" altLang="da-DK" dirty="0"/>
          </a:p>
          <a:p>
            <a:pPr lvl="1"/>
            <a:r>
              <a:rPr lang="da-DK" altLang="da-DK" dirty="0"/>
              <a:t>Second </a:t>
            </a:r>
            <a:r>
              <a:rPr lang="da-DK" altLang="da-DK" dirty="0" err="1"/>
              <a:t>level</a:t>
            </a:r>
            <a:endParaRPr lang="da-DK" altLang="da-DK" dirty="0"/>
          </a:p>
          <a:p>
            <a:pPr lvl="2"/>
            <a:r>
              <a:rPr lang="da-DK" altLang="da-DK" dirty="0"/>
              <a:t>Third </a:t>
            </a:r>
            <a:r>
              <a:rPr lang="da-DK" altLang="da-DK" dirty="0" err="1"/>
              <a:t>level</a:t>
            </a:r>
            <a:endParaRPr lang="da-DK" altLang="da-DK" dirty="0"/>
          </a:p>
          <a:p>
            <a:pPr lvl="3"/>
            <a:r>
              <a:rPr lang="da-DK" altLang="da-DK" dirty="0" err="1"/>
              <a:t>Fourth</a:t>
            </a:r>
            <a:r>
              <a:rPr lang="da-DK" altLang="da-DK" dirty="0"/>
              <a:t> </a:t>
            </a:r>
            <a:r>
              <a:rPr lang="da-DK" altLang="da-DK" dirty="0" err="1"/>
              <a:t>level</a:t>
            </a:r>
            <a:endParaRPr lang="da-DK" altLang="da-DK" dirty="0"/>
          </a:p>
          <a:p>
            <a:pPr lvl="4"/>
            <a:r>
              <a:rPr lang="da-DK" altLang="da-DK" dirty="0"/>
              <a:t>Fifth </a:t>
            </a:r>
            <a:r>
              <a:rPr lang="da-DK" altLang="da-DK" dirty="0" err="1"/>
              <a:t>level</a:t>
            </a:r>
            <a:endParaRPr lang="da-DK" altLang="da-DK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gnatieff@outlook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5831880" cy="28083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brug af interfacet Comparable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brug af interfacet Comparator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spc="-50" dirty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køreprøven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Form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Forberedelse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Forelæsning Uge 5 – Mandag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12" y="3645024"/>
            <a:ext cx="5228784" cy="3088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04132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ordne efter personens alder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12310" y="1116033"/>
            <a:ext cx="1728191" cy="5042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>
                <a:solidFill>
                  <a:srgbClr val="A50021"/>
                </a:solidFill>
                <a:ea typeface="ＭＳ Ｐゴシック" pitchFamily="34" charset="-128"/>
              </a:rPr>
              <a:t>Yngste først</a:t>
            </a: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75856" y="1116033"/>
            <a:ext cx="4248472" cy="2554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-1;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 else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+1;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2377"/>
            <a:ext cx="6553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3535" y="3212976"/>
            <a:ext cx="4104456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9946" y="2816821"/>
            <a:ext cx="2771894" cy="3961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Simplere løsning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987824" y="6228601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Hvis to personer har samme alder, er rækkefølgen i listen uændret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491879" y="5957991"/>
            <a:ext cx="252025" cy="3426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2"/>
          <p:cNvSpPr/>
          <p:nvPr/>
        </p:nvSpPr>
        <p:spPr bwMode="auto">
          <a:xfrm>
            <a:off x="2627784" y="5580529"/>
            <a:ext cx="178219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012160" y="2599399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&gt;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</p:spTree>
    <p:extLst>
      <p:ext uri="{BB962C8B-B14F-4D97-AF65-F5344CB8AC3E}">
        <p14:creationId xmlns:p14="http://schemas.microsoft.com/office/powerpoint/2010/main" val="32002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kombinere de to ordningskriterier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5" cy="8167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 ordner </a:t>
            </a:r>
            <a:r>
              <a:rPr lang="da-DK" altLang="da-DK" sz="24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primært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efter alder, men hvis to personer er lige gamle ordnes </a:t>
            </a:r>
            <a:r>
              <a:rPr lang="da-DK" altLang="da-DK" sz="24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sekundært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alfabetisk efter navn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9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kern="0" dirty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331404" y="2104116"/>
            <a:ext cx="4896780" cy="213904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if(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!=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1" y="4616152"/>
            <a:ext cx="6534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551804" y="3385895"/>
            <a:ext cx="2023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Ellers ordnes alfabetisk efter navn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930535" y="3756844"/>
            <a:ext cx="58591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1619671" y="3648891"/>
            <a:ext cx="4310865" cy="260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551804" y="2519318"/>
            <a:ext cx="2434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Hvis alderen er forskellig ordnes efter alder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936068" y="2780928"/>
            <a:ext cx="15803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1621044" y="2447168"/>
            <a:ext cx="3315023" cy="8548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921544" y="4129833"/>
            <a:ext cx="2898928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>
                <a:ln w="11430"/>
                <a:solidFill>
                  <a:srgbClr val="0000FF"/>
                </a:solidFill>
              </a:rPr>
              <a:t>Køreprøven indeholder en sorteringsopgave, som kan løses ved hjælp af Collections og Comparable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983384" y="5978013"/>
            <a:ext cx="1727409" cy="2064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5249088" y="5855140"/>
            <a:ext cx="3266663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Vi skal lave en compareTo metode for de klasser, vi selv har skrevet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Resten er genbrug fra Java's API</a:t>
            </a: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59963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solidFill>
                  <a:srgbClr val="000066"/>
                </a:solidFill>
                <a:ea typeface="ＭＳ Ｐゴシック" pitchFamily="34" charset="-128"/>
              </a:rPr>
              <a:t>Klassediagram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60231" y="4964786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/>
              <a:t>Person  </a:t>
            </a:r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3" y="1840653"/>
            <a:ext cx="12080" cy="70911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64290" y="3632286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8" name="Rectangle 19"/>
          <p:cNvSpPr>
            <a:spLocks noChangeArrowheads="1"/>
          </p:cNvSpPr>
          <p:nvPr/>
        </p:nvSpPr>
        <p:spPr bwMode="auto">
          <a:xfrm>
            <a:off x="3635896" y="1052736"/>
            <a:ext cx="2758030" cy="1835176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3697730" y="1066901"/>
            <a:ext cx="2696196" cy="18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 min(Collection&lt;T&gt;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 max(Collection&lt;T&gt;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sort(List&lt;T&gt;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reverse(List&lt;T&gt;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shuffle(List&lt;T&gt;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41992" name="Line 13"/>
          <p:cNvSpPr>
            <a:spLocks noChangeShapeType="1"/>
          </p:cNvSpPr>
          <p:nvPr/>
        </p:nvSpPr>
        <p:spPr bwMode="auto">
          <a:xfrm>
            <a:off x="3635896" y="1484784"/>
            <a:ext cx="27580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72400" y="4964786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/>
              <a:t>String</a:t>
            </a:r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36753" y="4964786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/>
              <a:t>Pixel</a:t>
            </a:r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56173" y="4443846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04447" y="4443844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>
            <a:off x="6156175" y="4443843"/>
            <a:ext cx="2442702" cy="506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466289" y="4566207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>
                <a:solidFill>
                  <a:srgbClr val="0000FF"/>
                </a:solidFill>
              </a:rPr>
              <a:t>implements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236295" y="153287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>
                <a:solidFill>
                  <a:srgbClr val="0000FF"/>
                </a:solidFill>
              </a:rPr>
              <a:t>uses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55142" y="2429873"/>
            <a:ext cx="2397108" cy="1271438"/>
            <a:chOff x="5826686" y="2683347"/>
            <a:chExt cx="2802731" cy="1271438"/>
          </a:xfrm>
        </p:grpSpPr>
        <p:sp>
          <p:nvSpPr>
            <p:cNvPr id="41999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87" name="Text Box 6"/>
            <p:cNvSpPr txBox="1">
              <a:spLocks noChangeArrowheads="1"/>
            </p:cNvSpPr>
            <p:nvPr/>
          </p:nvSpPr>
          <p:spPr bwMode="auto">
            <a:xfrm>
              <a:off x="5826686" y="2683347"/>
              <a:ext cx="2802731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/>
                <a:t>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compareTo</a:t>
              </a:r>
              <a:r>
                <a:rPr lang="da-DK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(T o)</a:t>
              </a:r>
              <a:endParaRPr lang="en-US" altLang="da-DK" sz="1800" b="1" dirty="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40351" y="4983370"/>
            <a:ext cx="455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&lt;&lt;interface&gt;&gt;</a:t>
              </a:r>
              <a:endParaRPr lang="en-US" altLang="da-DK" b="1" dirty="0"/>
            </a:p>
            <a:p>
              <a:pPr algn="ctr" eaLnBrk="1" hangingPunct="1"/>
              <a:r>
                <a:rPr lang="en-US" altLang="da-DK" b="1" dirty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>
                <a:solidFill>
                  <a:srgbClr val="0000FF"/>
                </a:solidFill>
              </a:rPr>
              <a:t>uses</a:t>
            </a: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170962" y="2918060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Nyttige metoder (programmeret en gang for alle)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12160" y="4566207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854558" y="5407266"/>
            <a:ext cx="1859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compareTo metode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3528" y="3958270"/>
            <a:ext cx="3955664" cy="1502163"/>
            <a:chOff x="323528" y="3958270"/>
            <a:chExt cx="3955664" cy="1502163"/>
          </a:xfrm>
        </p:grpSpPr>
        <p:grpSp>
          <p:nvGrpSpPr>
            <p:cNvPr id="12" name="Group 11"/>
            <p:cNvGrpSpPr/>
            <p:nvPr/>
          </p:nvGrpSpPr>
          <p:grpSpPr>
            <a:xfrm>
              <a:off x="2050827" y="3958270"/>
              <a:ext cx="288925" cy="1072401"/>
              <a:chOff x="1906811" y="4077072"/>
              <a:chExt cx="288925" cy="1072401"/>
            </a:xfrm>
          </p:grpSpPr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1906811" y="4077072"/>
                <a:ext cx="288925" cy="21590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57399" y="4294414"/>
                <a:ext cx="11105" cy="8550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</p:grp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899591" y="4581128"/>
              <a:ext cx="6942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3779911" y="4581128"/>
              <a:ext cx="0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906533" y="4580804"/>
              <a:ext cx="2899829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195736" y="4191470"/>
              <a:ext cx="9207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>
                  <a:solidFill>
                    <a:srgbClr val="0000FF"/>
                  </a:solidFill>
                </a:rPr>
                <a:t>extends</a:t>
              </a: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23528" y="4947233"/>
              <a:ext cx="1117164" cy="5132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/>
                <a:t>&lt;&lt;interface&gt;&gt;</a:t>
              </a:r>
            </a:p>
            <a:p>
              <a:pPr algn="ctr" eaLnBrk="1" hangingPunct="1"/>
              <a:r>
                <a:rPr lang="en-US" altLang="da-DK" sz="1800" b="1" dirty="0"/>
                <a:t>List</a:t>
              </a:r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699792" y="5061204"/>
              <a:ext cx="455431" cy="254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1603266" y="4941168"/>
              <a:ext cx="1096526" cy="517814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/>
                <a:t>&lt;&lt;interface&gt;&gt;</a:t>
              </a:r>
            </a:p>
            <a:p>
              <a:pPr algn="ctr" eaLnBrk="1" hangingPunct="1"/>
              <a:r>
                <a:rPr lang="en-US" altLang="da-DK" sz="1800" b="1" dirty="0"/>
                <a:t>Queue</a:t>
              </a:r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131840" y="4945333"/>
              <a:ext cx="1147352" cy="515099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/>
                <a:t>&lt;&lt;interface&gt;&gt;</a:t>
              </a:r>
            </a:p>
            <a:p>
              <a:pPr algn="ctr" eaLnBrk="1" hangingPunct="1"/>
              <a:r>
                <a:rPr lang="en-US" altLang="da-DK" sz="1800" b="1" dirty="0"/>
                <a:t>Set</a:t>
              </a:r>
            </a:p>
            <a:p>
              <a:pPr algn="ctr" eaLnBrk="1" hangingPunct="1"/>
              <a:endParaRPr lang="en-US" altLang="da-DK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5477863"/>
            <a:ext cx="4796768" cy="1407521"/>
            <a:chOff x="179512" y="5477863"/>
            <a:chExt cx="4796768" cy="1407521"/>
          </a:xfrm>
        </p:grpSpPr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648275" y="6577607"/>
              <a:ext cx="3531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>
                  <a:solidFill>
                    <a:srgbClr val="0000FF"/>
                  </a:solidFill>
                </a:rPr>
                <a:t>Ca. </a:t>
              </a:r>
              <a:r>
                <a:rPr lang="da-DK" altLang="da-DK" sz="1400" b="1">
                  <a:solidFill>
                    <a:srgbClr val="0000FF"/>
                  </a:solidFill>
                </a:rPr>
                <a:t>30 </a:t>
              </a:r>
              <a:r>
                <a:rPr lang="da-DK" altLang="da-DK" sz="1400" b="1" dirty="0">
                  <a:solidFill>
                    <a:srgbClr val="0000FF"/>
                  </a:solidFill>
                </a:rPr>
                <a:t>forskellige Collection klasser</a:t>
              </a:r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179512" y="6135217"/>
              <a:ext cx="1239502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/>
                <a:t>ArrayList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3136435" y="6130945"/>
              <a:ext cx="112837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/>
                <a:t>HashSet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1546915" y="6135217"/>
              <a:ext cx="146429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/>
                <a:t>LinkedList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55576" y="5505729"/>
              <a:ext cx="209529" cy="629488"/>
              <a:chOff x="611560" y="5733256"/>
              <a:chExt cx="209529" cy="629488"/>
            </a:xfrm>
          </p:grpSpPr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 flipH="1">
                <a:off x="708971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0" name="AutoShape 10"/>
              <p:cNvSpPr>
                <a:spLocks noChangeArrowheads="1"/>
              </p:cNvSpPr>
              <p:nvPr/>
            </p:nvSpPr>
            <p:spPr bwMode="auto">
              <a:xfrm>
                <a:off x="611560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2155626" y="5679484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82" name="AutoShape 10"/>
            <p:cNvSpPr>
              <a:spLocks noChangeArrowheads="1"/>
            </p:cNvSpPr>
            <p:nvPr/>
          </p:nvSpPr>
          <p:spPr bwMode="auto">
            <a:xfrm>
              <a:off x="2058215" y="5505729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391" y="5505729"/>
              <a:ext cx="209529" cy="629488"/>
              <a:chOff x="3498375" y="5733256"/>
              <a:chExt cx="209529" cy="629488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flipH="1">
                <a:off x="3595786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5" name="AutoShape 10"/>
              <p:cNvSpPr>
                <a:spLocks noChangeArrowheads="1"/>
              </p:cNvSpPr>
              <p:nvPr/>
            </p:nvSpPr>
            <p:spPr bwMode="auto">
              <a:xfrm>
                <a:off x="3498375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2123728" y="5714544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>
                  <a:solidFill>
                    <a:srgbClr val="0000FF"/>
                  </a:solidFill>
                </a:rPr>
                <a:t>implements</a:t>
              </a: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3716141" y="5721252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>
                  <a:solidFill>
                    <a:srgbClr val="0000FF"/>
                  </a:solidFill>
                </a:rPr>
                <a:t>implements</a:t>
              </a: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284114" y="5723733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>
                  <a:solidFill>
                    <a:srgbClr val="0000FF"/>
                  </a:solidFill>
                </a:rPr>
                <a:t>implements</a:t>
              </a:r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rot="20084575" flipH="1">
              <a:off x="1537918" y="5657700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 rot="20084575">
              <a:off x="1299328" y="5477863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8285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Klassediagrammet er ikke eksamenspensum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1988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18" grpId="0"/>
      <p:bldP spid="19" grpId="0"/>
      <p:bldP spid="22" grpId="0"/>
      <p:bldP spid="26" grpId="0" animBg="1"/>
      <p:bldP spid="35" grpId="0"/>
      <p:bldP spid="36" grpId="0" animBg="1"/>
      <p:bldP spid="69" grpId="0"/>
      <p:bldP spid="65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spc="-150" dirty="0">
                <a:ea typeface="ＭＳ Ｐゴシック" pitchFamily="34" charset="-128"/>
              </a:rPr>
              <a:t>Hvad gør vi, når vi har brug for flere ordninger?</a:t>
            </a:r>
            <a:endParaRPr lang="da-DK" altLang="da-DK" sz="3200" spc="-150" noProof="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5" y="1052737"/>
            <a:ext cx="8568952" cy="46365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>
                <a:ea typeface="ＭＳ Ｐゴシック" pitchFamily="34" charset="-128"/>
              </a:rPr>
              <a:t>For personer kan vi for eksempel ønske at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ordne efter alder,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ordne efter fornavn,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ordne efter efternavn,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kombinere nogle af ovenstående ordningskriterier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Comparable interfacet tillader kun én ordning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Specificeret via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compareTo</a:t>
            </a:r>
            <a:r>
              <a:rPr lang="da-DK" altLang="da-DK" sz="1800" kern="0" dirty="0">
                <a:ea typeface="ＭＳ Ｐゴシック" pitchFamily="34" charset="-128"/>
              </a:rPr>
              <a:t> metoden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Comparator interfacet tillader flere ordninger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min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max</a:t>
            </a:r>
            <a:r>
              <a:rPr lang="da-DK" altLang="da-DK" sz="1800" kern="0" dirty="0">
                <a:ea typeface="ＭＳ Ｐゴシック" pitchFamily="34" charset="-128"/>
              </a:rPr>
              <a:t> og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>
                <a:ea typeface="ＭＳ Ｐゴシック" pitchFamily="34" charset="-128"/>
              </a:rPr>
              <a:t> har så en ekstra parameter, der specificerer, hvilken ordning man vil bruge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Parameteren skal være et objekt i en klasse, der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implementerer</a:t>
            </a:r>
            <a:r>
              <a:rPr lang="da-DK" altLang="da-DK" sz="1800" kern="0" dirty="0">
                <a:ea typeface="ＭＳ Ｐゴシック" pitchFamily="34" charset="-128"/>
              </a:rPr>
              <a:t> interfacet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Klassen indeholder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>
                <a:ea typeface="ＭＳ Ｐゴシック" pitchFamily="34" charset="-128"/>
              </a:rPr>
              <a:t> metode, der sammenligner to elementer af den type, som vi ønsker en ordning for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0438616">
            <a:off x="6494694" y="5830993"/>
            <a:ext cx="200351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091" y="5853768"/>
            <a:ext cx="217725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>
                <a:ln w="11430"/>
                <a:solidFill>
                  <a:srgbClr val="0000FF"/>
                </a:solidFill>
              </a:rPr>
              <a:t>Comparable ligger i pakken </a:t>
            </a:r>
            <a:r>
              <a:rPr lang="da-DK" sz="1400" b="1" dirty="0" err="1">
                <a:ln w="11430"/>
                <a:solidFill>
                  <a:srgbClr val="0000FF"/>
                </a:solidFill>
              </a:rPr>
              <a:t>java.lang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 (som importeres automatisk)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67720" y="5853767"/>
            <a:ext cx="247687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>
                <a:ln w="11430"/>
                <a:solidFill>
                  <a:srgbClr val="0000FF"/>
                </a:solidFill>
              </a:rPr>
              <a:t>Collections og Comparator ligger i pakken </a:t>
            </a:r>
            <a:r>
              <a:rPr lang="da-DK" sz="1400" b="1" dirty="0" err="1">
                <a:ln w="11430"/>
                <a:solidFill>
                  <a:srgbClr val="0000FF"/>
                </a:solidFill>
              </a:rPr>
              <a:t>java.util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 (og skal derfor importeres)</a:t>
            </a:r>
          </a:p>
        </p:txBody>
      </p:sp>
    </p:spTree>
    <p:extLst>
      <p:ext uri="{BB962C8B-B14F-4D97-AF65-F5344CB8AC3E}">
        <p14:creationId xmlns:p14="http://schemas.microsoft.com/office/powerpoint/2010/main" val="9612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9413" y="1052737"/>
            <a:ext cx="8165035" cy="543225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&lt;Person&gt; list;    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spc="-100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spc="-100" dirty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47));   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()));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print(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()));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list);</a:t>
            </a:r>
          </a:p>
          <a:p>
            <a:pPr marL="92075" lvl="1"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}   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    ...</a:t>
            </a:r>
          </a:p>
          <a:p>
            <a:pPr marL="92075" lvl="1" eaLnBrk="1" hangingPunct="1"/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solidFill>
                  <a:srgbClr val="000066"/>
                </a:solidFill>
                <a:ea typeface="ＭＳ Ｐゴシック" pitchFamily="34" charset="-128"/>
              </a:rPr>
              <a:t>Brug af Comparator på ArrayList&lt;Person&gt;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226052" y="4428874"/>
            <a:ext cx="1656184" cy="518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94402" y="5061932"/>
            <a:ext cx="1861591" cy="269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6372198" y="5349962"/>
            <a:ext cx="343233" cy="3625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224816" y="4950427"/>
            <a:ext cx="11480" cy="7294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00192" y="2748294"/>
            <a:ext cx="2711870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Collections klassen har to versioner af min, max og sort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</a:t>
            </a:r>
            <a:r>
              <a:rPr lang="da-DK" altLang="da-DK" sz="1400" b="1" spc="-30" dirty="0">
                <a:solidFill>
                  <a:srgbClr val="0000FF"/>
                </a:solidFill>
              </a:rPr>
              <a:t>ene sæt bruges sammen </a:t>
            </a:r>
            <a:r>
              <a:rPr lang="da-DK" altLang="da-DK" sz="1400" b="1" dirty="0">
                <a:solidFill>
                  <a:srgbClr val="0000FF"/>
                </a:solidFill>
              </a:rPr>
              <a:t>med Comparable interfacet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andet sæt (som har en ekstra parameter) bruges sammen med Comparator 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17892" y="5666868"/>
            <a:ext cx="6254393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Parameterværdi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Anonymt objekt fra klasse, der </a:t>
            </a:r>
            <a:r>
              <a:rPr lang="da-DK" altLang="da-DK" dirty="0">
                <a:solidFill>
                  <a:srgbClr val="008000"/>
                </a:solidFill>
              </a:rPr>
              <a:t>implementerer</a:t>
            </a:r>
            <a:r>
              <a:rPr lang="da-DK" altLang="da-DK" dirty="0"/>
              <a:t> Comparator&lt;Person&gt;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Klassens </a:t>
            </a:r>
            <a:r>
              <a:rPr lang="da-DK" altLang="da-DK" dirty="0">
                <a:solidFill>
                  <a:srgbClr val="008000"/>
                </a:solidFill>
              </a:rPr>
              <a:t>compare</a:t>
            </a:r>
            <a:r>
              <a:rPr lang="da-DK" altLang="da-DK" dirty="0"/>
              <a:t> metode bestemmer, hvilken ordning, der anvendes</a:t>
            </a:r>
          </a:p>
        </p:txBody>
      </p:sp>
    </p:spTree>
    <p:extLst>
      <p:ext uri="{BB962C8B-B14F-4D97-AF65-F5344CB8AC3E}">
        <p14:creationId xmlns:p14="http://schemas.microsoft.com/office/powerpoint/2010/main" val="24161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46407" y="332656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Ordning efter navn</a:t>
            </a:r>
            <a:endParaRPr lang="da-DK" altLang="da-DK" sz="3200" noProof="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891" y="2717173"/>
            <a:ext cx="7488832" cy="197900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 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p1.getName()</a:t>
            </a:r>
            <a:r>
              <a:rPr lang="da-DK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p2.getName()</a:t>
            </a:r>
            <a:r>
              <a:rPr lang="da-DK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009486" y="4906014"/>
            <a:ext cx="14907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p1's navn (tekststreng)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074640" y="4217558"/>
            <a:ext cx="0" cy="704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2282552" y="3934531"/>
            <a:ext cx="1732755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590456" y="4217556"/>
            <a:ext cx="3226" cy="7316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30416" y="4888136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p2's navn (tekststreng)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812186" y="3923644"/>
            <a:ext cx="1711990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5042165" y="4239327"/>
            <a:ext cx="0" cy="5660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926160" y="4805405"/>
            <a:ext cx="218163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(alfabetisk ordning)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279202" y="3928130"/>
            <a:ext cx="1336306" cy="28302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3534618" y="3166131"/>
            <a:ext cx="4095625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55272" y="3597205"/>
            <a:ext cx="6827520" cy="86840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809500" y="5718162"/>
            <a:ext cx="7007978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Nu må vi bruge en accessor metode for at få fat i den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>
                <a:solidFill>
                  <a:srgbClr val="008000"/>
                </a:solidFill>
              </a:rPr>
              <a:t>name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i Person klassen, som compareTo gjorde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39553" y="1164761"/>
            <a:ext cx="8208912" cy="9270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/>
              <a:t>Vi laver en helt </a:t>
            </a:r>
            <a:r>
              <a:rPr lang="da-DK" altLang="da-DK" sz="2000" dirty="0">
                <a:solidFill>
                  <a:srgbClr val="008000"/>
                </a:solidFill>
              </a:rPr>
              <a:t>ny</a:t>
            </a:r>
            <a:r>
              <a:rPr lang="da-DK" altLang="da-DK" sz="2000" dirty="0"/>
              <a:t> 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Implementerer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  <a:r>
              <a:rPr lang="da-DK" altLang="da-DK" sz="1800" kern="0" dirty="0">
                <a:ea typeface="ＭＳ Ｐゴシック" pitchFamily="34" charset="-128"/>
              </a:rPr>
              <a:t> interfacet og dets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>
                <a:ea typeface="ＭＳ Ｐゴシック" pitchFamily="34" charset="-128"/>
              </a:rPr>
              <a:t> metode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Metodens to parametre er de to objekter, der skal sammenlignes</a:t>
            </a:r>
            <a:endParaRPr lang="da-DK" altLang="da-DK" sz="1900" kern="0" dirty="0"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22664" y="3171574"/>
            <a:ext cx="1745637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2251822" y="2541552"/>
            <a:ext cx="286426" cy="6445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719837" y="2276872"/>
            <a:ext cx="1063969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Ny klasse</a:t>
            </a: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70C9A94D-C7CB-69E7-43D8-1945815BA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559" y="2149512"/>
            <a:ext cx="2376264" cy="83099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&lt;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=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&gt;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</p:spTree>
    <p:extLst>
      <p:ext uri="{BB962C8B-B14F-4D97-AF65-F5344CB8AC3E}">
        <p14:creationId xmlns:p14="http://schemas.microsoft.com/office/powerpoint/2010/main" val="28055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8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Ordning efter alder (med yngste først)</a:t>
            </a:r>
            <a:endParaRPr lang="da-DK" altLang="da-DK" sz="3200" noProof="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268760"/>
            <a:ext cx="7488832" cy="188051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p2.getAge();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070101" y="3308251"/>
            <a:ext cx="135557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p1's alder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790180" y="2664642"/>
            <a:ext cx="2511" cy="61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2205294" y="2381616"/>
            <a:ext cx="1589399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38451" y="2664641"/>
            <a:ext cx="878" cy="5985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78413" y="3308251"/>
            <a:ext cx="15121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p2's alder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170250" y="2370729"/>
            <a:ext cx="1500251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4003654" y="2598013"/>
            <a:ext cx="4943" cy="706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366245" y="3308251"/>
            <a:ext cx="13830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Subtraktion (af heltal)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231044" y="2888851"/>
            <a:ext cx="2376264" cy="83099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&lt;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=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&gt;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86487" y="4239458"/>
            <a:ext cx="6351127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Vi bruger en accessor metode for at få fat i den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>
                <a:solidFill>
                  <a:srgbClr val="008000"/>
                </a:solidFill>
              </a:rPr>
              <a:t>age</a:t>
            </a: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i Person klassen, som compareTo gjorde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3878550" y="2417076"/>
            <a:ext cx="207842" cy="18093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0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Ordning efter alder og navn</a:t>
            </a:r>
            <a:endParaRPr lang="da-DK" altLang="da-DK" sz="3200" noProof="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0816" y="1124744"/>
            <a:ext cx="7666164" cy="28294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ByAgeName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   if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(p1.getAge()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!= p2.getAge()) 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     </a:t>
            </a:r>
            <a:r>
              <a:rPr lang="da-DK" altLang="da-DK" sz="1800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p2.getAge();</a:t>
            </a: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// Alderen er identisk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p1.getName().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(p2.getName());</a:t>
            </a: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816" y="4094055"/>
            <a:ext cx="6912768" cy="23349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compare(Person p1, Person p2){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== p2.getAge()) 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().compareTo(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p2.getName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()); 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{ 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   </a:t>
            </a:r>
            <a:r>
              <a:rPr lang="da-DK" altLang="da-DK" sz="1800" b="1" spc="-30" dirty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da-DK" altLang="da-DK" sz="1800" b="1" spc="-30" dirty="0" err="1">
                <a:solidFill>
                  <a:schemeClr val="tx1"/>
                </a:solidFill>
                <a:latin typeface="Courier New" pitchFamily="49" charset="0"/>
              </a:rPr>
              <a:t>p1.getAge</a:t>
            </a:r>
            <a:r>
              <a:rPr lang="da-DK" altLang="da-DK" sz="1800" b="1" spc="-30" dirty="0">
                <a:solidFill>
                  <a:schemeClr val="tx1"/>
                </a:solidFill>
                <a:latin typeface="Courier New" pitchFamily="49" charset="0"/>
              </a:rPr>
              <a:t>() - </a:t>
            </a:r>
            <a:r>
              <a:rPr lang="da-DK" altLang="da-DK" sz="1800" b="1" spc="-30" dirty="0" err="1">
                <a:solidFill>
                  <a:schemeClr val="tx1"/>
                </a:solidFill>
                <a:latin typeface="Courier New" pitchFamily="49" charset="0"/>
              </a:rPr>
              <a:t>p2.getAge</a:t>
            </a:r>
            <a:r>
              <a:rPr lang="da-DK" altLang="da-DK" sz="1800" b="1" spc="-3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27469" y="5232006"/>
            <a:ext cx="3341716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Nogle negerer testet og skriver </a:t>
            </a:r>
            <a:r>
              <a:rPr lang="da-DK" altLang="da-DK" sz="1400" b="1" spc="-30" dirty="0">
                <a:solidFill>
                  <a:srgbClr val="0000FF"/>
                </a:solidFill>
              </a:rPr>
              <a:t>compare (og compareTo) som vist her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gør det vanskeligere at generalisere til mere end to ordningskriterier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Placerer det primære kriterie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sidst (hvilket er mindre logisk)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073402" y="2093974"/>
            <a:ext cx="384694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85228" y="4474185"/>
            <a:ext cx="384694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solidFill>
                  <a:srgbClr val="000066"/>
                </a:solidFill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brug af Comparator</a:t>
            </a:r>
            <a:endParaRPr lang="da-DK" altLang="da-DK" sz="3200" noProof="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86608" y="500874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/>
              <a:t>Person  </a:t>
            </a:r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4" y="1840653"/>
            <a:ext cx="20871" cy="77945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90667" y="3676248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98777" y="500874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/>
              <a:t>String</a:t>
            </a:r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63130" y="500874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/>
              <a:t>Pixel</a:t>
            </a:r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82550" y="4487808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30824" y="4487806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82552" y="4484076"/>
            <a:ext cx="2451494" cy="37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500522" y="4610169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>
                <a:solidFill>
                  <a:srgbClr val="FF0000"/>
                </a:solidFill>
              </a:rPr>
              <a:t>implements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740352" y="198539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>
                <a:solidFill>
                  <a:srgbClr val="0000FF"/>
                </a:solidFill>
              </a:rPr>
              <a:t>uses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66728" y="5027332"/>
            <a:ext cx="45543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&lt;&lt;interface&gt;&gt;</a:t>
              </a:r>
              <a:endParaRPr lang="en-US" altLang="da-DK" b="1" dirty="0"/>
            </a:p>
            <a:p>
              <a:pPr algn="ctr" eaLnBrk="1" hangingPunct="1"/>
              <a:r>
                <a:rPr lang="en-US" altLang="da-DK" b="1" dirty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>
                <a:solidFill>
                  <a:srgbClr val="0000FF"/>
                </a:solidFill>
              </a:rPr>
              <a:t>uses</a:t>
            </a: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2050827" y="3958270"/>
            <a:ext cx="288925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99591" y="4581128"/>
            <a:ext cx="6942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79911" y="4581128"/>
            <a:ext cx="0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906533" y="4580804"/>
            <a:ext cx="2899829" cy="324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195736" y="4191470"/>
            <a:ext cx="920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>
                <a:solidFill>
                  <a:srgbClr val="0000FF"/>
                </a:solidFill>
              </a:rPr>
              <a:t>extends</a:t>
            </a: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011726" y="2564015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Nyttige metoder (programmeret en gang for alle)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38537" y="4610169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729550" y="6552776"/>
            <a:ext cx="35544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Ca. 35 forskellige Collection klasser</a:t>
            </a: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2686051" y="1124744"/>
            <a:ext cx="4352176" cy="136815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735093" y="1126736"/>
            <a:ext cx="4412687" cy="139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T min(Collection&lt;T&gt; c, Comparator&lt;T&gt; comp )</a:t>
            </a:r>
          </a:p>
          <a:p>
            <a:pPr eaLnBrk="1" hangingPunct="1"/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T max(Collection&lt;T&gt; c, Comparator&lt;T&gt; comp )</a:t>
            </a:r>
          </a:p>
          <a:p>
            <a:pPr eaLnBrk="1" hangingPunct="1"/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void sort(List&lt;T&gt; l, </a:t>
            </a:r>
            <a:r>
              <a:rPr lang="en-US" altLang="da-DK" sz="1400" b="1" spc="-70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Comparator&lt;T&gt; comp 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2677886" y="1526720"/>
            <a:ext cx="4360134" cy="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82" name="Rectangle 81"/>
          <p:cNvSpPr/>
          <p:nvPr/>
        </p:nvSpPr>
        <p:spPr bwMode="auto">
          <a:xfrm>
            <a:off x="5001985" y="1587096"/>
            <a:ext cx="1880507" cy="68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084167" y="2464850"/>
            <a:ext cx="2763794" cy="1271438"/>
            <a:chOff x="5572588" y="2674362"/>
            <a:chExt cx="301530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572588" y="2674362"/>
              <a:ext cx="301530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      &lt;&lt;interface&gt;&gt;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/>
                <a:t>   Comparator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spc="-150" dirty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>
                  <a:solidFill>
                    <a:schemeClr val="tx1"/>
                  </a:solidFill>
                  <a:latin typeface="Courier New" pitchFamily="49" charset="0"/>
                </a:rPr>
                <a:t>compare</a:t>
              </a:r>
              <a:r>
                <a:rPr lang="da-DK" altLang="da-DK" sz="1400" b="1" spc="-150" dirty="0">
                  <a:solidFill>
                    <a:schemeClr val="tx1"/>
                  </a:solidFill>
                  <a:latin typeface="Courier New" pitchFamily="49" charset="0"/>
                </a:rPr>
                <a:t>(T o1,T o2)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7236296" y="1098785"/>
            <a:ext cx="201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Metoderne er </a:t>
            </a:r>
            <a:r>
              <a:rPr lang="da-DK" altLang="da-DK" sz="1400" b="1" dirty="0" err="1">
                <a:solidFill>
                  <a:srgbClr val="FF0000"/>
                </a:solidFill>
              </a:rPr>
              <a:t>parametriseret</a:t>
            </a:r>
            <a:r>
              <a:rPr lang="da-DK" altLang="da-DK" sz="1400" b="1" dirty="0">
                <a:solidFill>
                  <a:srgbClr val="FF0000"/>
                </a:solidFill>
              </a:rPr>
              <a:t> med et Comparator objekt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6876093" y="1465490"/>
            <a:ext cx="428961" cy="1473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580112" y="5877272"/>
            <a:ext cx="2979818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Vi skal lave compare metoderne for </a:t>
            </a:r>
            <a:r>
              <a:rPr lang="da-DK" altLang="da-DK" sz="1400" b="1" dirty="0">
                <a:solidFill>
                  <a:srgbClr val="FF0000"/>
                </a:solidFill>
              </a:rPr>
              <a:t>alle</a:t>
            </a:r>
            <a:r>
              <a:rPr lang="da-DK" altLang="da-DK" sz="1400" b="1" dirty="0">
                <a:solidFill>
                  <a:srgbClr val="0000FF"/>
                </a:solidFill>
              </a:rPr>
              <a:t> klasser – også String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Resten er genbrug fra Java's API</a:t>
            </a: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645355" y="538400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compare</a:t>
            </a: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8172400" y="5371565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compare</a:t>
            </a: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6797483" y="538109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compare</a:t>
            </a:r>
          </a:p>
        </p:txBody>
      </p: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323528" y="494723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/>
              <a:t>&lt;&lt;interface&gt;&gt;</a:t>
            </a:r>
          </a:p>
          <a:p>
            <a:pPr algn="ctr" eaLnBrk="1" hangingPunct="1"/>
            <a:r>
              <a:rPr lang="en-US" altLang="da-DK" sz="1800" b="1" dirty="0"/>
              <a:t>List</a:t>
            </a:r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99792" y="506120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603266" y="494116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/>
              <a:t>&lt;&lt;interface&gt;&gt;</a:t>
            </a:r>
          </a:p>
          <a:p>
            <a:pPr algn="ctr" eaLnBrk="1" hangingPunct="1"/>
            <a:r>
              <a:rPr lang="en-US" altLang="da-DK" sz="1800" b="1" dirty="0"/>
              <a:t>Queue</a:t>
            </a:r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131840" y="494533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/>
              <a:t>&lt;&lt;interface&gt;&gt;</a:t>
            </a:r>
          </a:p>
          <a:p>
            <a:pPr algn="ctr" eaLnBrk="1" hangingPunct="1"/>
            <a:r>
              <a:rPr lang="en-US" altLang="da-DK" sz="1800" b="1" dirty="0"/>
              <a:t>Set</a:t>
            </a:r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79512" y="613521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136435" y="613094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546915" y="613521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755576" y="550572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155626" y="5679484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2058215" y="5505729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642391" y="550572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123728" y="5714544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>
                <a:solidFill>
                  <a:srgbClr val="0000FF"/>
                </a:solidFill>
              </a:rPr>
              <a:t>implements</a:t>
            </a:r>
          </a:p>
        </p:txBody>
      </p:sp>
      <p:sp>
        <p:nvSpPr>
          <p:cNvPr id="102" name="Text Box 21"/>
          <p:cNvSpPr txBox="1">
            <a:spLocks noChangeArrowheads="1"/>
          </p:cNvSpPr>
          <p:nvPr/>
        </p:nvSpPr>
        <p:spPr bwMode="auto">
          <a:xfrm>
            <a:off x="3716141" y="5721252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>
                <a:solidFill>
                  <a:srgbClr val="0000FF"/>
                </a:solidFill>
              </a:rPr>
              <a:t>implements</a:t>
            </a: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284114" y="5723733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>
                <a:solidFill>
                  <a:srgbClr val="0000FF"/>
                </a:solidFill>
              </a:rPr>
              <a:t>implements</a:t>
            </a:r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537918" y="5657700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99328" y="5477863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6870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Klassediagrammet er ikke eksamenspensum</a:t>
            </a:r>
          </a:p>
        </p:txBody>
      </p:sp>
    </p:spTree>
    <p:extLst>
      <p:ext uri="{BB962C8B-B14F-4D97-AF65-F5344CB8AC3E}">
        <p14:creationId xmlns:p14="http://schemas.microsoft.com/office/powerpoint/2010/main" val="250537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65676" y="5172810"/>
            <a:ext cx="5461057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findFirstPerson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Collections.min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Comparable eller Comparator?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13201" y="1977910"/>
            <a:ext cx="4385218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3200" y="1074905"/>
            <a:ext cx="4360727" cy="83099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8739" y="4245347"/>
            <a:ext cx="5447994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78738" y="3016680"/>
            <a:ext cx="5447995" cy="11264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da-DK" altLang="da-DK" sz="1600" b="1" spc="-15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en-US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compare (Person p1, Person p2) </a:t>
            </a:r>
            <a:r>
              <a:rPr lang="en-US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spc="-150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600" b="1" spc="-15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p1.getAge() - p2.getAge();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 rot="16200000">
            <a:off x="-356601" y="1732866"/>
            <a:ext cx="1963943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/>
              <a:t>Comparable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435893" y="1041807"/>
            <a:ext cx="3655151" cy="148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Simpel</a:t>
            </a: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compareTo</a:t>
            </a:r>
            <a:r>
              <a:rPr lang="da-DK" altLang="da-DK" sz="1600" kern="0" dirty="0"/>
              <a:t> metoden defineres i </a:t>
            </a:r>
            <a:r>
              <a:rPr lang="da-DK" altLang="da-DK" sz="1600" b="1" kern="0" dirty="0">
                <a:solidFill>
                  <a:srgbClr val="008000"/>
                </a:solidFill>
              </a:rPr>
              <a:t>Person</a:t>
            </a:r>
            <a:r>
              <a:rPr lang="da-DK" altLang="da-DK" sz="1600" kern="0" dirty="0"/>
              <a:t> klassen, som implementerer interfacet </a:t>
            </a:r>
            <a:r>
              <a:rPr lang="da-DK" altLang="da-DK" sz="1600" b="1" kern="0" dirty="0">
                <a:solidFill>
                  <a:srgbClr val="008000"/>
                </a:solidFill>
              </a:rPr>
              <a:t>Comparable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/>
              <a:t>Man kan kun have en ordning ad gangen (naturlige ordning)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 rot="16200000">
            <a:off x="-428207" y="3655473"/>
            <a:ext cx="2016224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/>
              <a:t>Comparator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38972" y="2947865"/>
            <a:ext cx="2685596" cy="28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Mere kompleks</a:t>
            </a: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600" kern="0" dirty="0"/>
              <a:t> metoden </a:t>
            </a:r>
            <a:r>
              <a:rPr lang="da-DK" altLang="da-DK" sz="1600" kern="0" spc="-50" dirty="0"/>
              <a:t>defineres i en </a:t>
            </a:r>
            <a:r>
              <a:rPr lang="da-DK" altLang="da-DK" sz="1600" b="1" kern="0" spc="-50" dirty="0">
                <a:solidFill>
                  <a:srgbClr val="008000"/>
                </a:solidFill>
              </a:rPr>
              <a:t>ny klasse</a:t>
            </a:r>
            <a:r>
              <a:rPr lang="da-DK" altLang="da-DK" sz="1600" kern="0" spc="-50" dirty="0"/>
              <a:t>, </a:t>
            </a:r>
            <a:r>
              <a:rPr lang="da-DK" altLang="da-DK" sz="1600" kern="0" dirty="0"/>
              <a:t>som implementerer interfacet </a:t>
            </a:r>
            <a:r>
              <a:rPr lang="da-DK" altLang="da-DK" sz="1600" b="1" kern="0" dirty="0">
                <a:solidFill>
                  <a:srgbClr val="008000"/>
                </a:solidFill>
              </a:rPr>
              <a:t>Comparator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min</a:t>
            </a:r>
            <a:r>
              <a:rPr lang="da-DK" altLang="da-DK" sz="1600" kern="0" dirty="0"/>
              <a:t>, </a:t>
            </a:r>
            <a:r>
              <a:rPr lang="da-DK" altLang="da-DK" sz="1600" b="1" kern="0" dirty="0">
                <a:solidFill>
                  <a:srgbClr val="008000"/>
                </a:solidFill>
              </a:rPr>
              <a:t>max</a:t>
            </a:r>
            <a:r>
              <a:rPr lang="da-DK" altLang="da-DK" sz="1600" kern="0" dirty="0"/>
              <a:t> og </a:t>
            </a:r>
            <a:r>
              <a:rPr lang="da-DK" altLang="da-DK" sz="16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600" kern="0" dirty="0"/>
              <a:t> metoderne har en</a:t>
            </a:r>
            <a:br>
              <a:rPr lang="da-DK" altLang="da-DK" sz="1600" kern="0" dirty="0"/>
            </a:br>
            <a:r>
              <a:rPr lang="da-DK" altLang="da-DK" sz="1600" b="1" kern="0" dirty="0">
                <a:solidFill>
                  <a:srgbClr val="008000"/>
                </a:solidFill>
              </a:rPr>
              <a:t>ekstra parameter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/>
              <a:t>Dermed er det muligt</a:t>
            </a:r>
            <a:br>
              <a:rPr lang="da-DK" altLang="da-DK" sz="1600" kern="0" dirty="0"/>
            </a:br>
            <a:r>
              <a:rPr lang="da-DK" altLang="da-DK" sz="1600" kern="0" dirty="0"/>
              <a:t>at bruge </a:t>
            </a:r>
            <a:r>
              <a:rPr lang="da-DK" altLang="da-DK" sz="1600" b="1" kern="0" dirty="0">
                <a:solidFill>
                  <a:srgbClr val="008000"/>
                </a:solidFill>
              </a:rPr>
              <a:t>flere</a:t>
            </a:r>
            <a:r>
              <a:rPr lang="da-DK" altLang="da-DK" sz="1600" kern="0" dirty="0">
                <a:solidFill>
                  <a:srgbClr val="FF0000"/>
                </a:solidFill>
              </a:rPr>
              <a:t> </a:t>
            </a:r>
            <a:r>
              <a:rPr lang="da-DK" altLang="da-DK" sz="1600" kern="0" dirty="0"/>
              <a:t>ordninger samtidigt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707031" y="6095847"/>
            <a:ext cx="1842968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 køreprøven er det tilstrækkeligt at bruge Comparable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165640">
            <a:off x="7395744" y="5894864"/>
            <a:ext cx="171436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487207" y="4551486"/>
            <a:ext cx="1396180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472458" y="5460970"/>
            <a:ext cx="1519082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921022" y="4788042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Efter alder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20278" y="5191709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Efter navn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85240" y="6095848"/>
            <a:ext cx="4676025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Når vi ser på funktionel programmering, vil vi se, at man via Comparator kan definere en ordning, uden selv at skrive en compare (eller compareTo metode)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3409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8" grpId="0"/>
      <p:bldP spid="19" grpId="0"/>
      <p:bldP spid="20" grpId="0" animBg="1"/>
      <p:bldP spid="21" grpId="0"/>
      <p:bldP spid="22" grpId="0" animBg="1"/>
      <p:bldP spid="24" grpId="0" animBg="1"/>
      <p:bldP spid="25" grpId="0"/>
      <p:bldP spid="26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dirty="0">
                <a:cs typeface="Arial"/>
              </a:rPr>
              <a:t> </a:t>
            </a:r>
            <a:r>
              <a:rPr lang="da-DK" altLang="da-DK" sz="3200" noProof="0" dirty="0">
                <a:solidFill>
                  <a:srgbClr val="000066"/>
                </a:solidFill>
                <a:ea typeface="ＭＳ Ｐゴシック" pitchFamily="34" charset="-128"/>
              </a:rPr>
              <a:t>Sortering via Collections og Comparable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529"/>
            <a:ext cx="8676457" cy="14403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>
                <a:solidFill>
                  <a:srgbClr val="A50021"/>
                </a:solidFill>
                <a:ea typeface="ＭＳ Ｐゴシック" pitchFamily="34" charset="-128"/>
              </a:rPr>
              <a:t>Klassen </a:t>
            </a:r>
            <a:r>
              <a:rPr lang="da-DK" altLang="da-DK" sz="2000" noProof="0" dirty="0">
                <a:solidFill>
                  <a:srgbClr val="008000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noProof="0" dirty="0">
                <a:solidFill>
                  <a:srgbClr val="A50021"/>
                </a:solidFill>
                <a:ea typeface="ＭＳ Ｐゴシック" pitchFamily="34" charset="-128"/>
              </a:rPr>
              <a:t> indeholder en række nyttige metoder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Metoderne kan bruges på forskellige typer af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objektsamlinger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Typen af objektsamlingen skal implementere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Collection</a:t>
            </a:r>
            <a:r>
              <a:rPr lang="da-DK" altLang="da-DK" sz="1800" dirty="0">
                <a:ea typeface="ＭＳ Ｐゴシック" pitchFamily="34" charset="-128"/>
              </a:rPr>
              <a:t> interfacet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Det er f.eks. tilfældet for ArrayList</a:t>
            </a:r>
            <a:endParaRPr lang="da-DK" altLang="da-DK" sz="1800" noProof="0" dirty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noProof="0" dirty="0">
              <a:ea typeface="ＭＳ Ｐゴシック" pitchFamily="34" charset="-128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9552" y="2708920"/>
            <a:ext cx="8424936" cy="26161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min(Collection&lt;T&gt; c) 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// Returnerer mindste element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max(Collection&lt;T&gt; c) 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// Returnerer største element</a:t>
            </a: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sort(List&lt;T&gt; l)   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// Sorterer listen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l)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// Blander listen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reverse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l)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// Vender listen om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275856" y="5564845"/>
            <a:ext cx="25819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FF"/>
                </a:solidFill>
              </a:rPr>
              <a:t>Alle metoderne er klassemetoder </a:t>
            </a:r>
            <a:r>
              <a:rPr lang="da-DK" altLang="da-DK" sz="1600" b="1" dirty="0" err="1">
                <a:solidFill>
                  <a:srgbClr val="0000FF"/>
                </a:solidFill>
              </a:rPr>
              <a:t>Collections.metode</a:t>
            </a:r>
            <a:r>
              <a:rPr lang="da-DK" altLang="da-DK" sz="1600" b="1" dirty="0">
                <a:solidFill>
                  <a:srgbClr val="0000FF"/>
                </a:solidFill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Algoritmeskabelonen </a:t>
            </a:r>
            <a:r>
              <a:rPr lang="da-DK" altLang="da-DK" sz="3200" noProof="0" dirty="0">
                <a:ea typeface="ＭＳ Ｐゴシック" pitchFamily="34" charset="-128"/>
              </a:rPr>
              <a:t>findBest</a:t>
            </a:r>
            <a:endParaRPr lang="da-DK" altLang="da-DK" sz="3200" spc="-15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325" y="1786136"/>
            <a:ext cx="7805139" cy="31107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8813" y="4941168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ingen elementer opfylder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den yderste if sætning), finder man det </a:t>
            </a:r>
            <a:r>
              <a:rPr lang="da-DK" altLang="da-DK" sz="1600" b="1" kern="0" dirty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af alle elementer i </a:t>
            </a:r>
            <a:r>
              <a:rPr lang="da-DK" altLang="da-DK" sz="1600" b="1" kern="0" dirty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det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elementer,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44008" y="3789040"/>
            <a:ext cx="3456384" cy="10284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Test for om </a:t>
            </a:r>
            <a:r>
              <a:rPr lang="da-DK" sz="1400" b="1" dirty="0" err="1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er bedre end </a:t>
            </a:r>
            <a:r>
              <a:rPr lang="da-DK" sz="1400" b="1" dirty="0" err="1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  <a:p>
            <a:pPr eaLnBrk="0" hangingPunct="0">
              <a:spcBef>
                <a:spcPts val="6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Husk at </a:t>
            </a:r>
            <a:r>
              <a:rPr lang="da-DK" sz="1400" b="1" dirty="0" err="1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== null skal stå til venstre for ||, idet vi ellers vil få en NullPointerException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54583" y="2170638"/>
            <a:ext cx="4224940" cy="3052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997234" y="2311707"/>
            <a:ext cx="5175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ectangle 12"/>
          <p:cNvSpPr/>
          <p:nvPr/>
        </p:nvSpPr>
        <p:spPr bwMode="auto">
          <a:xfrm>
            <a:off x="1277570" y="2157362"/>
            <a:ext cx="2728373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004048" y="3501008"/>
            <a:ext cx="0" cy="2880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51DCF8-135B-97CD-D127-7A87436D2250}"/>
              </a:ext>
            </a:extLst>
          </p:cNvPr>
          <p:cNvSpPr/>
          <p:nvPr/>
        </p:nvSpPr>
        <p:spPr bwMode="auto">
          <a:xfrm>
            <a:off x="2275675" y="3197855"/>
            <a:ext cx="578399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findBest kan også løses ved at sortere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1798" y="6399127"/>
            <a:ext cx="647304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14556" y="980728"/>
            <a:ext cx="85499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50" dirty="0"/>
              <a:t>Den </a:t>
            </a:r>
            <a:r>
              <a:rPr lang="da-DK" altLang="da-DK" sz="2000" kern="0" spc="-50" dirty="0">
                <a:solidFill>
                  <a:srgbClr val="008000"/>
                </a:solidFill>
              </a:rPr>
              <a:t>ældste kvinde</a:t>
            </a:r>
            <a:r>
              <a:rPr lang="da-DK" altLang="da-DK" sz="2000" kern="0" spc="-50" dirty="0"/>
              <a:t> i en liste af personer kan findes på følgende måde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Person objekter ordnes efter alder (ved hjælp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compareTo</a:t>
            </a:r>
            <a:r>
              <a:rPr lang="da-DK" altLang="da-DK" sz="1800" kern="0" dirty="0"/>
              <a:t> i Comparable 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800" kern="0" dirty="0"/>
              <a:t> i Comparator)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findAll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til at finde en delliste med alle kvinder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/>
              <a:t> metoden til at finde den ældste kvinde i dellisten (hvis dellisten er tom returneres null)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4556" y="2852936"/>
            <a:ext cx="8189892" cy="100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Alternativt kan man erstatte de sidste to skridt med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metoden til at sortere Person listen efter alder (ældste først)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findOne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til at finde den første kvinde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7676" y="5191954"/>
            <a:ext cx="7969301" cy="16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Hvilken af de tre fremgangsmåder er bedst og hvorfor?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Nr. 1 og 3 er mest effektive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Nr. 2 sorterer hele listen, hvilket er langt dyrere end blot at finde det maksimale element (som kan gøres i ét gennemløb)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findBest klarer også opgaven i ét gennemløb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0039" y="3933056"/>
            <a:ext cx="8298425" cy="12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/>
              <a:t>Man kan også lave en ordning som først ordner efter køn  (mænd før kvinder) og dernæst efter alder (yngste først)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/>
              <a:t> metoden til at finde den ældste kvinde i dellisten (hvis listen er tom eller det maksimale element er en mand returneres null)</a:t>
            </a:r>
          </a:p>
        </p:txBody>
      </p:sp>
    </p:spTree>
    <p:extLst>
      <p:ext uri="{BB962C8B-B14F-4D97-AF65-F5344CB8AC3E}">
        <p14:creationId xmlns:p14="http://schemas.microsoft.com/office/powerpoint/2010/main" val="41670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24936" cy="56166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Køreprøven afvikles </a:t>
            </a:r>
            <a:r>
              <a:rPr lang="da-DK" sz="1800" dirty="0">
                <a:solidFill>
                  <a:srgbClr val="002060"/>
                </a:solidFill>
              </a:rPr>
              <a:t>torsdag den 9. oktober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Finder sted i </a:t>
            </a:r>
            <a:r>
              <a:rPr lang="da-DK" sz="1800" dirty="0">
                <a:solidFill>
                  <a:srgbClr val="002060"/>
                </a:solidFill>
              </a:rPr>
              <a:t>Institut for Datalogis studiecafé</a:t>
            </a:r>
            <a:r>
              <a:rPr lang="da-DK" sz="1800" b="0" dirty="0">
                <a:solidFill>
                  <a:srgbClr val="002060"/>
                </a:solidFill>
              </a:rPr>
              <a:t>, der ligger i Stueetagen af </a:t>
            </a:r>
            <a:r>
              <a:rPr lang="da-DK" sz="1800" b="0" dirty="0" err="1">
                <a:solidFill>
                  <a:srgbClr val="002060"/>
                </a:solidFill>
              </a:rPr>
              <a:t>Vannevar</a:t>
            </a:r>
            <a:r>
              <a:rPr lang="da-DK" sz="1800" b="0" dirty="0">
                <a:solidFill>
                  <a:srgbClr val="002060"/>
                </a:solidFill>
              </a:rPr>
              <a:t> Bush bygningen (bygning 5343 i IT-Parken, Åbogade 34)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Det præcise tidspunkt for hvert øvelseshold er publiceret i en "Vigtig meddelelse" på Brightspace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det er nødvendigt, kan du flytte til et andet prøvetidspunkt, hvis du via mail</a:t>
            </a:r>
            <a:r>
              <a:rPr lang="da-DK" sz="1800" b="0" dirty="0">
                <a:solidFill>
                  <a:srgbClr val="002060"/>
                </a:solidFill>
                <a:hlinkClick r:id="rId3"/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beder Kurt Jensen herom senest tre dage før prøven</a:t>
            </a:r>
          </a:p>
          <a:p>
            <a:pPr>
              <a:spcBef>
                <a:spcPts val="1800"/>
              </a:spcBef>
            </a:pPr>
            <a:r>
              <a:rPr lang="da-DK" sz="1800" b="0" spc="-60" dirty="0"/>
              <a:t>Pointene fra køreprøven tæller med til mundtlig eksamen</a:t>
            </a:r>
          </a:p>
          <a:p>
            <a:pPr>
              <a:spcBef>
                <a:spcPts val="600"/>
              </a:spcBef>
            </a:pPr>
            <a:r>
              <a:rPr lang="da-DK" sz="1800" b="0" dirty="0"/>
              <a:t>Inden køreprøven skal du have afleveret </a:t>
            </a:r>
            <a:r>
              <a:rPr lang="da-DK" sz="1800" dirty="0"/>
              <a:t>alle</a:t>
            </a:r>
            <a:r>
              <a:rPr lang="da-DK" sz="1800" b="0" dirty="0"/>
              <a:t> afleveringsopgaver fra Uge 1-6 (inklusiv quizzerne) – hvis du mangler opgaver, fratrækkes 1,0 point for hver manglende opgave/quiz</a:t>
            </a:r>
          </a:p>
          <a:p>
            <a:pPr>
              <a:spcBef>
                <a:spcPts val="1800"/>
              </a:spcBef>
            </a:pPr>
            <a:r>
              <a:rPr lang="da-DK" sz="1800" b="0" dirty="0">
                <a:solidFill>
                  <a:srgbClr val="000066"/>
                </a:solidFill>
              </a:rPr>
              <a:t>Køreprøven er 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(uden forberedelsestid)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Den afvikles i hold på </a:t>
            </a:r>
            <a:r>
              <a:rPr lang="da-DK" sz="1800" b="1" dirty="0">
                <a:solidFill>
                  <a:srgbClr val="002060"/>
                </a:solidFill>
                <a:cs typeface="ＭＳ Ｐゴシック" pitchFamily="-106" charset="-128"/>
              </a:rPr>
              <a:t>15-25 personer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 (svarende til et øvelseshold)</a:t>
            </a:r>
            <a:endParaRPr lang="da-DK" sz="1800" b="1" dirty="0">
              <a:solidFill>
                <a:srgbClr val="002060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Du skal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medbringe 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Javas klassebibliotek og aflevere på Brightspace</a:t>
            </a:r>
          </a:p>
          <a:p>
            <a:pPr marL="0" lvl="1" indent="0">
              <a:spcBef>
                <a:spcPts val="432"/>
              </a:spcBef>
              <a:buNone/>
            </a:pP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Tjekpunkter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47260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Køreprøven har 12 spørgsmål, som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/>
              <a:t> løses i rækkefølge (hvis man f.eks. springer spørgsmål 7 over, får man intet for de efterfølgende)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Undervejs er der seks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hvert af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 du tilkalde en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 (og være klar til at demonstrere din 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vigtigt, at du husker at få din 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du passerer et </a:t>
            </a:r>
            <a:r>
              <a:rPr lang="da-DK" sz="1800" b="1" dirty="0">
                <a:solidFill>
                  <a:srgbClr val="A50021"/>
                </a:solidFill>
              </a:rPr>
              <a:t>tjekpunkt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du at forsætte uden at det, som du har lavet, er 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Derudover får vi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</a:p>
          <a:p>
            <a:pPr>
              <a:spcBef>
                <a:spcPts val="1800"/>
              </a:spcBef>
            </a:pPr>
            <a:r>
              <a:rPr lang="da-DK" sz="1800" b="0" dirty="0">
                <a:solidFill>
                  <a:srgbClr val="002060"/>
                </a:solidFill>
              </a:rPr>
              <a:t>Lav dit 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muligt</a:t>
            </a:r>
            <a:br>
              <a:rPr lang="da-DK" sz="1800" b="0" dirty="0">
                <a:solidFill>
                  <a:srgbClr val="002060"/>
                </a:solidFill>
              </a:rPr>
            </a:br>
            <a:r>
              <a:rPr lang="da-DK" sz="1800" b="0" dirty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køreprøven behøver du </a:t>
            </a:r>
            <a:r>
              <a:rPr lang="da-DK" sz="1800" u="sng" dirty="0">
                <a:solidFill>
                  <a:srgbClr val="002060"/>
                </a:solidFill>
              </a:rPr>
              <a:t>ikke</a:t>
            </a:r>
            <a:r>
              <a:rPr lang="da-DK" sz="1800" b="0" dirty="0">
                <a:solidFill>
                  <a:srgbClr val="002060"/>
                </a:solidFill>
              </a:rPr>
              <a:t> at bruge tid på at skrive </a:t>
            </a:r>
            <a:r>
              <a:rPr lang="da-DK" sz="1800" dirty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>
                <a:solidFill>
                  <a:srgbClr val="002060"/>
                </a:solidFill>
              </a:rPr>
              <a:t>forklarende tekst</a:t>
            </a:r>
            <a:r>
              <a:rPr lang="da-DK" sz="1800" b="0" dirty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>
                <a:solidFill>
                  <a:srgbClr val="002060"/>
                </a:solidFill>
              </a:rPr>
            </a:br>
            <a:r>
              <a:rPr lang="da-DK" sz="1800" b="0" dirty="0">
                <a:solidFill>
                  <a:srgbClr val="002060"/>
                </a:solidFill>
              </a:rPr>
              <a:t>(og instruktorerne) kan se, hvad det er, du forsøger at skrive ud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Spørgsmål 1-10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>
                <a:solidFill>
                  <a:srgbClr val="C00000"/>
                </a:solidFill>
              </a:rPr>
              <a:t> </a:t>
            </a:r>
            <a:r>
              <a:rPr lang="da-DK" sz="1700" b="1" dirty="0">
                <a:solidFill>
                  <a:srgbClr val="008000"/>
                </a:solidFill>
              </a:rPr>
              <a:t>imperativ programmering</a:t>
            </a:r>
            <a:r>
              <a:rPr lang="da-DK" sz="1700" dirty="0">
                <a:solidFill>
                  <a:srgbClr val="A50021"/>
                </a:solidFill>
              </a:rPr>
              <a:t>. Man må altså </a:t>
            </a:r>
            <a:r>
              <a:rPr lang="da-DK" sz="1700" b="1" u="sng" dirty="0">
                <a:solidFill>
                  <a:srgbClr val="008000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bruge streams og lambda'er (som introduceres i næste forelæsning)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Spørgsmål 11-12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>
                <a:solidFill>
                  <a:srgbClr val="C00000"/>
                </a:solidFill>
              </a:rPr>
              <a:t> </a:t>
            </a:r>
            <a:r>
              <a:rPr lang="da-DK" sz="1700" b="1" dirty="0">
                <a:solidFill>
                  <a:srgbClr val="008000"/>
                </a:solidFill>
              </a:rPr>
              <a:t>funktionel programmering. </a:t>
            </a:r>
            <a:r>
              <a:rPr lang="da-DK" sz="1700" dirty="0">
                <a:solidFill>
                  <a:srgbClr val="A50021"/>
                </a:solidFill>
              </a:rPr>
              <a:t>De to metoder man skal skrive og afteste kan implementeres ved hjælp af de </a:t>
            </a:r>
            <a:r>
              <a:rPr lang="da-DK" sz="1700" b="1" dirty="0">
                <a:solidFill>
                  <a:srgbClr val="008000"/>
                </a:solidFill>
              </a:rPr>
              <a:t>funktionelle</a:t>
            </a:r>
            <a:r>
              <a:rPr lang="da-DK" sz="1700" dirty="0">
                <a:solidFill>
                  <a:srgbClr val="A50021"/>
                </a:solidFill>
              </a:rPr>
              <a:t> algoritmeskabeloner (som introduceres i næste forelæsning)</a:t>
            </a: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/>
              <a:t>Eneste tilladte hjælpemidler er </a:t>
            </a:r>
            <a:r>
              <a:rPr lang="da-DK" sz="1700" dirty="0" err="1"/>
              <a:t>JavaDoc</a:t>
            </a:r>
            <a:r>
              <a:rPr lang="da-DK" sz="1700" dirty="0"/>
              <a:t> for </a:t>
            </a:r>
            <a:r>
              <a:rPr lang="da-DK" sz="1700" b="1" dirty="0"/>
              <a:t>Javas klassebibliotek</a:t>
            </a:r>
            <a:r>
              <a:rPr lang="da-DK" sz="1700" dirty="0"/>
              <a:t> (API) samt </a:t>
            </a:r>
            <a:r>
              <a:rPr lang="da-DK" sz="1700" b="1" dirty="0"/>
              <a:t>BlueJ editoren</a:t>
            </a:r>
            <a:r>
              <a:rPr lang="da-DK" sz="1700" dirty="0"/>
              <a:t> (eller en anden Java editor)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/>
              <a:t>Man må </a:t>
            </a:r>
            <a:r>
              <a:rPr lang="da-DK" sz="1700" b="1" u="sng" dirty="0"/>
              <a:t>ikke</a:t>
            </a:r>
            <a:r>
              <a:rPr lang="da-DK" sz="1700" b="1" dirty="0"/>
              <a:t> auto-generere</a:t>
            </a:r>
            <a:r>
              <a:rPr lang="da-DK" sz="1700" dirty="0"/>
              <a:t> kode for konstruktører, accessor metoder, import sætninger og lignende (men man må godt auto-</a:t>
            </a:r>
            <a:r>
              <a:rPr lang="da-DK" sz="1700" dirty="0" err="1"/>
              <a:t>extende</a:t>
            </a:r>
            <a:r>
              <a:rPr lang="da-DK" sz="1700" dirty="0"/>
              <a:t> variabel-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/>
              <a:t>Det er </a:t>
            </a:r>
            <a:r>
              <a:rPr lang="da-DK" sz="1700" b="1" u="sng" dirty="0"/>
              <a:t>ikke</a:t>
            </a:r>
            <a:r>
              <a:rPr lang="da-DK" sz="1700" dirty="0"/>
              <a:t> tilladt at benytte bogen eller at tilgå andet materiale, herunder slides, noter og gamle BlueJ 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/>
              <a:t>Bliver man taget i dette, </a:t>
            </a:r>
            <a:r>
              <a:rPr lang="da-DK" sz="1700" b="1" dirty="0"/>
              <a:t>bortvises</a:t>
            </a:r>
            <a:r>
              <a:rPr lang="da-DK" sz="1700" dirty="0"/>
              <a:t> man fra prøven (og får 0 point)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Det er normalt </a:t>
            </a:r>
            <a:r>
              <a:rPr lang="da-DK" sz="1700" b="1" u="sng" dirty="0">
                <a:solidFill>
                  <a:srgbClr val="A50021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tilladt at benytte </a:t>
            </a:r>
            <a:r>
              <a:rPr lang="da-DK" sz="1700" b="1" dirty="0">
                <a:solidFill>
                  <a:srgbClr val="A50021"/>
                </a:solidFill>
              </a:rPr>
              <a:t>høretelefoner</a:t>
            </a:r>
            <a:endParaRPr lang="da-DK" sz="17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Man må gerne bruge  ørepropper, og ved prøvens start kan man bede om at blive placeret i et roligt hjørne af 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Personer med specielle handicaps kan søge om tilladelse til at bruge høretelefoner ved at sende en mail til </a:t>
            </a:r>
            <a:r>
              <a:rPr lang="da-DK" sz="1600" dirty="0">
                <a:solidFill>
                  <a:srgbClr val="A50021"/>
                </a:solidFill>
              </a:rPr>
              <a:t>Kurt Jensen senest 1 uge inden køreprøven</a:t>
            </a:r>
            <a:endParaRPr lang="da-DK" sz="17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Andre ting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>
                <a:solidFill>
                  <a:srgbClr val="A50021"/>
                </a:solidFill>
              </a:rPr>
              <a:t>Ansøgning om forlænget tid (inklusiv fornøden dokumentation) sendes til</a:t>
            </a:r>
            <a:br>
              <a:rPr lang="da-DK" sz="1800" kern="0" dirty="0">
                <a:solidFill>
                  <a:srgbClr val="A50021"/>
                </a:solidFill>
              </a:rPr>
            </a:br>
            <a:r>
              <a:rPr lang="da-DK" sz="1800" kern="0" dirty="0">
                <a:solidFill>
                  <a:srgbClr val="A50021"/>
                </a:solidFill>
              </a:rPr>
              <a:t>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410277363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Resultat + praktiske 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får </a:t>
            </a:r>
            <a:r>
              <a:rPr lang="da-DK" sz="1800" b="1" dirty="0">
                <a:solidFill>
                  <a:srgbClr val="A50021"/>
                </a:solidFill>
              </a:rPr>
              <a:t>2 point</a:t>
            </a:r>
            <a:r>
              <a:rPr lang="da-DK" sz="1800" dirty="0">
                <a:solidFill>
                  <a:srgbClr val="A50021"/>
                </a:solidFill>
              </a:rPr>
              <a:t> for </a:t>
            </a:r>
            <a:r>
              <a:rPr lang="da-DK" sz="1800" b="1" dirty="0">
                <a:solidFill>
                  <a:srgbClr val="A50021"/>
                </a:solidFill>
              </a:rPr>
              <a:t>hvert tjekpunkt</a:t>
            </a:r>
            <a:r>
              <a:rPr lang="da-DK" sz="1800" dirty="0">
                <a:solidFill>
                  <a:srgbClr val="A50021"/>
                </a:solidFill>
              </a:rPr>
              <a:t>, dvs. at fuld besvarelse giver 12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kan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dumpe køreprøven, men man kan i teorien godt få 0 point (hvilket er ekstremt sjældent)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Pointene tæller med ved fastlæggelsen af den endelige karakter for kurset</a:t>
            </a:r>
          </a:p>
          <a:p>
            <a:pPr>
              <a:spcBef>
                <a:spcPts val="18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du på grund af sygdom (eller andet) ikke kan deltage den 9. oktober, kan du ved at sende en mail til Kurt Jensen komme til en </a:t>
            </a:r>
            <a:r>
              <a:rPr lang="da-DK" sz="1800" dirty="0">
                <a:solidFill>
                  <a:srgbClr val="002060"/>
                </a:solidFill>
              </a:rPr>
              <a:t>ny køreprøve</a:t>
            </a:r>
            <a:r>
              <a:rPr lang="da-DK" sz="1800" b="0" dirty="0">
                <a:solidFill>
                  <a:srgbClr val="002060"/>
                </a:solidFill>
              </a:rPr>
              <a:t> umiddelbart efter efterårsferien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Kom i </a:t>
            </a:r>
            <a:r>
              <a:rPr lang="da-DK" sz="1800" b="1" dirty="0">
                <a:solidFill>
                  <a:srgbClr val="A50021"/>
                </a:solidFill>
              </a:rPr>
              <a:t>god tid</a:t>
            </a:r>
            <a:r>
              <a:rPr lang="da-DK" sz="1800" dirty="0">
                <a:solidFill>
                  <a:srgbClr val="A50021"/>
                </a:solidFill>
              </a:rPr>
              <a:t> – senest 15 minutter før start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I bliver lukket ind i lokalet ca. 10 minutter før start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Husk at medbringe dit </a:t>
            </a:r>
            <a:r>
              <a:rPr lang="da-DK" sz="1800" b="1" dirty="0">
                <a:solidFill>
                  <a:srgbClr val="A50021"/>
                </a:solidFill>
              </a:rPr>
              <a:t>studiekort</a:t>
            </a:r>
            <a:r>
              <a:rPr lang="da-DK" sz="1800" dirty="0">
                <a:solidFill>
                  <a:srgbClr val="A50021"/>
                </a:solidFill>
              </a:rPr>
              <a:t> (eller billedlegitimation + en seddel med dit fulde navn og studienummer)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5783796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4450432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Se videoer (meget vigtigt)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Imperativ</a:t>
            </a:r>
            <a:r>
              <a:rPr lang="da-DK" altLang="da-DK" sz="1800" dirty="0">
                <a:ea typeface="ＭＳ Ｐゴシック" pitchFamily="34" charset="-128"/>
              </a:rPr>
              <a:t> løsning af fire køreprøvesæt findes under uge 4-5 på ugeoversigten 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</a:t>
            </a:r>
            <a:r>
              <a:rPr lang="da-DK" altLang="da-DK" sz="1800" dirty="0">
                <a:ea typeface="ＭＳ Ｐゴシック" pitchFamily="34" charset="-128"/>
              </a:rPr>
              <a:t> løsning af et køreprøvesæt findes under uge 6 på ugeoversigten 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Husk at det ikke er nok at se videoerne. Du skal 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noProof="0" dirty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>
                <a:ea typeface="ＭＳ Ｐゴシック" pitchFamily="34" charset="-128"/>
              </a:rPr>
              <a:t>Et stort udvalg (ca. 40 stk.) findes på Brightspace siden ”Køreprøvesæt fra tidligere år” under </a:t>
            </a:r>
            <a:r>
              <a:rPr lang="da-DK" altLang="da-DK" sz="1800" noProof="0">
                <a:ea typeface="ＭＳ Ｐゴシック" pitchFamily="34" charset="-128"/>
              </a:rPr>
              <a:t>”Øvelser”</a:t>
            </a:r>
            <a:endParaRPr lang="da-DK" altLang="da-DK" sz="1800" noProof="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Husk at du kan bruge testserveren til at kontrollere din besvarelse (hvilket du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1800" dirty="0">
                <a:ea typeface="ＭＳ Ｐゴシック" pitchFamily="34" charset="-128"/>
              </a:rPr>
              <a:t> gøre for de sæt, der afleveres i uge 5-6)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Tag tid, så du kan se, hvor lang tid du er om at løse et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Det er ikke unormalt, at det i begyndelsen tager halvanden time at løse et køreprøvesæt – men øvelse gør mester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prøveeksamen ved den første øvelsesgang i uge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952" cy="609600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>
                <a:solidFill>
                  <a:srgbClr val="000066"/>
                </a:solidFill>
              </a:rPr>
              <a:t>Afleveringsopgaver i uge 5 og 6</a:t>
            </a:r>
            <a:endParaRPr lang="da-DK" altLang="da-DK" sz="3000" noProof="0" dirty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3024336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Tre køreprøvesæt i uge 5 (med 10 opgaver i hver)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Imperativ programmering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Fire køreprøvesæt i uge 6 (med 12 opgaver i hver)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Imperativ og funktionel programmering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Alle køreprøvesæt løses og afleveres </a:t>
            </a:r>
            <a:r>
              <a:rPr lang="da-DK" altLang="da-DK" b="1" dirty="0">
                <a:solidFill>
                  <a:srgbClr val="008000"/>
                </a:solidFill>
                <a:cs typeface="ＭＳ Ｐゴシック" charset="-128"/>
              </a:rPr>
              <a:t>individuelt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Undervejs må I gerne snakke med jeres makker og hjælpe hinanden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I begge har løst en opgave, kan I gennemgå hinandens løsninger og diskutere, hvordan de kan forbedres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Derefter forbedrer I jeres egen løsning og afleverer den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Husk at kurset har nul-tolerance overfor </a:t>
            </a:r>
            <a:r>
              <a:rPr lang="da-DK" altLang="da-DK" b="1" dirty="0">
                <a:solidFill>
                  <a:srgbClr val="008000"/>
                </a:solidFill>
                <a:cs typeface="ＭＳ Ｐゴシック" charset="-128"/>
              </a:rPr>
              <a:t>plagiering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Man må </a:t>
            </a:r>
            <a:r>
              <a:rPr lang="da-DK" altLang="da-DK" sz="1800" u="sng" dirty="0">
                <a:ea typeface="ＭＳ Ｐゴシック" pitchFamily="34" charset="-128"/>
              </a:rPr>
              <a:t>ikke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kopiere</a:t>
            </a:r>
            <a:r>
              <a:rPr lang="da-DK" altLang="da-DK" sz="180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hinandens kode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Hvis I bliver taget I plagiering, kommer I først til eksamen næste år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Husk at teste køreprøvesættene på testserveren </a:t>
            </a:r>
            <a:r>
              <a:rPr lang="da-DK" altLang="da-DK" b="1" dirty="0">
                <a:solidFill>
                  <a:srgbClr val="008000"/>
                </a:solidFill>
                <a:cs typeface="ＭＳ Ｐゴシック" charset="-128"/>
              </a:rPr>
              <a:t>før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 de afleveres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Ellers får i automatisk genaflevering</a:t>
            </a:r>
            <a:endParaRPr lang="da-DK" altLang="da-DK" sz="1800" dirty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11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124744"/>
            <a:ext cx="8496175" cy="273630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Ordning fastlægges ved hjælp af interfacet Comparable (Naturlige ordning)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Ordning fastlægges af interfacet Comparator (mulighed for flere ordninger)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køreprøven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Form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Forberedelse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114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>
                <a:ea typeface="ＭＳ Ｐゴシック" pitchFamily="34" charset="-128"/>
              </a:rPr>
              <a:t>Opsummering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64088" y="2636912"/>
            <a:ext cx="2880319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600" b="1" dirty="0">
                <a:ln w="11430"/>
                <a:solidFill>
                  <a:srgbClr val="0000FF"/>
                </a:solidFill>
              </a:rPr>
              <a:t>Køreprøven indeholder en sorteringsopgave, som kan løses ved hjælp af Collections og Comparable</a:t>
            </a:r>
          </a:p>
        </p:txBody>
      </p:sp>
    </p:spTree>
    <p:extLst>
      <p:ext uri="{BB962C8B-B14F-4D97-AF65-F5344CB8AC3E}">
        <p14:creationId xmlns:p14="http://schemas.microsoft.com/office/powerpoint/2010/main" val="271005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0" y="1052739"/>
            <a:ext cx="7444955" cy="56876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ArrayList&lt;String&gt; list;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list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list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}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print(Object o)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(o);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22702" y="1172217"/>
            <a:ext cx="1800200" cy="5206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292079" y="4310832"/>
            <a:ext cx="2519505" cy="8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7271657" y="4572001"/>
            <a:ext cx="539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7297297" y="4809894"/>
            <a:ext cx="53122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635001" y="1193799"/>
            <a:ext cx="4131732" cy="5842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6479983" y="4919133"/>
            <a:ext cx="1292417" cy="526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76056" y="2694775"/>
            <a:ext cx="1810957" cy="7360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Tilføj fem</a:t>
            </a:r>
            <a:b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String objekter til arraylisten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4492520" y="3140968"/>
            <a:ext cx="5835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20" y="2443963"/>
            <a:ext cx="449600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81711" y="1824562"/>
            <a:ext cx="2147626" cy="6068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variabel, der initialiseres til at være en t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om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806156" y="1392796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5190067" y="2115596"/>
            <a:ext cx="431800" cy="10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14598" y="4180473"/>
            <a:ext cx="141933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print metoden kalder implicit toString metoden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610483" y="6110230"/>
            <a:ext cx="1931138" cy="3052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Hjælpemetode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5060989" y="6093297"/>
            <a:ext cx="549493" cy="1759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4003934" y="5746993"/>
            <a:ext cx="830534" cy="25587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02974" y="4181841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13974" y="5029199"/>
            <a:ext cx="670626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37200" y="4487333"/>
            <a:ext cx="524934" cy="237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554133" y="4766733"/>
            <a:ext cx="516468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366107" y="5290974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36134" y="1845734"/>
            <a:ext cx="3928533" cy="5588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2472267"/>
            <a:ext cx="3166533" cy="14562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6"/>
            <a:ext cx="7098747" cy="56233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tIns="126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ArrayList&lt;String&gt; list;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...  </a:t>
            </a:r>
          </a:p>
          <a:p>
            <a:pPr marL="92075"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list);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(list);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list);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list);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list);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 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list);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}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24291" y="1165137"/>
            <a:ext cx="4626136" cy="11651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8015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0949" y="4284547"/>
            <a:ext cx="5115940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0948" y="2566219"/>
            <a:ext cx="6153413" cy="1653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92" y="1421858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09" y="1452364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184102" y="3061971"/>
            <a:ext cx="4433697" cy="6154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4101" y="2002971"/>
            <a:ext cx="4422870" cy="1026411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0803" y="2440006"/>
            <a:ext cx="582543" cy="5206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Som før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20804" y="4771423"/>
            <a:ext cx="582543" cy="30521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FF0000"/>
                </a:solidFill>
                <a:latin typeface="+mn-lt"/>
                <a:ea typeface="ＭＳ Ｐゴシック" charset="0"/>
              </a:rPr>
              <a:t>Nyt</a:t>
            </a:r>
          </a:p>
        </p:txBody>
      </p:sp>
    </p:spTree>
    <p:extLst>
      <p:ext uri="{BB962C8B-B14F-4D97-AF65-F5344CB8AC3E}">
        <p14:creationId xmlns:p14="http://schemas.microsoft.com/office/powerpoint/2010/main" val="15928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2" y="1052736"/>
            <a:ext cx="6913845" cy="52513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&lt;Person&gt; list;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47));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list);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 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list);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}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6091" y="4034739"/>
            <a:ext cx="5089607" cy="14401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3"/>
          <a:stretch/>
        </p:blipFill>
        <p:spPr bwMode="auto">
          <a:xfrm>
            <a:off x="2051248" y="5522842"/>
            <a:ext cx="6553200" cy="13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02850" y="1573120"/>
            <a:ext cx="1865854" cy="6068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Erklær og initialiser lokal variabel, der er en arrayliste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5124031" y="1866032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 bwMode="auto">
          <a:xfrm>
            <a:off x="1221492" y="1689474"/>
            <a:ext cx="3892376" cy="58806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3025" y="2332941"/>
            <a:ext cx="5577241" cy="13839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609293" y="2512716"/>
            <a:ext cx="887404" cy="6068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Tilføj 5</a:t>
            </a:r>
            <a:b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Person objekter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804957" y="2638909"/>
            <a:ext cx="815042" cy="26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03028" y="1070711"/>
            <a:ext cx="1821261" cy="4344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4699228" y="1268760"/>
            <a:ext cx="42480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628825" y="1113741"/>
            <a:ext cx="4053242" cy="51185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7"/>
            <a:ext cx="6999722" cy="51847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ArrayList&lt;Person&gt; list;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47));     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list);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}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87625" y="4073980"/>
            <a:ext cx="6192889" cy="13960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32" y="1552785"/>
            <a:ext cx="6934200" cy="2266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86978" y="4348776"/>
            <a:ext cx="244155" cy="864096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913531" y="5414187"/>
            <a:ext cx="6540513" cy="1400383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FF"/>
                </a:solidFill>
              </a:rPr>
              <a:t>Oversætteren kan ikke finde en passende sort metode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Collections klassen har godt nok to sort metoder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Den med én parameter kan ikke bruges, fordi Comparable ikke er implementeret for Person klassen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Den med to parametre kan ikke bruges, fordi kaldet kun har én</a:t>
            </a:r>
          </a:p>
        </p:txBody>
      </p:sp>
    </p:spTree>
    <p:extLst>
      <p:ext uri="{BB962C8B-B14F-4D97-AF65-F5344CB8AC3E}">
        <p14:creationId xmlns:p14="http://schemas.microsoft.com/office/powerpoint/2010/main" val="5852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Hvad gik galt?</a:t>
            </a:r>
            <a:endParaRPr lang="da-DK" altLang="da-DK" sz="3200" noProof="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16621"/>
            <a:ext cx="8208912" cy="32764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>
                <a:solidFill>
                  <a:srgbClr val="A50021"/>
                </a:solidFill>
                <a:ea typeface="ＭＳ Ｐゴシック" pitchFamily="34" charset="-128"/>
              </a:rPr>
              <a:t>Metoderne min, max og sort i </a:t>
            </a:r>
            <a:r>
              <a:rPr lang="da-DK" altLang="da-DK" sz="2000" dirty="0">
                <a:solidFill>
                  <a:srgbClr val="A50021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kern="0" dirty="0">
                <a:solidFill>
                  <a:srgbClr val="A50021"/>
                </a:solidFill>
                <a:ea typeface="ＭＳ Ｐゴシック" pitchFamily="34" charset="-128"/>
              </a:rPr>
              <a:t> kan kun anvendes, hvis elementerne i arraylisten har en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String klassen har en indbygget ordning (alfabetisk ordning)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Derfor kunne vi bruge min, max og sort på ArrayList&lt;String&gt;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Person klassen (som vi selv har lavet) har (endnu ikke)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Derfor kan vi </a:t>
            </a:r>
            <a:r>
              <a:rPr lang="da-DK" altLang="da-DK" u="sng" kern="0" dirty="0">
                <a:ea typeface="ＭＳ Ｐゴシック" pitchFamily="34" charset="-128"/>
              </a:rPr>
              <a:t>ikke</a:t>
            </a:r>
            <a:r>
              <a:rPr lang="da-DK" altLang="da-DK" kern="0" dirty="0">
                <a:ea typeface="ＭＳ Ｐゴシック" pitchFamily="34" charset="-128"/>
              </a:rPr>
              <a:t> bruge min, max og sort på ArrayList&lt;Person&gt;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Men vi kan godt bruge </a:t>
            </a:r>
            <a:r>
              <a:rPr lang="da-DK" altLang="da-DK" kern="0" dirty="0" err="1">
                <a:ea typeface="ＭＳ Ｐゴシック" pitchFamily="34" charset="-128"/>
              </a:rPr>
              <a:t>shuffle</a:t>
            </a:r>
            <a:r>
              <a:rPr lang="da-DK" altLang="da-DK" kern="0" dirty="0">
                <a:ea typeface="ＭＳ Ｐゴシック" pitchFamily="34" charset="-128"/>
              </a:rPr>
              <a:t> og </a:t>
            </a:r>
            <a:r>
              <a:rPr lang="da-DK" altLang="da-DK" kern="0" dirty="0" err="1">
                <a:ea typeface="ＭＳ Ｐゴシック" pitchFamily="34" charset="-128"/>
              </a:rPr>
              <a:t>reverse</a:t>
            </a:r>
            <a:r>
              <a:rPr lang="da-DK" altLang="da-DK" kern="0" dirty="0">
                <a:ea typeface="ＭＳ Ｐゴシック" pitchFamily="34" charset="-128"/>
              </a:rPr>
              <a:t>, idet disse metoder ikke kræver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da-DK" altLang="da-DK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3310044" y="4473803"/>
            <a:ext cx="163975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2847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820472" cy="609600"/>
          </a:xfrm>
        </p:spPr>
        <p:txBody>
          <a:bodyPr/>
          <a:lstStyle/>
          <a:p>
            <a:pPr eaLnBrk="1" hangingPunct="1"/>
            <a:r>
              <a:rPr lang="da-DK" altLang="da-DK" sz="3000" spc="-100" noProof="0" dirty="0">
                <a:solidFill>
                  <a:srgbClr val="000066"/>
                </a:solidFill>
                <a:ea typeface="ＭＳ Ｐゴシック" pitchFamily="34" charset="-128"/>
              </a:rPr>
              <a:t>Ordning kan defineres</a:t>
            </a:r>
            <a:r>
              <a:rPr lang="da-DK" altLang="da-DK" sz="3000" noProof="0" dirty="0">
                <a:solidFill>
                  <a:srgbClr val="000066"/>
                </a:solidFill>
                <a:ea typeface="ＭＳ Ｐゴシック" pitchFamily="34" charset="-128"/>
              </a:rPr>
              <a:t> via interfacet Comparable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7598" y="3048787"/>
            <a:ext cx="7280745" cy="175955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latin typeface="Courier New" pitchFamily="49" charset="0"/>
              </a:rPr>
              <a:t> 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355976" y="1055082"/>
            <a:ext cx="4580709" cy="114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5600" indent="0" eaLnBrk="1" hangingPunct="1">
              <a:spcBef>
                <a:spcPts val="0"/>
              </a:spcBef>
              <a:buNone/>
            </a:pPr>
            <a:r>
              <a:rPr lang="da-DK" altLang="da-DK" sz="2000" kern="0" dirty="0">
                <a:ea typeface="ＭＳ Ｐゴシック" pitchFamily="34" charset="-128"/>
              </a:rPr>
              <a:t>Tænk på et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2000" kern="0" dirty="0">
                <a:ea typeface="ＭＳ Ｐゴシック" pitchFamily="34" charset="-128"/>
              </a:rPr>
              <a:t> som en rolle</a:t>
            </a:r>
          </a:p>
          <a:p>
            <a:pPr marL="666750" lvl="1" indent="-266700" eaLnBrk="1" hangingPunct="1"/>
            <a:r>
              <a:rPr lang="da-DK" altLang="da-DK" sz="1800" kern="0" dirty="0">
                <a:ea typeface="ＭＳ Ｐゴシック" pitchFamily="34" charset="-128"/>
              </a:rPr>
              <a:t>Person objekter kan spille rollen Comparable, hvis to ting er opfyldt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58651" y="4912754"/>
            <a:ext cx="57535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Person klassen skal </a:t>
            </a:r>
            <a:r>
              <a:rPr lang="da-DK" altLang="da-DK" sz="1400" b="1" dirty="0">
                <a:solidFill>
                  <a:srgbClr val="008000"/>
                </a:solidFill>
              </a:rPr>
              <a:t>implementere</a:t>
            </a:r>
            <a:r>
              <a:rPr lang="da-DK" altLang="da-DK" sz="1400" b="1" dirty="0">
                <a:solidFill>
                  <a:srgbClr val="FF0000"/>
                </a:solidFill>
              </a:rPr>
              <a:t> en </a:t>
            </a:r>
            <a:r>
              <a:rPr lang="da-DK" altLang="da-DK" sz="1400" b="1" dirty="0">
                <a:solidFill>
                  <a:srgbClr val="008000"/>
                </a:solidFill>
              </a:rPr>
              <a:t>compareTo</a:t>
            </a:r>
            <a:r>
              <a:rPr lang="da-DK" altLang="da-DK" sz="1400" b="1" dirty="0">
                <a:solidFill>
                  <a:srgbClr val="FF0000"/>
                </a:solidFill>
              </a:rPr>
              <a:t> metode </a:t>
            </a:r>
            <a:r>
              <a:rPr lang="da-DK" altLang="da-DK" sz="1400" b="1" spc="-50" dirty="0">
                <a:solidFill>
                  <a:srgbClr val="FF0000"/>
                </a:solidFill>
              </a:rPr>
              <a:t>med de</a:t>
            </a:r>
            <a:r>
              <a:rPr lang="da-DK" altLang="da-DK" sz="1400" b="1" dirty="0">
                <a:solidFill>
                  <a:srgbClr val="FF0000"/>
                </a:solidFill>
              </a:rPr>
              <a:t>n returtype og de  parametertyper, der er specificeret i interfacet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2699791" y="4582502"/>
            <a:ext cx="0" cy="38152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7598" y="2636912"/>
            <a:ext cx="60584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Person klassen hoved skal angive, at den vil implementere interfacet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3563887" y="2847269"/>
            <a:ext cx="0" cy="2706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2638" y="3821719"/>
            <a:ext cx="4572508" cy="76078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23903" y="3153452"/>
            <a:ext cx="4392488" cy="32657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err="1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400577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00842" y="1106283"/>
            <a:ext cx="4162449" cy="76224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{</a:t>
            </a:r>
            <a:r>
              <a:rPr lang="da-DK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  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144427" y="5066485"/>
            <a:ext cx="2792258" cy="830997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spc="-50" dirty="0">
                <a:solidFill>
                  <a:srgbClr val="0000FF"/>
                </a:solidFill>
              </a:rPr>
              <a:t>Ordningen, som compareTo</a:t>
            </a:r>
            <a:r>
              <a:rPr lang="da-DK" altLang="da-DK" sz="1600" b="1" dirty="0">
                <a:solidFill>
                  <a:srgbClr val="0000FF"/>
                </a:solidFill>
              </a:rPr>
              <a:t> definerer, kaldes den NATURLIGE ORDNING 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261785" y="3652442"/>
            <a:ext cx="13266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604281" y="3480022"/>
            <a:ext cx="7031" cy="24279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807975" y="4279490"/>
            <a:ext cx="1326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61" y="4063466"/>
            <a:ext cx="9303" cy="23830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51520" y="1930112"/>
            <a:ext cx="55543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Hoved for metode (implementationen mangler)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Implementationen laves i de klasser, der anvender interfacet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474839" y="1655681"/>
            <a:ext cx="817" cy="31077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666993" y="1385169"/>
            <a:ext cx="3292935" cy="27051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007401" y="5913933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&gt;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814111" y="5855728"/>
            <a:ext cx="281716" cy="2556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251520" y="6089924"/>
            <a:ext cx="115212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Det objekt metoden kaldes på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1716167" y="5832711"/>
            <a:ext cx="263543" cy="2786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597115" y="6089924"/>
            <a:ext cx="146271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Det objekt parameteren angiver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44427" y="6105448"/>
            <a:ext cx="2352269" cy="5237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600" b="1" dirty="0">
                <a:solidFill>
                  <a:srgbClr val="0000FF"/>
                </a:solidFill>
              </a:rPr>
              <a:t>Vi kigger nærmere på interfaces i Kap. 12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81784" y="5405404"/>
            <a:ext cx="589752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Metoden skal sammenligne to objekter af type Person,</a:t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>
                <a:solidFill>
                  <a:srgbClr val="FF0000"/>
                </a:solidFill>
              </a:rPr>
              <a:t>nemlig </a:t>
            </a:r>
            <a:r>
              <a:rPr lang="da-DK" altLang="da-DK" sz="1400" b="1" dirty="0" err="1">
                <a:solidFill>
                  <a:srgbClr val="008000"/>
                </a:solidFill>
              </a:rPr>
              <a:t>this</a:t>
            </a:r>
            <a:r>
              <a:rPr lang="da-DK" altLang="da-DK" sz="1400" b="1" dirty="0">
                <a:solidFill>
                  <a:srgbClr val="008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og </a:t>
            </a:r>
            <a:r>
              <a:rPr lang="da-DK" altLang="da-DK" sz="1400" b="1" dirty="0">
                <a:solidFill>
                  <a:srgbClr val="008000"/>
                </a:solidFill>
              </a:rPr>
              <a:t>p </a:t>
            </a:r>
            <a:r>
              <a:rPr lang="da-DK" altLang="da-DK" sz="1400" b="1" dirty="0">
                <a:solidFill>
                  <a:srgbClr val="FF0000"/>
                </a:solidFill>
              </a:rPr>
              <a:t>og angive deres </a:t>
            </a:r>
            <a:r>
              <a:rPr lang="da-DK" altLang="da-DK" sz="1400" b="1" dirty="0">
                <a:solidFill>
                  <a:srgbClr val="008000"/>
                </a:solidFill>
              </a:rPr>
              <a:t>ordning</a:t>
            </a:r>
            <a:r>
              <a:rPr lang="da-DK" altLang="da-DK" sz="1400" b="1" dirty="0">
                <a:solidFill>
                  <a:srgbClr val="FF0000"/>
                </a:solidFill>
              </a:rPr>
              <a:t> i returværdien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/>
      <p:bldP spid="22" grpId="0" animBg="1"/>
      <p:bldP spid="25" grpId="0" animBg="1"/>
      <p:bldP spid="26" grpId="0" animBg="1"/>
      <p:bldP spid="28" grpId="0"/>
      <p:bldP spid="30" grpId="0" animBg="1"/>
      <p:bldP spid="31" grpId="0"/>
      <p:bldP spid="29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748463" cy="609600"/>
          </a:xfrm>
        </p:spPr>
        <p:txBody>
          <a:bodyPr/>
          <a:lstStyle/>
          <a:p>
            <a:pPr eaLnBrk="1" hangingPunct="1"/>
            <a:r>
              <a:rPr lang="da-DK" altLang="da-DK" sz="2800" noProof="0" dirty="0">
                <a:solidFill>
                  <a:srgbClr val="000066"/>
                </a:solidFill>
                <a:ea typeface="ＭＳ Ｐゴシック" pitchFamily="34" charset="-128"/>
              </a:rPr>
              <a:t>compareTo kan </a:t>
            </a:r>
            <a:r>
              <a:rPr lang="da-DK" altLang="da-DK" sz="3000" noProof="0" dirty="0">
                <a:solidFill>
                  <a:srgbClr val="000066"/>
                </a:solidFill>
                <a:ea typeface="ＭＳ Ｐゴシック" pitchFamily="34" charset="-128"/>
              </a:rPr>
              <a:t>implementeres</a:t>
            </a:r>
            <a:r>
              <a:rPr lang="da-DK" altLang="da-DK" sz="2800" noProof="0" dirty="0">
                <a:solidFill>
                  <a:srgbClr val="000066"/>
                </a:solidFill>
                <a:ea typeface="ＭＳ Ｐゴシック" pitchFamily="34" charset="-128"/>
              </a:rPr>
              <a:t> på mange måder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6" cy="7203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>
                <a:solidFill>
                  <a:srgbClr val="A50021"/>
                </a:solidFill>
                <a:ea typeface="ＭＳ Ｐゴシック" pitchFamily="34" charset="-128"/>
              </a:rPr>
              <a:t>Vi kan ordne (alfabetisk) efter personens navn</a:t>
            </a:r>
          </a:p>
          <a:p>
            <a:pPr marL="666750" lvl="1" indent="-266700" eaLnBrk="1" hangingPunct="1">
              <a:lnSpc>
                <a:spcPct val="90000"/>
              </a:lnSpc>
            </a:pPr>
            <a:r>
              <a:rPr lang="da-DK" altLang="da-DK" sz="1800" kern="0" dirty="0">
                <a:ea typeface="ＭＳ Ｐゴシック" pitchFamily="34" charset="-128"/>
              </a:rPr>
              <a:t>Til dette formål kan vi bruge compareTo metoden fra String klassen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86102" y="1917055"/>
            <a:ext cx="5054050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.name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9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p.name</a:t>
            </a:r>
            <a:r>
              <a:rPr lang="en-US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02" y="4193852"/>
            <a:ext cx="65151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95536" y="2981985"/>
            <a:ext cx="252028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Personens eget navn</a:t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>
                <a:solidFill>
                  <a:srgbClr val="FF0000"/>
                </a:solidFill>
              </a:rPr>
              <a:t>(</a:t>
            </a:r>
            <a:r>
              <a:rPr lang="da-DK" altLang="da-DK" sz="1400" b="1" dirty="0" err="1">
                <a:solidFill>
                  <a:srgbClr val="008000"/>
                </a:solidFill>
              </a:rPr>
              <a:t>this</a:t>
            </a:r>
            <a:r>
              <a:rPr lang="da-DK" altLang="da-DK" sz="1400" b="1" dirty="0">
                <a:solidFill>
                  <a:srgbClr val="FF0000"/>
                </a:solidFill>
              </a:rPr>
              <a:t> kan udelades)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524589" y="2507098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2020534" y="2255323"/>
            <a:ext cx="1175512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395275" y="2516623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148064" y="2976218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Navnet på personen 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721240" y="2253961"/>
            <a:ext cx="832756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993215" y="2528869"/>
            <a:ext cx="0" cy="4683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095211" y="2988464"/>
            <a:ext cx="21346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(alfabetisk ordning)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346918" y="2258043"/>
            <a:ext cx="1216479" cy="25177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440941" y="1902020"/>
            <a:ext cx="2559126" cy="174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Bemærk at vi kan referere direkte til den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>
                <a:solidFill>
                  <a:srgbClr val="0000FF"/>
                </a:solidFill>
              </a:rPr>
              <a:t>name</a:t>
            </a:r>
            <a:r>
              <a:rPr lang="da-DK" altLang="da-DK" sz="1400" b="1" dirty="0">
                <a:solidFill>
                  <a:srgbClr val="0000FF"/>
                </a:solidFill>
              </a:rPr>
              <a:t> (uden brug af accessor metode)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Feltvariablen er privat for </a:t>
            </a:r>
            <a:r>
              <a:rPr lang="da-DK" altLang="da-DK" sz="1400" b="1" dirty="0">
                <a:solidFill>
                  <a:srgbClr val="008000"/>
                </a:solidFill>
              </a:rPr>
              <a:t>klassen</a:t>
            </a:r>
            <a:r>
              <a:rPr lang="da-DK" altLang="da-DK" sz="1400" b="1" dirty="0">
                <a:solidFill>
                  <a:srgbClr val="0000FF"/>
                </a:solidFill>
              </a:rPr>
              <a:t> (ikke privat for objektet)</a:t>
            </a:r>
          </a:p>
        </p:txBody>
      </p:sp>
    </p:spTree>
    <p:extLst>
      <p:ext uri="{BB962C8B-B14F-4D97-AF65-F5344CB8AC3E}">
        <p14:creationId xmlns:p14="http://schemas.microsoft.com/office/powerpoint/2010/main" val="39062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CF80C8-FDF6-428F-ADB2-798521E44FA0}">
  <ds:schemaRefs>
    <ds:schemaRef ds:uri="e064323b-8959-406a-a3e9-bb6e93638192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f659a008-7c21-4ee3-a745-e38581e13101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98CCF2-145F-4D2F-88AD-F33A469F3E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147F5E-AAC4-49FA-85D9-313ECD75C1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11681</TotalTime>
  <Words>4256</Words>
  <Application>Microsoft Office PowerPoint</Application>
  <PresentationFormat>On-screen Show (4:3)</PresentationFormat>
  <Paragraphs>626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Courier New</vt:lpstr>
      <vt:lpstr>Monotype Sorts</vt:lpstr>
      <vt:lpstr>Symbol</vt:lpstr>
      <vt:lpstr>Times New Roman</vt:lpstr>
      <vt:lpstr>Standarddesign</vt:lpstr>
      <vt:lpstr>PowerPoint Presentation</vt:lpstr>
      <vt:lpstr>● Sortering via Collections og Comparable</vt:lpstr>
      <vt:lpstr>Brug af Collections på ArrayList&lt;String&gt;</vt:lpstr>
      <vt:lpstr>Brug af Collections på ArrayList&lt;String&gt;</vt:lpstr>
      <vt:lpstr>Brug af Collections på ArrayList&lt;Person&gt;</vt:lpstr>
      <vt:lpstr>Brug af Collections på ArrayList&lt;Person&gt;</vt:lpstr>
      <vt:lpstr>Hvad gik galt?</vt:lpstr>
      <vt:lpstr>Ordning kan defineres via interfacet Comparable</vt:lpstr>
      <vt:lpstr>compareTo kan implementeres på mange måder</vt:lpstr>
      <vt:lpstr>Vi kan ordne efter personens alder</vt:lpstr>
      <vt:lpstr>Vi kan kombinere de to ordningskriterier</vt:lpstr>
      <vt:lpstr>Klassediagram</vt:lpstr>
      <vt:lpstr>Hvad gør vi, når vi har brug for flere ordninger?</vt:lpstr>
      <vt:lpstr>Brug af Comparator på ArrayList&lt;Person&gt;</vt:lpstr>
      <vt:lpstr>Ordning efter navn</vt:lpstr>
      <vt:lpstr>Ordning efter alder (med yngste først)</vt:lpstr>
      <vt:lpstr>Ordning efter alder og navn</vt:lpstr>
      <vt:lpstr>Klassediagram for brug af Comparator</vt:lpstr>
      <vt:lpstr>Comparable eller Comparator?</vt:lpstr>
      <vt:lpstr>● Algoritmeskabelonen findBest</vt:lpstr>
      <vt:lpstr>findBest kan også løses ved at sortere</vt:lpstr>
      <vt:lpstr>● Information om køreprøven</vt:lpstr>
      <vt:lpstr>Tjekpunkter</vt:lpstr>
      <vt:lpstr>Tilladt / forbudt</vt:lpstr>
      <vt:lpstr>Andre ting</vt:lpstr>
      <vt:lpstr>Resultat + praktiske ting</vt:lpstr>
      <vt:lpstr>Forberedelse til køreprøven</vt:lpstr>
      <vt:lpstr>● Afleveringsopgaver i uge 5 og 6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676</cp:revision>
  <cp:lastPrinted>2019-07-30T07:41:20Z</cp:lastPrinted>
  <dcterms:created xsi:type="dcterms:W3CDTF">2011-09-16T07:00:02Z</dcterms:created>
  <dcterms:modified xsi:type="dcterms:W3CDTF">2025-09-18T10:22:43Z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