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7" autoAdjust="0"/>
    <p:restoredTop sz="94726" autoAdjust="0"/>
  </p:normalViewPr>
  <p:slideViewPr>
    <p:cSldViewPr>
      <p:cViewPr varScale="1">
        <p:scale>
          <a:sx n="113" d="100"/>
          <a:sy n="113" d="100"/>
        </p:scale>
        <p:origin x="1248" y="102"/>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smtClean="0"/>
              <a:t>12.30 </a:t>
            </a:r>
            <a:r>
              <a:rPr lang="da-DK" sz="1600" dirty="0"/>
              <a:t>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15.00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a:t>
            </a:r>
            <a:r>
              <a:rPr lang="da-DK" sz="1600" dirty="0" smtClean="0"/>
              <a:t>(7 </a:t>
            </a:r>
            <a:r>
              <a:rPr lang="da-DK" sz="1600" dirty="0"/>
              <a:t>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a:t>
            </a:r>
            <a:r>
              <a:rPr lang="da-DK" altLang="da-DK" sz="1800" b="1" spc="-80" smtClean="0">
                <a:solidFill>
                  <a:srgbClr val="A50021"/>
                </a:solidFill>
              </a:rPr>
              <a:t>sværhedsgrad </a:t>
            </a:r>
            <a:r>
              <a:rPr lang="da-DK" altLang="da-DK" sz="1800" b="1" spc="-80" smtClean="0">
                <a:solidFill>
                  <a:srgbClr val="A50021"/>
                </a:solidFill>
              </a:rPr>
              <a:t>3,06</a:t>
            </a:r>
            <a:endParaRPr lang="da-DK" altLang="da-DK" sz="1800" b="1" spc="-80" dirty="0" smtClean="0">
              <a:solidFill>
                <a:srgbClr val="A50021"/>
              </a:solidFill>
            </a:endParaRPr>
          </a:p>
          <a:p>
            <a:pPr marL="742950" lvl="1" indent="-285750">
              <a:spcBef>
                <a:spcPts val="600"/>
              </a:spcBef>
            </a:pPr>
            <a:r>
              <a:rPr lang="da-DK" altLang="da-DK" sz="1600" dirty="0" smtClean="0"/>
              <a:t>Det er meget lavere end sidste gang, hvor den var 3,75</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Dog var der nogle genafleveringer, fordi opgaverne ikke var godkendt på testserveren</a:t>
            </a:r>
          </a:p>
          <a:p>
            <a:pPr marL="742950" lvl="1" indent="-285750">
              <a:spcBef>
                <a:spcPts val="600"/>
              </a:spcBef>
              <a:buFontTx/>
              <a:buChar char="–"/>
            </a:pPr>
            <a:r>
              <a:rPr lang="da-DK" altLang="da-DK" sz="1600" dirty="0" smtClean="0"/>
              <a:t>Det er et ufravigeligt krav, idet det er jer, der skal øver jer i at finde og rette fejlene – ikke instruktorerne</a:t>
            </a:r>
          </a:p>
          <a:p>
            <a:pPr marL="271463" lvl="1" indent="-271463">
              <a:spcBef>
                <a:spcPts val="1200"/>
              </a:spcBef>
              <a:buFontTx/>
              <a:buChar char="•"/>
            </a:pPr>
            <a:r>
              <a:rPr lang="da-DK" altLang="da-DK" sz="1800" b="1" spc="-40" dirty="0" smtClean="0">
                <a:solidFill>
                  <a:srgbClr val="A50021"/>
                </a:solidFill>
              </a:rPr>
              <a:t>I </a:t>
            </a:r>
            <a:r>
              <a:rPr lang="da-DK" altLang="da-DK" sz="1800" b="1" spc="-40" dirty="0">
                <a:solidFill>
                  <a:srgbClr val="A50021"/>
                </a:solidFill>
              </a:rPr>
              <a:t>har klaret Quiz </a:t>
            </a:r>
            <a:r>
              <a:rPr lang="da-DK" altLang="da-DK" sz="1800" b="1" spc="-40" dirty="0" smtClean="0">
                <a:solidFill>
                  <a:srgbClr val="A50021"/>
                </a:solidFill>
              </a:rPr>
              <a:t>4 fint</a:t>
            </a:r>
            <a:endParaRPr lang="da-DK" altLang="da-DK" sz="1800" b="1" spc="-40" dirty="0">
              <a:solidFill>
                <a:srgbClr val="A50021"/>
              </a:solidFill>
            </a:endParaRPr>
          </a:p>
          <a:p>
            <a:pPr marL="742950" lvl="1" indent="-285750">
              <a:spcBef>
                <a:spcPts val="600"/>
              </a:spcBef>
              <a:buFontTx/>
              <a:buChar char="–"/>
            </a:pPr>
            <a:r>
              <a:rPr lang="da-DK" altLang="da-DK" sz="1600" dirty="0" smtClean="0"/>
              <a:t>I brugte 1,47 forsøg pr spørgsmål (mod 1,43 i foråret 2024)</a:t>
            </a:r>
          </a:p>
          <a:p>
            <a:pPr lvl="1">
              <a:spcBef>
                <a:spcPts val="600"/>
              </a:spcBef>
              <a:buNone/>
            </a:pPr>
            <a:endParaRPr lang="da-DK" altLang="da-DK" sz="1600" dirty="0" smtClean="0"/>
          </a:p>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færre af dem)</a:t>
            </a:r>
          </a:p>
          <a:p>
            <a:pPr marL="742950" lvl="1" indent="-285750">
              <a:spcBef>
                <a:spcPts val="600"/>
              </a:spcBef>
            </a:pPr>
            <a:r>
              <a:rPr lang="da-DK" altLang="da-DK" sz="1600" dirty="0"/>
              <a:t>I kan selvfølgelig stadig få hjælp via diskussionsforummet og studiecaféerne fredag eftermiddag kl </a:t>
            </a:r>
            <a:r>
              <a:rPr lang="da-DK" altLang="da-DK" sz="1600" dirty="0" smtClean="0"/>
              <a:t>15.30-17.00</a:t>
            </a:r>
          </a:p>
          <a:p>
            <a:pPr marL="742950" lvl="1" indent="-285750">
              <a:spcBef>
                <a:spcPts val="600"/>
              </a:spcBef>
            </a:pPr>
            <a:r>
              <a:rPr lang="da-DK" altLang="da-DK" sz="1600" dirty="0" smtClean="0"/>
              <a:t>I bruger diskussionsforummet langt mindre end tidligere år</a:t>
            </a:r>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8" y="1071208"/>
            <a:ext cx="8415673" cy="559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altLang="da-DK" b="1" dirty="0">
                <a:solidFill>
                  <a:srgbClr val="A50021"/>
                </a:solidFill>
              </a:rPr>
              <a:t>Læs opgaveformuleringen omhyggeligt</a:t>
            </a:r>
          </a:p>
          <a:p>
            <a:pPr marL="742950" lvl="1" indent="-285750">
              <a:spcBef>
                <a:spcPts val="600"/>
              </a:spcBef>
            </a:pPr>
            <a:r>
              <a:rPr lang="da-DK" altLang="da-DK" sz="1800" dirty="0"/>
              <a:t>Mange fejl skyldes, at man misforstår eller overser ting, der står i </a:t>
            </a:r>
            <a:r>
              <a:rPr lang="da-DK" altLang="da-DK" sz="1800" dirty="0" smtClean="0"/>
              <a:t>den</a:t>
            </a:r>
          </a:p>
          <a:p>
            <a:pPr marL="285750" lvl="1" indent="-285750">
              <a:spcBef>
                <a:spcPts val="1200"/>
              </a:spcBef>
              <a:buChar char="•"/>
            </a:pPr>
            <a:r>
              <a:rPr lang="da-DK" altLang="da-DK" sz="1800" b="1" dirty="0" smtClean="0">
                <a:solidFill>
                  <a:srgbClr val="A50021"/>
                </a:solidFill>
              </a:rPr>
              <a:t>Læs fejlrapporterne omhyggeligt</a:t>
            </a:r>
          </a:p>
          <a:p>
            <a:pPr marL="742950" lvl="1" indent="-285750">
              <a:spcBef>
                <a:spcPts val="600"/>
              </a:spcBef>
            </a:pPr>
            <a:r>
              <a:rPr lang="da-DK" altLang="da-DK" sz="1800" dirty="0" smtClean="0"/>
              <a:t>Både dem fra BlueJ og dem fra testserveren</a:t>
            </a:r>
          </a:p>
          <a:p>
            <a:pPr marL="742950" lvl="1" indent="-285750">
              <a:spcBef>
                <a:spcPts val="600"/>
              </a:spcBef>
            </a:pPr>
            <a:r>
              <a:rPr lang="da-DK" altLang="da-DK" sz="1800" dirty="0" smtClean="0"/>
              <a:t>Læg mærke til linkene “Vis compiler-output” og “Vis runtime-output” samt “Meddelelser” i testrapporterne</a:t>
            </a:r>
          </a:p>
          <a:p>
            <a:pPr marL="285750" lvl="1" indent="-285750">
              <a:spcBef>
                <a:spcPts val="1200"/>
              </a:spcBef>
              <a:buChar char="•"/>
            </a:pPr>
            <a:r>
              <a:rPr lang="da-DK" sz="1800" b="1" dirty="0" smtClean="0">
                <a:solidFill>
                  <a:srgbClr val="A50021"/>
                </a:solidFill>
              </a:rPr>
              <a:t>Genaflevér </a:t>
            </a:r>
            <a:r>
              <a:rPr lang="da-DK" sz="1800" b="1" dirty="0">
                <a:solidFill>
                  <a:srgbClr val="A50021"/>
                </a:solidFill>
              </a:rPr>
              <a:t>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41555"/>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8158</TotalTime>
  <Words>593</Words>
  <Application>Microsoft Office PowerPoint</Application>
  <PresentationFormat>On-screen Show (4:3)</PresentationFormat>
  <Paragraphs>59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573</cp:revision>
  <cp:lastPrinted>2019-02-08T06:10:49Z</cp:lastPrinted>
  <dcterms:created xsi:type="dcterms:W3CDTF">2000-02-22T02:31:40Z</dcterms:created>
  <dcterms:modified xsi:type="dcterms:W3CDTF">2025-03-02T06:44:25Z</dcterms:modified>
</cp:coreProperties>
</file>