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5"/>
  </p:notesMasterIdLst>
  <p:handoutMasterIdLst>
    <p:handoutMasterId r:id="rId36"/>
  </p:handoutMasterIdLst>
  <p:sldIdLst>
    <p:sldId id="316" r:id="rId5"/>
    <p:sldId id="277" r:id="rId6"/>
    <p:sldId id="288" r:id="rId7"/>
    <p:sldId id="339" r:id="rId8"/>
    <p:sldId id="340" r:id="rId9"/>
    <p:sldId id="341" r:id="rId10"/>
    <p:sldId id="342" r:id="rId11"/>
    <p:sldId id="295" r:id="rId12"/>
    <p:sldId id="343" r:id="rId13"/>
    <p:sldId id="344" r:id="rId14"/>
    <p:sldId id="345" r:id="rId15"/>
    <p:sldId id="299" r:id="rId16"/>
    <p:sldId id="369" r:id="rId17"/>
    <p:sldId id="370" r:id="rId18"/>
    <p:sldId id="371" r:id="rId19"/>
    <p:sldId id="372" r:id="rId20"/>
    <p:sldId id="373" r:id="rId21"/>
    <p:sldId id="375" r:id="rId22"/>
    <p:sldId id="376" r:id="rId23"/>
    <p:sldId id="377" r:id="rId24"/>
    <p:sldId id="378" r:id="rId25"/>
    <p:sldId id="386" r:id="rId26"/>
    <p:sldId id="382" r:id="rId27"/>
    <p:sldId id="385" r:id="rId28"/>
    <p:sldId id="388" r:id="rId29"/>
    <p:sldId id="383" r:id="rId30"/>
    <p:sldId id="384" r:id="rId31"/>
    <p:sldId id="387" r:id="rId32"/>
    <p:sldId id="325" r:id="rId33"/>
    <p:sldId id="326" r:id="rId34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3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50021"/>
    <a:srgbClr val="000066"/>
    <a:srgbClr val="CCECFF"/>
    <a:srgbClr val="CCFFCC"/>
    <a:srgbClr val="FFEBFF"/>
    <a:srgbClr val="FFFFCC"/>
    <a:srgbClr val="CC0000"/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55" autoAdjust="0"/>
    <p:restoredTop sz="94703" autoAdjust="0"/>
  </p:normalViewPr>
  <p:slideViewPr>
    <p:cSldViewPr>
      <p:cViewPr varScale="1">
        <p:scale>
          <a:sx n="129" d="100"/>
          <a:sy n="129" d="100"/>
        </p:scale>
        <p:origin x="150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5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-9232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4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>
                <a:solidFill>
                  <a:schemeClr val="tx1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4" y="9444386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5C4EE06-468B-4C8F-AFEE-EA804ACBE54B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39486927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6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6" y="4720651"/>
            <a:ext cx="4958993" cy="4475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defTabSz="954473">
              <a:defRPr sz="1300" b="1">
                <a:solidFill>
                  <a:srgbClr val="CC0000"/>
                </a:solidFill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6" y="9445929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7" rIns="95436" bIns="47717" numCol="1" anchor="b" anchorCtr="0" compatLnSpc="1">
            <a:prstTxWarp prst="textNoShape">
              <a:avLst/>
            </a:prstTxWarp>
          </a:bodyPr>
          <a:lstStyle>
            <a:lvl1pPr algn="r" defTabSz="954473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B6A212E3-42E5-43A1-B9D2-7C66942FCF9F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100066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10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FF10E69B-73AF-4860-8691-E429F7DCEA38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25361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73F1FA3-FCC4-4878-936F-A26BD23E216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30412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A212E3-42E5-43A1-B9D2-7C66942FCF9F}" type="slidenum">
              <a:rPr lang="da-DK" altLang="da-DK" smtClean="0"/>
              <a:pPr/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123196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53874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6B0D70C-2929-4386-8050-DC4284CB5E07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1086" y="4722193"/>
            <a:ext cx="4958992" cy="4473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896" indent="-285730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2917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085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251" indent="-228583" defTabSz="990529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418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585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8752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5919" indent="-228583" defTabSz="990529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2E662E6-998A-46D0-B84C-B1627352EA9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896938" y="746125"/>
            <a:ext cx="4967287" cy="3727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Char char="-"/>
            </a:pPr>
            <a:endParaRPr lang="da-DK" altLang="da-DK" dirty="0" smtClean="0">
              <a:ea typeface="ＭＳ Ｐゴシック" charset="-128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9586332" indent="-39109187"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77144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54287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431431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908573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2C45CC73-9E30-4114-B823-3C84CA74175B}" type="slidenum">
              <a:rPr lang="da-DK" altLang="da-DK" sz="1300"/>
              <a:pPr eaLnBrk="1" hangingPunct="1"/>
              <a:t>28</a:t>
            </a:fld>
            <a:endParaRPr lang="da-DK" altLang="da-DK" sz="1300"/>
          </a:p>
        </p:txBody>
      </p:sp>
    </p:spTree>
    <p:extLst>
      <p:ext uri="{BB962C8B-B14F-4D97-AF65-F5344CB8AC3E}">
        <p14:creationId xmlns:p14="http://schemas.microsoft.com/office/powerpoint/2010/main" val="157266012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D0D15BEC-A969-4B4E-A419-C8485F5E417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29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856" indent="-275329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16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842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368" indent="-220264" defTabSz="95447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Pladsholder til diasbillede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8434" name="Pladsholder til no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da-DK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18435" name="Pladsholder til diasnumm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0133CF1-8051-4591-B10F-9A5C365987B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AB20EDA9-1272-46B7-B49D-B9E5B3868AC6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9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921639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title</a:t>
            </a:r>
            <a:r>
              <a:rPr lang="da-DK" dirty="0" smtClean="0"/>
              <a:t> </a:t>
            </a:r>
            <a:r>
              <a:rPr lang="da-DK" dirty="0" err="1" smtClean="0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A50021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 sz="1800"/>
            </a:lvl3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669798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6061353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title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</a:t>
            </a:r>
            <a:endParaRPr lang="da-DK" altLang="da-DK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dirty="0" err="1" smtClean="0"/>
              <a:t>Click</a:t>
            </a:r>
            <a:r>
              <a:rPr lang="da-DK" altLang="da-DK" dirty="0" smtClean="0"/>
              <a:t> to </a:t>
            </a:r>
            <a:r>
              <a:rPr lang="da-DK" altLang="da-DK" dirty="0" err="1" smtClean="0"/>
              <a:t>edit</a:t>
            </a:r>
            <a:r>
              <a:rPr lang="da-DK" altLang="da-DK" dirty="0" smtClean="0"/>
              <a:t> Master </a:t>
            </a:r>
            <a:r>
              <a:rPr lang="da-DK" altLang="da-DK" dirty="0" err="1" smtClean="0"/>
              <a:t>text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styles</a:t>
            </a:r>
            <a:endParaRPr lang="da-DK" altLang="da-DK" dirty="0" smtClean="0"/>
          </a:p>
          <a:p>
            <a:pPr lvl="1"/>
            <a:r>
              <a:rPr lang="da-DK" altLang="da-DK" dirty="0" smtClean="0"/>
              <a:t>Second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2"/>
            <a:r>
              <a:rPr lang="da-DK" altLang="da-DK" dirty="0" smtClean="0"/>
              <a:t>Third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3"/>
            <a:r>
              <a:rPr lang="da-DK" altLang="da-DK" dirty="0" err="1" smtClean="0"/>
              <a:t>Fourth</a:t>
            </a:r>
            <a:r>
              <a:rPr lang="da-DK" altLang="da-DK" dirty="0" smtClean="0"/>
              <a:t>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  <a:p>
            <a:pPr lvl="4"/>
            <a:r>
              <a:rPr lang="da-DK" altLang="da-DK" dirty="0" smtClean="0"/>
              <a:t>Fifth </a:t>
            </a:r>
            <a:r>
              <a:rPr lang="da-DK" altLang="da-DK" dirty="0" err="1" smtClean="0"/>
              <a:t>level</a:t>
            </a:r>
            <a:endParaRPr lang="da-DK" altLang="da-DK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96696" y="6395842"/>
            <a:ext cx="64730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800" b="1">
                <a:solidFill>
                  <a:srgbClr val="000066"/>
                </a:solidFill>
              </a:defRPr>
            </a:lvl1pPr>
          </a:lstStyle>
          <a:p>
            <a:fld id="{D5F120ED-4883-459A-AC97-4FAD8D591FCC}" type="slidenum">
              <a:rPr lang="da-DK" altLang="da-DK" smtClean="0"/>
              <a:pPr/>
              <a:t>‹#›</a:t>
            </a:fld>
            <a:endParaRPr lang="da-DK" altLang="da-DK" dirty="0"/>
          </a:p>
        </p:txBody>
      </p:sp>
      <p:sp>
        <p:nvSpPr>
          <p:cNvPr id="1031" name="Line 9"/>
          <p:cNvSpPr>
            <a:spLocks noChangeShapeType="1"/>
          </p:cNvSpPr>
          <p:nvPr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A5002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C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ignatieff@outlook.com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752"/>
            <a:ext cx="5831880" cy="2808312"/>
          </a:xfrm>
        </p:spPr>
        <p:txBody>
          <a:bodyPr/>
          <a:lstStyle/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Sortering ved hjælp af klassen Collections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</a:t>
            </a:r>
            <a:r>
              <a:rPr lang="da-DK" altLang="da-DK" sz="1800" dirty="0" smtClean="0">
                <a:ea typeface="ＭＳ Ｐゴシック" pitchFamily="34" charset="-128"/>
              </a:rPr>
              <a:t>brug </a:t>
            </a:r>
            <a:r>
              <a:rPr lang="da-DK" altLang="da-DK" sz="1800" dirty="0">
                <a:ea typeface="ＭＳ Ｐゴシック" pitchFamily="34" charset="-128"/>
              </a:rPr>
              <a:t>af interfacet Comparable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</a:t>
            </a:r>
            <a:r>
              <a:rPr lang="da-DK" altLang="da-DK" sz="1800" dirty="0" smtClean="0">
                <a:ea typeface="ＭＳ Ｐゴシック" pitchFamily="34" charset="-128"/>
              </a:rPr>
              <a:t>brug </a:t>
            </a:r>
            <a:r>
              <a:rPr lang="da-DK" altLang="da-DK" sz="1800" dirty="0">
                <a:ea typeface="ＭＳ Ｐゴシック" pitchFamily="34" charset="-128"/>
              </a:rPr>
              <a:t>af interfacet Comparator</a:t>
            </a: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spc="-50" dirty="0" smtClean="0">
                <a:ea typeface="ＭＳ Ｐゴシック" pitchFamily="34" charset="-128"/>
              </a:rPr>
              <a:t>findBest som sorteringsproblem</a:t>
            </a:r>
          </a:p>
          <a:p>
            <a:pPr marL="342900"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Information om køreprøven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Form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Forberedelse </a:t>
            </a:r>
            <a:endParaRPr lang="da-DK" altLang="da-DK" sz="1800" dirty="0">
              <a:ea typeface="ＭＳ Ｐゴシック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67544" y="332656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en-US" sz="3200" kern="0" dirty="0" smtClean="0">
                <a:ea typeface="ＭＳ Ｐゴシック" pitchFamily="34" charset="-128"/>
              </a:rPr>
              <a:t>Forelæsning Uge 5 –</a:t>
            </a:r>
            <a:r>
              <a:rPr lang="da-DK" altLang="en-US" sz="3200" kern="0" dirty="0">
                <a:ea typeface="ＭＳ Ｐゴシック" pitchFamily="34" charset="-128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Mandag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7712" y="3645024"/>
            <a:ext cx="5228784" cy="308884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</p:pic>
    </p:spTree>
    <p:extLst>
      <p:ext uri="{BB962C8B-B14F-4D97-AF65-F5344CB8AC3E}">
        <p14:creationId xmlns:p14="http://schemas.microsoft.com/office/powerpoint/2010/main" val="1041321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424935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Vi kan </a:t>
            </a:r>
            <a:r>
              <a:rPr lang="da-DK" altLang="da-DK" sz="3200" dirty="0" smtClean="0">
                <a:ea typeface="ＭＳ Ｐゴシック" pitchFamily="34" charset="-128"/>
              </a:rPr>
              <a:t>ordne </a:t>
            </a:r>
            <a:r>
              <a:rPr lang="da-DK" altLang="da-DK" sz="3200" dirty="0">
                <a:ea typeface="ＭＳ Ｐゴシック" pitchFamily="34" charset="-128"/>
              </a:rPr>
              <a:t>efter personens alder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10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512310" y="1116033"/>
            <a:ext cx="1728191" cy="50427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Yngste først</a:t>
            </a: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275856" y="1116033"/>
            <a:ext cx="4248472" cy="255454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==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0;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rgbClr val="7030A0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&lt;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)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-1;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+1;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4212377"/>
            <a:ext cx="65532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413535" y="3212976"/>
            <a:ext cx="4104456" cy="92948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359946" y="2816821"/>
            <a:ext cx="2771894" cy="39615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Simplere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løsning</a:t>
            </a:r>
            <a:endParaRPr lang="da-DK" altLang="da-DK" b="1" kern="0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2987824" y="6228601"/>
            <a:ext cx="352839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Hvis to personer har samme alder, er rækkefølgen i listen uændret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3491879" y="5957991"/>
            <a:ext cx="252025" cy="34261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22"/>
          <p:cNvSpPr/>
          <p:nvPr/>
        </p:nvSpPr>
        <p:spPr bwMode="auto">
          <a:xfrm>
            <a:off x="2627784" y="5580529"/>
            <a:ext cx="1782196" cy="36004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012160" y="2599399"/>
            <a:ext cx="2283726" cy="830997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&lt;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=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this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&gt; p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positiv</a:t>
            </a:r>
          </a:p>
        </p:txBody>
      </p:sp>
    </p:spTree>
    <p:extLst>
      <p:ext uri="{BB962C8B-B14F-4D97-AF65-F5344CB8AC3E}">
        <p14:creationId xmlns:p14="http://schemas.microsoft.com/office/powerpoint/2010/main" val="320024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9" grpId="0"/>
      <p:bldP spid="20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424935" cy="609600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ea typeface="ＭＳ Ｐゴシック" pitchFamily="34" charset="-128"/>
              </a:rPr>
              <a:t>Vi kan </a:t>
            </a:r>
            <a:r>
              <a:rPr lang="da-DK" altLang="da-DK" sz="3200" dirty="0" smtClean="0">
                <a:ea typeface="ＭＳ Ｐゴシック" pitchFamily="34" charset="-128"/>
              </a:rPr>
              <a:t>kombinere de to ordningskriterier</a:t>
            </a:r>
            <a:endParaRPr lang="da-DK" altLang="da-DK" sz="320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11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67545" y="1052736"/>
            <a:ext cx="8424935" cy="81671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sz="24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Vi ordner </a:t>
            </a:r>
            <a:r>
              <a:rPr lang="da-DK" altLang="da-DK" sz="24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primært</a:t>
            </a:r>
            <a:r>
              <a:rPr lang="da-DK" altLang="da-DK" sz="24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efter alder, men hvis to personer</a:t>
            </a:r>
            <a:r>
              <a:rPr lang="da-DK" altLang="da-DK" sz="24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er lige gamle </a:t>
            </a:r>
            <a:r>
              <a:rPr lang="da-DK" altLang="da-DK" sz="24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ordnes </a:t>
            </a:r>
            <a:r>
              <a:rPr lang="da-DK" altLang="da-DK" sz="24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charset="-128"/>
              </a:rPr>
              <a:t>sekundært</a:t>
            </a:r>
            <a:r>
              <a:rPr lang="da-DK" altLang="da-DK" sz="24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 alfabetisk </a:t>
            </a:r>
            <a:r>
              <a:rPr lang="da-DK" altLang="da-DK" sz="24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efter navn</a:t>
            </a:r>
          </a:p>
          <a:p>
            <a:pPr lvl="1" eaLnBrk="1" hangingPunct="1">
              <a:lnSpc>
                <a:spcPct val="90000"/>
              </a:lnSpc>
            </a:pPr>
            <a:endParaRPr lang="da-DK" altLang="da-DK" sz="19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2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331404" y="2104116"/>
            <a:ext cx="4896780" cy="2139047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p){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if(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!=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)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//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Alderen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er</a:t>
            </a:r>
            <a:r>
              <a:rPr lang="en-US" altLang="da-DK" sz="16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00FF"/>
                </a:solidFill>
                <a:latin typeface="Courier New" pitchFamily="49" charset="0"/>
              </a:rPr>
              <a:t>identisk</a:t>
            </a:r>
            <a:endParaRPr lang="en-US" altLang="da-DK" sz="16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.name.compareTo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(p.name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921" y="4616152"/>
            <a:ext cx="65341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21"/>
          <p:cNvSpPr txBox="1">
            <a:spLocks noChangeArrowheads="1"/>
          </p:cNvSpPr>
          <p:nvPr/>
        </p:nvSpPr>
        <p:spPr bwMode="auto">
          <a:xfrm>
            <a:off x="6551804" y="3385895"/>
            <a:ext cx="20238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Ellers </a:t>
            </a:r>
            <a:r>
              <a:rPr lang="da-DK" altLang="da-DK" sz="1400" b="1" dirty="0">
                <a:solidFill>
                  <a:srgbClr val="FF0000"/>
                </a:solidFill>
              </a:rPr>
              <a:t>o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rdnes alfabetisk efter 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5930535" y="3756844"/>
            <a:ext cx="585914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Rectangle 11"/>
          <p:cNvSpPr/>
          <p:nvPr/>
        </p:nvSpPr>
        <p:spPr bwMode="auto">
          <a:xfrm>
            <a:off x="1619671" y="3648891"/>
            <a:ext cx="4310865" cy="26022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551804" y="2519318"/>
            <a:ext cx="24342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Hvis alderen er forskellig ordnes efter alder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4936068" y="2780928"/>
            <a:ext cx="158038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/>
          <p:nvPr/>
        </p:nvSpPr>
        <p:spPr bwMode="auto">
          <a:xfrm>
            <a:off x="1621044" y="2447168"/>
            <a:ext cx="3315023" cy="85483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5921544" y="4129833"/>
            <a:ext cx="2898928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Køreprøven indeholder en sorteringsopgave,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som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ved hjælp af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Collections og Comparable</a:t>
            </a:r>
            <a:endParaRPr lang="da-DK" sz="1600" b="1" dirty="0">
              <a:ln w="11430"/>
              <a:solidFill>
                <a:srgbClr val="0000FF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983384" y="5978013"/>
            <a:ext cx="1727409" cy="20647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2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 Box 21"/>
          <p:cNvSpPr txBox="1">
            <a:spLocks noChangeArrowheads="1"/>
          </p:cNvSpPr>
          <p:nvPr/>
        </p:nvSpPr>
        <p:spPr bwMode="auto">
          <a:xfrm>
            <a:off x="5249088" y="5855140"/>
            <a:ext cx="3266663" cy="77713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82563" indent="-182563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skal lave en compareTo metode for de klasser, vi selv har skrevet</a:t>
            </a:r>
          </a:p>
          <a:p>
            <a:pPr marL="182563" indent="-182563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Resten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genbrug fra Java's API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3599631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Klassediagram</a:t>
            </a: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60231" y="4964786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733943" y="1840653"/>
            <a:ext cx="12080" cy="709116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64290" y="3632286"/>
            <a:ext cx="28153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8" name="Rectangle 19"/>
          <p:cNvSpPr>
            <a:spLocks noChangeArrowheads="1"/>
          </p:cNvSpPr>
          <p:nvPr/>
        </p:nvSpPr>
        <p:spPr bwMode="auto">
          <a:xfrm>
            <a:off x="3635896" y="1052736"/>
            <a:ext cx="2758030" cy="1835176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41986" name="Text Box 5"/>
          <p:cNvSpPr txBox="1">
            <a:spLocks noChangeArrowheads="1"/>
          </p:cNvSpPr>
          <p:nvPr/>
        </p:nvSpPr>
        <p:spPr bwMode="auto">
          <a:xfrm>
            <a:off x="3697730" y="1066901"/>
            <a:ext cx="2696196" cy="1821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b="1" dirty="0"/>
              <a:t>Collections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min(Collection&lt;T&gt; c)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c)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sort(List&lt;T&gt; l)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reverse(List&lt;T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l)</a:t>
            </a:r>
          </a:p>
          <a:p>
            <a:pPr eaLnBrk="1" hangingPunct="1"/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void </a:t>
            </a:r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shuffle(List&lt;T</a:t>
            </a:r>
            <a:r>
              <a:rPr lang="en-US" altLang="da-DK" sz="1400" b="1" dirty="0">
                <a:solidFill>
                  <a:schemeClr val="tx1"/>
                </a:solidFill>
                <a:latin typeface="Courier New" pitchFamily="49" charset="0"/>
              </a:rPr>
              <a:t>&gt; l)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41992" name="Line 13"/>
          <p:cNvSpPr>
            <a:spLocks noChangeShapeType="1"/>
          </p:cNvSpPr>
          <p:nvPr/>
        </p:nvSpPr>
        <p:spPr bwMode="auto">
          <a:xfrm>
            <a:off x="3635896" y="1484784"/>
            <a:ext cx="275803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72400" y="4964786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36753" y="4964786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56173" y="4443846"/>
            <a:ext cx="1" cy="52094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04447" y="4443844"/>
            <a:ext cx="0" cy="52094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>
            <a:off x="6156175" y="4443843"/>
            <a:ext cx="2442702" cy="5064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466289" y="4566207"/>
            <a:ext cx="11759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236295" y="1532876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455142" y="2429873"/>
            <a:ext cx="2397108" cy="1271438"/>
            <a:chOff x="5826686" y="2683347"/>
            <a:chExt cx="2802731" cy="1271438"/>
          </a:xfrm>
        </p:grpSpPr>
        <p:sp>
          <p:nvSpPr>
            <p:cNvPr id="41999" name="Rectangle 20"/>
            <p:cNvSpPr>
              <a:spLocks noChangeArrowheads="1"/>
            </p:cNvSpPr>
            <p:nvPr/>
          </p:nvSpPr>
          <p:spPr bwMode="auto">
            <a:xfrm>
              <a:off x="6012161" y="2817193"/>
              <a:ext cx="2520280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87" name="Text Box 6"/>
            <p:cNvSpPr txBox="1">
              <a:spLocks noChangeArrowheads="1"/>
            </p:cNvSpPr>
            <p:nvPr/>
          </p:nvSpPr>
          <p:spPr bwMode="auto">
            <a:xfrm>
              <a:off x="5826686" y="2683347"/>
              <a:ext cx="2802731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Comparable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compareTo</a:t>
              </a:r>
              <a:r>
                <a:rPr lang="da-DK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(T o)</a:t>
              </a:r>
              <a:endParaRPr lang="en-US" altLang="da-DK" sz="1800" b="1" dirty="0"/>
            </a:p>
          </p:txBody>
        </p:sp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519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40351" y="4983370"/>
            <a:ext cx="45543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12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393926" y="1846053"/>
            <a:ext cx="1340017" cy="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467544" y="2590118"/>
            <a:ext cx="3024336" cy="1354217"/>
            <a:chOff x="544328" y="1557983"/>
            <a:chExt cx="3019560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953347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610541" y="1570727"/>
              <a:ext cx="2953347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44328" y="2166704"/>
              <a:ext cx="2953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1979712" y="1859238"/>
            <a:ext cx="7883" cy="73088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907704" y="1562261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1983653" y="1846053"/>
            <a:ext cx="1652243" cy="1858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4170962" y="2918060"/>
            <a:ext cx="169718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Nyttige metoder (programmeret en gang for alle)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6012160" y="4566207"/>
            <a:ext cx="1459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implements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5854558" y="5407266"/>
            <a:ext cx="18590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compareTo metode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23528" y="3958270"/>
            <a:ext cx="3955664" cy="1502163"/>
            <a:chOff x="323528" y="3958270"/>
            <a:chExt cx="3955664" cy="1502163"/>
          </a:xfrm>
        </p:grpSpPr>
        <p:grpSp>
          <p:nvGrpSpPr>
            <p:cNvPr id="12" name="Group 11"/>
            <p:cNvGrpSpPr/>
            <p:nvPr/>
          </p:nvGrpSpPr>
          <p:grpSpPr>
            <a:xfrm>
              <a:off x="2050827" y="3958270"/>
              <a:ext cx="288925" cy="1072401"/>
              <a:chOff x="1906811" y="4077072"/>
              <a:chExt cx="288925" cy="1072401"/>
            </a:xfrm>
          </p:grpSpPr>
          <p:sp>
            <p:nvSpPr>
              <p:cNvPr id="38" name="AutoShape 10"/>
              <p:cNvSpPr>
                <a:spLocks noChangeArrowheads="1"/>
              </p:cNvSpPr>
              <p:nvPr/>
            </p:nvSpPr>
            <p:spPr bwMode="auto">
              <a:xfrm>
                <a:off x="1906811" y="4077072"/>
                <a:ext cx="288925" cy="21590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  <p:sp>
            <p:nvSpPr>
              <p:cNvPr id="39" name="Line 11"/>
              <p:cNvSpPr>
                <a:spLocks noChangeShapeType="1"/>
              </p:cNvSpPr>
              <p:nvPr/>
            </p:nvSpPr>
            <p:spPr bwMode="auto">
              <a:xfrm>
                <a:off x="2057399" y="4294414"/>
                <a:ext cx="11105" cy="85505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</p:grpSp>
        <p:sp>
          <p:nvSpPr>
            <p:cNvPr id="42" name="Line 16"/>
            <p:cNvSpPr>
              <a:spLocks noChangeShapeType="1"/>
            </p:cNvSpPr>
            <p:nvPr/>
          </p:nvSpPr>
          <p:spPr bwMode="auto">
            <a:xfrm flipH="1">
              <a:off x="899591" y="4581128"/>
              <a:ext cx="6942" cy="502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3" name="Line 17"/>
            <p:cNvSpPr>
              <a:spLocks noChangeShapeType="1"/>
            </p:cNvSpPr>
            <p:nvPr/>
          </p:nvSpPr>
          <p:spPr bwMode="auto">
            <a:xfrm flipH="1">
              <a:off x="3779911" y="4581128"/>
              <a:ext cx="0" cy="50225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4" name="Line 18"/>
            <p:cNvSpPr>
              <a:spLocks noChangeShapeType="1"/>
            </p:cNvSpPr>
            <p:nvPr/>
          </p:nvSpPr>
          <p:spPr bwMode="auto">
            <a:xfrm>
              <a:off x="906533" y="4580804"/>
              <a:ext cx="2899829" cy="3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45" name="Text Box 21"/>
            <p:cNvSpPr txBox="1">
              <a:spLocks noChangeArrowheads="1"/>
            </p:cNvSpPr>
            <p:nvPr/>
          </p:nvSpPr>
          <p:spPr bwMode="auto">
            <a:xfrm>
              <a:off x="2195736" y="4191470"/>
              <a:ext cx="9207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extends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63" name="Text Box 15"/>
            <p:cNvSpPr txBox="1">
              <a:spLocks noChangeArrowheads="1"/>
            </p:cNvSpPr>
            <p:nvPr/>
          </p:nvSpPr>
          <p:spPr bwMode="auto">
            <a:xfrm>
              <a:off x="323528" y="4947233"/>
              <a:ext cx="1117164" cy="5132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64" name="Text Box 21"/>
            <p:cNvSpPr txBox="1">
              <a:spLocks noChangeArrowheads="1"/>
            </p:cNvSpPr>
            <p:nvPr/>
          </p:nvSpPr>
          <p:spPr bwMode="auto">
            <a:xfrm>
              <a:off x="2699792" y="5061204"/>
              <a:ext cx="455431" cy="2547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no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600" b="1" dirty="0" smtClean="0">
                  <a:solidFill>
                    <a:schemeClr val="tx1"/>
                  </a:solidFill>
                </a:rPr>
                <a:t>…</a:t>
              </a:r>
              <a:endParaRPr lang="da-DK" altLang="da-DK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73" name="Text Box 15"/>
            <p:cNvSpPr txBox="1">
              <a:spLocks noChangeArrowheads="1"/>
            </p:cNvSpPr>
            <p:nvPr/>
          </p:nvSpPr>
          <p:spPr bwMode="auto">
            <a:xfrm>
              <a:off x="1603266" y="4941168"/>
              <a:ext cx="1096526" cy="517814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Queue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4" name="Text Box 15"/>
            <p:cNvSpPr txBox="1">
              <a:spLocks noChangeArrowheads="1"/>
            </p:cNvSpPr>
            <p:nvPr/>
          </p:nvSpPr>
          <p:spPr bwMode="auto">
            <a:xfrm>
              <a:off x="3131840" y="4945333"/>
              <a:ext cx="1147352" cy="515099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100" b="1" dirty="0" smtClean="0"/>
                <a:t>&lt;&lt;interface&gt;&gt;</a:t>
              </a:r>
            </a:p>
            <a:p>
              <a:pPr algn="ctr" eaLnBrk="1" hangingPunct="1"/>
              <a:r>
                <a:rPr lang="en-US" altLang="da-DK" sz="1800" b="1" dirty="0" smtClean="0"/>
                <a:t>Set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5477863"/>
            <a:ext cx="4796768" cy="1407521"/>
            <a:chOff x="179512" y="5477863"/>
            <a:chExt cx="4796768" cy="1407521"/>
          </a:xfrm>
        </p:grpSpPr>
        <p:sp>
          <p:nvSpPr>
            <p:cNvPr id="66" name="Text Box 21"/>
            <p:cNvSpPr txBox="1">
              <a:spLocks noChangeArrowheads="1"/>
            </p:cNvSpPr>
            <p:nvPr/>
          </p:nvSpPr>
          <p:spPr bwMode="auto">
            <a:xfrm>
              <a:off x="648275" y="6577607"/>
              <a:ext cx="353103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da-DK" altLang="da-DK" sz="1400" b="1" dirty="0" smtClean="0">
                  <a:solidFill>
                    <a:srgbClr val="0000FF"/>
                  </a:solidFill>
                </a:rPr>
                <a:t>Ca. </a:t>
              </a:r>
              <a:r>
                <a:rPr lang="da-DK" altLang="da-DK" sz="1400" b="1" smtClean="0">
                  <a:solidFill>
                    <a:srgbClr val="0000FF"/>
                  </a:solidFill>
                </a:rPr>
                <a:t>30 </a:t>
              </a:r>
              <a:r>
                <a:rPr lang="da-DK" altLang="da-DK" sz="1400" b="1" dirty="0" smtClean="0">
                  <a:solidFill>
                    <a:srgbClr val="0000FF"/>
                  </a:solidFill>
                </a:rPr>
                <a:t>forskellige Collection klasser</a:t>
              </a:r>
              <a:endParaRPr lang="da-DK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75" name="Text Box 15"/>
            <p:cNvSpPr txBox="1">
              <a:spLocks noChangeArrowheads="1"/>
            </p:cNvSpPr>
            <p:nvPr/>
          </p:nvSpPr>
          <p:spPr bwMode="auto">
            <a:xfrm>
              <a:off x="179512" y="6135217"/>
              <a:ext cx="1239502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ArrayList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6" name="Text Box 15"/>
            <p:cNvSpPr txBox="1">
              <a:spLocks noChangeArrowheads="1"/>
            </p:cNvSpPr>
            <p:nvPr/>
          </p:nvSpPr>
          <p:spPr bwMode="auto">
            <a:xfrm>
              <a:off x="3136435" y="6130945"/>
              <a:ext cx="1128378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HashSet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1546915" y="6135217"/>
              <a:ext cx="1464298" cy="378624"/>
            </a:xfrm>
            <a:prstGeom prst="rect">
              <a:avLst/>
            </a:prstGeom>
            <a:solidFill>
              <a:srgbClr val="CC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>
              <a:no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800" b="1" dirty="0" err="1" smtClean="0"/>
                <a:t>LinkedList</a:t>
              </a:r>
              <a:endParaRPr lang="en-US" altLang="da-DK" sz="1800" b="1" dirty="0"/>
            </a:p>
            <a:p>
              <a:pPr algn="ctr" eaLnBrk="1" hangingPunct="1"/>
              <a:endParaRPr lang="en-US" altLang="da-DK" sz="1200" b="1" dirty="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755576" y="5505729"/>
              <a:ext cx="209529" cy="629488"/>
              <a:chOff x="611560" y="5733256"/>
              <a:chExt cx="209529" cy="629488"/>
            </a:xfrm>
          </p:grpSpPr>
          <p:sp>
            <p:nvSpPr>
              <p:cNvPr id="79" name="Line 11"/>
              <p:cNvSpPr>
                <a:spLocks noChangeShapeType="1"/>
              </p:cNvSpPr>
              <p:nvPr/>
            </p:nvSpPr>
            <p:spPr bwMode="auto">
              <a:xfrm flipH="1">
                <a:off x="708971" y="5907011"/>
                <a:ext cx="0" cy="4557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80" name="AutoShape 10"/>
              <p:cNvSpPr>
                <a:spLocks noChangeArrowheads="1"/>
              </p:cNvSpPr>
              <p:nvPr/>
            </p:nvSpPr>
            <p:spPr bwMode="auto">
              <a:xfrm>
                <a:off x="611560" y="5733256"/>
                <a:ext cx="209529" cy="18605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81" name="Line 11"/>
            <p:cNvSpPr>
              <a:spLocks noChangeShapeType="1"/>
            </p:cNvSpPr>
            <p:nvPr/>
          </p:nvSpPr>
          <p:spPr bwMode="auto">
            <a:xfrm flipH="1">
              <a:off x="2155626" y="5679484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82" name="AutoShape 10"/>
            <p:cNvSpPr>
              <a:spLocks noChangeArrowheads="1"/>
            </p:cNvSpPr>
            <p:nvPr/>
          </p:nvSpPr>
          <p:spPr bwMode="auto">
            <a:xfrm>
              <a:off x="2058215" y="5505729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3642391" y="5505729"/>
              <a:ext cx="209529" cy="629488"/>
              <a:chOff x="3498375" y="5733256"/>
              <a:chExt cx="209529" cy="629488"/>
            </a:xfrm>
          </p:grpSpPr>
          <p:sp>
            <p:nvSpPr>
              <p:cNvPr id="84" name="Line 11"/>
              <p:cNvSpPr>
                <a:spLocks noChangeShapeType="1"/>
              </p:cNvSpPr>
              <p:nvPr/>
            </p:nvSpPr>
            <p:spPr bwMode="auto">
              <a:xfrm flipH="1">
                <a:off x="3595786" y="5907011"/>
                <a:ext cx="0" cy="45573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>
                <a:spAutoFit/>
              </a:bodyPr>
              <a:lstStyle/>
              <a:p>
                <a:endParaRPr lang="da-DK"/>
              </a:p>
            </p:txBody>
          </p:sp>
          <p:sp>
            <p:nvSpPr>
              <p:cNvPr id="85" name="AutoShape 10"/>
              <p:cNvSpPr>
                <a:spLocks noChangeArrowheads="1"/>
              </p:cNvSpPr>
              <p:nvPr/>
            </p:nvSpPr>
            <p:spPr bwMode="auto">
              <a:xfrm>
                <a:off x="3498375" y="5733256"/>
                <a:ext cx="209529" cy="186050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/>
                <a:endParaRPr lang="en-US" altLang="da-DK"/>
              </a:p>
            </p:txBody>
          </p:sp>
        </p:grpSp>
        <p:sp>
          <p:nvSpPr>
            <p:cNvPr id="86" name="Text Box 21"/>
            <p:cNvSpPr txBox="1">
              <a:spLocks noChangeArrowheads="1"/>
            </p:cNvSpPr>
            <p:nvPr/>
          </p:nvSpPr>
          <p:spPr bwMode="auto">
            <a:xfrm>
              <a:off x="2123728" y="5714544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7" name="Text Box 21"/>
            <p:cNvSpPr txBox="1">
              <a:spLocks noChangeArrowheads="1"/>
            </p:cNvSpPr>
            <p:nvPr/>
          </p:nvSpPr>
          <p:spPr bwMode="auto">
            <a:xfrm>
              <a:off x="3716141" y="5721252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8" name="Text Box 21"/>
            <p:cNvSpPr txBox="1">
              <a:spLocks noChangeArrowheads="1"/>
            </p:cNvSpPr>
            <p:nvPr/>
          </p:nvSpPr>
          <p:spPr bwMode="auto">
            <a:xfrm>
              <a:off x="284114" y="5723733"/>
              <a:ext cx="126013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da-DK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da-DK" sz="1400" b="1" dirty="0" smtClean="0">
                  <a:solidFill>
                    <a:srgbClr val="0000FF"/>
                  </a:solidFill>
                </a:rPr>
                <a:t>implements</a:t>
              </a:r>
              <a:endParaRPr lang="en-US" altLang="da-DK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89" name="Line 11"/>
            <p:cNvSpPr>
              <a:spLocks noChangeShapeType="1"/>
            </p:cNvSpPr>
            <p:nvPr/>
          </p:nvSpPr>
          <p:spPr bwMode="auto">
            <a:xfrm rot="20084575" flipH="1">
              <a:off x="1537918" y="5657700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0" name="AutoShape 10"/>
            <p:cNvSpPr>
              <a:spLocks noChangeArrowheads="1"/>
            </p:cNvSpPr>
            <p:nvPr/>
          </p:nvSpPr>
          <p:spPr bwMode="auto">
            <a:xfrm rot="20084575">
              <a:off x="1299328" y="5477863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3898448" y="3707731"/>
            <a:ext cx="2138285" cy="52322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Klassediagrammet er ikke eksamenspensum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41988" grpId="0" animBg="1"/>
      <p:bldP spid="41993" grpId="0" animBg="1"/>
      <p:bldP spid="41994" grpId="0" animBg="1"/>
      <p:bldP spid="41995" grpId="0" animBg="1"/>
      <p:bldP spid="41996" grpId="0" animBg="1"/>
      <p:bldP spid="41997" grpId="0" animBg="1"/>
      <p:bldP spid="18" grpId="0"/>
      <p:bldP spid="19" grpId="0"/>
      <p:bldP spid="22" grpId="0"/>
      <p:bldP spid="26" grpId="0" animBg="1"/>
      <p:bldP spid="35" grpId="0"/>
      <p:bldP spid="36" grpId="0" animBg="1"/>
      <p:bldP spid="69" grpId="0"/>
      <p:bldP spid="65" grpId="0"/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spc="-150" dirty="0" smtClean="0">
                <a:ea typeface="ＭＳ Ｐゴシック" pitchFamily="34" charset="-128"/>
              </a:rPr>
              <a:t>Hvad gør vi, når vi har brug for flere ordninger?</a:t>
            </a:r>
            <a:endParaRPr lang="da-DK" altLang="da-DK" sz="3200" spc="-15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13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67545" y="1052737"/>
            <a:ext cx="8568952" cy="463650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ea typeface="ＭＳ Ｐゴシック" pitchFamily="34" charset="-128"/>
              </a:rPr>
              <a:t>For personer kan vi for eksempel ønske at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ordne efter alder,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ordne efter fornavn,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ordne efter efternavn,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kombinere nogle af ovenstående ordningskriterier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Comparable interfacet tillader kun én ordning ad gangen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Specificeret via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compareTo</a:t>
            </a:r>
            <a:r>
              <a:rPr lang="da-DK" altLang="da-DK" sz="1800" kern="0" dirty="0" smtClean="0">
                <a:ea typeface="ＭＳ Ｐゴシック" pitchFamily="34" charset="-128"/>
              </a:rPr>
              <a:t> metoden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>
                <a:ea typeface="ＭＳ Ｐゴシック" pitchFamily="34" charset="-128"/>
              </a:rPr>
              <a:t>Comparator interfacet tillader flere ordninger ad gangen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min</a:t>
            </a:r>
            <a:r>
              <a:rPr lang="da-DK" altLang="da-DK" sz="1800" kern="0" dirty="0" smtClean="0">
                <a:ea typeface="ＭＳ Ｐゴシック" pitchFamily="34" charset="-128"/>
              </a:rPr>
              <a:t>,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max</a:t>
            </a:r>
            <a:r>
              <a:rPr lang="da-DK" altLang="da-DK" sz="1800" kern="0" dirty="0" smtClean="0">
                <a:ea typeface="ＭＳ Ｐゴシック" pitchFamily="34" charset="-128"/>
              </a:rPr>
              <a:t> og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sort</a:t>
            </a:r>
            <a:r>
              <a:rPr lang="da-DK" altLang="da-DK" sz="1800" kern="0" dirty="0" smtClean="0">
                <a:ea typeface="ＭＳ Ｐゴシック" pitchFamily="34" charset="-128"/>
              </a:rPr>
              <a:t> har så en ekstra parameter, der specificerer, hvilken ordning man vil bruge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Parameteren skal være et objekt i en klasse, der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implementerer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interfacet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Comparator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Klassen indeholder en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</a:t>
            </a:r>
            <a:r>
              <a:rPr lang="da-DK" altLang="da-DK" sz="1800" kern="0" dirty="0">
                <a:ea typeface="ＭＳ Ｐゴシック" pitchFamily="34" charset="-128"/>
              </a:rPr>
              <a:t> metode, der sammenligner to elementer af den type, </a:t>
            </a:r>
            <a:r>
              <a:rPr lang="da-DK" altLang="da-DK" sz="1800" kern="0" dirty="0" smtClean="0">
                <a:ea typeface="ＭＳ Ｐゴシック" pitchFamily="34" charset="-128"/>
              </a:rPr>
              <a:t>som iv ønsker en ordning for</a:t>
            </a:r>
            <a:endParaRPr lang="da-DK" altLang="da-DK" sz="1800" kern="0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20438616">
            <a:off x="6494694" y="5830993"/>
            <a:ext cx="2003519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19091" y="5853768"/>
            <a:ext cx="2177252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Comparable ligger i pakken </a:t>
            </a:r>
            <a:r>
              <a:rPr lang="da-DK" sz="1400" b="1" dirty="0" err="1" smtClean="0">
                <a:ln w="11430"/>
                <a:solidFill>
                  <a:srgbClr val="0000FF"/>
                </a:solidFill>
              </a:rPr>
              <a:t>java.lang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 (som importeres automatisk)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567720" y="5853767"/>
            <a:ext cx="2476872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Collections og Comparator ligger i pakken </a:t>
            </a:r>
            <a:r>
              <a:rPr lang="da-DK" sz="1400" b="1" dirty="0" err="1" smtClean="0">
                <a:ln w="11430"/>
                <a:solidFill>
                  <a:srgbClr val="0000FF"/>
                </a:solidFill>
              </a:rPr>
              <a:t>java.util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 (og skal derfor importeres)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25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9413" y="1052737"/>
            <a:ext cx="8165035" cy="543225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&lt;Person&gt; list;    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spc="-100" dirty="0" smtClean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spc="-100" dirty="0" smtClean="0">
                <a:solidFill>
                  <a:schemeClr val="tx1"/>
                </a:solidFill>
                <a:latin typeface="Courier New" pitchFamily="49" charset="0"/>
              </a:rPr>
              <a:t>, 18));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39));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47));      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spc="-150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spc="-150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()));</a:t>
            </a:r>
            <a:endParaRPr lang="da-DK" altLang="da-DK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spc="-150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spc="-150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spc="-150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spc="-150" dirty="0" smtClean="0">
                <a:solidFill>
                  <a:schemeClr val="tx1"/>
                </a:solidFill>
                <a:latin typeface="Courier New" pitchFamily="49" charset="0"/>
              </a:rPr>
              <a:t>()));</a:t>
            </a:r>
            <a:endParaRPr lang="da-DK" altLang="da-DK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(list,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/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Comparator på ArrayList&lt;Person&gt;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14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6226052" y="4428874"/>
            <a:ext cx="1656184" cy="51860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694402" y="5061932"/>
            <a:ext cx="1861591" cy="26942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6372198" y="5349962"/>
            <a:ext cx="343233" cy="36258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 flipV="1">
            <a:off x="7224816" y="4950427"/>
            <a:ext cx="11480" cy="72942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6300192" y="2748294"/>
            <a:ext cx="2711870" cy="1552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Collections klassen har to versioner af min, max og sort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ene sæt bruges sammen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med Comparable interfacet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andet sæt (som har en ekstra parameter) bruges sammen med Comparator 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817892" y="5666868"/>
            <a:ext cx="6254393" cy="72532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  <a:defRPr sz="1400" b="1">
                <a:solidFill>
                  <a:srgbClr val="0000FF"/>
                </a:solidFill>
              </a:defRPr>
            </a:lvl1pPr>
          </a:lstStyle>
          <a:p>
            <a:r>
              <a:rPr lang="da-DK" altLang="da-DK" dirty="0"/>
              <a:t>Parameterværdi</a:t>
            </a:r>
          </a:p>
          <a:p>
            <a:pPr marL="176213" indent="-1762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Anonymt objekt fra klasse, der </a:t>
            </a:r>
            <a:r>
              <a:rPr lang="da-DK" altLang="da-DK" dirty="0">
                <a:solidFill>
                  <a:srgbClr val="008000"/>
                </a:solidFill>
              </a:rPr>
              <a:t>implementerer</a:t>
            </a:r>
            <a:r>
              <a:rPr lang="da-DK" altLang="da-DK" dirty="0"/>
              <a:t> Comparator&lt;Person&gt;</a:t>
            </a:r>
          </a:p>
          <a:p>
            <a:pPr marL="176213" indent="-176213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dirty="0"/>
              <a:t>Klassens </a:t>
            </a:r>
            <a:r>
              <a:rPr lang="da-DK" altLang="da-DK" dirty="0">
                <a:solidFill>
                  <a:srgbClr val="008000"/>
                </a:solidFill>
              </a:rPr>
              <a:t>compare</a:t>
            </a:r>
            <a:r>
              <a:rPr lang="da-DK" altLang="da-DK" dirty="0"/>
              <a:t> metode bestemmer, hvilken ordning, der anvendes</a:t>
            </a:r>
          </a:p>
        </p:txBody>
      </p:sp>
    </p:spTree>
    <p:extLst>
      <p:ext uri="{BB962C8B-B14F-4D97-AF65-F5344CB8AC3E}">
        <p14:creationId xmlns:p14="http://schemas.microsoft.com/office/powerpoint/2010/main" val="24161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46407" y="332656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Ordning efter navn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745891" y="2717173"/>
            <a:ext cx="7488832" cy="197900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p2.getName()</a:t>
            </a:r>
            <a:r>
              <a:rPr lang="da-DK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5" name="Text Box 21"/>
          <p:cNvSpPr txBox="1">
            <a:spLocks noChangeArrowheads="1"/>
          </p:cNvSpPr>
          <p:nvPr/>
        </p:nvSpPr>
        <p:spPr bwMode="auto">
          <a:xfrm>
            <a:off x="2009486" y="4906014"/>
            <a:ext cx="149076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1's navn (tekststreng)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3074640" y="4217558"/>
            <a:ext cx="0" cy="704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16"/>
          <p:cNvSpPr/>
          <p:nvPr/>
        </p:nvSpPr>
        <p:spPr bwMode="auto">
          <a:xfrm>
            <a:off x="2282552" y="3934531"/>
            <a:ext cx="1732755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6590456" y="4217556"/>
            <a:ext cx="3226" cy="73161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6230416" y="4888136"/>
            <a:ext cx="151216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p2's navn (tekststreng)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812186" y="3923644"/>
            <a:ext cx="1711990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 flipH="1" flipV="1">
            <a:off x="5042165" y="4239327"/>
            <a:ext cx="0" cy="56607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3926160" y="4805405"/>
            <a:ext cx="2181639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fra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String klassen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(alfabetisk ordning)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4279202" y="3928130"/>
            <a:ext cx="1336306" cy="28302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4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15</a:t>
            </a:fld>
            <a:endParaRPr lang="da-DK" altLang="da-DK" dirty="0"/>
          </a:p>
        </p:txBody>
      </p:sp>
      <p:sp>
        <p:nvSpPr>
          <p:cNvPr id="25" name="Rectangle 24"/>
          <p:cNvSpPr/>
          <p:nvPr/>
        </p:nvSpPr>
        <p:spPr bwMode="auto">
          <a:xfrm>
            <a:off x="3534618" y="3166131"/>
            <a:ext cx="4095625" cy="28928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1055272" y="3597205"/>
            <a:ext cx="6827520" cy="86840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809500" y="5718162"/>
            <a:ext cx="7007978" cy="51295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Nu må vi bruge en accessor metode for at få fat i den </a:t>
            </a:r>
            <a:r>
              <a:rPr lang="da-DK" altLang="da-DK" sz="1400" b="1" dirty="0">
                <a:solidFill>
                  <a:srgbClr val="008000"/>
                </a:solidFill>
              </a:rPr>
              <a:t>private</a:t>
            </a:r>
            <a:r>
              <a:rPr lang="da-DK" altLang="da-DK" sz="1400" b="1" dirty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err="1">
                <a:solidFill>
                  <a:srgbClr val="008000"/>
                </a:solidFill>
              </a:rPr>
              <a:t>name</a:t>
            </a:r>
            <a:endParaRPr lang="da-DK" altLang="da-DK" sz="1400" b="1" dirty="0">
              <a:solidFill>
                <a:srgbClr val="008000"/>
              </a:solidFill>
            </a:endParaRPr>
          </a:p>
          <a:p>
            <a:pPr marL="177800" indent="-1778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>
                <a:solidFill>
                  <a:srgbClr val="0000FF"/>
                </a:solidFill>
              </a:rPr>
              <a:t>compare metoden ligger </a:t>
            </a:r>
            <a:r>
              <a:rPr lang="da-DK" altLang="da-DK" sz="1400" b="1" dirty="0">
                <a:solidFill>
                  <a:srgbClr val="008000"/>
                </a:solidFill>
              </a:rPr>
              <a:t>ikke</a:t>
            </a:r>
            <a:r>
              <a:rPr lang="da-DK" altLang="da-DK" sz="1400" b="1" dirty="0">
                <a:solidFill>
                  <a:srgbClr val="0000FF"/>
                </a:solidFill>
              </a:rPr>
              <a:t> i Person klassen, som compareTo gjorde</a:t>
            </a: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539553" y="1164761"/>
            <a:ext cx="8208912" cy="92702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77800" indent="-177800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da-DK" altLang="da-DK" sz="2000" dirty="0" smtClean="0"/>
              <a:t>Vi laver en helt </a:t>
            </a:r>
            <a:r>
              <a:rPr lang="da-DK" altLang="da-DK" sz="2000" dirty="0">
                <a:solidFill>
                  <a:srgbClr val="008000"/>
                </a:solidFill>
              </a:rPr>
              <a:t>ny</a:t>
            </a:r>
            <a:r>
              <a:rPr lang="da-DK" altLang="da-DK" sz="2000" dirty="0"/>
              <a:t> </a:t>
            </a:r>
            <a:r>
              <a:rPr lang="da-DK" altLang="da-DK" sz="2000" dirty="0" smtClean="0"/>
              <a:t>klasse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Implementerer </a:t>
            </a:r>
            <a:r>
              <a:rPr lang="da-DK" altLang="da-DK" sz="18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Comparator</a:t>
            </a:r>
            <a:r>
              <a:rPr lang="da-DK" altLang="da-DK" sz="1800" kern="0" dirty="0" smtClean="0">
                <a:ea typeface="ＭＳ Ｐゴシック" pitchFamily="34" charset="-128"/>
              </a:rPr>
              <a:t> interfacet og dets </a:t>
            </a:r>
            <a:r>
              <a:rPr lang="da-DK" altLang="da-DK" sz="1800" b="1" kern="0" dirty="0">
                <a:solidFill>
                  <a:srgbClr val="008000"/>
                </a:solidFill>
                <a:ea typeface="ＭＳ Ｐゴシック" pitchFamily="34" charset="-128"/>
              </a:rPr>
              <a:t>compare</a:t>
            </a:r>
            <a:r>
              <a:rPr lang="da-DK" altLang="da-DK" sz="1800" kern="0" dirty="0" smtClean="0">
                <a:ea typeface="ＭＳ Ｐゴシック" pitchFamily="34" charset="-128"/>
              </a:rPr>
              <a:t> metode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>
                <a:ea typeface="ＭＳ Ｐゴシック" pitchFamily="34" charset="-128"/>
              </a:rPr>
              <a:t>Metodens to parametre er de to objekter, der skal sammenlignes</a:t>
            </a:r>
            <a:endParaRPr lang="da-DK" altLang="da-DK" sz="1900" kern="0" dirty="0" smtClean="0">
              <a:ea typeface="ＭＳ Ｐゴシック" pitchFamily="34" charset="-128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722664" y="3171574"/>
            <a:ext cx="1745637" cy="289283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>
            <a:off x="2251822" y="2541552"/>
            <a:ext cx="286426" cy="64458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1719837" y="2276872"/>
            <a:ext cx="1063969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Ny klasse</a:t>
            </a:r>
            <a:endParaRPr lang="da-DK" altLang="da-DK" sz="1400" b="1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52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2" grpId="0"/>
      <p:bldP spid="23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Ordning efter alder (med yngste først)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683568" y="1268760"/>
            <a:ext cx="7488832" cy="188051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p2){</a:t>
            </a: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p1.getAge() - p2.getAge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27" name="Text Box 21"/>
          <p:cNvSpPr txBox="1">
            <a:spLocks noChangeArrowheads="1"/>
          </p:cNvSpPr>
          <p:nvPr/>
        </p:nvSpPr>
        <p:spPr bwMode="auto">
          <a:xfrm>
            <a:off x="2070101" y="3308251"/>
            <a:ext cx="1355576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FF0000"/>
                </a:solidFill>
              </a:rPr>
              <a:t>p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1's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2790180" y="2664642"/>
            <a:ext cx="2511" cy="61499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9" name="Rectangle 28"/>
          <p:cNvSpPr/>
          <p:nvPr/>
        </p:nvSpPr>
        <p:spPr bwMode="auto">
          <a:xfrm>
            <a:off x="2205294" y="2381616"/>
            <a:ext cx="1589399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5238451" y="2664641"/>
            <a:ext cx="878" cy="59852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4878413" y="3308251"/>
            <a:ext cx="1512168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p2's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4170250" y="2370729"/>
            <a:ext cx="1500251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Line 22"/>
          <p:cNvSpPr>
            <a:spLocks noChangeShapeType="1"/>
          </p:cNvSpPr>
          <p:nvPr/>
        </p:nvSpPr>
        <p:spPr bwMode="auto">
          <a:xfrm flipV="1">
            <a:off x="4003654" y="2598013"/>
            <a:ext cx="4943" cy="706337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4" name="Text Box 21"/>
          <p:cNvSpPr txBox="1">
            <a:spLocks noChangeArrowheads="1"/>
          </p:cNvSpPr>
          <p:nvPr/>
        </p:nvSpPr>
        <p:spPr bwMode="auto">
          <a:xfrm>
            <a:off x="3366245" y="3308251"/>
            <a:ext cx="138300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Subtraktion (af heltal)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16</a:t>
            </a:fld>
            <a:endParaRPr lang="da-DK" altLang="da-DK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6231044" y="2888851"/>
            <a:ext cx="2376264" cy="830997"/>
          </a:xfrm>
          <a:prstGeom prst="rect">
            <a:avLst/>
          </a:prstGeom>
          <a:solidFill>
            <a:srgbClr val="CC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p1 &lt;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>
                <a:solidFill>
                  <a:srgbClr val="0000FF"/>
                </a:solidFill>
              </a:rPr>
              <a:t>p1 =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p1 &gt; p2  </a:t>
            </a:r>
            <a:r>
              <a:rPr lang="da-DK" altLang="da-DK" sz="1600" dirty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>
                <a:solidFill>
                  <a:srgbClr val="0000FF"/>
                </a:solidFill>
              </a:rPr>
              <a:t>positiv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86487" y="4239458"/>
            <a:ext cx="6351127" cy="51295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lnSpc>
                <a:spcPct val="80000"/>
              </a:lnSpc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bruger en accessor metode for at få fat i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age</a:t>
            </a:r>
          </a:p>
          <a:p>
            <a:pPr marL="177800" indent="-177800">
              <a:lnSpc>
                <a:spcPct val="8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compare metoden ligger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ikke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i Person klassen, som compareTo gjorde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3878550" y="2417076"/>
            <a:ext cx="207842" cy="180939"/>
          </a:xfrm>
          <a:prstGeom prst="ellipse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09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dirty="0" err="1" smtClean="0">
                <a:ea typeface="ＭＳ Ｐゴシック" pitchFamily="34" charset="-128"/>
              </a:rPr>
              <a:t>Ordninging</a:t>
            </a:r>
            <a:r>
              <a:rPr lang="da-DK" altLang="da-DK" sz="3200" dirty="0" smtClean="0">
                <a:ea typeface="ＭＳ Ｐゴシック" pitchFamily="34" charset="-128"/>
              </a:rPr>
              <a:t> efter alder og navn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00816" y="1124744"/>
            <a:ext cx="7666164" cy="282949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import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java.util.Comparator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ByAgeName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&lt;Person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(Person p1, Person p2){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(p1.getAge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!= p2.getAge()) {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p1.getAge() - p2.getAge();</a:t>
            </a:r>
          </a:p>
          <a:p>
            <a:pPr eaLnBrk="1" hangingPunct="1">
              <a:lnSpc>
                <a:spcPct val="60000"/>
              </a:lnSpc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smtClean="0">
                <a:solidFill>
                  <a:srgbClr val="0000FF"/>
                </a:solidFill>
                <a:latin typeface="Courier New" pitchFamily="49" charset="0"/>
              </a:rPr>
              <a:t>// Alderen </a:t>
            </a:r>
            <a:r>
              <a:rPr lang="da-DK" altLang="da-DK" sz="1800" b="1" dirty="0">
                <a:solidFill>
                  <a:srgbClr val="0000FF"/>
                </a:solidFill>
                <a:latin typeface="Courier New" pitchFamily="49" charset="0"/>
              </a:rPr>
              <a:t>er identisk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p1.getName().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(p2.getName());</a:t>
            </a:r>
          </a:p>
          <a:p>
            <a:pPr eaLnBrk="1" hangingPunct="1">
              <a:lnSpc>
                <a:spcPct val="60000"/>
              </a:lnSpc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2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00816" y="4094055"/>
            <a:ext cx="6912768" cy="2334998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int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compare(Person p1, Person p2){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if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p1.getAge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da-DK" altLang="da-DK" sz="8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==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p2.getAge()) {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return 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p1.getName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().compareTo(</a:t>
            </a:r>
            <a:r>
              <a:rPr lang="da-DK" altLang="da-DK" sz="1800" b="1" dirty="0" err="1">
                <a:solidFill>
                  <a:schemeClr val="tx1"/>
                </a:solidFill>
                <a:latin typeface="Courier New" pitchFamily="49" charset="0"/>
              </a:rPr>
              <a:t>p2.getName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()); </a:t>
            </a:r>
            <a:endParaRPr lang="da-DK" altLang="da-DK" sz="1800" b="1" dirty="0" smtClean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err="1">
                <a:solidFill>
                  <a:srgbClr val="7030A0"/>
                </a:solidFill>
                <a:latin typeface="Courier New" pitchFamily="49" charset="0"/>
              </a:rPr>
              <a:t>else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2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   </a:t>
            </a:r>
            <a:r>
              <a:rPr lang="da-DK" altLang="da-DK" sz="1800" b="1" spc="-30" dirty="0" smtClean="0">
                <a:solidFill>
                  <a:srgbClr val="7030A0"/>
                </a:solidFill>
                <a:latin typeface="Courier New" pitchFamily="49" charset="0"/>
              </a:rPr>
              <a:t>return </a:t>
            </a:r>
            <a:r>
              <a:rPr lang="da-DK" altLang="da-DK" sz="1800" b="1" spc="-30" dirty="0" err="1">
                <a:solidFill>
                  <a:schemeClr val="tx1"/>
                </a:solidFill>
                <a:latin typeface="Courier New" pitchFamily="49" charset="0"/>
              </a:rPr>
              <a:t>p1.getAge</a:t>
            </a:r>
            <a:r>
              <a:rPr lang="da-DK" altLang="da-DK" sz="1800" b="1" spc="-30" dirty="0">
                <a:solidFill>
                  <a:schemeClr val="tx1"/>
                </a:solidFill>
                <a:latin typeface="Courier New" pitchFamily="49" charset="0"/>
              </a:rPr>
              <a:t>() - </a:t>
            </a:r>
            <a:r>
              <a:rPr lang="da-DK" altLang="da-DK" sz="1800" b="1" spc="-30" dirty="0" err="1">
                <a:solidFill>
                  <a:schemeClr val="tx1"/>
                </a:solidFill>
                <a:latin typeface="Courier New" pitchFamily="49" charset="0"/>
              </a:rPr>
              <a:t>p2.getAge</a:t>
            </a:r>
            <a:r>
              <a:rPr lang="da-DK" altLang="da-DK" sz="1800" b="1" spc="-30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da-DK" altLang="da-DK" sz="1800" b="1" spc="-3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2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2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5727469" y="5232006"/>
            <a:ext cx="3341716" cy="1552220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Nogle negerer testet og skriver </a:t>
            </a:r>
            <a:r>
              <a:rPr lang="da-DK" altLang="da-DK" sz="1400" b="1" spc="-30" dirty="0" smtClean="0">
                <a:solidFill>
                  <a:srgbClr val="0000FF"/>
                </a:solidFill>
              </a:rPr>
              <a:t>compare (og compareTo) som vist her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Det gør det vanskeligere at generalisere til mere end to ordningskriterier</a:t>
            </a:r>
          </a:p>
          <a:p>
            <a:pPr marL="176213" indent="-176213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Placerer det primære kriterie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sidst (hvilket er mindre logisk)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395842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17</a:t>
            </a:fld>
            <a:endParaRPr lang="da-DK" altLang="da-DK" dirty="0"/>
          </a:p>
        </p:txBody>
      </p:sp>
      <p:sp>
        <p:nvSpPr>
          <p:cNvPr id="8" name="Rectangle 7"/>
          <p:cNvSpPr/>
          <p:nvPr/>
        </p:nvSpPr>
        <p:spPr bwMode="auto">
          <a:xfrm>
            <a:off x="3073402" y="2093974"/>
            <a:ext cx="384694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785228" y="4474185"/>
            <a:ext cx="384694" cy="28302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45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4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Klassediagram </a:t>
            </a:r>
            <a:r>
              <a:rPr lang="da-DK" altLang="da-DK" sz="3200" dirty="0">
                <a:ea typeface="ＭＳ Ｐゴシック" pitchFamily="34" charset="-128"/>
              </a:rPr>
              <a:t>for brug af </a:t>
            </a:r>
            <a:r>
              <a:rPr lang="da-DK" altLang="da-DK" sz="3200" dirty="0" smtClean="0">
                <a:ea typeface="ＭＳ Ｐゴシック" pitchFamily="34" charset="-128"/>
              </a:rPr>
              <a:t>Comparator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41988" name="Text Box 7"/>
          <p:cNvSpPr txBox="1">
            <a:spLocks noChangeArrowheads="1"/>
          </p:cNvSpPr>
          <p:nvPr/>
        </p:nvSpPr>
        <p:spPr bwMode="auto">
          <a:xfrm>
            <a:off x="6686608" y="5008748"/>
            <a:ext cx="1080120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Person  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cxnSp>
        <p:nvCxnSpPr>
          <p:cNvPr id="41989" name="AutoShape 8"/>
          <p:cNvCxnSpPr>
            <a:cxnSpLocks noChangeShapeType="1"/>
          </p:cNvCxnSpPr>
          <p:nvPr/>
        </p:nvCxnSpPr>
        <p:spPr bwMode="auto">
          <a:xfrm>
            <a:off x="7733944" y="1840653"/>
            <a:ext cx="20871" cy="77945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1" name="Group 10"/>
          <p:cNvGrpSpPr/>
          <p:nvPr/>
        </p:nvGrpSpPr>
        <p:grpSpPr>
          <a:xfrm>
            <a:off x="7190667" y="3676248"/>
            <a:ext cx="281531" cy="1332504"/>
            <a:chOff x="7080067" y="4166143"/>
            <a:chExt cx="233964" cy="1021795"/>
          </a:xfrm>
        </p:grpSpPr>
        <p:sp>
          <p:nvSpPr>
            <p:cNvPr id="41990" name="AutoShape 10"/>
            <p:cNvSpPr>
              <a:spLocks noChangeArrowheads="1"/>
            </p:cNvSpPr>
            <p:nvPr/>
          </p:nvSpPr>
          <p:spPr bwMode="auto">
            <a:xfrm>
              <a:off x="7080067" y="4166143"/>
              <a:ext cx="233964" cy="187767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41991" name="Line 11"/>
            <p:cNvSpPr>
              <a:spLocks noChangeShapeType="1"/>
            </p:cNvSpPr>
            <p:nvPr/>
          </p:nvSpPr>
          <p:spPr bwMode="auto">
            <a:xfrm>
              <a:off x="7199749" y="4382041"/>
              <a:ext cx="2" cy="8058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8198777" y="5008748"/>
            <a:ext cx="864096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String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4" name="Text Box 15"/>
          <p:cNvSpPr txBox="1">
            <a:spLocks noChangeArrowheads="1"/>
          </p:cNvSpPr>
          <p:nvPr/>
        </p:nvSpPr>
        <p:spPr bwMode="auto">
          <a:xfrm>
            <a:off x="5663130" y="5008748"/>
            <a:ext cx="87946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smtClean="0"/>
              <a:t>Pixel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41995" name="Line 16"/>
          <p:cNvSpPr>
            <a:spLocks noChangeShapeType="1"/>
          </p:cNvSpPr>
          <p:nvPr/>
        </p:nvSpPr>
        <p:spPr bwMode="auto">
          <a:xfrm>
            <a:off x="6182550" y="4487808"/>
            <a:ext cx="1" cy="52094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6" name="Line 17"/>
          <p:cNvSpPr>
            <a:spLocks noChangeShapeType="1"/>
          </p:cNvSpPr>
          <p:nvPr/>
        </p:nvSpPr>
        <p:spPr bwMode="auto">
          <a:xfrm>
            <a:off x="8630824" y="4487806"/>
            <a:ext cx="0" cy="52094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1997" name="Line 18"/>
          <p:cNvSpPr>
            <a:spLocks noChangeShapeType="1"/>
          </p:cNvSpPr>
          <p:nvPr/>
        </p:nvSpPr>
        <p:spPr bwMode="auto">
          <a:xfrm flipV="1">
            <a:off x="6182552" y="4484076"/>
            <a:ext cx="2451494" cy="3729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7500522" y="4610169"/>
            <a:ext cx="117593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FF0000"/>
                </a:solidFill>
              </a:rPr>
              <a:t>implements</a:t>
            </a:r>
            <a:endParaRPr lang="en-US" altLang="da-DK" sz="1400" b="1" dirty="0">
              <a:solidFill>
                <a:srgbClr val="FF0000"/>
              </a:solidFill>
            </a:endParaRP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7740352" y="1985396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7766728" y="5027332"/>
            <a:ext cx="455431" cy="33855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18</a:t>
            </a:fld>
            <a:endParaRPr lang="da-DK" altLang="da-DK" dirty="0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>
            <a:off x="6393926" y="1846053"/>
            <a:ext cx="1340017" cy="54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30" name="Group 29"/>
          <p:cNvGrpSpPr/>
          <p:nvPr/>
        </p:nvGrpSpPr>
        <p:grpSpPr>
          <a:xfrm>
            <a:off x="467544" y="2590118"/>
            <a:ext cx="3024336" cy="1354217"/>
            <a:chOff x="544328" y="1557983"/>
            <a:chExt cx="3019560" cy="1354217"/>
          </a:xfrm>
        </p:grpSpPr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544328" y="1557983"/>
              <a:ext cx="2953347" cy="1354217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610541" y="1570727"/>
              <a:ext cx="2953347" cy="1338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/>
                <a:t>&lt;&lt;interface</a:t>
              </a:r>
              <a:r>
                <a:rPr lang="en-US" altLang="da-DK" sz="1400" b="1" dirty="0" smtClean="0"/>
                <a:t>&gt;&gt;</a:t>
              </a:r>
              <a:endParaRPr lang="en-US" altLang="da-DK" b="1" dirty="0" smtClean="0"/>
            </a:p>
            <a:p>
              <a:pPr algn="ctr" eaLnBrk="1" hangingPunct="1"/>
              <a:r>
                <a:rPr lang="en-US" altLang="da-DK" b="1" dirty="0" smtClean="0"/>
                <a:t>Collection</a:t>
              </a:r>
              <a:endParaRPr lang="en-US" altLang="da-DK" sz="1400" b="1" dirty="0"/>
            </a:p>
            <a:p>
              <a:pPr eaLnBrk="1" hangingPunct="1">
                <a:spcBef>
                  <a:spcPts val="600"/>
                </a:spcBef>
              </a:pP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boolean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add(E e)</a:t>
              </a:r>
            </a:p>
            <a:p>
              <a:pPr eaLnBrk="1" hangingPunct="1"/>
              <a:r>
                <a:rPr lang="en-US" altLang="da-DK" sz="1400" b="1" dirty="0" err="1">
                  <a:solidFill>
                    <a:schemeClr val="tx1"/>
                  </a:solidFill>
                  <a:latin typeface="Courier New" pitchFamily="49" charset="0"/>
                </a:rPr>
                <a:t>b</a:t>
              </a:r>
              <a:r>
                <a:rPr lang="en-US" altLang="da-DK" sz="1400" b="1" dirty="0" err="1" smtClean="0">
                  <a:solidFill>
                    <a:schemeClr val="tx1"/>
                  </a:solidFill>
                  <a:latin typeface="Courier New" pitchFamily="49" charset="0"/>
                </a:rPr>
                <a:t>oolean</a:t>
              </a:r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 contains(Object o)</a:t>
              </a:r>
            </a:p>
            <a:p>
              <a:pPr eaLnBrk="1" hangingPunct="1"/>
              <a:r>
                <a:rPr lang="en-US" altLang="da-DK" sz="1400" b="1" dirty="0" smtClean="0">
                  <a:solidFill>
                    <a:schemeClr val="tx1"/>
                  </a:solidFill>
                  <a:latin typeface="Courier New" pitchFamily="49" charset="0"/>
                </a:rPr>
                <a:t>...</a:t>
              </a:r>
              <a:endParaRPr lang="en-US" altLang="da-DK" sz="1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33" name="Line 13"/>
            <p:cNvSpPr>
              <a:spLocks noChangeShapeType="1"/>
            </p:cNvSpPr>
            <p:nvPr/>
          </p:nvSpPr>
          <p:spPr bwMode="auto">
            <a:xfrm>
              <a:off x="544328" y="2166704"/>
              <a:ext cx="2953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cxnSp>
        <p:nvCxnSpPr>
          <p:cNvPr id="34" name="AutoShape 8"/>
          <p:cNvCxnSpPr>
            <a:cxnSpLocks noChangeShapeType="1"/>
          </p:cNvCxnSpPr>
          <p:nvPr/>
        </p:nvCxnSpPr>
        <p:spPr bwMode="auto">
          <a:xfrm>
            <a:off x="1979712" y="1859238"/>
            <a:ext cx="7883" cy="73088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 type="none" w="med" len="med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Text Box 21"/>
          <p:cNvSpPr txBox="1">
            <a:spLocks noChangeArrowheads="1"/>
          </p:cNvSpPr>
          <p:nvPr/>
        </p:nvSpPr>
        <p:spPr bwMode="auto">
          <a:xfrm>
            <a:off x="1907704" y="1562261"/>
            <a:ext cx="64807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uses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>
            <a:off x="1983653" y="1846053"/>
            <a:ext cx="1652243" cy="1858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grpSp>
        <p:nvGrpSpPr>
          <p:cNvPr id="12" name="Group 11"/>
          <p:cNvGrpSpPr/>
          <p:nvPr/>
        </p:nvGrpSpPr>
        <p:grpSpPr>
          <a:xfrm>
            <a:off x="2050827" y="3958270"/>
            <a:ext cx="288925" cy="1072401"/>
            <a:chOff x="1906811" y="4077072"/>
            <a:chExt cx="288925" cy="1072401"/>
          </a:xfrm>
        </p:grpSpPr>
        <p:sp>
          <p:nvSpPr>
            <p:cNvPr id="38" name="AutoShape 10"/>
            <p:cNvSpPr>
              <a:spLocks noChangeArrowheads="1"/>
            </p:cNvSpPr>
            <p:nvPr/>
          </p:nvSpPr>
          <p:spPr bwMode="auto">
            <a:xfrm>
              <a:off x="1906811" y="4077072"/>
              <a:ext cx="288925" cy="21590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2057399" y="4294414"/>
              <a:ext cx="11105" cy="8550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42" name="Line 16"/>
          <p:cNvSpPr>
            <a:spLocks noChangeShapeType="1"/>
          </p:cNvSpPr>
          <p:nvPr/>
        </p:nvSpPr>
        <p:spPr bwMode="auto">
          <a:xfrm flipH="1">
            <a:off x="899591" y="4581128"/>
            <a:ext cx="6942" cy="502258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H="1">
            <a:off x="3779911" y="4581128"/>
            <a:ext cx="0" cy="502258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>
            <a:off x="906533" y="4580804"/>
            <a:ext cx="2899829" cy="324"/>
          </a:xfrm>
          <a:prstGeom prst="line">
            <a:avLst/>
          </a:prstGeom>
          <a:noFill/>
          <a:ln w="19050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45" name="Text Box 21"/>
          <p:cNvSpPr txBox="1">
            <a:spLocks noChangeArrowheads="1"/>
          </p:cNvSpPr>
          <p:nvPr/>
        </p:nvSpPr>
        <p:spPr bwMode="auto">
          <a:xfrm>
            <a:off x="2195736" y="4191470"/>
            <a:ext cx="92078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extends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68" name="Text Box 21"/>
          <p:cNvSpPr txBox="1">
            <a:spLocks noChangeArrowheads="1"/>
          </p:cNvSpPr>
          <p:nvPr/>
        </p:nvSpPr>
        <p:spPr bwMode="auto">
          <a:xfrm>
            <a:off x="4011726" y="2564015"/>
            <a:ext cx="1697182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Nyttige metoder (programmeret en gang for alle)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69" name="Text Box 21"/>
          <p:cNvSpPr txBox="1">
            <a:spLocks noChangeArrowheads="1"/>
          </p:cNvSpPr>
          <p:nvPr/>
        </p:nvSpPr>
        <p:spPr bwMode="auto">
          <a:xfrm>
            <a:off x="6038537" y="4610169"/>
            <a:ext cx="14596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err="1" smtClean="0">
                <a:solidFill>
                  <a:srgbClr val="FF0000"/>
                </a:solidFill>
              </a:rPr>
              <a:t>implements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66" name="Text Box 21"/>
          <p:cNvSpPr txBox="1">
            <a:spLocks noChangeArrowheads="1"/>
          </p:cNvSpPr>
          <p:nvPr/>
        </p:nvSpPr>
        <p:spPr bwMode="auto">
          <a:xfrm>
            <a:off x="729550" y="6552776"/>
            <a:ext cx="355441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Ca. 35 forskellige Collection klasser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8" name="Rectangle 19"/>
          <p:cNvSpPr>
            <a:spLocks noChangeArrowheads="1"/>
          </p:cNvSpPr>
          <p:nvPr/>
        </p:nvSpPr>
        <p:spPr bwMode="auto">
          <a:xfrm>
            <a:off x="2686051" y="1124744"/>
            <a:ext cx="4352176" cy="1368152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79" name="Text Box 5"/>
          <p:cNvSpPr txBox="1">
            <a:spLocks noChangeArrowheads="1"/>
          </p:cNvSpPr>
          <p:nvPr/>
        </p:nvSpPr>
        <p:spPr bwMode="auto">
          <a:xfrm>
            <a:off x="2735093" y="1126736"/>
            <a:ext cx="4412687" cy="13901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b="1" dirty="0"/>
              <a:t>Collections</a:t>
            </a:r>
          </a:p>
          <a:p>
            <a:pPr eaLnBrk="1" hangingPunct="1">
              <a:spcBef>
                <a:spcPts val="1000"/>
              </a:spcBef>
            </a:pP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min(Collection&lt;T&gt;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c, Comparator&lt;T&gt; comp )</a:t>
            </a:r>
            <a:endParaRPr lang="en-US" altLang="da-DK" sz="1400" b="1" spc="-7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c, 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Comparator&lt;T&gt;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 )</a:t>
            </a:r>
          </a:p>
          <a:p>
            <a:pPr eaLnBrk="1" hangingPunct="1"/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void sort(List&lt;T&gt; l, </a:t>
            </a:r>
            <a:r>
              <a:rPr lang="en-US" altLang="da-DK" sz="1400" b="1" spc="-7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400" b="1" spc="-70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Comparator&lt;T</a:t>
            </a:r>
            <a:r>
              <a:rPr lang="en-US" altLang="da-DK" sz="1400" b="1" spc="-70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en-US" altLang="da-DK" sz="1400" b="1" spc="-70" dirty="0" smtClean="0">
                <a:solidFill>
                  <a:schemeClr val="tx1"/>
                </a:solidFill>
                <a:latin typeface="Courier New" pitchFamily="49" charset="0"/>
              </a:rPr>
              <a:t>comp )</a:t>
            </a:r>
          </a:p>
          <a:p>
            <a:pPr eaLnBrk="1" hangingPunct="1"/>
            <a:r>
              <a:rPr lang="en-US" altLang="da-DK" sz="14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en-US" altLang="da-DK" sz="1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auto">
          <a:xfrm>
            <a:off x="2677886" y="1526720"/>
            <a:ext cx="4360134" cy="2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82" name="Rectangle 81"/>
          <p:cNvSpPr/>
          <p:nvPr/>
        </p:nvSpPr>
        <p:spPr bwMode="auto">
          <a:xfrm>
            <a:off x="5001985" y="1587096"/>
            <a:ext cx="1880507" cy="68866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grpSp>
        <p:nvGrpSpPr>
          <p:cNvPr id="83" name="Group 82"/>
          <p:cNvGrpSpPr/>
          <p:nvPr/>
        </p:nvGrpSpPr>
        <p:grpSpPr>
          <a:xfrm>
            <a:off x="6084167" y="2464850"/>
            <a:ext cx="2763794" cy="1271438"/>
            <a:chOff x="5572588" y="2674362"/>
            <a:chExt cx="3015308" cy="1271438"/>
          </a:xfrm>
        </p:grpSpPr>
        <p:sp>
          <p:nvSpPr>
            <p:cNvPr id="84" name="Rectangle 20"/>
            <p:cNvSpPr>
              <a:spLocks noChangeArrowheads="1"/>
            </p:cNvSpPr>
            <p:nvPr/>
          </p:nvSpPr>
          <p:spPr bwMode="auto">
            <a:xfrm>
              <a:off x="6012161" y="2817193"/>
              <a:ext cx="2520280" cy="1079500"/>
            </a:xfrm>
            <a:prstGeom prst="rect">
              <a:avLst/>
            </a:prstGeom>
            <a:solidFill>
              <a:srgbClr val="FFEB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xtLst/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  <p:sp>
          <p:nvSpPr>
            <p:cNvPr id="85" name="Text Box 6"/>
            <p:cNvSpPr txBox="1">
              <a:spLocks noChangeArrowheads="1"/>
            </p:cNvSpPr>
            <p:nvPr/>
          </p:nvSpPr>
          <p:spPr bwMode="auto">
            <a:xfrm>
              <a:off x="5572588" y="2674362"/>
              <a:ext cx="3015308" cy="1271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altLang="da-DK" sz="1400" b="1" dirty="0" smtClean="0"/>
                <a:t>      &lt;&lt;</a:t>
              </a:r>
              <a:r>
                <a:rPr lang="en-US" altLang="da-DK" sz="1400" b="1" dirty="0"/>
                <a:t>interface&gt;&gt;</a:t>
              </a:r>
              <a:r>
                <a:rPr lang="en-US" altLang="da-DK" b="1" dirty="0"/>
                <a:t> </a:t>
              </a:r>
            </a:p>
            <a:p>
              <a:pPr algn="ctr" eaLnBrk="1" hangingPunct="1">
                <a:lnSpc>
                  <a:spcPct val="80000"/>
                </a:lnSpc>
              </a:pPr>
              <a:r>
                <a:rPr lang="en-US" altLang="da-DK" b="1" dirty="0" smtClean="0"/>
                <a:t>   Comparator</a:t>
              </a:r>
            </a:p>
            <a:p>
              <a:pPr algn="ctr" eaLnBrk="1" hangingPunct="1">
                <a:spcBef>
                  <a:spcPts val="400"/>
                </a:spcBef>
              </a:pPr>
              <a:r>
                <a:rPr lang="da-DK" altLang="da-DK" sz="2400" b="1" dirty="0" smtClean="0">
                  <a:solidFill>
                    <a:srgbClr val="FF0000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err="1" smtClean="0">
                  <a:solidFill>
                    <a:schemeClr val="tx1"/>
                  </a:solidFill>
                  <a:latin typeface="Courier New" pitchFamily="49" charset="0"/>
                </a:rPr>
                <a:t>int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 </a:t>
              </a:r>
              <a:r>
                <a:rPr lang="da-DK" altLang="da-DK" sz="1400" b="1" spc="-150" dirty="0" err="1" smtClean="0">
                  <a:solidFill>
                    <a:schemeClr val="tx1"/>
                  </a:solidFill>
                  <a:latin typeface="Courier New" pitchFamily="49" charset="0"/>
                </a:rPr>
                <a:t>compare</a:t>
              </a:r>
              <a:r>
                <a:rPr lang="da-DK" altLang="da-DK" sz="1400" b="1" spc="-150" dirty="0" smtClean="0">
                  <a:solidFill>
                    <a:schemeClr val="tx1"/>
                  </a:solidFill>
                  <a:latin typeface="Courier New" pitchFamily="49" charset="0"/>
                </a:rPr>
                <a:t>(T o1,T o2)</a:t>
              </a:r>
              <a:endParaRPr lang="en-US" altLang="da-DK" sz="1800" b="1" spc="-150" dirty="0"/>
            </a:p>
          </p:txBody>
        </p:sp>
        <p:sp>
          <p:nvSpPr>
            <p:cNvPr id="86" name="Line 13"/>
            <p:cNvSpPr>
              <a:spLocks noChangeShapeType="1"/>
            </p:cNvSpPr>
            <p:nvPr/>
          </p:nvSpPr>
          <p:spPr bwMode="auto">
            <a:xfrm>
              <a:off x="6012805" y="3463181"/>
              <a:ext cx="25196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</p:grpSp>
      <p:sp>
        <p:nvSpPr>
          <p:cNvPr id="87" name="Text Box 21"/>
          <p:cNvSpPr txBox="1">
            <a:spLocks noChangeArrowheads="1"/>
          </p:cNvSpPr>
          <p:nvPr/>
        </p:nvSpPr>
        <p:spPr bwMode="auto">
          <a:xfrm>
            <a:off x="7236296" y="1098785"/>
            <a:ext cx="2016224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Metoderne er </a:t>
            </a:r>
            <a:r>
              <a:rPr lang="da-DK" altLang="da-DK" sz="1400" b="1" dirty="0" err="1" smtClean="0">
                <a:solidFill>
                  <a:srgbClr val="FF0000"/>
                </a:solidFill>
              </a:rPr>
              <a:t>parametriseret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med et Comparator objekt</a:t>
            </a:r>
            <a:endParaRPr lang="da-DK" altLang="da-DK" sz="1200" b="1" dirty="0">
              <a:solidFill>
                <a:srgbClr val="FF0000"/>
              </a:solidFill>
            </a:endParaRPr>
          </a:p>
        </p:txBody>
      </p:sp>
      <p:sp>
        <p:nvSpPr>
          <p:cNvPr id="88" name="Line 22"/>
          <p:cNvSpPr>
            <a:spLocks noChangeShapeType="1"/>
          </p:cNvSpPr>
          <p:nvPr/>
        </p:nvSpPr>
        <p:spPr bwMode="auto">
          <a:xfrm flipH="1">
            <a:off x="6876093" y="1465490"/>
            <a:ext cx="428961" cy="147319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5580112" y="5877272"/>
            <a:ext cx="2979818" cy="73866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Vi skal lave compare metoderne for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alle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klasser – også String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Resten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genbrug fra Java's API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73" name="Text Box 21"/>
          <p:cNvSpPr txBox="1">
            <a:spLocks noChangeArrowheads="1"/>
          </p:cNvSpPr>
          <p:nvPr/>
        </p:nvSpPr>
        <p:spPr bwMode="auto">
          <a:xfrm>
            <a:off x="5645355" y="5384002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4" name="Text Box 21"/>
          <p:cNvSpPr txBox="1">
            <a:spLocks noChangeArrowheads="1"/>
          </p:cNvSpPr>
          <p:nvPr/>
        </p:nvSpPr>
        <p:spPr bwMode="auto">
          <a:xfrm>
            <a:off x="8172400" y="5371565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5" name="Text Box 21"/>
          <p:cNvSpPr txBox="1">
            <a:spLocks noChangeArrowheads="1"/>
          </p:cNvSpPr>
          <p:nvPr/>
        </p:nvSpPr>
        <p:spPr bwMode="auto">
          <a:xfrm>
            <a:off x="6797483" y="5381092"/>
            <a:ext cx="9428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compare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76" name="Text Box 15"/>
          <p:cNvSpPr txBox="1">
            <a:spLocks noChangeArrowheads="1"/>
          </p:cNvSpPr>
          <p:nvPr/>
        </p:nvSpPr>
        <p:spPr bwMode="auto">
          <a:xfrm>
            <a:off x="323528" y="4947233"/>
            <a:ext cx="1117164" cy="513200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77" name="Text Box 21"/>
          <p:cNvSpPr txBox="1">
            <a:spLocks noChangeArrowheads="1"/>
          </p:cNvSpPr>
          <p:nvPr/>
        </p:nvSpPr>
        <p:spPr bwMode="auto">
          <a:xfrm>
            <a:off x="2699792" y="5061204"/>
            <a:ext cx="455431" cy="254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chemeClr val="tx1"/>
                </a:solidFill>
              </a:rPr>
              <a:t>…</a:t>
            </a:r>
            <a:endParaRPr lang="da-DK" altLang="da-DK" sz="1600" b="1" dirty="0">
              <a:solidFill>
                <a:schemeClr val="tx1"/>
              </a:solidFill>
            </a:endParaRPr>
          </a:p>
        </p:txBody>
      </p:sp>
      <p:sp>
        <p:nvSpPr>
          <p:cNvPr id="81" name="Text Box 15"/>
          <p:cNvSpPr txBox="1">
            <a:spLocks noChangeArrowheads="1"/>
          </p:cNvSpPr>
          <p:nvPr/>
        </p:nvSpPr>
        <p:spPr bwMode="auto">
          <a:xfrm>
            <a:off x="1603266" y="4941168"/>
            <a:ext cx="1096526" cy="517814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Queue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89" name="Text Box 15"/>
          <p:cNvSpPr txBox="1">
            <a:spLocks noChangeArrowheads="1"/>
          </p:cNvSpPr>
          <p:nvPr/>
        </p:nvSpPr>
        <p:spPr bwMode="auto">
          <a:xfrm>
            <a:off x="3131840" y="4945333"/>
            <a:ext cx="1147352" cy="515099"/>
          </a:xfrm>
          <a:prstGeom prst="rect">
            <a:avLst/>
          </a:prstGeom>
          <a:solidFill>
            <a:srgbClr val="FFEBFF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100" b="1" dirty="0" smtClean="0"/>
              <a:t>&lt;&lt;interface&gt;&gt;</a:t>
            </a:r>
          </a:p>
          <a:p>
            <a:pPr algn="ctr" eaLnBrk="1" hangingPunct="1"/>
            <a:r>
              <a:rPr lang="en-US" altLang="da-DK" sz="1800" b="1" dirty="0" smtClean="0"/>
              <a:t>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0" name="Text Box 15"/>
          <p:cNvSpPr txBox="1">
            <a:spLocks noChangeArrowheads="1"/>
          </p:cNvSpPr>
          <p:nvPr/>
        </p:nvSpPr>
        <p:spPr bwMode="auto">
          <a:xfrm>
            <a:off x="179512" y="6135217"/>
            <a:ext cx="1239502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ArrayList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1" name="Text Box 15"/>
          <p:cNvSpPr txBox="1">
            <a:spLocks noChangeArrowheads="1"/>
          </p:cNvSpPr>
          <p:nvPr/>
        </p:nvSpPr>
        <p:spPr bwMode="auto">
          <a:xfrm>
            <a:off x="3136435" y="6130945"/>
            <a:ext cx="112837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HashSet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sp>
        <p:nvSpPr>
          <p:cNvPr id="92" name="Text Box 15"/>
          <p:cNvSpPr txBox="1">
            <a:spLocks noChangeArrowheads="1"/>
          </p:cNvSpPr>
          <p:nvPr/>
        </p:nvSpPr>
        <p:spPr bwMode="auto">
          <a:xfrm>
            <a:off x="1546915" y="6135217"/>
            <a:ext cx="1464298" cy="378624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miter lim="800000"/>
            <a:headEnd/>
            <a:tailEnd/>
          </a:ln>
          <a:extLst/>
        </p:spPr>
        <p:txBody>
          <a:bodyPr wrap="square">
            <a:no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da-DK" sz="1800" b="1" dirty="0" err="1" smtClean="0"/>
              <a:t>LinkedList</a:t>
            </a:r>
            <a:endParaRPr lang="en-US" altLang="da-DK" sz="1800" b="1" dirty="0"/>
          </a:p>
          <a:p>
            <a:pPr algn="ctr" eaLnBrk="1" hangingPunct="1"/>
            <a:endParaRPr lang="en-US" altLang="da-DK" sz="1200" b="1" dirty="0"/>
          </a:p>
        </p:txBody>
      </p:sp>
      <p:grpSp>
        <p:nvGrpSpPr>
          <p:cNvPr id="93" name="Group 92"/>
          <p:cNvGrpSpPr/>
          <p:nvPr/>
        </p:nvGrpSpPr>
        <p:grpSpPr>
          <a:xfrm>
            <a:off x="755576" y="5505729"/>
            <a:ext cx="209529" cy="629488"/>
            <a:chOff x="611560" y="5733256"/>
            <a:chExt cx="209529" cy="629488"/>
          </a:xfrm>
        </p:grpSpPr>
        <p:sp>
          <p:nvSpPr>
            <p:cNvPr id="94" name="Line 11"/>
            <p:cNvSpPr>
              <a:spLocks noChangeShapeType="1"/>
            </p:cNvSpPr>
            <p:nvPr/>
          </p:nvSpPr>
          <p:spPr bwMode="auto">
            <a:xfrm flipH="1">
              <a:off x="708971" y="5907011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95" name="AutoShape 10"/>
            <p:cNvSpPr>
              <a:spLocks noChangeArrowheads="1"/>
            </p:cNvSpPr>
            <p:nvPr/>
          </p:nvSpPr>
          <p:spPr bwMode="auto">
            <a:xfrm>
              <a:off x="611560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96" name="Line 11"/>
          <p:cNvSpPr>
            <a:spLocks noChangeShapeType="1"/>
          </p:cNvSpPr>
          <p:nvPr/>
        </p:nvSpPr>
        <p:spPr bwMode="auto">
          <a:xfrm flipH="1">
            <a:off x="2155626" y="5679484"/>
            <a:ext cx="0" cy="45573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97" name="AutoShape 10"/>
          <p:cNvSpPr>
            <a:spLocks noChangeArrowheads="1"/>
          </p:cNvSpPr>
          <p:nvPr/>
        </p:nvSpPr>
        <p:spPr bwMode="auto">
          <a:xfrm>
            <a:off x="2058215" y="5505729"/>
            <a:ext cx="209529" cy="18605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grpSp>
        <p:nvGrpSpPr>
          <p:cNvPr id="98" name="Group 97"/>
          <p:cNvGrpSpPr/>
          <p:nvPr/>
        </p:nvGrpSpPr>
        <p:grpSpPr>
          <a:xfrm>
            <a:off x="3642391" y="5505729"/>
            <a:ext cx="209529" cy="629488"/>
            <a:chOff x="3498375" y="5733256"/>
            <a:chExt cx="209529" cy="629488"/>
          </a:xfrm>
        </p:grpSpPr>
        <p:sp>
          <p:nvSpPr>
            <p:cNvPr id="99" name="Line 11"/>
            <p:cNvSpPr>
              <a:spLocks noChangeShapeType="1"/>
            </p:cNvSpPr>
            <p:nvPr/>
          </p:nvSpPr>
          <p:spPr bwMode="auto">
            <a:xfrm flipH="1">
              <a:off x="3595786" y="5907011"/>
              <a:ext cx="0" cy="4557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>
              <a:spAutoFit/>
            </a:bodyPr>
            <a:lstStyle/>
            <a:p>
              <a:endParaRPr lang="da-DK"/>
            </a:p>
          </p:txBody>
        </p:sp>
        <p:sp>
          <p:nvSpPr>
            <p:cNvPr id="100" name="AutoShape 10"/>
            <p:cNvSpPr>
              <a:spLocks noChangeArrowheads="1"/>
            </p:cNvSpPr>
            <p:nvPr/>
          </p:nvSpPr>
          <p:spPr bwMode="auto">
            <a:xfrm>
              <a:off x="3498375" y="5733256"/>
              <a:ext cx="209529" cy="186050"/>
            </a:xfrm>
            <a:prstGeom prst="triangle">
              <a:avLst>
                <a:gd name="adj" fmla="val 50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/>
            </a:p>
          </p:txBody>
        </p:sp>
      </p:grpSp>
      <p:sp>
        <p:nvSpPr>
          <p:cNvPr id="101" name="Text Box 21"/>
          <p:cNvSpPr txBox="1">
            <a:spLocks noChangeArrowheads="1"/>
          </p:cNvSpPr>
          <p:nvPr/>
        </p:nvSpPr>
        <p:spPr bwMode="auto">
          <a:xfrm>
            <a:off x="2123728" y="5714544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2" name="Text Box 21"/>
          <p:cNvSpPr txBox="1">
            <a:spLocks noChangeArrowheads="1"/>
          </p:cNvSpPr>
          <p:nvPr/>
        </p:nvSpPr>
        <p:spPr bwMode="auto">
          <a:xfrm>
            <a:off x="3716141" y="5721252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3" name="Text Box 21"/>
          <p:cNvSpPr txBox="1">
            <a:spLocks noChangeArrowheads="1"/>
          </p:cNvSpPr>
          <p:nvPr/>
        </p:nvSpPr>
        <p:spPr bwMode="auto">
          <a:xfrm>
            <a:off x="284114" y="5723733"/>
            <a:ext cx="126013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da-DK" sz="1400" b="1" dirty="0" smtClean="0">
                <a:solidFill>
                  <a:srgbClr val="0000FF"/>
                </a:solidFill>
              </a:rPr>
              <a:t>implements</a:t>
            </a:r>
            <a:endParaRPr lang="en-US" altLang="da-DK" sz="1400" b="1" dirty="0">
              <a:solidFill>
                <a:srgbClr val="0000FF"/>
              </a:solidFill>
            </a:endParaRPr>
          </a:p>
        </p:txBody>
      </p:sp>
      <p:sp>
        <p:nvSpPr>
          <p:cNvPr id="104" name="Line 11"/>
          <p:cNvSpPr>
            <a:spLocks noChangeShapeType="1"/>
          </p:cNvSpPr>
          <p:nvPr/>
        </p:nvSpPr>
        <p:spPr bwMode="auto">
          <a:xfrm rot="20084575" flipH="1">
            <a:off x="1537918" y="5657700"/>
            <a:ext cx="0" cy="45573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endParaRPr lang="da-DK"/>
          </a:p>
        </p:txBody>
      </p:sp>
      <p:sp>
        <p:nvSpPr>
          <p:cNvPr id="105" name="AutoShape 10"/>
          <p:cNvSpPr>
            <a:spLocks noChangeArrowheads="1"/>
          </p:cNvSpPr>
          <p:nvPr/>
        </p:nvSpPr>
        <p:spPr bwMode="auto">
          <a:xfrm rot="20084575">
            <a:off x="1299328" y="5477863"/>
            <a:ext cx="209529" cy="186050"/>
          </a:xfrm>
          <a:prstGeom prst="triangle">
            <a:avLst>
              <a:gd name="adj" fmla="val 5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/>
          </a:p>
        </p:txBody>
      </p:sp>
      <p:sp>
        <p:nvSpPr>
          <p:cNvPr id="70" name="Text Box 21"/>
          <p:cNvSpPr txBox="1">
            <a:spLocks noChangeArrowheads="1"/>
          </p:cNvSpPr>
          <p:nvPr/>
        </p:nvSpPr>
        <p:spPr bwMode="auto">
          <a:xfrm>
            <a:off x="3898448" y="3707731"/>
            <a:ext cx="2136870" cy="523220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da-DK" altLang="da-DK" sz="1400" b="1" dirty="0" smtClean="0">
                <a:solidFill>
                  <a:srgbClr val="0000FF"/>
                </a:solidFill>
              </a:rPr>
              <a:t>Klassediagrammet er ikke eksamenspensum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7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865676" y="5172810"/>
            <a:ext cx="5461057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findFirstPerson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Collections.min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ersons,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ByName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Comparable eller Comparator?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913201" y="1977910"/>
            <a:ext cx="4385218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Collections.max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(persons);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913200" y="1074905"/>
            <a:ext cx="4360727" cy="830997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-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p.age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78739" y="4245347"/>
            <a:ext cx="5447994" cy="8331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findOldestPerson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spc="-150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5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Collections.max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ersons,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6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878738" y="3016680"/>
            <a:ext cx="5447995" cy="1126462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ts val="0"/>
              </a:spcBef>
            </a:pPr>
            <a:r>
              <a:rPr lang="da-DK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chemeClr val="tx1"/>
                </a:solidFill>
                <a:latin typeface="Courier New" pitchFamily="49" charset="0"/>
              </a:rPr>
              <a:t>ByAge</a:t>
            </a:r>
            <a:r>
              <a:rPr lang="da-DK" altLang="da-DK" sz="1600" b="1" spc="-150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implements</a:t>
            </a:r>
            <a:r>
              <a:rPr lang="da-DK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spc="-150" dirty="0" err="1">
                <a:solidFill>
                  <a:schemeClr val="tx1"/>
                </a:solidFill>
                <a:latin typeface="Courier New" pitchFamily="49" charset="0"/>
              </a:rPr>
              <a:t>Comparator</a:t>
            </a:r>
            <a:r>
              <a:rPr lang="da-DK" altLang="da-DK" sz="1600" b="1" spc="-150" dirty="0">
                <a:solidFill>
                  <a:schemeClr val="tx1"/>
                </a:solidFill>
                <a:latin typeface="Courier New" pitchFamily="49" charset="0"/>
              </a:rPr>
              <a:t>&lt;Person&gt; 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  public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spc="-150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spc="-150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compare (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Person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p1, Person p2) </a:t>
            </a: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endParaRPr lang="en-US" altLang="da-DK" sz="1600" b="1" spc="-150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ts val="0"/>
              </a:spcBef>
            </a:pPr>
            <a:r>
              <a:rPr lang="en-US" altLang="da-DK" sz="1600" b="1" spc="-150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sz="1600" b="1" spc="-150" dirty="0" err="1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da-DK" altLang="da-DK" sz="1600" b="1" spc="-150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p1.getAge() - p2.getAge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</a:p>
          <a:p>
            <a:pPr eaLnBrk="1" hangingPunct="1">
              <a:lnSpc>
                <a:spcPct val="60000"/>
              </a:lnSpc>
              <a:spcBef>
                <a:spcPts val="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 rot="16200000">
            <a:off x="-356601" y="1732866"/>
            <a:ext cx="1963943" cy="45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da-DK" kern="0" dirty="0" smtClean="0"/>
              <a:t>Comparable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435893" y="1041807"/>
            <a:ext cx="3655151" cy="1486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Simpel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179388" lvl="1" indent="-179388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a-DK" altLang="da-DK" sz="1600" b="1" kern="0" dirty="0" smtClean="0">
                <a:solidFill>
                  <a:srgbClr val="008000"/>
                </a:solidFill>
              </a:rPr>
              <a:t>compareTo</a:t>
            </a:r>
            <a:r>
              <a:rPr lang="da-DK" altLang="da-DK" sz="1600" kern="0" dirty="0" smtClean="0"/>
              <a:t> metoden defineres i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Person</a:t>
            </a:r>
            <a:r>
              <a:rPr lang="da-DK" altLang="da-DK" sz="1600" kern="0" dirty="0" smtClean="0"/>
              <a:t> klassen, som implementerer interfacet </a:t>
            </a:r>
            <a:r>
              <a:rPr lang="da-DK" altLang="da-DK" sz="1600" b="1" kern="0" dirty="0">
                <a:solidFill>
                  <a:srgbClr val="008000"/>
                </a:solidFill>
              </a:rPr>
              <a:t>Comparable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kern="0" dirty="0" smtClean="0"/>
              <a:t>Man kan kun have en ordning ad gangen (naturlige ordning)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 rot="16200000">
            <a:off x="-428207" y="3655473"/>
            <a:ext cx="2016224" cy="4596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da-DK" kern="0" dirty="0" smtClean="0"/>
              <a:t>Comparator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438972" y="2947865"/>
            <a:ext cx="2685596" cy="284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lvl="1" indent="0" eaLnBrk="1" hangingPunct="1">
              <a:lnSpc>
                <a:spcPct val="90000"/>
              </a:lnSpc>
              <a:buNone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Mere kompleks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marL="179388" lvl="1" indent="-179388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8000"/>
                </a:solidFill>
              </a:rPr>
              <a:t>compare</a:t>
            </a:r>
            <a:r>
              <a:rPr lang="da-DK" altLang="da-DK" sz="1600" kern="0" dirty="0" smtClean="0"/>
              <a:t> metoden </a:t>
            </a:r>
            <a:r>
              <a:rPr lang="da-DK" altLang="da-DK" sz="1600" kern="0" spc="-50" dirty="0" smtClean="0"/>
              <a:t>defineres i en </a:t>
            </a:r>
            <a:r>
              <a:rPr lang="da-DK" altLang="da-DK" sz="1600" b="1" kern="0" spc="-50" dirty="0" smtClean="0">
                <a:solidFill>
                  <a:srgbClr val="008000"/>
                </a:solidFill>
              </a:rPr>
              <a:t>ny klasse</a:t>
            </a:r>
            <a:r>
              <a:rPr lang="da-DK" altLang="da-DK" sz="1600" kern="0" spc="-50" dirty="0" smtClean="0"/>
              <a:t>, </a:t>
            </a:r>
            <a:r>
              <a:rPr lang="da-DK" altLang="da-DK" sz="1600" kern="0" dirty="0" smtClean="0"/>
              <a:t>som implementerer interfacet </a:t>
            </a:r>
            <a:r>
              <a:rPr lang="da-DK" altLang="da-DK" sz="1600" b="1" kern="0" dirty="0">
                <a:solidFill>
                  <a:srgbClr val="008000"/>
                </a:solidFill>
              </a:rPr>
              <a:t>Comparator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b="1" kern="0" dirty="0">
                <a:solidFill>
                  <a:srgbClr val="008000"/>
                </a:solidFill>
              </a:rPr>
              <a:t>min</a:t>
            </a:r>
            <a:r>
              <a:rPr lang="da-DK" altLang="da-DK" sz="1600" kern="0" dirty="0" smtClean="0"/>
              <a:t>, </a:t>
            </a:r>
            <a:r>
              <a:rPr lang="da-DK" altLang="da-DK" sz="1600" b="1" kern="0" dirty="0">
                <a:solidFill>
                  <a:srgbClr val="008000"/>
                </a:solidFill>
              </a:rPr>
              <a:t>max</a:t>
            </a:r>
            <a:r>
              <a:rPr lang="da-DK" altLang="da-DK" sz="1600" kern="0" dirty="0" smtClean="0"/>
              <a:t> og </a:t>
            </a:r>
            <a:r>
              <a:rPr lang="da-DK" altLang="da-DK" sz="1600" b="1" kern="0" dirty="0">
                <a:solidFill>
                  <a:srgbClr val="008000"/>
                </a:solidFill>
              </a:rPr>
              <a:t>sort</a:t>
            </a:r>
            <a:r>
              <a:rPr lang="da-DK" altLang="da-DK" sz="1600" kern="0" dirty="0" smtClean="0"/>
              <a:t> metoderne har en</a:t>
            </a:r>
            <a:br>
              <a:rPr lang="da-DK" altLang="da-DK" sz="1600" kern="0" dirty="0" smtClean="0"/>
            </a:br>
            <a:r>
              <a:rPr lang="da-DK" altLang="da-DK" sz="1600" b="1" kern="0" dirty="0" smtClean="0">
                <a:solidFill>
                  <a:srgbClr val="008000"/>
                </a:solidFill>
              </a:rPr>
              <a:t>ekstra parameter</a:t>
            </a:r>
          </a:p>
          <a:p>
            <a:pPr marL="179388" lvl="1" indent="-179388" eaLnBrk="1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1600" kern="0" dirty="0" smtClean="0"/>
              <a:t>Dermed er det muligt</a:t>
            </a:r>
            <a:br>
              <a:rPr lang="da-DK" altLang="da-DK" sz="1600" kern="0" dirty="0" smtClean="0"/>
            </a:br>
            <a:r>
              <a:rPr lang="da-DK" altLang="da-DK" sz="1600" kern="0" dirty="0" smtClean="0"/>
              <a:t>at bruge </a:t>
            </a:r>
            <a:r>
              <a:rPr lang="da-DK" altLang="da-DK" sz="1600" b="1" kern="0" dirty="0">
                <a:solidFill>
                  <a:srgbClr val="008000"/>
                </a:solidFill>
              </a:rPr>
              <a:t>flere</a:t>
            </a:r>
            <a:r>
              <a:rPr lang="da-DK" altLang="da-DK" sz="1600" kern="0" dirty="0">
                <a:solidFill>
                  <a:srgbClr val="FF0000"/>
                </a:solidFill>
              </a:rPr>
              <a:t> </a:t>
            </a:r>
            <a:r>
              <a:rPr lang="da-DK" altLang="da-DK" sz="1600" kern="0" dirty="0"/>
              <a:t>ordninger </a:t>
            </a:r>
            <a:r>
              <a:rPr lang="da-DK" altLang="da-DK" sz="1600" kern="0" dirty="0" smtClean="0"/>
              <a:t>samtidigt</a:t>
            </a:r>
            <a:endParaRPr lang="da-DK" altLang="da-DK" sz="1600" kern="0" dirty="0"/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5707031" y="6095847"/>
            <a:ext cx="1842968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00FF"/>
                </a:solidFill>
              </a:rPr>
              <a:t>I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køreprøven </a:t>
            </a:r>
            <a:r>
              <a:rPr lang="da-DK" altLang="da-DK" sz="1400" b="1" dirty="0">
                <a:solidFill>
                  <a:srgbClr val="0000FF"/>
                </a:solidFill>
              </a:rPr>
              <a:t>er 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det tilstrækkeligt at bruge Comparable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21165640">
            <a:off x="7395744" y="5894864"/>
            <a:ext cx="1714366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487207" y="4551486"/>
            <a:ext cx="1396180" cy="2417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4472458" y="5460970"/>
            <a:ext cx="1519082" cy="24170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4921022" y="4788042"/>
            <a:ext cx="109860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 alder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6" name="Text Box 21"/>
          <p:cNvSpPr txBox="1">
            <a:spLocks noChangeArrowheads="1"/>
          </p:cNvSpPr>
          <p:nvPr/>
        </p:nvSpPr>
        <p:spPr bwMode="auto">
          <a:xfrm>
            <a:off x="5020278" y="5191709"/>
            <a:ext cx="1098602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Efter navn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885240" y="6095848"/>
            <a:ext cx="4676025" cy="67403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Når vi ser på funktionel programmering, vil vi se, at man via Comparator kan definere en ordning, uden selv at skrive en compare (eller compareTo metode)</a:t>
            </a:r>
            <a:endParaRPr lang="da-DK" altLang="da-DK" sz="1200" b="1" dirty="0">
              <a:solidFill>
                <a:srgbClr val="0000FF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19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234096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1" grpId="0" animBg="1"/>
      <p:bldP spid="12" grpId="0" animBg="1"/>
      <p:bldP spid="18" grpId="0"/>
      <p:bldP spid="19" grpId="0"/>
      <p:bldP spid="20" grpId="0" animBg="1"/>
      <p:bldP spid="21" grpId="0"/>
      <p:bldP spid="22" grpId="0" animBg="1"/>
      <p:bldP spid="24" grpId="0" animBg="1"/>
      <p:bldP spid="25" grpId="0"/>
      <p:bldP spid="26" grpId="0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dirty="0">
                <a:cs typeface="Arial"/>
              </a:rPr>
              <a:t> 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Sortering via Collections og Comparable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96529"/>
            <a:ext cx="8676457" cy="144038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da-DK" altLang="da-DK" sz="2000" noProof="0" dirty="0" smtClean="0">
                <a:solidFill>
                  <a:srgbClr val="A50021"/>
                </a:solidFill>
                <a:ea typeface="ＭＳ Ｐゴシック" pitchFamily="34" charset="-128"/>
              </a:rPr>
              <a:t>Klassen </a:t>
            </a:r>
            <a:r>
              <a:rPr lang="da-DK" altLang="da-DK" sz="2000" noProof="0" dirty="0" smtClean="0">
                <a:solidFill>
                  <a:srgbClr val="008000"/>
                </a:solidFill>
                <a:ea typeface="ＭＳ Ｐゴシック" pitchFamily="34" charset="-128"/>
              </a:rPr>
              <a:t>Collections</a:t>
            </a:r>
            <a:r>
              <a:rPr lang="da-DK" altLang="da-DK" sz="2000" noProof="0" dirty="0" smtClean="0">
                <a:solidFill>
                  <a:srgbClr val="A50021"/>
                </a:solidFill>
                <a:ea typeface="ＭＳ Ｐゴシック" pitchFamily="34" charset="-128"/>
              </a:rPr>
              <a:t> indeholder en række nyttige metoder</a:t>
            </a:r>
            <a:endParaRPr lang="da-DK" altLang="da-DK" sz="200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Metoderne </a:t>
            </a:r>
            <a:r>
              <a:rPr lang="da-DK" altLang="da-DK" sz="1800" dirty="0">
                <a:ea typeface="ＭＳ Ｐゴシック" pitchFamily="34" charset="-128"/>
              </a:rPr>
              <a:t>kan bruges på forskellige </a:t>
            </a:r>
            <a:r>
              <a:rPr lang="da-DK" altLang="da-DK" sz="1800" dirty="0" smtClean="0">
                <a:ea typeface="ＭＳ Ｐゴシック" pitchFamily="34" charset="-128"/>
              </a:rPr>
              <a:t>typer af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objektsamlinger</a:t>
            </a:r>
            <a:endParaRPr lang="da-DK" altLang="da-DK" sz="1800" b="1" dirty="0" smtClean="0">
              <a:solidFill>
                <a:srgbClr val="008000"/>
              </a:solidFill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Typen af objektsamlingen skal implementere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Collection</a:t>
            </a:r>
            <a:r>
              <a:rPr lang="da-DK" altLang="da-DK" sz="1800" dirty="0" smtClean="0">
                <a:ea typeface="ＭＳ Ｐゴシック" pitchFamily="34" charset="-128"/>
              </a:rPr>
              <a:t> interfacet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f.eks. tilfældet for ArrayList</a:t>
            </a:r>
            <a:endParaRPr lang="da-DK" altLang="da-DK" sz="1800" noProof="0" dirty="0" smtClean="0">
              <a:solidFill>
                <a:srgbClr val="A50021"/>
              </a:solidFill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9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200" noProof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200" noProof="0" dirty="0" smtClean="0">
              <a:ea typeface="ＭＳ Ｐゴシック" pitchFamily="34" charset="-128"/>
            </a:endParaRPr>
          </a:p>
        </p:txBody>
      </p:sp>
      <p:sp>
        <p:nvSpPr>
          <p:cNvPr id="145412" name="Text Box 4"/>
          <p:cNvSpPr txBox="1">
            <a:spLocks noChangeArrowheads="1"/>
          </p:cNvSpPr>
          <p:nvPr/>
        </p:nvSpPr>
        <p:spPr bwMode="auto">
          <a:xfrm>
            <a:off x="539552" y="2708920"/>
            <a:ext cx="8424936" cy="261610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min(Collection&lt;T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Returnerer mindste element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T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max(Collection&lt;T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Returnerer største element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sort(List&lt;T&gt; l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  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Sorterer listen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shuffle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(List&lt;T&gt; l)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Blander </a:t>
            </a:r>
            <a:r>
              <a:rPr lang="da-DK" altLang="da-DK" b="1" dirty="0">
                <a:solidFill>
                  <a:srgbClr val="0000FF"/>
                </a:solidFill>
                <a:latin typeface="Courier New" pitchFamily="49" charset="0"/>
              </a:rPr>
              <a:t>listen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smtClean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reverse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(List&lt;T&gt; l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da-DK" altLang="da-DK" b="1" dirty="0" smtClean="0">
                <a:solidFill>
                  <a:srgbClr val="0000FF"/>
                </a:solidFill>
                <a:latin typeface="Courier New" pitchFamily="49" charset="0"/>
              </a:rPr>
              <a:t>// Vender listen om</a:t>
            </a:r>
            <a:endParaRPr lang="da-DK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marL="92075" lvl="1" eaLnBrk="1" hangingPunct="1">
              <a:lnSpc>
                <a:spcPct val="11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</a:t>
            </a:fld>
            <a:endParaRPr lang="da-DK" altLang="da-DK" dirty="0"/>
          </a:p>
        </p:txBody>
      </p:sp>
      <p:sp>
        <p:nvSpPr>
          <p:cNvPr id="6" name="Text Box 21"/>
          <p:cNvSpPr txBox="1">
            <a:spLocks noChangeArrowheads="1"/>
          </p:cNvSpPr>
          <p:nvPr/>
        </p:nvSpPr>
        <p:spPr bwMode="auto">
          <a:xfrm>
            <a:off x="3275856" y="5564845"/>
            <a:ext cx="2581984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Alle metoderne er klassemetoder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Collections.metode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()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2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26095"/>
            <a:ext cx="8640960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cs typeface="Arial"/>
              </a:rPr>
              <a:t>Algoritmeskabelonen </a:t>
            </a:r>
            <a:r>
              <a:rPr lang="da-DK" altLang="da-DK" sz="3200" noProof="0" dirty="0" smtClean="0">
                <a:ea typeface="ＭＳ Ｐゴシック" pitchFamily="34" charset="-128"/>
              </a:rPr>
              <a:t>findBest</a:t>
            </a:r>
            <a:endParaRPr lang="da-DK" altLang="da-DK" sz="3200" spc="-15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20</a:t>
            </a:fld>
            <a:endParaRPr lang="da-DK" altLang="da-DK" sz="1800" b="1" dirty="0"/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943325" y="1786136"/>
            <a:ext cx="7805139" cy="3083024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(result ==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|| 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elem,result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8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8813" y="4941168"/>
            <a:ext cx="6427854" cy="1240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flere elementer er lige gode, returneres det først fundne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 smtClean="0"/>
              <a:t>Hvis ingen elementer opfylder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600" kern="0" dirty="0" smtClean="0"/>
              <a:t>, returneres </a:t>
            </a:r>
            <a:r>
              <a:rPr lang="da-DK" altLang="da-DK" sz="1600" b="1" kern="0" dirty="0" err="1">
                <a:solidFill>
                  <a:srgbClr val="0070C0"/>
                </a:solidFill>
              </a:rPr>
              <a:t>null</a:t>
            </a:r>
            <a:endParaRPr lang="da-DK" altLang="da-DK" sz="1600" b="1" kern="0" dirty="0">
              <a:solidFill>
                <a:srgbClr val="0070C0"/>
              </a:solidFill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600" kern="0" dirty="0"/>
              <a:t>Hvis man undlader </a:t>
            </a:r>
            <a:r>
              <a:rPr lang="da-DK" altLang="da-DK" sz="16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600" kern="0" dirty="0">
                <a:solidFill>
                  <a:srgbClr val="008000"/>
                </a:solidFill>
              </a:rPr>
              <a:t> </a:t>
            </a:r>
            <a:r>
              <a:rPr lang="da-DK" altLang="da-DK" sz="1600" kern="0" dirty="0"/>
              <a:t>(og fjerner </a:t>
            </a:r>
            <a:r>
              <a:rPr lang="da-DK" altLang="da-DK" sz="1600" kern="0" dirty="0" smtClean="0"/>
              <a:t>den yderste if sætning), finder man det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BEDSTE</a:t>
            </a:r>
            <a:r>
              <a:rPr lang="da-DK" altLang="da-DK" sz="1600" kern="0" dirty="0" smtClean="0">
                <a:solidFill>
                  <a:srgbClr val="008000"/>
                </a:solidFill>
              </a:rPr>
              <a:t> </a:t>
            </a:r>
            <a:r>
              <a:rPr lang="da-DK" altLang="da-DK" sz="1600" kern="0" dirty="0" smtClean="0"/>
              <a:t>af alle elementer i </a:t>
            </a:r>
            <a:r>
              <a:rPr lang="da-DK" altLang="da-DK" sz="1600" b="1" kern="0" dirty="0" smtClean="0">
                <a:solidFill>
                  <a:srgbClr val="008000"/>
                </a:solidFill>
              </a:rPr>
              <a:t>LIST</a:t>
            </a:r>
            <a:endParaRPr lang="da-DK" altLang="da-DK" sz="1600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600" kern="0" dirty="0" smtClean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86617" y="1058981"/>
            <a:ext cx="8161848" cy="681856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og returnerer det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bedste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4644008" y="3789040"/>
            <a:ext cx="3456384" cy="102848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rgbClr val="0000FF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for om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elem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er bedre end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  <a:p>
            <a:pPr eaLnBrk="0" hangingPunct="0">
              <a:spcBef>
                <a:spcPts val="600"/>
              </a:spcBef>
              <a:buClr>
                <a:srgbClr val="0000FF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Husk at </a:t>
            </a:r>
            <a:r>
              <a:rPr lang="da-DK" sz="1400" b="1" dirty="0" err="1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== null skal stå til venstre for ||, idet vi ellers vil få en NullPointerException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4554583" y="2170638"/>
            <a:ext cx="4224940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Lokal variabel som indeholder den hidtil bedste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3997234" y="2311707"/>
            <a:ext cx="51758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Rectangle 12"/>
          <p:cNvSpPr/>
          <p:nvPr/>
        </p:nvSpPr>
        <p:spPr bwMode="auto">
          <a:xfrm>
            <a:off x="1277570" y="2157362"/>
            <a:ext cx="2728373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 flipV="1">
            <a:off x="5004048" y="3501008"/>
            <a:ext cx="0" cy="28803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5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findBest kan også løses ved at sortere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71798" y="6399127"/>
            <a:ext cx="647304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21</a:t>
            </a:fld>
            <a:endParaRPr lang="da-DK" altLang="da-DK" sz="1800" b="1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14556" y="980728"/>
            <a:ext cx="854993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50" dirty="0" smtClean="0"/>
              <a:t>Den </a:t>
            </a:r>
            <a:r>
              <a:rPr lang="da-DK" altLang="da-DK" sz="2000" kern="0" spc="-50" dirty="0" smtClean="0">
                <a:solidFill>
                  <a:srgbClr val="008000"/>
                </a:solidFill>
              </a:rPr>
              <a:t>ældste kvinde</a:t>
            </a:r>
            <a:r>
              <a:rPr lang="da-DK" altLang="da-DK" sz="2000" kern="0" spc="-50" dirty="0" smtClean="0"/>
              <a:t> i en liste af personer kan findes på følgende måde</a:t>
            </a:r>
            <a:endParaRPr lang="da-DK" altLang="da-DK" sz="2000" kern="0" spc="-5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Person objekter ordnes efter alder (ved hjælp </a:t>
            </a:r>
            <a:r>
              <a:rPr lang="da-DK" altLang="da-DK" sz="1800" kern="0" dirty="0"/>
              <a:t>af </a:t>
            </a:r>
            <a:r>
              <a:rPr lang="da-DK" altLang="da-DK" sz="1800" b="1" kern="0" dirty="0">
                <a:solidFill>
                  <a:srgbClr val="008000"/>
                </a:solidFill>
              </a:rPr>
              <a:t>compareTo</a:t>
            </a:r>
            <a:r>
              <a:rPr lang="da-DK" altLang="da-DK" sz="1800" kern="0" dirty="0"/>
              <a:t> i Comparable eller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compare</a:t>
            </a:r>
            <a:r>
              <a:rPr lang="da-DK" altLang="da-DK" sz="1800" kern="0" dirty="0"/>
              <a:t> i </a:t>
            </a:r>
            <a:r>
              <a:rPr lang="da-DK" altLang="da-DK" sz="1800" kern="0" dirty="0" smtClean="0"/>
              <a:t>Comparator)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findAll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til </a:t>
            </a:r>
            <a:r>
              <a:rPr lang="da-DK" altLang="da-DK" sz="1800" kern="0" dirty="0"/>
              <a:t>at finde </a:t>
            </a:r>
            <a:r>
              <a:rPr lang="da-DK" altLang="da-DK" sz="1800" kern="0" dirty="0" smtClean="0"/>
              <a:t>en delliste med alle kvinder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max</a:t>
            </a:r>
            <a:r>
              <a:rPr lang="da-DK" altLang="da-DK" sz="1800" kern="0" dirty="0" smtClean="0"/>
              <a:t> metoden til </a:t>
            </a:r>
            <a:r>
              <a:rPr lang="da-DK" altLang="da-DK" sz="1800" kern="0" dirty="0"/>
              <a:t>at finde den ældste kvinde i </a:t>
            </a:r>
            <a:r>
              <a:rPr lang="da-DK" altLang="da-DK" sz="1800" kern="0" dirty="0" smtClean="0"/>
              <a:t>dellisten (hvis dellisten er tom returnere</a:t>
            </a:r>
            <a:r>
              <a:rPr lang="da-DK" altLang="da-DK" sz="1800" kern="0" dirty="0"/>
              <a:t>s null)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4556" y="2852936"/>
            <a:ext cx="8189892" cy="1000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Alternativt kan man erstatte de sidste to skridt med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sort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metoden til </a:t>
            </a:r>
            <a:r>
              <a:rPr lang="da-DK" altLang="da-DK" sz="1800" kern="0" dirty="0"/>
              <a:t>at s</a:t>
            </a:r>
            <a:r>
              <a:rPr lang="da-DK" altLang="da-DK" sz="1800" kern="0" dirty="0" smtClean="0"/>
              <a:t>ortere Person listen efter alder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(ældste først)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findOne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til </a:t>
            </a:r>
            <a:r>
              <a:rPr lang="da-DK" altLang="da-DK" sz="1800" kern="0" dirty="0"/>
              <a:t>at finde </a:t>
            </a:r>
            <a:r>
              <a:rPr lang="da-DK" altLang="da-DK" sz="1800" kern="0" dirty="0" smtClean="0"/>
              <a:t>den første kvinde</a:t>
            </a:r>
            <a:endParaRPr lang="da-DK" altLang="da-DK" sz="1800" kern="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87676" y="5191954"/>
            <a:ext cx="7969301" cy="1693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Hvilken af de tre fremgangsmåder er bedst og hvorfor?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Nr. 1 og 3 er mest effektive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Nr. 2 sorterer hele listen</a:t>
            </a:r>
            <a:r>
              <a:rPr lang="da-DK" altLang="da-DK" sz="1800" kern="0" dirty="0"/>
              <a:t>, hvilket </a:t>
            </a:r>
            <a:r>
              <a:rPr lang="da-DK" altLang="da-DK" sz="1800" kern="0" dirty="0" smtClean="0"/>
              <a:t>er langt dyrere end blot at finde det maksimale element (som kan gøres i ét gennemløb)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findBest klarer også opgaven i </a:t>
            </a:r>
            <a:r>
              <a:rPr lang="da-DK" altLang="da-DK" sz="1800" kern="0" dirty="0"/>
              <a:t>ét </a:t>
            </a:r>
            <a:r>
              <a:rPr lang="da-DK" altLang="da-DK" sz="1800" kern="0" dirty="0" smtClean="0"/>
              <a:t>gennemløb</a:t>
            </a:r>
            <a:endParaRPr lang="da-DK" altLang="da-DK" sz="1800" kern="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0039" y="3933056"/>
            <a:ext cx="8298425" cy="1258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Man kan også lave en ordning som først ordner efter køn  (mænd før kvinder) og dernæst efter alder (yngste først)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Brug </a:t>
            </a:r>
            <a:r>
              <a:rPr lang="da-DK" altLang="da-DK" sz="1800" b="1" kern="0" dirty="0">
                <a:solidFill>
                  <a:srgbClr val="008000"/>
                </a:solidFill>
              </a:rPr>
              <a:t>max</a:t>
            </a:r>
            <a:r>
              <a:rPr lang="da-DK" altLang="da-DK" sz="1800" kern="0" dirty="0"/>
              <a:t> metoden til at finde den ældste kvinde i dellisten (hvis </a:t>
            </a:r>
            <a:r>
              <a:rPr lang="da-DK" altLang="da-DK" sz="1800" kern="0" dirty="0" smtClean="0"/>
              <a:t>det maksimale element er null eller en mand </a:t>
            </a:r>
            <a:r>
              <a:rPr lang="da-DK" altLang="da-DK" sz="1800" kern="0" dirty="0"/>
              <a:t>returneres null)</a:t>
            </a:r>
          </a:p>
        </p:txBody>
      </p:sp>
    </p:spTree>
    <p:extLst>
      <p:ext uri="{BB962C8B-B14F-4D97-AF65-F5344CB8AC3E}">
        <p14:creationId xmlns:p14="http://schemas.microsoft.com/office/powerpoint/2010/main" val="416705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286285"/>
            <a:ext cx="8207375" cy="662248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20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Information om køreprøven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124744"/>
            <a:ext cx="8424936" cy="5616624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Køreprøven afvikles </a:t>
            </a:r>
            <a:r>
              <a:rPr lang="da-DK" sz="1800" dirty="0">
                <a:solidFill>
                  <a:srgbClr val="002060"/>
                </a:solidFill>
              </a:rPr>
              <a:t>torsdag den </a:t>
            </a:r>
            <a:r>
              <a:rPr lang="da-DK" sz="1800" dirty="0" smtClean="0">
                <a:solidFill>
                  <a:srgbClr val="002060"/>
                </a:solidFill>
              </a:rPr>
              <a:t>10. </a:t>
            </a:r>
            <a:r>
              <a:rPr lang="da-DK" sz="1800" dirty="0">
                <a:solidFill>
                  <a:srgbClr val="002060"/>
                </a:solidFill>
              </a:rPr>
              <a:t>oktober</a:t>
            </a:r>
            <a:r>
              <a:rPr lang="da-DK" sz="1800" b="0" dirty="0" smtClean="0">
                <a:solidFill>
                  <a:srgbClr val="002060"/>
                </a:solidFill>
              </a:rPr>
              <a:t> og </a:t>
            </a:r>
            <a:r>
              <a:rPr lang="da-DK" sz="1800" dirty="0" smtClean="0">
                <a:solidFill>
                  <a:srgbClr val="002060"/>
                </a:solidFill>
              </a:rPr>
              <a:t>fredag den 11. oktober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Finder sted i </a:t>
            </a:r>
            <a:r>
              <a:rPr lang="da-DK" sz="1800" dirty="0" smtClean="0">
                <a:solidFill>
                  <a:srgbClr val="002060"/>
                </a:solidFill>
              </a:rPr>
              <a:t>Institut </a:t>
            </a:r>
            <a:r>
              <a:rPr lang="da-DK" sz="1800" dirty="0">
                <a:solidFill>
                  <a:srgbClr val="002060"/>
                </a:solidFill>
              </a:rPr>
              <a:t>for Datalogis studiecafé</a:t>
            </a:r>
            <a:r>
              <a:rPr lang="da-DK" sz="1800" b="0" dirty="0">
                <a:solidFill>
                  <a:srgbClr val="002060"/>
                </a:solidFill>
              </a:rPr>
              <a:t>, der </a:t>
            </a:r>
            <a:r>
              <a:rPr lang="da-DK" sz="1800" b="0" dirty="0" smtClean="0">
                <a:solidFill>
                  <a:srgbClr val="002060"/>
                </a:solidFill>
              </a:rPr>
              <a:t>ligger </a:t>
            </a:r>
            <a:r>
              <a:rPr lang="da-DK" sz="1800" b="0" dirty="0">
                <a:solidFill>
                  <a:srgbClr val="002060"/>
                </a:solidFill>
              </a:rPr>
              <a:t>i Stueetagen af </a:t>
            </a:r>
            <a:r>
              <a:rPr lang="da-DK" sz="1800" b="0" dirty="0" err="1">
                <a:solidFill>
                  <a:srgbClr val="002060"/>
                </a:solidFill>
              </a:rPr>
              <a:t>Vannevar</a:t>
            </a:r>
            <a:r>
              <a:rPr lang="da-DK" sz="1800" b="0" dirty="0">
                <a:solidFill>
                  <a:srgbClr val="002060"/>
                </a:solidFill>
              </a:rPr>
              <a:t> Bush bygningen (bygning 5343 i IT-Parken, Åbogade 34)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Det præcise tidspunkt for hvert øvelseshold er publiceret i en "Vigtig meddelelse" på Brightspace</a:t>
            </a:r>
          </a:p>
          <a:p>
            <a:pPr>
              <a:spcBef>
                <a:spcPts val="600"/>
              </a:spcBef>
            </a:pPr>
            <a:r>
              <a:rPr lang="da-DK" sz="1800" b="0" dirty="0">
                <a:solidFill>
                  <a:srgbClr val="002060"/>
                </a:solidFill>
              </a:rPr>
              <a:t>Hvis det er strengt nødvendigt, kan du flytte til et andet prøvetidspunkt, hvis du via mail</a:t>
            </a:r>
            <a:r>
              <a:rPr lang="da-DK" sz="1800" b="0" dirty="0">
                <a:solidFill>
                  <a:srgbClr val="002060"/>
                </a:solidFill>
                <a:hlinkClick r:id="rId3"/>
              </a:rPr>
              <a:t> </a:t>
            </a:r>
            <a:r>
              <a:rPr lang="da-DK" sz="1800" b="0" dirty="0">
                <a:solidFill>
                  <a:srgbClr val="002060"/>
                </a:solidFill>
              </a:rPr>
              <a:t>beder Kurt Jensen herom senest tre dage før prøven</a:t>
            </a:r>
          </a:p>
          <a:p>
            <a:pPr>
              <a:spcBef>
                <a:spcPts val="1800"/>
              </a:spcBef>
            </a:pPr>
            <a:r>
              <a:rPr lang="da-DK" sz="1800" b="0" spc="-60" dirty="0" smtClean="0"/>
              <a:t>Pointene fra køreprøven tæller med til mundtlig eksamen</a:t>
            </a:r>
          </a:p>
          <a:p>
            <a:pPr>
              <a:spcBef>
                <a:spcPts val="600"/>
              </a:spcBef>
            </a:pPr>
            <a:r>
              <a:rPr lang="da-DK" sz="1800" b="0" dirty="0" smtClean="0"/>
              <a:t>Inden køreprøven skal du have afleveret </a:t>
            </a:r>
            <a:r>
              <a:rPr lang="da-DK" sz="1800" dirty="0" smtClean="0"/>
              <a:t>alle</a:t>
            </a:r>
            <a:r>
              <a:rPr lang="da-DK" sz="1800" b="0" dirty="0" smtClean="0"/>
              <a:t> afleveringsopgaver fra Uge 1-6 (inklusiv quizzerne) – hvis du mangler opgaver, fratrækkes 1,0 point for hver manglende opgave/quiz</a:t>
            </a:r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0066"/>
                </a:solidFill>
              </a:rPr>
              <a:t>Køreprøven er </a:t>
            </a:r>
            <a:r>
              <a:rPr lang="da-DK" sz="1800" b="0" dirty="0">
                <a:solidFill>
                  <a:srgbClr val="000066"/>
                </a:solidFill>
              </a:rPr>
              <a:t>en </a:t>
            </a:r>
            <a:r>
              <a:rPr lang="da-DK" sz="1800" dirty="0">
                <a:solidFill>
                  <a:srgbClr val="000066"/>
                </a:solidFill>
              </a:rPr>
              <a:t>30 minutters praktisk prøve</a:t>
            </a:r>
            <a:r>
              <a:rPr lang="da-DK" sz="1800" b="0" dirty="0">
                <a:solidFill>
                  <a:srgbClr val="000066"/>
                </a:solidFill>
              </a:rPr>
              <a:t> </a:t>
            </a:r>
            <a:r>
              <a:rPr lang="da-DK" sz="1800" b="0" dirty="0" smtClean="0">
                <a:solidFill>
                  <a:srgbClr val="000066"/>
                </a:solidFill>
              </a:rPr>
              <a:t>(uden forberedelsestid)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Den afvikles </a:t>
            </a:r>
            <a:r>
              <a:rPr lang="da-DK" sz="1800" dirty="0">
                <a:solidFill>
                  <a:srgbClr val="002060"/>
                </a:solidFill>
                <a:cs typeface="ＭＳ Ｐゴシック" pitchFamily="-106" charset="-128"/>
              </a:rPr>
              <a:t>i 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hold på </a:t>
            </a:r>
            <a:r>
              <a:rPr lang="da-DK" sz="1800" b="1" dirty="0" smtClean="0">
                <a:solidFill>
                  <a:srgbClr val="002060"/>
                </a:solidFill>
                <a:cs typeface="ＭＳ Ｐゴシック" pitchFamily="-106" charset="-128"/>
              </a:rPr>
              <a:t>15-25 personer</a:t>
            </a:r>
            <a:r>
              <a:rPr lang="da-DK" sz="1800" dirty="0" smtClean="0">
                <a:solidFill>
                  <a:srgbClr val="002060"/>
                </a:solidFill>
                <a:cs typeface="ＭＳ Ｐゴシック" pitchFamily="-106" charset="-128"/>
              </a:rPr>
              <a:t> (svarende til et øvelseshold)</a:t>
            </a:r>
            <a:endParaRPr lang="da-DK" sz="1800" b="1" dirty="0" smtClean="0">
              <a:solidFill>
                <a:srgbClr val="002060"/>
              </a:solidFill>
              <a:cs typeface="ＭＳ Ｐゴシック" pitchFamily="-106" charset="-128"/>
            </a:endParaRP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Du skal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medbringe en bærbar computer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 og har selv ansvar for, at den fungerer tilfredsstillende og har </a:t>
            </a:r>
            <a:r>
              <a:rPr lang="da-DK" sz="1800" b="1" dirty="0">
                <a:solidFill>
                  <a:srgbClr val="A50021"/>
                </a:solidFill>
                <a:cs typeface="ＭＳ Ｐゴシック" pitchFamily="-106" charset="-128"/>
              </a:rPr>
              <a:t>netadgang</a:t>
            </a:r>
            <a:r>
              <a:rPr lang="da-DK" sz="1800" dirty="0">
                <a:solidFill>
                  <a:srgbClr val="A50021"/>
                </a:solidFill>
                <a:cs typeface="ＭＳ Ｐゴシック" pitchFamily="-106" charset="-128"/>
              </a:rPr>
              <a:t>, således at du kan tilgå Javas </a:t>
            </a: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klassebibliotek og aflevere på Brightspace</a:t>
            </a: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 marL="0" lvl="1" indent="0">
              <a:spcBef>
                <a:spcPts val="432"/>
              </a:spcBef>
              <a:buNone/>
            </a:pP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005424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Tjekpunkter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472608"/>
          </a:xfrm>
        </p:spPr>
        <p:txBody>
          <a:bodyPr/>
          <a:lstStyle/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Køreprøven har 12 spørgsmål, som </a:t>
            </a:r>
            <a:r>
              <a:rPr lang="da-DK" sz="1800" b="1" dirty="0" smtClean="0">
                <a:solidFill>
                  <a:srgbClr val="008000"/>
                </a:solidFill>
              </a:rPr>
              <a:t>skal</a:t>
            </a:r>
            <a:r>
              <a:rPr lang="da-DK" sz="1800" dirty="0" smtClean="0"/>
              <a:t> </a:t>
            </a:r>
            <a:r>
              <a:rPr lang="da-DK" sz="1800" dirty="0"/>
              <a:t>løses i </a:t>
            </a:r>
            <a:r>
              <a:rPr lang="da-DK" sz="1800" dirty="0" smtClean="0"/>
              <a:t>rækkefølge (hvis man f.eks. springer spørgsmål 7 over, får man intet for de efterfølgende)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002060"/>
                </a:solidFill>
                <a:cs typeface="ＭＳ Ｐゴシック" charset="-128"/>
              </a:rPr>
              <a:t>Undervejs 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er der seks </a:t>
            </a:r>
            <a:r>
              <a:rPr lang="da-DK" sz="1800" b="1" dirty="0">
                <a:solidFill>
                  <a:srgbClr val="002060"/>
                </a:solidFill>
                <a:cs typeface="ＭＳ Ｐゴシック" charset="-128"/>
              </a:rPr>
              <a:t>tjekpunkter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. Ved </a:t>
            </a:r>
            <a:r>
              <a:rPr lang="da-DK" sz="1800" dirty="0" smtClean="0">
                <a:solidFill>
                  <a:srgbClr val="002060"/>
                </a:solidFill>
                <a:cs typeface="ＭＳ Ｐゴシック" charset="-128"/>
              </a:rPr>
              <a:t>hvert af disse </a:t>
            </a:r>
            <a:r>
              <a:rPr lang="da-DK" sz="1800" b="1" dirty="0">
                <a:solidFill>
                  <a:srgbClr val="008000"/>
                </a:solidFill>
              </a:rPr>
              <a:t>skal</a:t>
            </a:r>
            <a:r>
              <a:rPr lang="da-DK" sz="1800" dirty="0" smtClean="0">
                <a:solidFill>
                  <a:srgbClr val="002060"/>
                </a:solidFill>
                <a:cs typeface="ＭＳ Ｐゴシック" charset="-128"/>
              </a:rPr>
              <a:t> 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du tilkalde en </a:t>
            </a:r>
            <a:r>
              <a:rPr lang="da-DK" sz="1800" b="1" dirty="0" smtClean="0">
                <a:solidFill>
                  <a:srgbClr val="002060"/>
                </a:solidFill>
                <a:cs typeface="ＭＳ Ｐゴシック" charset="-128"/>
              </a:rPr>
              <a:t>instruktor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 </a:t>
            </a:r>
            <a:r>
              <a:rPr lang="da-DK" sz="1800" dirty="0" smtClean="0">
                <a:solidFill>
                  <a:srgbClr val="002060"/>
                </a:solidFill>
                <a:cs typeface="ＭＳ Ｐゴシック" charset="-128"/>
              </a:rPr>
              <a:t>(og </a:t>
            </a:r>
            <a:r>
              <a:rPr lang="da-DK" sz="1800" dirty="0">
                <a:solidFill>
                  <a:srgbClr val="002060"/>
                </a:solidFill>
                <a:cs typeface="ＭＳ Ｐゴシック" charset="-128"/>
              </a:rPr>
              <a:t>være klar til at demonstrere din kode)</a:t>
            </a:r>
          </a:p>
          <a:p>
            <a:pPr marL="342900" lvl="1" indent="-34290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Det </a:t>
            </a:r>
            <a:r>
              <a:rPr lang="da-DK" sz="1800" dirty="0">
                <a:solidFill>
                  <a:srgbClr val="A50021"/>
                </a:solidFill>
              </a:rPr>
              <a:t>er vigtigt, at 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husker at få </a:t>
            </a:r>
            <a:r>
              <a:rPr lang="da-DK" sz="1800" dirty="0" smtClean="0">
                <a:solidFill>
                  <a:srgbClr val="A50021"/>
                </a:solidFill>
              </a:rPr>
              <a:t>din </a:t>
            </a:r>
            <a:r>
              <a:rPr lang="da-DK" sz="1800" dirty="0">
                <a:solidFill>
                  <a:srgbClr val="A50021"/>
                </a:solidFill>
              </a:rPr>
              <a:t>kode </a:t>
            </a:r>
            <a:r>
              <a:rPr lang="da-DK" sz="1800" b="1" dirty="0">
                <a:solidFill>
                  <a:srgbClr val="A50021"/>
                </a:solidFill>
              </a:rPr>
              <a:t>godkendt af en instruktor</a:t>
            </a:r>
            <a:r>
              <a:rPr lang="da-DK" sz="1800" dirty="0">
                <a:solidFill>
                  <a:srgbClr val="A50021"/>
                </a:solidFill>
              </a:rPr>
              <a:t> – hver gang 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passerer et </a:t>
            </a:r>
            <a:r>
              <a:rPr lang="da-DK" sz="1800" b="1" dirty="0" smtClean="0">
                <a:solidFill>
                  <a:srgbClr val="A50021"/>
                </a:solidFill>
              </a:rPr>
              <a:t>tjekpunkt</a:t>
            </a:r>
            <a:endParaRPr lang="da-DK" sz="1800" b="1" dirty="0">
              <a:solidFill>
                <a:srgbClr val="A50021"/>
              </a:solidFill>
            </a:endParaRP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På den måde undgår </a:t>
            </a:r>
            <a:r>
              <a:rPr lang="da-DK" sz="1800" dirty="0" smtClean="0">
                <a:solidFill>
                  <a:srgbClr val="A50021"/>
                </a:solidFill>
              </a:rPr>
              <a:t>du at </a:t>
            </a:r>
            <a:r>
              <a:rPr lang="da-DK" sz="1800" dirty="0">
                <a:solidFill>
                  <a:srgbClr val="A50021"/>
                </a:solidFill>
              </a:rPr>
              <a:t>forsætte uden at det, som </a:t>
            </a:r>
            <a:r>
              <a:rPr lang="da-DK" sz="1800" dirty="0" smtClean="0">
                <a:solidFill>
                  <a:srgbClr val="A50021"/>
                </a:solidFill>
              </a:rPr>
              <a:t>du </a:t>
            </a:r>
            <a:r>
              <a:rPr lang="da-DK" sz="1800" dirty="0">
                <a:solidFill>
                  <a:srgbClr val="A50021"/>
                </a:solidFill>
              </a:rPr>
              <a:t>har </a:t>
            </a:r>
            <a:r>
              <a:rPr lang="da-DK" sz="1800" dirty="0" smtClean="0">
                <a:solidFill>
                  <a:srgbClr val="A50021"/>
                </a:solidFill>
              </a:rPr>
              <a:t>lavet, </a:t>
            </a:r>
            <a:r>
              <a:rPr lang="da-DK" sz="1800" dirty="0">
                <a:solidFill>
                  <a:srgbClr val="A50021"/>
                </a:solidFill>
              </a:rPr>
              <a:t>er </a:t>
            </a:r>
            <a:r>
              <a:rPr lang="da-DK" sz="1800" dirty="0" smtClean="0">
                <a:solidFill>
                  <a:srgbClr val="A50021"/>
                </a:solidFill>
              </a:rPr>
              <a:t>korrekt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Derudover får vi </a:t>
            </a:r>
            <a:r>
              <a:rPr lang="da-DK" sz="1800" b="1" dirty="0" smtClean="0">
                <a:solidFill>
                  <a:srgbClr val="A50021"/>
                </a:solidFill>
                <a:cs typeface="ＭＳ Ｐゴシック" pitchFamily="-106" charset="-128"/>
              </a:rPr>
              <a:t>registreret</a:t>
            </a: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, at du har klaret tjekpunktet.</a:t>
            </a:r>
          </a:p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  <a:cs typeface="ＭＳ Ｐゴシック" pitchFamily="-106" charset="-128"/>
              </a:rPr>
              <a:t>Efter køreprøven ser vi kun på din kode, hvis der opstår tvivlsspørgsmål</a:t>
            </a:r>
            <a:endParaRPr lang="da-DK" sz="1800" dirty="0">
              <a:solidFill>
                <a:srgbClr val="A50021"/>
              </a:solidFill>
              <a:cs typeface="ＭＳ Ｐゴシック" pitchFamily="-106" charset="-128"/>
            </a:endParaRPr>
          </a:p>
          <a:p>
            <a:pPr>
              <a:spcBef>
                <a:spcPts val="18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Lav dit </a:t>
            </a:r>
            <a:r>
              <a:rPr lang="da-DK" sz="1800" b="0" dirty="0">
                <a:solidFill>
                  <a:srgbClr val="002060"/>
                </a:solidFill>
              </a:rPr>
              <a:t>program så </a:t>
            </a:r>
            <a:r>
              <a:rPr lang="da-DK" sz="1800" dirty="0">
                <a:solidFill>
                  <a:srgbClr val="002060"/>
                </a:solidFill>
              </a:rPr>
              <a:t>letlæseligt</a:t>
            </a:r>
            <a:r>
              <a:rPr lang="da-DK" sz="1800" b="0" dirty="0">
                <a:solidFill>
                  <a:srgbClr val="002060"/>
                </a:solidFill>
              </a:rPr>
              <a:t> og </a:t>
            </a:r>
            <a:r>
              <a:rPr lang="da-DK" sz="1800" dirty="0">
                <a:solidFill>
                  <a:srgbClr val="002060"/>
                </a:solidFill>
              </a:rPr>
              <a:t>velstruktureret</a:t>
            </a:r>
            <a:r>
              <a:rPr lang="da-DK" sz="1800" b="0" dirty="0">
                <a:solidFill>
                  <a:srgbClr val="002060"/>
                </a:solidFill>
              </a:rPr>
              <a:t> som </a:t>
            </a:r>
            <a:r>
              <a:rPr lang="da-DK" sz="1800" b="0" dirty="0" smtClean="0">
                <a:solidFill>
                  <a:srgbClr val="002060"/>
                </a:solidFill>
              </a:rPr>
              <a:t>muligt</a:t>
            </a:r>
            <a:br>
              <a:rPr lang="da-DK" sz="1800" b="0" dirty="0" smtClean="0">
                <a:solidFill>
                  <a:srgbClr val="002060"/>
                </a:solidFill>
              </a:rPr>
            </a:br>
            <a:r>
              <a:rPr lang="da-DK" sz="1800" b="0" dirty="0" smtClean="0">
                <a:solidFill>
                  <a:srgbClr val="002060"/>
                </a:solidFill>
              </a:rPr>
              <a:t>(og overhold Java </a:t>
            </a:r>
            <a:r>
              <a:rPr lang="da-DK" sz="1800" b="0" dirty="0" err="1">
                <a:solidFill>
                  <a:srgbClr val="002060"/>
                </a:solidFill>
              </a:rPr>
              <a:t>style</a:t>
            </a:r>
            <a:r>
              <a:rPr lang="da-DK" sz="1800" b="0" dirty="0">
                <a:solidFill>
                  <a:srgbClr val="002060"/>
                </a:solidFill>
              </a:rPr>
              <a:t> guiden)</a:t>
            </a:r>
          </a:p>
          <a:p>
            <a:pPr>
              <a:spcBef>
                <a:spcPts val="600"/>
              </a:spcBef>
            </a:pPr>
            <a:r>
              <a:rPr lang="da-DK" sz="1800" b="0" dirty="0">
                <a:solidFill>
                  <a:srgbClr val="002060"/>
                </a:solidFill>
              </a:rPr>
              <a:t>Ved </a:t>
            </a:r>
            <a:r>
              <a:rPr lang="da-DK" sz="1800" b="0" dirty="0" smtClean="0">
                <a:solidFill>
                  <a:srgbClr val="002060"/>
                </a:solidFill>
              </a:rPr>
              <a:t>køreprøven behøver du </a:t>
            </a:r>
            <a:r>
              <a:rPr lang="da-DK" sz="1800" u="sng" dirty="0" smtClean="0">
                <a:solidFill>
                  <a:srgbClr val="002060"/>
                </a:solidFill>
              </a:rPr>
              <a:t>ikke</a:t>
            </a:r>
            <a:r>
              <a:rPr lang="da-DK" sz="1800" b="0" dirty="0" smtClean="0">
                <a:solidFill>
                  <a:srgbClr val="002060"/>
                </a:solidFill>
              </a:rPr>
              <a:t> </a:t>
            </a:r>
            <a:r>
              <a:rPr lang="da-DK" sz="1800" b="0" dirty="0">
                <a:solidFill>
                  <a:srgbClr val="002060"/>
                </a:solidFill>
              </a:rPr>
              <a:t>at bruge tid på at skrive </a:t>
            </a:r>
            <a:r>
              <a:rPr lang="da-DK" sz="1800" dirty="0" smtClean="0">
                <a:solidFill>
                  <a:srgbClr val="002060"/>
                </a:solidFill>
              </a:rPr>
              <a:t>kommentarer</a:t>
            </a:r>
          </a:p>
          <a:p>
            <a:pPr>
              <a:spcBef>
                <a:spcPts val="600"/>
              </a:spcBef>
            </a:pPr>
            <a:r>
              <a:rPr lang="da-DK" sz="1800" b="0" dirty="0" smtClean="0">
                <a:solidFill>
                  <a:srgbClr val="002060"/>
                </a:solidFill>
              </a:rPr>
              <a:t>Vi anbefaler dog, at du indsætter </a:t>
            </a:r>
            <a:r>
              <a:rPr lang="da-DK" sz="1800" dirty="0" smtClean="0">
                <a:solidFill>
                  <a:srgbClr val="002060"/>
                </a:solidFill>
              </a:rPr>
              <a:t>forklarende tekst</a:t>
            </a:r>
            <a:r>
              <a:rPr lang="da-DK" sz="1800" b="0" dirty="0" smtClean="0">
                <a:solidFill>
                  <a:srgbClr val="002060"/>
                </a:solidFill>
              </a:rPr>
              <a:t> i dine udskrifter, så du</a:t>
            </a:r>
            <a:br>
              <a:rPr lang="da-DK" sz="1800" b="0" dirty="0" smtClean="0">
                <a:solidFill>
                  <a:srgbClr val="002060"/>
                </a:solidFill>
              </a:rPr>
            </a:br>
            <a:r>
              <a:rPr lang="da-DK" sz="1800" b="0" dirty="0" smtClean="0">
                <a:solidFill>
                  <a:srgbClr val="002060"/>
                </a:solidFill>
              </a:rPr>
              <a:t>(og instruktorerne) kan se, hvad det er, du forsøger at skrive ud</a:t>
            </a:r>
            <a:endParaRPr lang="da-DK" sz="1800" b="0" dirty="0">
              <a:solidFill>
                <a:srgbClr val="00206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39776820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Tilladt / forbudt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568183" cy="5184576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Spørgsmål 1-10 </a:t>
            </a:r>
            <a:r>
              <a:rPr lang="da-DK" sz="1700" b="1" u="sng" dirty="0">
                <a:solidFill>
                  <a:srgbClr val="008000"/>
                </a:solidFill>
              </a:rPr>
              <a:t>skal</a:t>
            </a:r>
            <a:r>
              <a:rPr lang="da-DK" sz="1700" dirty="0">
                <a:solidFill>
                  <a:srgbClr val="A50021"/>
                </a:solidFill>
              </a:rPr>
              <a:t> løses ved hjælp af</a:t>
            </a:r>
            <a:r>
              <a:rPr lang="da-DK" sz="1700" dirty="0" smtClean="0">
                <a:solidFill>
                  <a:srgbClr val="C00000"/>
                </a:solidFill>
              </a:rPr>
              <a:t> </a:t>
            </a:r>
            <a:r>
              <a:rPr lang="da-DK" sz="1700" b="1" dirty="0" smtClean="0">
                <a:solidFill>
                  <a:srgbClr val="008000"/>
                </a:solidFill>
              </a:rPr>
              <a:t>imperativ programmering</a:t>
            </a:r>
            <a:r>
              <a:rPr lang="da-DK" sz="1700" dirty="0" smtClean="0">
                <a:solidFill>
                  <a:srgbClr val="A50021"/>
                </a:solidFill>
              </a:rPr>
              <a:t>. Man </a:t>
            </a:r>
            <a:r>
              <a:rPr lang="da-DK" sz="1700" dirty="0">
                <a:solidFill>
                  <a:srgbClr val="A50021"/>
                </a:solidFill>
              </a:rPr>
              <a:t>må altså </a:t>
            </a:r>
            <a:r>
              <a:rPr lang="da-DK" sz="1700" b="1" u="sng" dirty="0">
                <a:solidFill>
                  <a:srgbClr val="008000"/>
                </a:solidFill>
              </a:rPr>
              <a:t>ikke</a:t>
            </a:r>
            <a:r>
              <a:rPr lang="da-DK" sz="1700" dirty="0">
                <a:solidFill>
                  <a:srgbClr val="A50021"/>
                </a:solidFill>
              </a:rPr>
              <a:t> bruge streams og lambda'er (som introduceres i næste forelæsning</a:t>
            </a:r>
            <a:r>
              <a:rPr lang="da-DK" sz="1700" dirty="0" smtClean="0">
                <a:solidFill>
                  <a:srgbClr val="A50021"/>
                </a:solidFill>
              </a:rPr>
              <a:t>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Spørgsmål 11-12 </a:t>
            </a:r>
            <a:r>
              <a:rPr lang="da-DK" sz="1700" b="1" u="sng" dirty="0">
                <a:solidFill>
                  <a:srgbClr val="008000"/>
                </a:solidFill>
              </a:rPr>
              <a:t>skal</a:t>
            </a:r>
            <a:r>
              <a:rPr lang="da-DK" sz="1700" dirty="0">
                <a:solidFill>
                  <a:srgbClr val="A50021"/>
                </a:solidFill>
              </a:rPr>
              <a:t> løses ved hjælp af</a:t>
            </a:r>
            <a:r>
              <a:rPr lang="da-DK" sz="1700" dirty="0">
                <a:solidFill>
                  <a:srgbClr val="C00000"/>
                </a:solidFill>
              </a:rPr>
              <a:t> </a:t>
            </a:r>
            <a:r>
              <a:rPr lang="da-DK" sz="1700" b="1" dirty="0" smtClean="0">
                <a:solidFill>
                  <a:srgbClr val="008000"/>
                </a:solidFill>
              </a:rPr>
              <a:t>funktionel programmering. </a:t>
            </a:r>
            <a:r>
              <a:rPr lang="da-DK" sz="1700" dirty="0" smtClean="0">
                <a:solidFill>
                  <a:srgbClr val="A50021"/>
                </a:solidFill>
              </a:rPr>
              <a:t>De to </a:t>
            </a:r>
            <a:r>
              <a:rPr lang="da-DK" sz="1700" dirty="0">
                <a:solidFill>
                  <a:srgbClr val="A50021"/>
                </a:solidFill>
              </a:rPr>
              <a:t>metoder man skal skrive og afteste kan implementeres ved hjælp af de </a:t>
            </a:r>
            <a:r>
              <a:rPr lang="da-DK" sz="1700" b="1" dirty="0">
                <a:solidFill>
                  <a:srgbClr val="008000"/>
                </a:solidFill>
              </a:rPr>
              <a:t>funktionelle</a:t>
            </a:r>
            <a:r>
              <a:rPr lang="da-DK" sz="1700" dirty="0" smtClean="0">
                <a:solidFill>
                  <a:srgbClr val="A50021"/>
                </a:solidFill>
              </a:rPr>
              <a:t> algoritmeskabeloner (som introduceres i næste forelæsning)</a:t>
            </a:r>
            <a:endParaRPr lang="da-DK" sz="17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Eneste </a:t>
            </a:r>
            <a:r>
              <a:rPr lang="da-DK" sz="1700" dirty="0"/>
              <a:t>tilladte hjælpemidler er </a:t>
            </a:r>
            <a:r>
              <a:rPr lang="da-DK" sz="1700" dirty="0" err="1"/>
              <a:t>JavaDoc</a:t>
            </a:r>
            <a:r>
              <a:rPr lang="da-DK" sz="1700" dirty="0"/>
              <a:t> for </a:t>
            </a:r>
            <a:r>
              <a:rPr lang="da-DK" sz="1700" b="1" dirty="0"/>
              <a:t>Javas klassebibliotek</a:t>
            </a:r>
            <a:r>
              <a:rPr lang="da-DK" sz="1700" dirty="0"/>
              <a:t> (API) samt </a:t>
            </a:r>
            <a:r>
              <a:rPr lang="da-DK" sz="1700" b="1" dirty="0"/>
              <a:t>BlueJ editoren</a:t>
            </a:r>
            <a:r>
              <a:rPr lang="da-DK" sz="1700" dirty="0"/>
              <a:t> (eller en anden Java editor</a:t>
            </a:r>
            <a:r>
              <a:rPr lang="da-DK" sz="1700" dirty="0" smtClean="0"/>
              <a:t>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Man må </a:t>
            </a:r>
            <a:r>
              <a:rPr lang="da-DK" sz="1700" b="1" u="sng" dirty="0"/>
              <a:t>ikke</a:t>
            </a:r>
            <a:r>
              <a:rPr lang="da-DK" sz="1700" b="1" dirty="0"/>
              <a:t> auto-generere</a:t>
            </a:r>
            <a:r>
              <a:rPr lang="da-DK" sz="1700" dirty="0"/>
              <a:t> kode </a:t>
            </a:r>
            <a:r>
              <a:rPr lang="da-DK" sz="1700" dirty="0" smtClean="0"/>
              <a:t>for konstruktører</a:t>
            </a:r>
            <a:r>
              <a:rPr lang="da-DK" sz="1700" dirty="0"/>
              <a:t>, </a:t>
            </a:r>
            <a:r>
              <a:rPr lang="da-DK" sz="1700" dirty="0" smtClean="0"/>
              <a:t>accessor metoder</a:t>
            </a:r>
            <a:r>
              <a:rPr lang="da-DK" sz="1700" dirty="0"/>
              <a:t>, import sætninger og </a:t>
            </a:r>
            <a:r>
              <a:rPr lang="da-DK" sz="1700" dirty="0" smtClean="0"/>
              <a:t>lignende (men man må godt auto-</a:t>
            </a:r>
            <a:r>
              <a:rPr lang="da-DK" sz="1700" dirty="0" err="1" smtClean="0"/>
              <a:t>extende</a:t>
            </a:r>
            <a:r>
              <a:rPr lang="da-DK" sz="1700" dirty="0" smtClean="0"/>
              <a:t> variabel- og metodenavne)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Det </a:t>
            </a:r>
            <a:r>
              <a:rPr lang="da-DK" sz="1700" dirty="0"/>
              <a:t>er </a:t>
            </a:r>
            <a:r>
              <a:rPr lang="da-DK" sz="1700" b="1" u="sng" dirty="0"/>
              <a:t>ikke</a:t>
            </a:r>
            <a:r>
              <a:rPr lang="da-DK" sz="1700" dirty="0"/>
              <a:t> tilladt at benytte bogen eller at tilgå andet </a:t>
            </a:r>
            <a:r>
              <a:rPr lang="da-DK" sz="1700" dirty="0" smtClean="0"/>
              <a:t>materiale, </a:t>
            </a:r>
            <a:r>
              <a:rPr lang="da-DK" sz="1700" dirty="0"/>
              <a:t>herunder slides, noter og gamle BlueJ </a:t>
            </a:r>
            <a:r>
              <a:rPr lang="da-DK" sz="1700" dirty="0" smtClean="0"/>
              <a:t>projekter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/>
              <a:t>Bliver </a:t>
            </a:r>
            <a:r>
              <a:rPr lang="da-DK" sz="1700" dirty="0"/>
              <a:t>man taget i dette, </a:t>
            </a:r>
            <a:r>
              <a:rPr lang="da-DK" sz="1700" b="1" dirty="0"/>
              <a:t>bortvises</a:t>
            </a:r>
            <a:r>
              <a:rPr lang="da-DK" sz="1700" dirty="0"/>
              <a:t> man fra </a:t>
            </a:r>
            <a:r>
              <a:rPr lang="da-DK" sz="1700" dirty="0" smtClean="0"/>
              <a:t>prøven (og får 0 point)</a:t>
            </a: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700" dirty="0">
                <a:solidFill>
                  <a:srgbClr val="A50021"/>
                </a:solidFill>
              </a:rPr>
              <a:t>Det er normalt </a:t>
            </a:r>
            <a:r>
              <a:rPr lang="da-DK" sz="1700" b="1" u="sng" dirty="0">
                <a:solidFill>
                  <a:srgbClr val="A50021"/>
                </a:solidFill>
              </a:rPr>
              <a:t>ikke</a:t>
            </a:r>
            <a:r>
              <a:rPr lang="da-DK" sz="1700" dirty="0">
                <a:solidFill>
                  <a:srgbClr val="A50021"/>
                </a:solidFill>
              </a:rPr>
              <a:t> tilladt at benytte </a:t>
            </a:r>
            <a:r>
              <a:rPr lang="da-DK" sz="1700" b="1" dirty="0" smtClean="0">
                <a:solidFill>
                  <a:srgbClr val="A50021"/>
                </a:solidFill>
              </a:rPr>
              <a:t>høretelefoner</a:t>
            </a:r>
            <a:endParaRPr lang="da-DK" sz="1700" dirty="0" smtClean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Man </a:t>
            </a:r>
            <a:r>
              <a:rPr lang="da-DK" sz="1700" dirty="0">
                <a:solidFill>
                  <a:srgbClr val="A50021"/>
                </a:solidFill>
              </a:rPr>
              <a:t>må gerne bruge  </a:t>
            </a:r>
            <a:r>
              <a:rPr lang="da-DK" sz="1700" dirty="0" smtClean="0">
                <a:solidFill>
                  <a:srgbClr val="A50021"/>
                </a:solidFill>
              </a:rPr>
              <a:t>ørepropper, </a:t>
            </a:r>
            <a:r>
              <a:rPr lang="da-DK" sz="1700" dirty="0">
                <a:solidFill>
                  <a:srgbClr val="A50021"/>
                </a:solidFill>
              </a:rPr>
              <a:t>og </a:t>
            </a:r>
            <a:r>
              <a:rPr lang="da-DK" sz="1700" dirty="0" smtClean="0">
                <a:solidFill>
                  <a:srgbClr val="A50021"/>
                </a:solidFill>
              </a:rPr>
              <a:t>ved </a:t>
            </a:r>
            <a:r>
              <a:rPr lang="da-DK" sz="1700" dirty="0">
                <a:solidFill>
                  <a:srgbClr val="A50021"/>
                </a:solidFill>
              </a:rPr>
              <a:t>prøvens start </a:t>
            </a:r>
            <a:r>
              <a:rPr lang="da-DK" sz="1700" dirty="0" smtClean="0">
                <a:solidFill>
                  <a:srgbClr val="A50021"/>
                </a:solidFill>
              </a:rPr>
              <a:t>kan man bede </a:t>
            </a:r>
            <a:r>
              <a:rPr lang="da-DK" sz="1700" dirty="0">
                <a:solidFill>
                  <a:srgbClr val="A50021"/>
                </a:solidFill>
              </a:rPr>
              <a:t>om at blive placeret i et roligt hjørne af </a:t>
            </a:r>
            <a:r>
              <a:rPr lang="da-DK" sz="1700" dirty="0" smtClean="0">
                <a:solidFill>
                  <a:srgbClr val="A50021"/>
                </a:solidFill>
              </a:rPr>
              <a:t>lokalet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700" dirty="0" smtClean="0">
                <a:solidFill>
                  <a:srgbClr val="A50021"/>
                </a:solidFill>
              </a:rPr>
              <a:t>Personer </a:t>
            </a:r>
            <a:r>
              <a:rPr lang="da-DK" sz="1700" dirty="0">
                <a:solidFill>
                  <a:srgbClr val="A50021"/>
                </a:solidFill>
              </a:rPr>
              <a:t>med specielle handicaps kan søge om tilladelse til at bruge høretelefoner ved at sende en mail til </a:t>
            </a:r>
            <a:r>
              <a:rPr lang="da-DK" sz="1600" dirty="0" smtClean="0">
                <a:solidFill>
                  <a:srgbClr val="A50021"/>
                </a:solidFill>
              </a:rPr>
              <a:t>Kurt Jensen </a:t>
            </a:r>
            <a:r>
              <a:rPr lang="da-DK" sz="1600" dirty="0">
                <a:solidFill>
                  <a:srgbClr val="A50021"/>
                </a:solidFill>
              </a:rPr>
              <a:t>senest 1 uge inden </a:t>
            </a:r>
            <a:r>
              <a:rPr lang="da-DK" sz="1600" dirty="0" smtClean="0">
                <a:solidFill>
                  <a:srgbClr val="A50021"/>
                </a:solidFill>
              </a:rPr>
              <a:t>køreprøven</a:t>
            </a:r>
            <a:endParaRPr lang="da-DK" sz="1700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4111381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Andre ting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424167" cy="2160463"/>
          </a:xfrm>
        </p:spPr>
        <p:txBody>
          <a:bodyPr/>
          <a:lstStyle/>
          <a:p>
            <a:pPr marL="357188" lvl="1" indent="-357188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Til stede ved prøven vil være </a:t>
            </a:r>
            <a:r>
              <a:rPr lang="da-DK" sz="1800" b="1" dirty="0">
                <a:solidFill>
                  <a:srgbClr val="A50021"/>
                </a:solidFill>
              </a:rPr>
              <a:t>forelæseren</a:t>
            </a:r>
            <a:r>
              <a:rPr lang="da-DK" sz="1800" dirty="0">
                <a:solidFill>
                  <a:srgbClr val="A50021"/>
                </a:solidFill>
              </a:rPr>
              <a:t> og et </a:t>
            </a:r>
            <a:r>
              <a:rPr lang="da-DK" sz="1800" b="1" dirty="0">
                <a:solidFill>
                  <a:srgbClr val="A50021"/>
                </a:solidFill>
              </a:rPr>
              <a:t>antal instruktorer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</a:t>
            </a:r>
            <a:r>
              <a:rPr lang="da-DK" sz="1800" b="1" dirty="0">
                <a:solidFill>
                  <a:srgbClr val="A50021"/>
                </a:solidFill>
              </a:rPr>
              <a:t>tilladt at kommunikere med disse personer</a:t>
            </a:r>
            <a:r>
              <a:rPr lang="da-DK" sz="1800" dirty="0">
                <a:solidFill>
                  <a:srgbClr val="A50021"/>
                </a:solidFill>
              </a:rPr>
              <a:t> (opklarende spørgsmål, hjælp til at komme videre, etc.)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Det er </a:t>
            </a:r>
            <a:r>
              <a:rPr lang="da-DK" sz="1800" b="1" u="sng" dirty="0">
                <a:solidFill>
                  <a:srgbClr val="A50021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tilladt at kommunikere med de </a:t>
            </a:r>
            <a:r>
              <a:rPr lang="da-DK" sz="1800" b="1" dirty="0">
                <a:solidFill>
                  <a:srgbClr val="A50021"/>
                </a:solidFill>
              </a:rPr>
              <a:t>øvrige eksaminander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/>
              <a:t>Ved prøvens afslutning afleveres din besvarelse på samme måde som ved de obligatoriske afleveringer i løbet af kurset, dvs. via </a:t>
            </a:r>
            <a:r>
              <a:rPr lang="da-DK" sz="1800" dirty="0" smtClean="0"/>
              <a:t>Brightspace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25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96181" y="4057836"/>
            <a:ext cx="8424167" cy="187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I tilfælde af ordblindhed, autisme, ADHD, og lignende har man mulighed for at få </a:t>
            </a:r>
            <a:r>
              <a:rPr lang="da-DK" sz="1800" b="1" kern="0" dirty="0" smtClean="0">
                <a:solidFill>
                  <a:srgbClr val="A50021"/>
                </a:solidFill>
              </a:rPr>
              <a:t>forlænget eksamenstid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Det gælder også ved køreprøven, hvor man så typisk får 35 minutter i stedet for 30 min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kern="0" dirty="0" smtClean="0">
                <a:solidFill>
                  <a:srgbClr val="A50021"/>
                </a:solidFill>
              </a:rPr>
              <a:t>Ansøgning om forlænget tid (inklusiv fornøden dokumentation) sendes til</a:t>
            </a:r>
            <a:br>
              <a:rPr lang="da-DK" sz="1800" kern="0" dirty="0" smtClean="0">
                <a:solidFill>
                  <a:srgbClr val="A50021"/>
                </a:solidFill>
              </a:rPr>
            </a:br>
            <a:r>
              <a:rPr lang="da-DK" sz="1800" kern="0" dirty="0" smtClean="0">
                <a:solidFill>
                  <a:srgbClr val="A50021"/>
                </a:solidFill>
              </a:rPr>
              <a:t>Kurt Jensen med mail senest 1 uge inden køreprøven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576584" y="3356992"/>
            <a:ext cx="341935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A50021"/>
                </a:solidFill>
                <a:latin typeface="Arial" charset="0"/>
              </a:defRPr>
            </a:lvl9pPr>
          </a:lstStyle>
          <a:p>
            <a:pPr eaLnBrk="1" hangingPunct="1"/>
            <a:r>
              <a:rPr lang="da-DK" altLang="da-DK" sz="3200" kern="0" dirty="0" smtClean="0">
                <a:ea typeface="ＭＳ Ｐゴシック" pitchFamily="34" charset="-128"/>
              </a:rPr>
              <a:t>Forlænget tid</a:t>
            </a:r>
          </a:p>
        </p:txBody>
      </p:sp>
    </p:spTree>
    <p:extLst>
      <p:ext uri="{BB962C8B-B14F-4D97-AF65-F5344CB8AC3E}">
        <p14:creationId xmlns:p14="http://schemas.microsoft.com/office/powerpoint/2010/main" val="41027736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Resultat + praktiske ting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4" y="1052736"/>
            <a:ext cx="8489420" cy="5256584"/>
          </a:xfrm>
        </p:spPr>
        <p:txBody>
          <a:bodyPr/>
          <a:lstStyle/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Man får </a:t>
            </a:r>
            <a:r>
              <a:rPr lang="da-DK" sz="1800" b="1" dirty="0" smtClean="0">
                <a:solidFill>
                  <a:srgbClr val="A50021"/>
                </a:solidFill>
              </a:rPr>
              <a:t>2 </a:t>
            </a:r>
            <a:r>
              <a:rPr lang="da-DK" sz="1800" b="1" dirty="0">
                <a:solidFill>
                  <a:srgbClr val="A50021"/>
                </a:solidFill>
              </a:rPr>
              <a:t>poin</a:t>
            </a:r>
            <a:r>
              <a:rPr lang="da-DK" sz="1800" dirty="0">
                <a:solidFill>
                  <a:srgbClr val="A50021"/>
                </a:solidFill>
              </a:rPr>
              <a:t>t for </a:t>
            </a:r>
            <a:r>
              <a:rPr lang="da-DK" sz="1800" b="1" dirty="0">
                <a:solidFill>
                  <a:srgbClr val="A50021"/>
                </a:solidFill>
              </a:rPr>
              <a:t>hvert </a:t>
            </a:r>
            <a:r>
              <a:rPr lang="da-DK" sz="1800" b="1" dirty="0" smtClean="0">
                <a:solidFill>
                  <a:srgbClr val="A50021"/>
                </a:solidFill>
              </a:rPr>
              <a:t>tjekpunkt</a:t>
            </a:r>
            <a:r>
              <a:rPr lang="da-DK" sz="1800" dirty="0" smtClean="0">
                <a:solidFill>
                  <a:srgbClr val="A50021"/>
                </a:solidFill>
              </a:rPr>
              <a:t>, dvs. at fuld besvarelse giver 12 point</a:t>
            </a: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Man kan </a:t>
            </a:r>
            <a:r>
              <a:rPr lang="da-DK" sz="1800" b="1" dirty="0">
                <a:solidFill>
                  <a:srgbClr val="008000"/>
                </a:solidFill>
              </a:rPr>
              <a:t>ikke</a:t>
            </a:r>
            <a:r>
              <a:rPr lang="da-DK" sz="1800" dirty="0">
                <a:solidFill>
                  <a:srgbClr val="A50021"/>
                </a:solidFill>
              </a:rPr>
              <a:t> dumpe </a:t>
            </a:r>
            <a:r>
              <a:rPr lang="da-DK" sz="1800" dirty="0" smtClean="0">
                <a:solidFill>
                  <a:srgbClr val="A50021"/>
                </a:solidFill>
              </a:rPr>
              <a:t>køreprøven, men man kan i teorien godt få 0 point (hvilket dog aldrig er sket)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Pointene tæller med ved fastlæggelsen af den endelige karakter for kurset</a:t>
            </a:r>
            <a:endParaRPr lang="da-DK" sz="1800" dirty="0">
              <a:solidFill>
                <a:srgbClr val="A50021"/>
              </a:solidFill>
            </a:endParaRPr>
          </a:p>
          <a:p>
            <a:pPr>
              <a:spcBef>
                <a:spcPts val="1800"/>
              </a:spcBef>
            </a:pPr>
            <a:r>
              <a:rPr lang="da-DK" sz="1800" b="0" dirty="0">
                <a:solidFill>
                  <a:srgbClr val="002060"/>
                </a:solidFill>
              </a:rPr>
              <a:t>Hvis du på grund af sygdom (eller andet) ikke kan deltage den </a:t>
            </a:r>
            <a:r>
              <a:rPr lang="da-DK" sz="1800" b="0" dirty="0" smtClean="0">
                <a:solidFill>
                  <a:srgbClr val="002060"/>
                </a:solidFill>
              </a:rPr>
              <a:t>10.-11. </a:t>
            </a:r>
            <a:r>
              <a:rPr lang="da-DK" sz="1800" b="0" dirty="0" smtClean="0">
                <a:solidFill>
                  <a:srgbClr val="002060"/>
                </a:solidFill>
              </a:rPr>
              <a:t>oktober, </a:t>
            </a:r>
            <a:r>
              <a:rPr lang="da-DK" sz="1800" b="0" dirty="0">
                <a:solidFill>
                  <a:srgbClr val="002060"/>
                </a:solidFill>
              </a:rPr>
              <a:t>kan du </a:t>
            </a:r>
            <a:r>
              <a:rPr lang="da-DK" sz="1800" b="0" dirty="0" smtClean="0">
                <a:solidFill>
                  <a:srgbClr val="002060"/>
                </a:solidFill>
              </a:rPr>
              <a:t>ved at sende en mail til Kurt Jensen komme </a:t>
            </a:r>
            <a:r>
              <a:rPr lang="da-DK" sz="1800" b="0" dirty="0">
                <a:solidFill>
                  <a:srgbClr val="002060"/>
                </a:solidFill>
              </a:rPr>
              <a:t>til en </a:t>
            </a:r>
            <a:r>
              <a:rPr lang="da-DK" sz="1800" dirty="0">
                <a:solidFill>
                  <a:srgbClr val="002060"/>
                </a:solidFill>
              </a:rPr>
              <a:t>ny køreprøve</a:t>
            </a:r>
            <a:r>
              <a:rPr lang="da-DK" sz="1800" b="0" dirty="0">
                <a:solidFill>
                  <a:srgbClr val="002060"/>
                </a:solidFill>
              </a:rPr>
              <a:t> </a:t>
            </a:r>
            <a:r>
              <a:rPr lang="da-DK" sz="1800" b="0" dirty="0" smtClean="0">
                <a:solidFill>
                  <a:srgbClr val="002060"/>
                </a:solidFill>
              </a:rPr>
              <a:t>umiddelbart efter efterårsferien</a:t>
            </a:r>
            <a:endParaRPr lang="da-DK" sz="1800" b="0" dirty="0">
              <a:solidFill>
                <a:srgbClr val="002060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Kom i </a:t>
            </a:r>
            <a:r>
              <a:rPr lang="da-DK" sz="1800" b="1" dirty="0">
                <a:solidFill>
                  <a:srgbClr val="A50021"/>
                </a:solidFill>
              </a:rPr>
              <a:t>god tid</a:t>
            </a:r>
            <a:r>
              <a:rPr lang="da-DK" sz="1800" dirty="0">
                <a:solidFill>
                  <a:srgbClr val="A50021"/>
                </a:solidFill>
              </a:rPr>
              <a:t> – senest 15 minutter før </a:t>
            </a:r>
            <a:r>
              <a:rPr lang="da-DK" sz="1800" dirty="0" smtClean="0">
                <a:solidFill>
                  <a:srgbClr val="A50021"/>
                </a:solidFill>
              </a:rPr>
              <a:t>start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 smtClean="0">
                <a:solidFill>
                  <a:srgbClr val="A50021"/>
                </a:solidFill>
              </a:rPr>
              <a:t>I </a:t>
            </a:r>
            <a:r>
              <a:rPr lang="da-DK" sz="1800" dirty="0">
                <a:solidFill>
                  <a:srgbClr val="A50021"/>
                </a:solidFill>
              </a:rPr>
              <a:t>bliver lukket ind i lokalet ca. 10 minutter før start</a:t>
            </a:r>
          </a:p>
          <a:p>
            <a:pPr marL="357188" lvl="1" indent="-357188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sz="1800" dirty="0">
                <a:solidFill>
                  <a:srgbClr val="A50021"/>
                </a:solidFill>
              </a:rPr>
              <a:t>Husk at medbringe dit </a:t>
            </a:r>
            <a:r>
              <a:rPr lang="da-DK" sz="1800" b="1" dirty="0">
                <a:solidFill>
                  <a:srgbClr val="A50021"/>
                </a:solidFill>
              </a:rPr>
              <a:t>studiekort</a:t>
            </a:r>
            <a:r>
              <a:rPr lang="da-DK" sz="1800" dirty="0">
                <a:solidFill>
                  <a:srgbClr val="A50021"/>
                </a:solidFill>
              </a:rPr>
              <a:t> (eller billedlegitimation + en seddel med dit fulde navn og studienummer</a:t>
            </a:r>
            <a:r>
              <a:rPr lang="da-DK" sz="1800" dirty="0" smtClean="0">
                <a:solidFill>
                  <a:srgbClr val="A50021"/>
                </a:solidFill>
              </a:rPr>
              <a:t>)</a:t>
            </a:r>
            <a:endParaRPr lang="da-DK" sz="1800" dirty="0">
              <a:solidFill>
                <a:srgbClr val="A50021"/>
              </a:solidFill>
            </a:endParaRPr>
          </a:p>
          <a:p>
            <a:pPr marL="357188" lvl="1" indent="-357188"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da-DK" sz="1800" dirty="0">
              <a:solidFill>
                <a:srgbClr val="A5002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26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578379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Forberedelse til køreprøven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237" y="1052736"/>
            <a:ext cx="8435280" cy="4450432"/>
          </a:xfrm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Se videoer (meget vigtigt)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Imperativ</a:t>
            </a:r>
            <a:r>
              <a:rPr lang="da-DK" altLang="da-DK" sz="1800" dirty="0">
                <a:ea typeface="ＭＳ Ｐゴシック" pitchFamily="34" charset="-128"/>
              </a:rPr>
              <a:t> løsning af fire køreprøvesæt findes under uge 4-5 på ugeoversigten (Phone, </a:t>
            </a:r>
            <a:r>
              <a:rPr lang="da-DK" altLang="da-DK" sz="1800" dirty="0" err="1">
                <a:ea typeface="ＭＳ Ｐゴシック" pitchFamily="34" charset="-128"/>
              </a:rPr>
              <a:t>Pirate</a:t>
            </a:r>
            <a:r>
              <a:rPr lang="da-DK" altLang="da-DK" sz="1800" dirty="0">
                <a:ea typeface="ＭＳ Ｐゴシック" pitchFamily="34" charset="-128"/>
              </a:rPr>
              <a:t>, Car og Turtle)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Funktionel</a:t>
            </a:r>
            <a:r>
              <a:rPr lang="da-DK" altLang="da-DK" sz="1800" dirty="0">
                <a:ea typeface="ＭＳ Ｐゴシック" pitchFamily="34" charset="-128"/>
              </a:rPr>
              <a:t> løsning af et </a:t>
            </a:r>
            <a:r>
              <a:rPr lang="da-DK" altLang="da-DK" sz="1800" dirty="0" smtClean="0">
                <a:ea typeface="ＭＳ Ｐゴシック" pitchFamily="34" charset="-128"/>
              </a:rPr>
              <a:t>køreprøvesæt </a:t>
            </a:r>
            <a:r>
              <a:rPr lang="da-DK" altLang="da-DK" sz="1800" dirty="0">
                <a:ea typeface="ＭＳ Ｐゴシック" pitchFamily="34" charset="-128"/>
              </a:rPr>
              <a:t>findes under uge 6 på </a:t>
            </a:r>
            <a:r>
              <a:rPr lang="da-DK" altLang="da-DK" sz="1800" dirty="0" smtClean="0">
                <a:ea typeface="ＭＳ Ｐゴシック" pitchFamily="34" charset="-128"/>
              </a:rPr>
              <a:t>ugeoversigten </a:t>
            </a:r>
            <a:r>
              <a:rPr lang="da-DK" altLang="da-DK" sz="1800" dirty="0">
                <a:ea typeface="ＭＳ Ｐゴシック" pitchFamily="34" charset="-128"/>
              </a:rPr>
              <a:t>(</a:t>
            </a:r>
            <a:r>
              <a:rPr lang="da-DK" altLang="da-DK" sz="1800" dirty="0" err="1">
                <a:ea typeface="ＭＳ Ｐゴシック" pitchFamily="34" charset="-128"/>
              </a:rPr>
              <a:t>Penguin</a:t>
            </a:r>
            <a:r>
              <a:rPr lang="da-DK" altLang="da-DK" sz="1800" dirty="0">
                <a:ea typeface="ＭＳ Ｐゴシック" pitchFamily="34" charset="-128"/>
              </a:rPr>
              <a:t>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Husk at det ikke er nok at se videoerne. Du skal </a:t>
            </a:r>
            <a:r>
              <a:rPr lang="da-DK" altLang="da-DK" sz="1800" dirty="0" smtClean="0">
                <a:ea typeface="ＭＳ Ｐゴシック" pitchFamily="34" charset="-128"/>
              </a:rPr>
              <a:t>bagefter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selv</a:t>
            </a:r>
            <a:r>
              <a:rPr lang="da-DK" altLang="da-DK" sz="1800" dirty="0">
                <a:ea typeface="ＭＳ Ｐゴシック" pitchFamily="34" charset="-128"/>
              </a:rPr>
              <a:t> prøve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løse opgaverne</a:t>
            </a:r>
          </a:p>
          <a:p>
            <a:pPr eaLnBrk="1" hangingPunct="1">
              <a:spcBef>
                <a:spcPts val="1200"/>
              </a:spcBef>
            </a:pPr>
            <a:r>
              <a:rPr lang="da-DK" altLang="da-DK" sz="2000" noProof="0" dirty="0" smtClean="0">
                <a:ea typeface="ＭＳ Ｐゴシック" pitchFamily="34" charset="-128"/>
              </a:rPr>
              <a:t>Løs tidligere køreprøvesæt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noProof="0" dirty="0" smtClean="0">
                <a:ea typeface="ＭＳ Ｐゴシック" pitchFamily="34" charset="-128"/>
              </a:rPr>
              <a:t>Et stort udvalg (ca. 40 stk.) findes på Brightspace siden ”Køreprøvesæt fra tidligere år” under ”Afleveringsopgaver”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Husk at du kan bruge testserveren til at kontrollere din besvarelse (hvilket du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skal</a:t>
            </a:r>
            <a:r>
              <a:rPr lang="da-DK" altLang="da-DK" sz="1800" dirty="0" smtClean="0">
                <a:ea typeface="ＭＳ Ｐゴシック" pitchFamily="34" charset="-128"/>
              </a:rPr>
              <a:t> gøre for de sæt, der afleveres i uge 5-6)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spc="-5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Tag tid, så du kan se, hvor lang tid du er om at løse et køreprøvesæt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Det er ikke unormalt, at det i begyndelsen tager halvanden time at løse et køreprøvesæt – men øvelse gør mester</a:t>
            </a:r>
          </a:p>
          <a:p>
            <a:pPr marL="342900" lvl="1" indent="-342900" eaLnBrk="1" hangingPunct="1">
              <a:spcBef>
                <a:spcPts val="12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Deltag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prøveeksamen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ved den første øvelsesgang i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uge 7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9A55395-2BED-4A30-9795-02A173C60FCF}" type="slidenum">
              <a:rPr lang="da-DK" altLang="da-DK" smtClean="0"/>
              <a:pPr/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0247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395536" y="333375"/>
            <a:ext cx="8568952" cy="609600"/>
          </a:xfrm>
        </p:spPr>
        <p:txBody>
          <a:bodyPr/>
          <a:lstStyle/>
          <a:p>
            <a:pPr eaLnBrk="1" hangingPunct="1"/>
            <a:r>
              <a:rPr lang="da-DK" altLang="da-DK" sz="30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000" dirty="0">
                <a:cs typeface="Arial"/>
              </a:rPr>
              <a:t> </a:t>
            </a:r>
            <a:r>
              <a:rPr lang="da-DK" altLang="da-DK" sz="3000" noProof="0" dirty="0" smtClean="0">
                <a:solidFill>
                  <a:srgbClr val="000066"/>
                </a:solidFill>
              </a:rPr>
              <a:t>Afleveringsopgaver i uge 5 og 6</a:t>
            </a:r>
            <a:endParaRPr lang="da-DK" altLang="da-DK" sz="3000" noProof="0" dirty="0" smtClean="0">
              <a:solidFill>
                <a:srgbClr val="FF0000"/>
              </a:solidFill>
            </a:endParaRP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8424936" cy="3024336"/>
          </a:xfrm>
        </p:spPr>
        <p:txBody>
          <a:bodyPr/>
          <a:lstStyle/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Tre køreprøvesæt i uge 5 (med 10 opgaver i hver)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  <a:buFontTx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Imperativ programmering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F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ire køreprøvesæt i uge 6 (med 12 opgaver i hver)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Imperativ og funktionel programmering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Alle køreprøvesæt løses og afleveres </a:t>
            </a:r>
            <a:r>
              <a:rPr lang="da-DK" altLang="da-DK" b="1" dirty="0" smtClean="0">
                <a:solidFill>
                  <a:srgbClr val="008000"/>
                </a:solidFill>
                <a:cs typeface="ＭＳ Ｐゴシック" charset="-128"/>
              </a:rPr>
              <a:t>individuelt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Undervejs </a:t>
            </a:r>
            <a:r>
              <a:rPr lang="da-DK" altLang="da-DK" sz="1800" dirty="0">
                <a:ea typeface="ＭＳ Ｐゴシック" pitchFamily="34" charset="-128"/>
              </a:rPr>
              <a:t>må I gerne snakke med jeres makker og hjælpe hinanden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Når I begge har løst en opgave, </a:t>
            </a:r>
            <a:r>
              <a:rPr lang="da-DK" altLang="da-DK" sz="1800" dirty="0" smtClean="0">
                <a:ea typeface="ＭＳ Ｐゴシック" pitchFamily="34" charset="-128"/>
              </a:rPr>
              <a:t>kan I gennemgå </a:t>
            </a:r>
            <a:r>
              <a:rPr lang="da-DK" altLang="da-DK" sz="1800" dirty="0">
                <a:ea typeface="ＭＳ Ｐゴシック" pitchFamily="34" charset="-128"/>
              </a:rPr>
              <a:t>hinandens løsninger og </a:t>
            </a:r>
            <a:r>
              <a:rPr lang="da-DK" altLang="da-DK" sz="1800" dirty="0" smtClean="0">
                <a:ea typeface="ＭＳ Ｐゴシック" pitchFamily="34" charset="-128"/>
              </a:rPr>
              <a:t>diskutere, </a:t>
            </a:r>
            <a:r>
              <a:rPr lang="da-DK" altLang="da-DK" sz="1800" dirty="0">
                <a:ea typeface="ＭＳ Ｐゴシック" pitchFamily="34" charset="-128"/>
              </a:rPr>
              <a:t>hvordan de kan forbedres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>
                <a:ea typeface="ＭＳ Ｐゴシック" pitchFamily="34" charset="-128"/>
              </a:rPr>
              <a:t>Derefter forbedrer I jeres egen </a:t>
            </a:r>
            <a:r>
              <a:rPr lang="da-DK" altLang="da-DK" sz="1800" dirty="0" smtClean="0">
                <a:ea typeface="ＭＳ Ｐゴシック" pitchFamily="34" charset="-128"/>
              </a:rPr>
              <a:t>løsning og afleverer den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Husk </a:t>
            </a: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at kurset har nul-tolerance overfor </a:t>
            </a:r>
            <a:r>
              <a:rPr lang="da-DK" altLang="da-DK" b="1" dirty="0">
                <a:solidFill>
                  <a:srgbClr val="008000"/>
                </a:solidFill>
                <a:cs typeface="ＭＳ Ｐゴシック" charset="-128"/>
              </a:rPr>
              <a:t>plagiering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Man må </a:t>
            </a:r>
            <a:r>
              <a:rPr lang="da-DK" altLang="da-DK" sz="1800" u="sng" dirty="0" smtClean="0">
                <a:ea typeface="ＭＳ Ｐゴシック" pitchFamily="34" charset="-128"/>
              </a:rPr>
              <a:t>ikke</a:t>
            </a:r>
            <a:r>
              <a:rPr lang="da-DK" altLang="da-DK" sz="1800" dirty="0" smtClean="0">
                <a:ea typeface="ＭＳ Ｐゴシック" pitchFamily="34" charset="-128"/>
              </a:rPr>
              <a:t> </a:t>
            </a:r>
            <a:r>
              <a:rPr lang="da-DK" altLang="da-DK" sz="1800" b="1" dirty="0" smtClean="0">
                <a:solidFill>
                  <a:srgbClr val="008000"/>
                </a:solidFill>
                <a:ea typeface="ＭＳ Ｐゴシック" pitchFamily="34" charset="-128"/>
              </a:rPr>
              <a:t>kopiere</a:t>
            </a:r>
            <a:r>
              <a:rPr lang="da-DK" altLang="da-DK" sz="1800" dirty="0" smtClean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da-DK" altLang="da-DK" sz="1800" dirty="0" smtClean="0">
                <a:ea typeface="ＭＳ Ｐゴシック" pitchFamily="34" charset="-128"/>
              </a:rPr>
              <a:t>hinandens kode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Hvis I bliver taget I plagiering, kommer I først til eksamen næste år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1800"/>
              </a:spcBef>
              <a:buFontTx/>
              <a:buChar char="•"/>
            </a:pP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Husk at teste 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køreprøvesættene </a:t>
            </a: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på testserveren </a:t>
            </a:r>
            <a:r>
              <a:rPr lang="da-DK" altLang="da-DK" b="1" dirty="0" smtClean="0">
                <a:solidFill>
                  <a:srgbClr val="008000"/>
                </a:solidFill>
                <a:cs typeface="ＭＳ Ｐゴシック" charset="-128"/>
              </a:rPr>
              <a:t>før</a:t>
            </a:r>
            <a:r>
              <a:rPr lang="da-DK" altLang="da-DK" b="1" dirty="0" smtClean="0">
                <a:solidFill>
                  <a:srgbClr val="A50021"/>
                </a:solidFill>
                <a:cs typeface="ＭＳ Ｐゴシック" charset="-128"/>
              </a:rPr>
              <a:t> </a:t>
            </a:r>
            <a:r>
              <a:rPr lang="da-DK" altLang="da-DK" b="1" dirty="0">
                <a:solidFill>
                  <a:srgbClr val="A50021"/>
                </a:solidFill>
                <a:cs typeface="ＭＳ Ｐゴシック" charset="-128"/>
              </a:rPr>
              <a:t>de afleveres</a:t>
            </a:r>
          </a:p>
          <a:p>
            <a:pPr marL="666750" lvl="1" indent="-266700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dirty="0" smtClean="0">
                <a:ea typeface="ＭＳ Ｐゴシック" pitchFamily="34" charset="-128"/>
              </a:rPr>
              <a:t>Ellers får i automatisk genaflevering</a:t>
            </a:r>
            <a:endParaRPr lang="da-DK" altLang="da-DK" sz="1800" dirty="0" smtClean="0"/>
          </a:p>
          <a:p>
            <a:pPr lvl="1" eaLnBrk="1" hangingPunct="1"/>
            <a:endParaRPr lang="da-DK" altLang="da-DK" sz="1800" dirty="0"/>
          </a:p>
          <a:p>
            <a:pPr eaLnBrk="1" hangingPunct="1"/>
            <a:endParaRPr lang="da-DK" altLang="da-DK" sz="2000" noProof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70351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7992120" cy="2736304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Sortering ved hjælp af klassen Collections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</a:t>
            </a:r>
            <a:r>
              <a:rPr lang="da-DK" altLang="da-DK" sz="1800" dirty="0" smtClean="0">
                <a:ea typeface="ＭＳ Ｐゴシック" pitchFamily="34" charset="-128"/>
              </a:rPr>
              <a:t>Comparable (Naturlige ordning)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Ved hjælp af interfacet </a:t>
            </a:r>
            <a:r>
              <a:rPr lang="da-DK" altLang="da-DK" sz="1800" dirty="0" smtClean="0">
                <a:ea typeface="ＭＳ Ｐゴシック" pitchFamily="34" charset="-128"/>
              </a:rPr>
              <a:t>Comparator (mulighed for flere ordninger)</a:t>
            </a:r>
            <a:endParaRPr lang="da-DK" altLang="da-DK" sz="1800" dirty="0">
              <a:ea typeface="ＭＳ Ｐゴシック" pitchFamily="34" charset="-128"/>
            </a:endParaRPr>
          </a:p>
          <a:p>
            <a:pPr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dirty="0">
                <a:ea typeface="ＭＳ Ｐゴシック" pitchFamily="34" charset="-128"/>
              </a:rPr>
              <a:t>findBest som sorteringsproblem</a:t>
            </a:r>
          </a:p>
          <a:p>
            <a:pPr marL="342900" lvl="1" indent="-342900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Information om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køreprøven</a:t>
            </a:r>
            <a:endParaRPr lang="da-DK" altLang="da-DK" b="1" dirty="0">
              <a:solidFill>
                <a:srgbClr val="A50021"/>
              </a:solidFill>
              <a:ea typeface="ＭＳ Ｐゴシック" pitchFamily="34" charset="-128"/>
              <a:cs typeface="ＭＳ Ｐゴシック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 smtClean="0">
                <a:ea typeface="ＭＳ Ｐゴシック" pitchFamily="34" charset="-128"/>
              </a:rPr>
              <a:t>Form</a:t>
            </a:r>
            <a:endParaRPr lang="da-DK" altLang="da-DK" sz="1800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–"/>
            </a:pPr>
            <a:r>
              <a:rPr lang="da-DK" altLang="da-DK" sz="1800" dirty="0">
                <a:ea typeface="ＭＳ Ｐゴシック" pitchFamily="34" charset="-128"/>
              </a:rPr>
              <a:t>Forberedelse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81140" y="260648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  <a:ea typeface="ＭＳ Ｐゴシック" charset="-128"/>
                <a:cs typeface="ＭＳ Ｐゴシック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pitchFamily="-105" charset="0"/>
              </a:defRPr>
            </a:lvl9pPr>
          </a:lstStyle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en-US" sz="3200" kern="0" dirty="0" smtClean="0">
                <a:ea typeface="ＭＳ Ｐゴシック" pitchFamily="34" charset="-128"/>
              </a:rPr>
              <a:t>Opsummering</a:t>
            </a:r>
            <a:endParaRPr lang="da-DK" altLang="da-DK" sz="3200" kern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29</a:t>
            </a:fld>
            <a:endParaRPr lang="da-DK" altLang="da-DK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64088" y="2636912"/>
            <a:ext cx="2880319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Køreprøven indeholder en sorteringsopgave,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som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ved hjælp af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Collections og Comparable</a:t>
            </a:r>
            <a:endParaRPr lang="da-DK" sz="16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05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0" y="1052739"/>
            <a:ext cx="7444955" cy="568769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130000"/>
              </a:lnSpc>
              <a:spcBef>
                <a:spcPts val="0"/>
              </a:spcBef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static 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void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ArrayList&lt;String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&gt;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list;   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"Dora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 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liste: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</a:t>
            </a:r>
            <a:r>
              <a:rPr lang="da-DK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private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print(Object o) {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System.out.println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(o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3</a:t>
            </a:fld>
            <a:endParaRPr lang="da-DK" altLang="da-DK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5322702" y="1172217"/>
            <a:ext cx="1800200" cy="5206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klasse med klassemetode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 flipH="1">
            <a:off x="5292079" y="4310832"/>
            <a:ext cx="2519505" cy="84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>
            <a:off x="7271657" y="4572001"/>
            <a:ext cx="539929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7297297" y="4809894"/>
            <a:ext cx="531221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/>
          <p:nvPr/>
        </p:nvSpPr>
        <p:spPr bwMode="auto">
          <a:xfrm>
            <a:off x="635001" y="1193799"/>
            <a:ext cx="4131732" cy="584201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" name="Line 22"/>
          <p:cNvSpPr>
            <a:spLocks noChangeShapeType="1"/>
          </p:cNvSpPr>
          <p:nvPr/>
        </p:nvSpPr>
        <p:spPr bwMode="auto">
          <a:xfrm flipH="1">
            <a:off x="6479983" y="4919133"/>
            <a:ext cx="1292417" cy="5260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Text Box 5"/>
          <p:cNvSpPr txBox="1">
            <a:spLocks noChangeArrowheads="1"/>
          </p:cNvSpPr>
          <p:nvPr/>
        </p:nvSpPr>
        <p:spPr bwMode="auto">
          <a:xfrm>
            <a:off x="5076056" y="2694775"/>
            <a:ext cx="1810957" cy="73609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Tilføj fem</a:t>
            </a:r>
            <a:b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String objekter til arraylisten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4492520" y="3140968"/>
            <a:ext cx="583536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520" y="2443963"/>
            <a:ext cx="4496009" cy="1656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5581711" y="1824562"/>
            <a:ext cx="2147626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Lokal variabel, der initialiseres til at være en t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om arrayliste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4806156" y="1392796"/>
            <a:ext cx="477123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5190067" y="2115596"/>
            <a:ext cx="431800" cy="107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614598" y="4180473"/>
            <a:ext cx="1419335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p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rint metoden kalder implicit toString metoden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5610483" y="6110230"/>
            <a:ext cx="1931138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Hjælpemetode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H="1" flipV="1">
            <a:off x="5060989" y="6093297"/>
            <a:ext cx="549493" cy="17593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Rectangle 26"/>
          <p:cNvSpPr/>
          <p:nvPr/>
        </p:nvSpPr>
        <p:spPr bwMode="auto">
          <a:xfrm>
            <a:off x="4003934" y="5746993"/>
            <a:ext cx="830534" cy="255874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002974" y="4181841"/>
            <a:ext cx="687559" cy="2546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3113974" y="5029199"/>
            <a:ext cx="670626" cy="2116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5537200" y="4487333"/>
            <a:ext cx="524934" cy="23706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5554133" y="4766733"/>
            <a:ext cx="516468" cy="211667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5366107" y="5290974"/>
            <a:ext cx="687559" cy="25469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1236134" y="1845734"/>
            <a:ext cx="3928533" cy="55880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219200" y="2472267"/>
            <a:ext cx="3166533" cy="145626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 animBg="1"/>
      <p:bldP spid="14" grpId="0" animBg="1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30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1" y="1052736"/>
            <a:ext cx="7098747" cy="56233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tIns="1260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ArrayList&lt;String&gt; list; 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...  </a:t>
            </a:r>
          </a:p>
          <a:p>
            <a:pPr marL="92075" lvl="1" eaLnBrk="1" hangingPunct="1">
              <a:lnSpc>
                <a:spcPct val="90000"/>
              </a:lnSpc>
              <a:spcBef>
                <a:spcPts val="3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liste: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Collections.reverse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"liste bagfra: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}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...</a:t>
            </a: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24291" y="1165137"/>
            <a:ext cx="4626136" cy="116510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280151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String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4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210949" y="4284547"/>
            <a:ext cx="5115940" cy="1656184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10948" y="2566219"/>
            <a:ext cx="6153413" cy="1653568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2000" b="0" i="0" u="none" strike="noStrike" cap="none" normalizeH="0" baseline="0" dirty="0" smtClean="0">
                <a:ln>
                  <a:noFill/>
                </a:ln>
                <a:solidFill>
                  <a:srgbClr val="A50021"/>
                </a:solidFill>
                <a:effectLst/>
                <a:latin typeface="Arial" pitchFamily="-105" charset="0"/>
              </a:rPr>
              <a:t>         </a:t>
            </a:r>
            <a:endParaRPr kumimoji="0" lang="da-DK" sz="2000" b="0" i="0" u="none" strike="noStrike" cap="none" normalizeH="0" baseline="0" dirty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792" y="1421858"/>
            <a:ext cx="498949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009" y="1452364"/>
            <a:ext cx="4989495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4184102" y="3061971"/>
            <a:ext cx="4433697" cy="61548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184101" y="2002971"/>
            <a:ext cx="4422870" cy="1026411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20803" y="2440006"/>
            <a:ext cx="582543" cy="520655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Som før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20804" y="4771423"/>
            <a:ext cx="582543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Nyt</a:t>
            </a:r>
            <a:endParaRPr lang="da-DK" sz="14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81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2" y="1052736"/>
            <a:ext cx="6913845" cy="525134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ArrayList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&lt;Person&gt; list;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ArrayList&lt;&gt;();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18));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16));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39));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, 47));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Collections.shuffle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"blandet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Collections.reverse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"liste 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bagfra: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5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96091" y="4034739"/>
            <a:ext cx="5089607" cy="1440159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63"/>
          <a:stretch/>
        </p:blipFill>
        <p:spPr bwMode="auto">
          <a:xfrm>
            <a:off x="2051248" y="5522842"/>
            <a:ext cx="6553200" cy="136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602850" y="1573120"/>
            <a:ext cx="1865854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 og initialiser lokal variabel, der er en arrayliste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Line 22"/>
          <p:cNvSpPr>
            <a:spLocks noChangeShapeType="1"/>
          </p:cNvSpPr>
          <p:nvPr/>
        </p:nvSpPr>
        <p:spPr bwMode="auto">
          <a:xfrm flipH="1">
            <a:off x="5124031" y="1866032"/>
            <a:ext cx="477123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Rectangle 9"/>
          <p:cNvSpPr/>
          <p:nvPr/>
        </p:nvSpPr>
        <p:spPr bwMode="auto">
          <a:xfrm>
            <a:off x="1221492" y="1689474"/>
            <a:ext cx="3892376" cy="58806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213025" y="2332941"/>
            <a:ext cx="5577241" cy="1383926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7609293" y="2512716"/>
            <a:ext cx="887404" cy="60683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Tilføj 5</a:t>
            </a:r>
            <a:b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</a:b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Person objekter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804957" y="2638909"/>
            <a:ext cx="815042" cy="269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103028" y="1070711"/>
            <a:ext cx="1821261" cy="43447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8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Test klasse med klassemetode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>
            <a:off x="4699228" y="1268760"/>
            <a:ext cx="42480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7" name="Rectangle 16"/>
          <p:cNvSpPr/>
          <p:nvPr/>
        </p:nvSpPr>
        <p:spPr bwMode="auto">
          <a:xfrm>
            <a:off x="628825" y="1113741"/>
            <a:ext cx="4053242" cy="511859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85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1421" y="1052737"/>
            <a:ext cx="6999722" cy="518477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TestDriver {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7030A0"/>
                </a:solidFill>
                <a:latin typeface="Courier New" pitchFamily="49" charset="0"/>
              </a:rPr>
              <a:t>static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b="1" dirty="0" err="1">
                <a:solidFill>
                  <a:srgbClr val="FF0000"/>
                </a:solidFill>
                <a:latin typeface="Courier New" pitchFamily="49" charset="0"/>
              </a:rPr>
              <a:t>void</a:t>
            </a:r>
            <a:r>
              <a:rPr lang="da-DK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run() {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ArrayList&lt;Person&gt; list;  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list = 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ArrayList&lt;&gt;();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 smtClean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"Cecilie"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18));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"Erik"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"Adam"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16));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"Bo"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39));</a:t>
            </a: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>
                <a:solidFill>
                  <a:schemeClr val="tx1"/>
                </a:solidFill>
                <a:latin typeface="Courier New" pitchFamily="49" charset="0"/>
              </a:rPr>
              <a:t>list.add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7030A0"/>
                </a:solidFill>
                <a:latin typeface="Courier New" pitchFamily="49" charset="0"/>
              </a:rPr>
              <a:t>new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Person(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"Dora"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, 47));       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"*******************"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print(</a:t>
            </a:r>
            <a:r>
              <a:rPr lang="da-DK" altLang="da-DK" b="1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 </a:t>
            </a:r>
          </a:p>
          <a:p>
            <a:pPr marL="92075" lvl="1" eaLnBrk="1" hangingPunct="1">
              <a:lnSpc>
                <a:spcPct val="90000"/>
              </a:lnSpc>
              <a:spcBef>
                <a:spcPts val="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"min: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Collections.min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"max: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Collections.max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</a:t>
            </a:r>
            <a:r>
              <a:rPr lang="da-DK" altLang="da-DK" b="1" dirty="0" err="1" smtClean="0">
                <a:solidFill>
                  <a:schemeClr val="tx1"/>
                </a:solidFill>
                <a:latin typeface="Courier New" pitchFamily="49" charset="0"/>
              </a:rPr>
              <a:t>Collections.sort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(list);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  print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da-DK" altLang="da-DK" b="1" dirty="0">
                <a:solidFill>
                  <a:srgbClr val="008000"/>
                </a:solidFill>
                <a:latin typeface="Courier New" pitchFamily="49" charset="0"/>
              </a:rPr>
              <a:t>"sorteret liste: "</a:t>
            </a: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 + </a:t>
            </a: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list);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}  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92075" lvl="1" eaLnBrk="1" hangingPunct="1">
              <a:lnSpc>
                <a:spcPct val="60000"/>
              </a:lnSpc>
            </a:pPr>
            <a:r>
              <a:rPr lang="da-DK" altLang="da-DK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675687" cy="609600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Brug af Collections på </a:t>
            </a:r>
            <a:r>
              <a:rPr lang="da-DK" altLang="da-DK" sz="3200" noProof="0" dirty="0" err="1" smtClean="0">
                <a:solidFill>
                  <a:srgbClr val="000066"/>
                </a:solidFill>
                <a:ea typeface="ＭＳ Ｐゴシック" pitchFamily="34" charset="-128"/>
              </a:rPr>
              <a:t>ArrayList</a:t>
            </a:r>
            <a:r>
              <a:rPr lang="da-DK" altLang="da-DK" sz="3200" noProof="0" dirty="0" smtClean="0">
                <a:solidFill>
                  <a:srgbClr val="000066"/>
                </a:solidFill>
                <a:ea typeface="ＭＳ Ｐゴシック" pitchFamily="34" charset="-128"/>
              </a:rPr>
              <a:t>&lt;Person&gt;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6</a:t>
            </a:fld>
            <a:endParaRPr lang="da-DK" altLang="da-DK" dirty="0"/>
          </a:p>
        </p:txBody>
      </p:sp>
      <p:sp>
        <p:nvSpPr>
          <p:cNvPr id="7" name="Rectangle 6"/>
          <p:cNvSpPr/>
          <p:nvPr/>
        </p:nvSpPr>
        <p:spPr bwMode="auto">
          <a:xfrm>
            <a:off x="1187625" y="4073980"/>
            <a:ext cx="6192889" cy="1396092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532" y="1552785"/>
            <a:ext cx="6934200" cy="22669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886978" y="4348776"/>
            <a:ext cx="244155" cy="864096"/>
          </a:xfrm>
          <a:prstGeom prst="rect">
            <a:avLst/>
          </a:prstGeom>
          <a:solidFill>
            <a:srgbClr val="C0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8" name="Text Box 21"/>
          <p:cNvSpPr txBox="1">
            <a:spLocks noChangeArrowheads="1"/>
          </p:cNvSpPr>
          <p:nvPr/>
        </p:nvSpPr>
        <p:spPr bwMode="auto">
          <a:xfrm>
            <a:off x="1913531" y="5414187"/>
            <a:ext cx="6540513" cy="1400383"/>
          </a:xfrm>
          <a:prstGeom prst="rect">
            <a:avLst/>
          </a:prstGeom>
          <a:solidFill>
            <a:srgbClr val="CCECFF"/>
          </a:solidFill>
          <a:ln>
            <a:solidFill>
              <a:srgbClr val="0000FF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00FF"/>
                </a:solidFill>
              </a:rPr>
              <a:t>Oversætteren kan ikke finde en passende sort metode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Collections klassen har godt nok to sort metoder</a:t>
            </a: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med én parameter kan ikke bruges, fordi Comparable ikke er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implementeret for Person klassen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82563" indent="-182563" eaLnBrk="1" hangingPunct="1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smtClean="0">
                <a:solidFill>
                  <a:srgbClr val="0000FF"/>
                </a:solidFill>
              </a:rPr>
              <a:t>Den med to parametre kan ikke bruges, fordi kaldet kun har én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2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5"/>
          <p:cNvSpPr>
            <a:spLocks noGrp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/>
            <a:r>
              <a:rPr lang="da-DK" altLang="da-DK" sz="3200" dirty="0" smtClean="0">
                <a:ea typeface="ＭＳ Ｐゴシック" pitchFamily="34" charset="-128"/>
              </a:rPr>
              <a:t>Hvad gik galt?</a:t>
            </a:r>
            <a:endParaRPr lang="da-DK" altLang="da-DK" sz="3200" noProof="0" dirty="0" smtClean="0">
              <a:solidFill>
                <a:srgbClr val="000066"/>
              </a:solidFill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7</a:t>
            </a:fld>
            <a:endParaRPr lang="da-DK" altLang="da-DK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95536" y="1016621"/>
            <a:ext cx="8208912" cy="32764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Metoderne min, max og sort i </a:t>
            </a:r>
            <a:r>
              <a:rPr lang="da-DK" altLang="da-DK" sz="2000" dirty="0" smtClean="0">
                <a:solidFill>
                  <a:srgbClr val="A50021"/>
                </a:solidFill>
                <a:ea typeface="ＭＳ Ｐゴシック" pitchFamily="34" charset="-128"/>
              </a:rPr>
              <a:t>Collections</a:t>
            </a: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 kan kun anvendes, hvis elementerne i arraylisten har en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ordning (sortering)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String klassen har en indbygget ordning (alfabetisk ordning)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>
                <a:ea typeface="ＭＳ Ｐゴシック" pitchFamily="34" charset="-128"/>
              </a:rPr>
              <a:t>Derfor kunne vi bruge min, max og sort på ArrayList&lt;String&gt;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2400"/>
              </a:spcBef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34" charset="-128"/>
                <a:cs typeface="ＭＳ Ｐゴシック" charset="-128"/>
              </a:rPr>
              <a:t>Person klassen (som vi selv har lavet) har (endnu ikke) en ordning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kern="0" dirty="0">
                <a:ea typeface="ＭＳ Ｐゴシック" pitchFamily="34" charset="-128"/>
              </a:rPr>
              <a:t>Derfor kan vi </a:t>
            </a:r>
            <a:r>
              <a:rPr lang="da-DK" altLang="da-DK" u="sng" kern="0" dirty="0">
                <a:ea typeface="ＭＳ Ｐゴシック" pitchFamily="34" charset="-128"/>
              </a:rPr>
              <a:t>ikke</a:t>
            </a:r>
            <a:r>
              <a:rPr lang="da-DK" altLang="da-DK" kern="0" dirty="0">
                <a:ea typeface="ＭＳ Ｐゴシック" pitchFamily="34" charset="-128"/>
              </a:rPr>
              <a:t> bruge min, max og sort på ArrayList&lt;Person&gt;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kern="0" dirty="0">
                <a:ea typeface="ＭＳ Ｐゴシック" pitchFamily="34" charset="-128"/>
              </a:rPr>
              <a:t>Men vi kan godt bruge </a:t>
            </a:r>
            <a:r>
              <a:rPr lang="da-DK" altLang="da-DK" kern="0" dirty="0" err="1">
                <a:ea typeface="ＭＳ Ｐゴシック" pitchFamily="34" charset="-128"/>
              </a:rPr>
              <a:t>shuffle</a:t>
            </a:r>
            <a:r>
              <a:rPr lang="da-DK" altLang="da-DK" kern="0" dirty="0">
                <a:ea typeface="ＭＳ Ｐゴシック" pitchFamily="34" charset="-128"/>
              </a:rPr>
              <a:t> og </a:t>
            </a:r>
            <a:r>
              <a:rPr lang="da-DK" altLang="da-DK" kern="0" dirty="0" err="1">
                <a:ea typeface="ＭＳ Ｐゴシック" pitchFamily="34" charset="-128"/>
              </a:rPr>
              <a:t>reverse</a:t>
            </a:r>
            <a:r>
              <a:rPr lang="da-DK" altLang="da-DK" kern="0" dirty="0">
                <a:ea typeface="ＭＳ Ｐゴシック" pitchFamily="34" charset="-128"/>
              </a:rPr>
              <a:t>, idet disse metoder ikke kræver en ordning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endParaRPr lang="da-DK" altLang="da-DK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</a:pPr>
            <a:endParaRPr lang="da-DK" altLang="da-DK" sz="2000" kern="0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5" name="Rectangle 4"/>
          <p:cNvSpPr/>
          <p:nvPr/>
        </p:nvSpPr>
        <p:spPr>
          <a:xfrm rot="21165640">
            <a:off x="3310044" y="4473803"/>
            <a:ext cx="1639752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4783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3375"/>
            <a:ext cx="8820472" cy="609600"/>
          </a:xfrm>
        </p:spPr>
        <p:txBody>
          <a:bodyPr/>
          <a:lstStyle/>
          <a:p>
            <a:pPr eaLnBrk="1" hangingPunct="1"/>
            <a:r>
              <a:rPr lang="da-DK" altLang="da-DK" sz="3000" spc="-100" noProof="0" dirty="0" smtClean="0">
                <a:solidFill>
                  <a:srgbClr val="000066"/>
                </a:solidFill>
                <a:ea typeface="ＭＳ Ｐゴシック" pitchFamily="34" charset="-128"/>
              </a:rPr>
              <a:t>Ordning kan defineres</a:t>
            </a:r>
            <a:r>
              <a:rPr lang="da-DK" altLang="da-DK" sz="3000" noProof="0" dirty="0" smtClean="0">
                <a:solidFill>
                  <a:srgbClr val="000066"/>
                </a:solidFill>
                <a:ea typeface="ＭＳ Ｐゴシック" pitchFamily="34" charset="-128"/>
              </a:rPr>
              <a:t> via interfacet Comparable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7598" y="3048787"/>
            <a:ext cx="7280745" cy="1759559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  <a:extLst/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class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Person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latin typeface="Courier New" pitchFamily="49" charset="0"/>
              </a:rPr>
              <a:t>  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4355976" y="1055082"/>
            <a:ext cx="4580709" cy="1149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55600" indent="0" eaLnBrk="1" hangingPunct="1">
              <a:spcBef>
                <a:spcPts val="0"/>
              </a:spcBef>
              <a:buNone/>
            </a:pPr>
            <a:r>
              <a:rPr lang="da-DK" altLang="da-DK" sz="2000" kern="0" dirty="0" smtClean="0">
                <a:ea typeface="ＭＳ Ｐゴシック" pitchFamily="34" charset="-128"/>
              </a:rPr>
              <a:t>Tænk på et </a:t>
            </a:r>
            <a:r>
              <a:rPr lang="da-DK" altLang="da-DK" sz="2000" kern="0" dirty="0" smtClean="0">
                <a:solidFill>
                  <a:srgbClr val="008000"/>
                </a:solidFill>
                <a:ea typeface="ＭＳ Ｐゴシック" pitchFamily="34" charset="-128"/>
              </a:rPr>
              <a:t>interface</a:t>
            </a:r>
            <a:r>
              <a:rPr lang="da-DK" altLang="da-DK" sz="2000" kern="0" dirty="0" smtClean="0">
                <a:ea typeface="ＭＳ Ｐゴシック" pitchFamily="34" charset="-128"/>
              </a:rPr>
              <a:t> som en rolle</a:t>
            </a:r>
          </a:p>
          <a:p>
            <a:pPr marL="666750" lvl="1" indent="-266700" eaLnBrk="1" hangingPunct="1"/>
            <a:r>
              <a:rPr lang="da-DK" altLang="da-DK" sz="1800" kern="0" dirty="0" smtClean="0">
                <a:ea typeface="ＭＳ Ｐゴシック" pitchFamily="34" charset="-128"/>
              </a:rPr>
              <a:t>Person objekter </a:t>
            </a:r>
            <a:r>
              <a:rPr lang="da-DK" altLang="da-DK" sz="1800" kern="0" dirty="0">
                <a:ea typeface="ＭＳ Ｐゴシック" pitchFamily="34" charset="-128"/>
              </a:rPr>
              <a:t>kan spille rollen </a:t>
            </a:r>
            <a:r>
              <a:rPr lang="da-DK" altLang="da-DK" sz="1800" kern="0" dirty="0" smtClean="0">
                <a:ea typeface="ＭＳ Ｐゴシック" pitchFamily="34" charset="-128"/>
              </a:rPr>
              <a:t>Comparable, hvis to ting er opfyldt</a:t>
            </a:r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258651" y="4912754"/>
            <a:ext cx="5753509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 klassen skal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implementere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compareTo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metode </a:t>
            </a:r>
            <a:r>
              <a:rPr lang="da-DK" altLang="da-DK" sz="1400" b="1" spc="-50" dirty="0" smtClean="0">
                <a:solidFill>
                  <a:srgbClr val="FF0000"/>
                </a:solidFill>
              </a:rPr>
              <a:t>med de</a:t>
            </a:r>
            <a:r>
              <a:rPr lang="da-DK" altLang="da-DK" sz="1400" b="1" dirty="0">
                <a:solidFill>
                  <a:srgbClr val="FF0000"/>
                </a:solidFill>
              </a:rPr>
              <a:t>n returtype og de  parametertyper, der er specificeret i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interfacet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V="1">
            <a:off x="2699791" y="4582502"/>
            <a:ext cx="0" cy="38152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87598" y="2636912"/>
            <a:ext cx="6058415" cy="286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 klassen hoved skal angive, at den vil implementere interfacet</a:t>
            </a: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H="1">
            <a:off x="3563887" y="2847269"/>
            <a:ext cx="0" cy="270641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2638" y="3821719"/>
            <a:ext cx="4572508" cy="760783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FF0000"/>
            </a:solidFill>
            <a:miter lim="800000"/>
            <a:headEnd/>
            <a:tailEnd/>
          </a:ln>
          <a:extLst/>
        </p:spPr>
        <p:txBody>
          <a:bodyPr lIns="108000" tIns="36000" rIns="36000" bIns="36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8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8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(Person p)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    ...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20000"/>
              </a:spcBef>
            </a:pP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123903" y="3153452"/>
            <a:ext cx="4392488" cy="326572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FF0000"/>
            </a:solidFill>
            <a:miter lim="800000"/>
            <a:headEnd/>
            <a:tailEnd/>
          </a:ln>
          <a:extLst/>
        </p:spPr>
        <p:txBody>
          <a:bodyPr lIns="108000" tIns="36000" rIns="36000" bIns="36000"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da-DK" altLang="da-DK" sz="100" b="1" dirty="0" smtClean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0"/>
              </a:spcBef>
            </a:pPr>
            <a:r>
              <a:rPr lang="da-DK" altLang="da-DK" sz="1800" b="1" dirty="0" err="1" smtClean="0">
                <a:solidFill>
                  <a:srgbClr val="7030A0"/>
                </a:solidFill>
                <a:latin typeface="Courier New" pitchFamily="49" charset="0"/>
              </a:rPr>
              <a:t>implements</a:t>
            </a:r>
            <a:r>
              <a:rPr lang="da-DK" altLang="da-DK" sz="1800" b="1" dirty="0" smtClean="0">
                <a:solidFill>
                  <a:srgbClr val="7030A0"/>
                </a:solidFill>
                <a:latin typeface="Courier New" pitchFamily="49" charset="0"/>
              </a:rPr>
              <a:t> </a:t>
            </a:r>
            <a:r>
              <a:rPr lang="da-DK" altLang="da-DK" sz="1800" b="1" dirty="0" err="1" smtClean="0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800" b="1" dirty="0" smtClean="0">
                <a:solidFill>
                  <a:schemeClr val="tx1"/>
                </a:solidFill>
                <a:latin typeface="Courier New" pitchFamily="49" charset="0"/>
              </a:rPr>
              <a:t>&lt;Person&gt; {</a:t>
            </a:r>
            <a:endParaRPr lang="da-DK" altLang="da-DK" sz="18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96696" y="6400577"/>
            <a:ext cx="647304" cy="457200"/>
          </a:xfrm>
        </p:spPr>
        <p:txBody>
          <a:bodyPr/>
          <a:lstStyle/>
          <a:p>
            <a:fld id="{D5F120ED-4883-459A-AC97-4FAD8D591FCC}" type="slidenum">
              <a:rPr lang="da-DK" altLang="da-DK" smtClean="0"/>
              <a:pPr/>
              <a:t>8</a:t>
            </a:fld>
            <a:endParaRPr lang="da-DK" altLang="da-DK" dirty="0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00842" y="1106283"/>
            <a:ext cx="4162449" cy="762240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rgbClr val="7030A0"/>
                </a:solidFill>
                <a:latin typeface="Courier New" pitchFamily="49" charset="0"/>
              </a:rPr>
              <a:t>public 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interface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Comparable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&lt;T&gt; </a:t>
            </a:r>
            <a:r>
              <a:rPr lang="da-DK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{</a:t>
            </a:r>
            <a:r>
              <a:rPr lang="da-DK" altLang="da-DK" sz="24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  public </a:t>
            </a:r>
            <a:r>
              <a:rPr lang="da-DK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da-DK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da-DK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(T o);</a:t>
            </a:r>
          </a:p>
          <a:p>
            <a:pPr eaLnBrk="1" hangingPunct="1">
              <a:lnSpc>
                <a:spcPct val="70000"/>
              </a:lnSpc>
              <a:spcBef>
                <a:spcPct val="20000"/>
              </a:spcBef>
            </a:pPr>
            <a:r>
              <a:rPr lang="da-DK" altLang="da-DK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6144427" y="5066485"/>
            <a:ext cx="2792258" cy="830997"/>
          </a:xfrm>
          <a:prstGeom prst="rect">
            <a:avLst/>
          </a:prstGeom>
          <a:solidFill>
            <a:srgbClr val="CCECFF"/>
          </a:solidFill>
          <a:ln>
            <a:solidFill>
              <a:srgbClr val="0000FF"/>
            </a:solidFill>
          </a:ln>
          <a:ex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spc="-50" dirty="0" smtClean="0">
                <a:solidFill>
                  <a:srgbClr val="0000FF"/>
                </a:solidFill>
              </a:rPr>
              <a:t>Ordningen, som compareTo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definerer, kaldes den NATURLIGE ORDNING 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6261785" y="3652442"/>
            <a:ext cx="13266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T = Person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 flipV="1">
            <a:off x="6604281" y="3480022"/>
            <a:ext cx="7031" cy="24279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3807975" y="4279490"/>
            <a:ext cx="132661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008000"/>
                </a:solidFill>
              </a:rPr>
              <a:t>T = Person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 flipV="1">
            <a:off x="4139961" y="4063466"/>
            <a:ext cx="9303" cy="238309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251520" y="1930112"/>
            <a:ext cx="555435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Hoved for metode (implementationen mangler)</a:t>
            </a:r>
          </a:p>
          <a:p>
            <a:pPr eaLnBrk="1" hangingPunct="1">
              <a:spcBef>
                <a:spcPts val="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8000"/>
                </a:solidFill>
              </a:rPr>
              <a:t>Implementationen laves i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de klasser,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der anvender interfacet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1474839" y="1655681"/>
            <a:ext cx="817" cy="31077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7" name="Rectangle 26"/>
          <p:cNvSpPr/>
          <p:nvPr/>
        </p:nvSpPr>
        <p:spPr bwMode="auto">
          <a:xfrm>
            <a:off x="666993" y="1385169"/>
            <a:ext cx="3292935" cy="270512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25" name="Text Box 21"/>
          <p:cNvSpPr txBox="1">
            <a:spLocks noChangeArrowheads="1"/>
          </p:cNvSpPr>
          <p:nvPr/>
        </p:nvSpPr>
        <p:spPr bwMode="auto">
          <a:xfrm>
            <a:off x="3007401" y="5913933"/>
            <a:ext cx="2283726" cy="830997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1450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&lt;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p 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negativ</a:t>
            </a: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>
                <a:solidFill>
                  <a:srgbClr val="0000FF"/>
                </a:solidFill>
              </a:rPr>
              <a:t>this</a:t>
            </a:r>
            <a:r>
              <a:rPr lang="da-DK" altLang="da-DK" sz="1600" b="1" dirty="0">
                <a:solidFill>
                  <a:srgbClr val="0000FF"/>
                </a:solidFill>
              </a:rPr>
              <a:t> = p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0</a:t>
            </a:r>
            <a:endParaRPr lang="da-DK" altLang="da-DK" sz="1600" b="1" dirty="0" smtClean="0">
              <a:solidFill>
                <a:srgbClr val="0000FF"/>
              </a:solidFill>
            </a:endParaRPr>
          </a:p>
          <a:p>
            <a:pPr marL="171450" indent="-17145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a-DK" altLang="da-DK" sz="1600" b="1" dirty="0" err="1" smtClean="0">
                <a:solidFill>
                  <a:srgbClr val="0000FF"/>
                </a:solidFill>
              </a:rPr>
              <a:t>this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&gt; p  </a:t>
            </a:r>
            <a:r>
              <a:rPr lang="da-DK" altLang="da-DK" sz="1600" dirty="0" smtClean="0">
                <a:solidFill>
                  <a:srgbClr val="0000FF"/>
                </a:solidFill>
                <a:sym typeface="Symbol" panose="05050102010706020507" pitchFamily="18" charset="2"/>
              </a:rPr>
              <a:t></a:t>
            </a:r>
            <a:r>
              <a:rPr lang="da-DK" altLang="da-DK" sz="1600" b="1" dirty="0" smtClean="0">
                <a:solidFill>
                  <a:srgbClr val="0000FF"/>
                </a:solidFill>
                <a:sym typeface="Symbol"/>
              </a:rPr>
              <a:t>  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positiv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814111" y="5855728"/>
            <a:ext cx="281716" cy="255637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251520" y="6089924"/>
            <a:ext cx="1152127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D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et objekt metoden kaldes på</a:t>
            </a: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H="1" flipV="1">
            <a:off x="1716167" y="5832711"/>
            <a:ext cx="263543" cy="278653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21"/>
          <p:cNvSpPr txBox="1">
            <a:spLocks noChangeArrowheads="1"/>
          </p:cNvSpPr>
          <p:nvPr/>
        </p:nvSpPr>
        <p:spPr bwMode="auto">
          <a:xfrm>
            <a:off x="1597115" y="6089924"/>
            <a:ext cx="1462715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>
                <a:solidFill>
                  <a:srgbClr val="008000"/>
                </a:solidFill>
              </a:rPr>
              <a:t>D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et objekt parameteren angiver</a:t>
            </a:r>
          </a:p>
        </p:txBody>
      </p:sp>
      <p:sp>
        <p:nvSpPr>
          <p:cNvPr id="29" name="Text Box 21"/>
          <p:cNvSpPr txBox="1">
            <a:spLocks noChangeArrowheads="1"/>
          </p:cNvSpPr>
          <p:nvPr/>
        </p:nvSpPr>
        <p:spPr bwMode="auto">
          <a:xfrm>
            <a:off x="6144427" y="6105448"/>
            <a:ext cx="2352269" cy="52372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Vi kigger nærmere på interfaces i Kap. 12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281784" y="5405404"/>
            <a:ext cx="589752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Metoden skal sammenligne to objekter af type Person,</a:t>
            </a:r>
            <a:br>
              <a:rPr lang="da-DK" altLang="da-DK" sz="1400" b="1" dirty="0" smtClean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nemlig 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this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og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 </a:t>
            </a:r>
            <a:r>
              <a:rPr lang="da-DK" altLang="da-DK" sz="1400" b="1" dirty="0">
                <a:solidFill>
                  <a:srgbClr val="FF0000"/>
                </a:solidFill>
              </a:rPr>
              <a:t>og 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angive deres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ordning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i returværdien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11" grpId="0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/>
      <p:bldP spid="20" grpId="0" animBg="1"/>
      <p:bldP spid="21" grpId="0"/>
      <p:bldP spid="22" grpId="0" animBg="1"/>
      <p:bldP spid="25" grpId="0" animBg="1"/>
      <p:bldP spid="26" grpId="0" animBg="1"/>
      <p:bldP spid="28" grpId="0"/>
      <p:bldP spid="30" grpId="0" animBg="1"/>
      <p:bldP spid="31" grpId="0"/>
      <p:bldP spid="29" grpId="0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7" y="333375"/>
            <a:ext cx="8748463" cy="609600"/>
          </a:xfrm>
        </p:spPr>
        <p:txBody>
          <a:bodyPr/>
          <a:lstStyle/>
          <a:p>
            <a:pPr eaLnBrk="1" hangingPunct="1"/>
            <a:r>
              <a:rPr lang="da-DK" altLang="da-DK" sz="2800" noProof="0" dirty="0" smtClean="0">
                <a:solidFill>
                  <a:srgbClr val="000066"/>
                </a:solidFill>
                <a:ea typeface="ＭＳ Ｐゴシック" pitchFamily="34" charset="-128"/>
              </a:rPr>
              <a:t>compareTo kan </a:t>
            </a:r>
            <a:r>
              <a:rPr lang="da-DK" altLang="da-DK" sz="3000" noProof="0" dirty="0" smtClean="0">
                <a:solidFill>
                  <a:srgbClr val="000066"/>
                </a:solidFill>
                <a:ea typeface="ＭＳ Ｐゴシック" pitchFamily="34" charset="-128"/>
              </a:rPr>
              <a:t>implementeres</a:t>
            </a:r>
            <a:r>
              <a:rPr lang="da-DK" altLang="da-DK" sz="2800" noProof="0" dirty="0" smtClean="0">
                <a:solidFill>
                  <a:srgbClr val="000066"/>
                </a:solidFill>
                <a:ea typeface="ＭＳ Ｐゴシック" pitchFamily="34" charset="-128"/>
              </a:rPr>
              <a:t> på mange måder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F120ED-4883-459A-AC97-4FAD8D591FCC}" type="slidenum">
              <a:rPr lang="da-DK" altLang="da-DK" smtClean="0"/>
              <a:pPr/>
              <a:t>9</a:t>
            </a:fld>
            <a:endParaRPr lang="da-DK" altLang="da-DK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67545" y="1052736"/>
            <a:ext cx="8424936" cy="72030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C0000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>
                <a:solidFill>
                  <a:srgbClr val="A50021"/>
                </a:solidFill>
                <a:ea typeface="ＭＳ Ｐゴシック" pitchFamily="34" charset="-128"/>
              </a:rPr>
              <a:t>Vi kan ordne (alfabetisk) efter personens navn</a:t>
            </a:r>
          </a:p>
          <a:p>
            <a:pPr marL="666750" lvl="1" indent="-266700" eaLnBrk="1" hangingPunct="1">
              <a:lnSpc>
                <a:spcPct val="90000"/>
              </a:lnSpc>
            </a:pPr>
            <a:r>
              <a:rPr lang="da-DK" altLang="da-DK" sz="1800" kern="0" dirty="0">
                <a:ea typeface="ＭＳ Ｐゴシック" pitchFamily="34" charset="-128"/>
              </a:rPr>
              <a:t>Til dette formål </a:t>
            </a:r>
            <a:r>
              <a:rPr lang="da-DK" altLang="da-DK" sz="1800" kern="0" dirty="0" smtClean="0">
                <a:ea typeface="ＭＳ Ｐゴシック" pitchFamily="34" charset="-128"/>
              </a:rPr>
              <a:t>kan vi bruge </a:t>
            </a:r>
            <a:r>
              <a:rPr lang="da-DK" altLang="da-DK" sz="1800" kern="0" dirty="0">
                <a:ea typeface="ＭＳ Ｐゴシック" pitchFamily="34" charset="-128"/>
              </a:rPr>
              <a:t>compareTo metoden fra String klassen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886102" y="1917055"/>
            <a:ext cx="5054050" cy="929485"/>
          </a:xfrm>
          <a:prstGeom prst="rect">
            <a:avLst/>
          </a:prstGeom>
          <a:solidFill>
            <a:srgbClr val="FFFFCC"/>
          </a:solidFill>
          <a:ln w="28575" cmpd="sng">
            <a:solidFill>
              <a:srgbClr val="0000FF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marL="342900" indent="-3429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da-DK" sz="1600" b="1" dirty="0">
                <a:solidFill>
                  <a:srgbClr val="7030A0"/>
                </a:solidFill>
                <a:latin typeface="Courier New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sz="16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(Person p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 {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itchFamily="49" charset="0"/>
              </a:rPr>
              <a:t>return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da-DK" sz="1600" b="1" dirty="0">
                <a:solidFill>
                  <a:schemeClr val="tx1"/>
                </a:solidFill>
                <a:latin typeface="Courier New" pitchFamily="49" charset="0"/>
              </a:rPr>
              <a:t>.name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200" b="1" dirty="0" smtClean="0">
                <a:solidFill>
                  <a:schemeClr val="tx1"/>
                </a:solidFill>
                <a:latin typeface="Courier New" pitchFamily="49" charset="0"/>
              </a:rPr>
              <a:t>.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itchFamily="49" charset="0"/>
              </a:rPr>
              <a:t>compareTo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p.name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);</a:t>
            </a:r>
            <a:endParaRPr lang="en-US" altLang="da-DK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itchFamily="49" charset="0"/>
              </a:rPr>
              <a:t>}</a:t>
            </a:r>
            <a:endParaRPr lang="da-DK" altLang="da-DK" sz="16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02" y="4193852"/>
            <a:ext cx="6515100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395536" y="2981985"/>
            <a:ext cx="2520281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Personens eget navn</a:t>
            </a:r>
            <a:r>
              <a:rPr lang="da-DK" altLang="da-DK" sz="1400" b="1" dirty="0">
                <a:solidFill>
                  <a:srgbClr val="FF0000"/>
                </a:solidFill>
              </a:rPr>
              <a:t/>
            </a:r>
            <a:br>
              <a:rPr lang="da-DK" altLang="da-DK" sz="1400" b="1" dirty="0">
                <a:solidFill>
                  <a:srgbClr val="FF0000"/>
                </a:solidFill>
              </a:rPr>
            </a:br>
            <a:r>
              <a:rPr lang="da-DK" altLang="da-DK" sz="1400" b="1" dirty="0" smtClean="0">
                <a:solidFill>
                  <a:srgbClr val="FF0000"/>
                </a:solidFill>
              </a:rPr>
              <a:t>(</a:t>
            </a:r>
            <a:r>
              <a:rPr lang="da-DK" altLang="da-DK" sz="1400" b="1" dirty="0" err="1" smtClean="0">
                <a:solidFill>
                  <a:srgbClr val="008000"/>
                </a:solidFill>
              </a:rPr>
              <a:t>this</a:t>
            </a:r>
            <a:r>
              <a:rPr lang="da-DK" altLang="da-DK" sz="1400" b="1" dirty="0" smtClean="0">
                <a:solidFill>
                  <a:srgbClr val="FF0000"/>
                </a:solidFill>
              </a:rPr>
              <a:t> kan udelades)</a:t>
            </a: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 flipH="1" flipV="1">
            <a:off x="2524589" y="2507098"/>
            <a:ext cx="0" cy="4683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9" name="Rectangle 8"/>
          <p:cNvSpPr/>
          <p:nvPr/>
        </p:nvSpPr>
        <p:spPr bwMode="auto">
          <a:xfrm>
            <a:off x="2020534" y="2255323"/>
            <a:ext cx="1175512" cy="251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0" name="Line 22"/>
          <p:cNvSpPr>
            <a:spLocks noChangeShapeType="1"/>
          </p:cNvSpPr>
          <p:nvPr/>
        </p:nvSpPr>
        <p:spPr bwMode="auto">
          <a:xfrm flipH="1" flipV="1">
            <a:off x="5395275" y="2516623"/>
            <a:ext cx="0" cy="468306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1" name="Text Box 21"/>
          <p:cNvSpPr txBox="1">
            <a:spLocks noChangeArrowheads="1"/>
          </p:cNvSpPr>
          <p:nvPr/>
        </p:nvSpPr>
        <p:spPr bwMode="auto">
          <a:xfrm>
            <a:off x="5148064" y="2976218"/>
            <a:ext cx="151216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Navnet på personen p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721240" y="2253961"/>
            <a:ext cx="832756" cy="2517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3993215" y="2528869"/>
            <a:ext cx="0" cy="46830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3095211" y="2988464"/>
            <a:ext cx="2134630" cy="674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0000FF"/>
                </a:solidFill>
              </a:rPr>
              <a:t>Metode fra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String klassen</a:t>
            </a:r>
            <a:br>
              <a:rPr lang="da-DK" altLang="da-DK" sz="1400" b="1" dirty="0" smtClean="0">
                <a:solidFill>
                  <a:srgbClr val="0000FF"/>
                </a:solidFill>
              </a:rPr>
            </a:br>
            <a:r>
              <a:rPr lang="da-DK" altLang="da-DK" sz="1400" b="1" dirty="0" smtClean="0">
                <a:solidFill>
                  <a:srgbClr val="0000FF"/>
                </a:solidFill>
              </a:rPr>
              <a:t>(alfabetisk ordning)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346918" y="2258043"/>
            <a:ext cx="1216479" cy="251775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pitchFamily="-105" charset="0"/>
            </a:endParaRPr>
          </a:p>
        </p:txBody>
      </p:sp>
      <p:sp>
        <p:nvSpPr>
          <p:cNvPr id="16" name="Text Box 21"/>
          <p:cNvSpPr txBox="1">
            <a:spLocks noChangeArrowheads="1"/>
          </p:cNvSpPr>
          <p:nvPr/>
        </p:nvSpPr>
        <p:spPr bwMode="auto">
          <a:xfrm>
            <a:off x="6440941" y="1902020"/>
            <a:ext cx="2559126" cy="174560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tIns="82800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Bemærk at vi kan referere direkte til den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private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feltvariabel </a:t>
            </a:r>
            <a:r>
              <a:rPr lang="da-DK" altLang="da-DK" sz="1400" b="1" dirty="0" err="1" smtClean="0">
                <a:solidFill>
                  <a:srgbClr val="0000FF"/>
                </a:solidFill>
              </a:rPr>
              <a:t>name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(uden brug af accessor metode)</a:t>
            </a:r>
          </a:p>
          <a:p>
            <a:pPr marL="177800" indent="-177800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da-DK" altLang="da-DK" sz="1400" b="1" dirty="0" smtClean="0">
                <a:solidFill>
                  <a:srgbClr val="0000FF"/>
                </a:solidFill>
              </a:rPr>
              <a:t>Feltvariablen er privat for </a:t>
            </a:r>
            <a:r>
              <a:rPr lang="da-DK" altLang="da-DK" sz="1400" b="1" dirty="0" smtClean="0">
                <a:solidFill>
                  <a:srgbClr val="008000"/>
                </a:solidFill>
              </a:rPr>
              <a:t>klassen</a:t>
            </a:r>
            <a:r>
              <a:rPr lang="da-DK" altLang="da-DK" sz="1400" b="1" dirty="0" smtClean="0">
                <a:solidFill>
                  <a:srgbClr val="0000FF"/>
                </a:solidFill>
              </a:rPr>
              <a:t> (ikke privat for objektet)</a:t>
            </a:r>
            <a:endParaRPr lang="da-DK" altLang="da-DK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25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6836BC33D1E5846BD77C269C61838DB" ma:contentTypeVersion="16" ma:contentTypeDescription="Opret et nyt dokument." ma:contentTypeScope="" ma:versionID="ef3cc48880d2d4424b772cc9d47831bb">
  <xsd:schema xmlns:xsd="http://www.w3.org/2001/XMLSchema" xmlns:xs="http://www.w3.org/2001/XMLSchema" xmlns:p="http://schemas.microsoft.com/office/2006/metadata/properties" xmlns:ns3="f659a008-7c21-4ee3-a745-e38581e13101" xmlns:ns4="e064323b-8959-406a-a3e9-bb6e93638192" targetNamespace="http://schemas.microsoft.com/office/2006/metadata/properties" ma:root="true" ma:fieldsID="f385e854457ff68500d83ba1a633310b" ns3:_="" ns4:_="">
    <xsd:import namespace="f659a008-7c21-4ee3-a745-e38581e13101"/>
    <xsd:import namespace="e064323b-8959-406a-a3e9-bb6e9363819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Location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9a008-7c21-4ee3-a745-e38581e131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64323b-8959-406a-a3e9-bb6e9363819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659a008-7c21-4ee3-a745-e38581e13101" xsi:nil="true"/>
  </documentManagement>
</p:properties>
</file>

<file path=customXml/itemProps1.xml><?xml version="1.0" encoding="utf-8"?>
<ds:datastoreItem xmlns:ds="http://schemas.openxmlformats.org/officeDocument/2006/customXml" ds:itemID="{97147F5E-AAC4-49FA-85D9-313ECD75C1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98CCF2-145F-4D2F-88AD-F33A469F3E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59a008-7c21-4ee3-a745-e38581e13101"/>
    <ds:schemaRef ds:uri="e064323b-8959-406a-a3e9-bb6e936381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2CF80C8-FDF6-428F-ADB2-798521E44FA0}">
  <ds:schemaRefs>
    <ds:schemaRef ds:uri="http://purl.org/dc/terms/"/>
    <ds:schemaRef ds:uri="e064323b-8959-406a-a3e9-bb6e93638192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f659a008-7c21-4ee3-a745-e38581e13101"/>
    <ds:schemaRef ds:uri="http://purl.org/dc/dcmitype/"/>
    <ds:schemaRef ds:uri="http://schemas.microsoft.com/office/2006/documentManagement/typ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11635</TotalTime>
  <Words>3843</Words>
  <Application>Microsoft Office PowerPoint</Application>
  <PresentationFormat>On-screen Show (4:3)</PresentationFormat>
  <Paragraphs>623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ＭＳ Ｐゴシック</vt:lpstr>
      <vt:lpstr>Arial</vt:lpstr>
      <vt:lpstr>Courier New</vt:lpstr>
      <vt:lpstr>Monotype Sorts</vt:lpstr>
      <vt:lpstr>Symbol</vt:lpstr>
      <vt:lpstr>Times New Roman</vt:lpstr>
      <vt:lpstr>Standarddesign</vt:lpstr>
      <vt:lpstr>PowerPoint Presentation</vt:lpstr>
      <vt:lpstr>● Sortering via Collections og Comparable</vt:lpstr>
      <vt:lpstr>Brug af Collections på ArrayList&lt;String&gt;</vt:lpstr>
      <vt:lpstr>Brug af Collections på ArrayList&lt;String&gt;</vt:lpstr>
      <vt:lpstr>Brug af Collections på ArrayList&lt;Person&gt;</vt:lpstr>
      <vt:lpstr>Brug af Collections på ArrayList&lt;Person&gt;</vt:lpstr>
      <vt:lpstr>Hvad gik galt?</vt:lpstr>
      <vt:lpstr>Ordning kan defineres via interfacet Comparable</vt:lpstr>
      <vt:lpstr>compareTo kan implementeres på mange måder</vt:lpstr>
      <vt:lpstr>Vi kan ordne efter personens alder</vt:lpstr>
      <vt:lpstr>Vi kan kombinere de to ordningskriterier</vt:lpstr>
      <vt:lpstr>Klassediagram</vt:lpstr>
      <vt:lpstr>Hvad gør vi, når vi har brug for flere ordninger?</vt:lpstr>
      <vt:lpstr>Brug af Comparator på ArrayList&lt;Person&gt;</vt:lpstr>
      <vt:lpstr>Ordning efter navn</vt:lpstr>
      <vt:lpstr>Ordning efter alder (med yngste først)</vt:lpstr>
      <vt:lpstr>Ordninging efter alder og navn</vt:lpstr>
      <vt:lpstr>Klassediagram for brug af Comparator</vt:lpstr>
      <vt:lpstr>Comparable eller Comparator?</vt:lpstr>
      <vt:lpstr>● Algoritmeskabelonen findBest</vt:lpstr>
      <vt:lpstr>findBest kan også løses ved at sortere</vt:lpstr>
      <vt:lpstr>● Information om køreprøven</vt:lpstr>
      <vt:lpstr>Tjekpunkter</vt:lpstr>
      <vt:lpstr>Tilladt / forbudt</vt:lpstr>
      <vt:lpstr>Andre ting</vt:lpstr>
      <vt:lpstr>Resultat + praktiske ting</vt:lpstr>
      <vt:lpstr>Forberedelse til køreprøven</vt:lpstr>
      <vt:lpstr>● Afleveringsopgaver i uge 5 og 6</vt:lpstr>
      <vt:lpstr>PowerPoint Presentation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675</cp:revision>
  <cp:lastPrinted>2019-07-30T07:41:20Z</cp:lastPrinted>
  <dcterms:created xsi:type="dcterms:W3CDTF">2011-09-16T07:00:02Z</dcterms:created>
  <dcterms:modified xsi:type="dcterms:W3CDTF">2024-09-19T09:58:38Z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0x01010056836BC33D1E5846BD77C269C61838DB</vt:lpwstr>
  </property>
</Properties>
</file>