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1"/>
  </p:notesMasterIdLst>
  <p:handoutMasterIdLst>
    <p:handoutMasterId r:id="rId62"/>
  </p:handoutMasterIdLst>
  <p:sldIdLst>
    <p:sldId id="375" r:id="rId5"/>
    <p:sldId id="402" r:id="rId6"/>
    <p:sldId id="274" r:id="rId7"/>
    <p:sldId id="275" r:id="rId8"/>
    <p:sldId id="296" r:id="rId9"/>
    <p:sldId id="295" r:id="rId10"/>
    <p:sldId id="287" r:id="rId11"/>
    <p:sldId id="288" r:id="rId12"/>
    <p:sldId id="340" r:id="rId13"/>
    <p:sldId id="341" r:id="rId14"/>
    <p:sldId id="290" r:id="rId15"/>
    <p:sldId id="293" r:id="rId16"/>
    <p:sldId id="323" r:id="rId17"/>
    <p:sldId id="301" r:id="rId18"/>
    <p:sldId id="349" r:id="rId19"/>
    <p:sldId id="350" r:id="rId20"/>
    <p:sldId id="351" r:id="rId21"/>
    <p:sldId id="405" r:id="rId22"/>
    <p:sldId id="353" r:id="rId23"/>
    <p:sldId id="387" r:id="rId24"/>
    <p:sldId id="355" r:id="rId25"/>
    <p:sldId id="356" r:id="rId26"/>
    <p:sldId id="357" r:id="rId27"/>
    <p:sldId id="358" r:id="rId28"/>
    <p:sldId id="363" r:id="rId29"/>
    <p:sldId id="406" r:id="rId30"/>
    <p:sldId id="395" r:id="rId31"/>
    <p:sldId id="346" r:id="rId32"/>
    <p:sldId id="314" r:id="rId33"/>
    <p:sldId id="414" r:id="rId34"/>
    <p:sldId id="396" r:id="rId35"/>
    <p:sldId id="316" r:id="rId36"/>
    <p:sldId id="401" r:id="rId37"/>
    <p:sldId id="403" r:id="rId38"/>
    <p:sldId id="407" r:id="rId39"/>
    <p:sldId id="338" r:id="rId40"/>
    <p:sldId id="404" r:id="rId41"/>
    <p:sldId id="345" r:id="rId42"/>
    <p:sldId id="410" r:id="rId43"/>
    <p:sldId id="409" r:id="rId44"/>
    <p:sldId id="408" r:id="rId45"/>
    <p:sldId id="411" r:id="rId46"/>
    <p:sldId id="328" r:id="rId47"/>
    <p:sldId id="318" r:id="rId48"/>
    <p:sldId id="415" r:id="rId49"/>
    <p:sldId id="339" r:id="rId50"/>
    <p:sldId id="335" r:id="rId51"/>
    <p:sldId id="327" r:id="rId52"/>
    <p:sldId id="400" r:id="rId53"/>
    <p:sldId id="391" r:id="rId54"/>
    <p:sldId id="393" r:id="rId55"/>
    <p:sldId id="399" r:id="rId56"/>
    <p:sldId id="336" r:id="rId57"/>
    <p:sldId id="397" r:id="rId58"/>
    <p:sldId id="398" r:id="rId59"/>
    <p:sldId id="334" r:id="rId60"/>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47" d="100"/>
          <a:sy n="147" d="100"/>
        </p:scale>
        <p:origin x="174" y="120"/>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2"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2"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7"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2" y="9723128"/>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8"/>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spcBef>
                <a:spcPts val="1200"/>
              </a:spcBef>
            </a:pPr>
            <a:r>
              <a:rPr lang="da-DK" altLang="da-DK" sz="2000" dirty="0"/>
              <a:t>Jeg hedder Kurt Jensen og er professor på Institut for Datalogi</a:t>
            </a:r>
          </a:p>
          <a:p>
            <a:pPr marL="728663" lvl="1" indent="-271463">
              <a:spcBef>
                <a:spcPts val="600"/>
              </a:spcBef>
            </a:pPr>
            <a:r>
              <a:rPr lang="da-DK" altLang="da-DK" sz="1800" dirty="0"/>
              <a:t>Jeg har undervist i "Introduktion til programmering" gennem rigtigt mange år (med tilsammen 4.000 studerende)</a:t>
            </a:r>
          </a:p>
          <a:p>
            <a:pPr marL="728663" lvl="1" indent="-271463">
              <a:spcBef>
                <a:spcPts val="600"/>
              </a:spcBef>
            </a:pPr>
            <a:r>
              <a:rPr lang="da-DK" altLang="da-DK" sz="1800" dirty="0"/>
              <a:t>Derudover har jeg i næsten 20 år været leder af instituttet</a:t>
            </a:r>
          </a:p>
          <a:p>
            <a:pPr marL="728663" lvl="1" indent="-271463">
              <a:spcBef>
                <a:spcPts val="600"/>
              </a:spcBef>
            </a:pPr>
            <a:r>
              <a:rPr lang="da-DK" altLang="da-DK" sz="1800" dirty="0"/>
              <a:t>Det er jeg ikke længere, så nu kan jeg lave andre</a:t>
            </a:r>
            <a:br>
              <a:rPr lang="da-DK" altLang="da-DK" sz="1800" dirty="0"/>
            </a:br>
            <a:r>
              <a:rPr lang="da-DK" altLang="da-DK" sz="1800" dirty="0"/>
              <a:t>sjove og interessante ting som f.eks. at undervise jer</a:t>
            </a:r>
          </a:p>
          <a:p>
            <a:pPr marL="728663" lvl="1" indent="-271463">
              <a:spcBef>
                <a:spcPts val="600"/>
              </a:spcBef>
            </a:pPr>
            <a:r>
              <a:rPr lang="da-DK" altLang="da-DK" sz="1800" dirty="0"/>
              <a:t>I kan Google mig ved at skrive "Kurt Jensen au"</a:t>
            </a:r>
          </a:p>
          <a:p>
            <a:pPr marL="271463" lvl="1" indent="-271463">
              <a:spcBef>
                <a:spcPts val="1800"/>
              </a:spcBef>
              <a:buChar char="•"/>
            </a:pPr>
            <a:r>
              <a:rPr lang="da-DK" altLang="da-DK" b="1" dirty="0" smtClean="0">
                <a:solidFill>
                  <a:srgbClr val="A50021"/>
                </a:solidFill>
              </a:rPr>
              <a:t>Kurset </a:t>
            </a:r>
            <a:r>
              <a:rPr lang="da-DK" altLang="da-DK" b="1" dirty="0">
                <a:solidFill>
                  <a:srgbClr val="A50021"/>
                </a:solidFill>
              </a:rPr>
              <a:t>har </a:t>
            </a:r>
            <a:r>
              <a:rPr lang="da-DK" altLang="da-DK" b="1" dirty="0" smtClean="0">
                <a:solidFill>
                  <a:srgbClr val="A50021"/>
                </a:solidFill>
              </a:rPr>
              <a:t>ca. 215 </a:t>
            </a:r>
            <a:r>
              <a:rPr lang="da-DK" altLang="da-DK" b="1" dirty="0">
                <a:solidFill>
                  <a:srgbClr val="A50021"/>
                </a:solidFill>
              </a:rPr>
              <a:t>studerende fordelt på </a:t>
            </a:r>
            <a:r>
              <a:rPr lang="da-DK" altLang="da-DK" b="1" dirty="0" smtClean="0">
                <a:solidFill>
                  <a:srgbClr val="A50021"/>
                </a:solidFill>
              </a:rPr>
              <a:t>9 </a:t>
            </a:r>
            <a:r>
              <a:rPr lang="da-DK" altLang="da-DK" b="1" dirty="0">
                <a:solidFill>
                  <a:srgbClr val="A50021"/>
                </a:solidFill>
              </a:rPr>
              <a:t>øvelseshold</a:t>
            </a:r>
          </a:p>
          <a:p>
            <a:pPr marL="728663" lvl="1" indent="-271463">
              <a:spcBef>
                <a:spcPts val="300"/>
              </a:spcBef>
            </a:pPr>
            <a:r>
              <a:rPr lang="da-DK" altLang="da-DK" sz="1800" dirty="0" smtClean="0"/>
              <a:t>6 hold med nye studerende på datalogi bacheloren (</a:t>
            </a:r>
            <a:r>
              <a:rPr lang="da-DK" altLang="da-DK" sz="1800" dirty="0" err="1" smtClean="0"/>
              <a:t>DA1-DA6</a:t>
            </a:r>
            <a:r>
              <a:rPr lang="da-DK" altLang="da-DK" sz="1800" dirty="0" smtClean="0"/>
              <a:t>)</a:t>
            </a:r>
          </a:p>
          <a:p>
            <a:pPr marL="728663" lvl="1" indent="-271463">
              <a:spcBef>
                <a:spcPts val="300"/>
              </a:spcBef>
            </a:pPr>
            <a:r>
              <a:rPr lang="da-DK" altLang="da-DK" sz="1800" dirty="0" smtClean="0"/>
              <a:t>1 hold med</a:t>
            </a:r>
            <a:r>
              <a:rPr lang="da-DK" altLang="da-DK" sz="1800" dirty="0"/>
              <a:t> </a:t>
            </a:r>
            <a:r>
              <a:rPr lang="da-DK" altLang="da-DK" sz="1800" dirty="0" smtClean="0"/>
              <a:t>nye studerende på it bacheloren (IT eller IT1)</a:t>
            </a:r>
          </a:p>
          <a:p>
            <a:pPr marL="728663" lvl="1" indent="-271463">
              <a:spcBef>
                <a:spcPts val="300"/>
              </a:spcBef>
            </a:pPr>
            <a:r>
              <a:rPr lang="da-DK" altLang="da-DK" sz="1800" dirty="0" smtClean="0"/>
              <a:t>1 hold med ældre studerende fra andre studieretninger (Mix)</a:t>
            </a:r>
            <a:endParaRPr lang="da-DK" altLang="da-DK" sz="2000" dirty="0" smtClean="0"/>
          </a:p>
          <a:p>
            <a:pPr marL="271463" indent="-271463">
              <a:spcBef>
                <a:spcPts val="1200"/>
              </a:spcBef>
            </a:pPr>
            <a:r>
              <a:rPr lang="da-DK" altLang="da-DK" sz="2000" dirty="0" smtClean="0"/>
              <a:t>Til at hjælpe mig har jeg 11 studenterinstruktorer</a:t>
            </a:r>
          </a:p>
          <a:p>
            <a:pPr marL="728663" lvl="1" indent="-271463">
              <a:spcBef>
                <a:spcPts val="300"/>
              </a:spcBef>
            </a:pPr>
            <a:r>
              <a:rPr lang="da-DK" altLang="da-DK" sz="1800" dirty="0" smtClean="0"/>
              <a:t>Primært 2. og 3. års studerende på datalogi og 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194768" y="1788056"/>
            <a:ext cx="1494166" cy="1707618"/>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De mulige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15 uger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586314" y="1075663"/>
            <a:ext cx="8204619" cy="1039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a:t>For datalogi er det </a:t>
            </a:r>
            <a:r>
              <a:rPr lang="da-DK" altLang="da-DK" sz="1800" dirty="0" smtClean="0"/>
              <a:t>mere end 50%, </a:t>
            </a:r>
            <a:r>
              <a:rPr lang="da-DK" altLang="da-DK" sz="1800" dirty="0"/>
              <a:t>der har ingen </a:t>
            </a:r>
            <a:r>
              <a:rPr lang="da-DK" altLang="da-DK" sz="1800" smtClean="0"/>
              <a:t>eller lidt </a:t>
            </a:r>
            <a:r>
              <a:rPr lang="da-DK" altLang="da-DK" sz="1800" dirty="0"/>
              <a:t>erfaring</a:t>
            </a:r>
          </a:p>
          <a:p>
            <a:pPr marL="728663" lvl="1" indent="-271463">
              <a:spcBef>
                <a:spcPts val="300"/>
              </a:spcBef>
            </a:pPr>
            <a:r>
              <a:rPr lang="da-DK" altLang="da-DK" sz="1800" dirty="0"/>
              <a:t>For it-produktudvikling er det </a:t>
            </a:r>
            <a:r>
              <a:rPr lang="da-DK" altLang="da-DK" sz="1800" dirty="0" smtClean="0"/>
              <a:t>mere end 80%</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
        <p:nvSpPr>
          <p:cNvPr id="10" name="Content Placeholder 2"/>
          <p:cNvSpPr txBox="1">
            <a:spLocks/>
          </p:cNvSpPr>
          <p:nvPr/>
        </p:nvSpPr>
        <p:spPr bwMode="auto">
          <a:xfrm>
            <a:off x="586314" y="5653913"/>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grpSp>
        <p:nvGrpSpPr>
          <p:cNvPr id="24" name="Group 23"/>
          <p:cNvGrpSpPr/>
          <p:nvPr/>
        </p:nvGrpSpPr>
        <p:grpSpPr>
          <a:xfrm>
            <a:off x="1979712" y="2220433"/>
            <a:ext cx="3960440" cy="3327819"/>
            <a:chOff x="1043609" y="2186529"/>
            <a:chExt cx="3960440" cy="3327819"/>
          </a:xfrm>
        </p:grpSpPr>
        <p:pic>
          <p:nvPicPr>
            <p:cNvPr id="8" name="Picture 7"/>
            <p:cNvPicPr>
              <a:picLocks noChangeAspect="1"/>
            </p:cNvPicPr>
            <p:nvPr/>
          </p:nvPicPr>
          <p:blipFill rotWithShape="1">
            <a:blip r:embed="rId3"/>
            <a:srcRect r="31354"/>
            <a:stretch/>
          </p:blipFill>
          <p:spPr>
            <a:xfrm>
              <a:off x="1043609" y="2186529"/>
              <a:ext cx="3960440" cy="3327819"/>
            </a:xfrm>
            <a:prstGeom prst="rect">
              <a:avLst/>
            </a:prstGeom>
          </p:spPr>
        </p:pic>
        <p:sp>
          <p:nvSpPr>
            <p:cNvPr id="25" name="Content Placeholder 2"/>
            <p:cNvSpPr txBox="1">
              <a:spLocks/>
            </p:cNvSpPr>
            <p:nvPr/>
          </p:nvSpPr>
          <p:spPr bwMode="auto">
            <a:xfrm>
              <a:off x="3131840" y="3418150"/>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Ingen</a:t>
              </a:r>
            </a:p>
            <a:p>
              <a:pPr marL="0" indent="0" algn="ctr" eaLnBrk="1" hangingPunct="1">
                <a:buNone/>
                <a:defRPr/>
              </a:pPr>
              <a:r>
                <a:rPr lang="da-DK" altLang="da-DK" sz="1400" dirty="0" smtClean="0">
                  <a:solidFill>
                    <a:schemeClr val="bg1"/>
                  </a:solidFill>
                  <a:ea typeface="ＭＳ Ｐゴシック" pitchFamily="34" charset="-128"/>
                </a:rPr>
                <a:t>45%</a:t>
              </a:r>
              <a:endParaRPr lang="da-DK" altLang="da-DK" sz="1400" dirty="0">
                <a:solidFill>
                  <a:schemeClr val="bg1"/>
                </a:solidFill>
                <a:ea typeface="ＭＳ Ｐゴシック" pitchFamily="34" charset="-128"/>
              </a:endParaRPr>
            </a:p>
          </p:txBody>
        </p:sp>
        <p:sp>
          <p:nvSpPr>
            <p:cNvPr id="26" name="Content Placeholder 2"/>
            <p:cNvSpPr txBox="1">
              <a:spLocks/>
            </p:cNvSpPr>
            <p:nvPr/>
          </p:nvSpPr>
          <p:spPr bwMode="auto">
            <a:xfrm>
              <a:off x="2267744" y="4585561"/>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Lidt</a:t>
              </a:r>
            </a:p>
            <a:p>
              <a:pPr marL="0" indent="0" algn="ctr" eaLnBrk="1" hangingPunct="1">
                <a:buNone/>
                <a:defRPr/>
              </a:pPr>
              <a:r>
                <a:rPr lang="da-DK" altLang="da-DK" sz="1400" dirty="0" smtClean="0">
                  <a:solidFill>
                    <a:schemeClr val="bg1"/>
                  </a:solidFill>
                  <a:ea typeface="ＭＳ Ｐゴシック" pitchFamily="34" charset="-128"/>
                </a:rPr>
                <a:t>14%</a:t>
              </a:r>
              <a:endParaRPr lang="da-DK" altLang="da-DK" sz="1400" dirty="0">
                <a:solidFill>
                  <a:schemeClr val="bg1"/>
                </a:solidFill>
                <a:ea typeface="ＭＳ Ｐゴシック" pitchFamily="34" charset="-128"/>
              </a:endParaRPr>
            </a:p>
          </p:txBody>
        </p:sp>
        <p:sp>
          <p:nvSpPr>
            <p:cNvPr id="27" name="Content Placeholder 2"/>
            <p:cNvSpPr txBox="1">
              <a:spLocks/>
            </p:cNvSpPr>
            <p:nvPr/>
          </p:nvSpPr>
          <p:spPr bwMode="auto">
            <a:xfrm>
              <a:off x="1623051" y="3736423"/>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Medium</a:t>
              </a:r>
            </a:p>
            <a:p>
              <a:pPr marL="0" indent="0" algn="ctr" eaLnBrk="1" hangingPunct="1">
                <a:buNone/>
                <a:defRPr/>
              </a:pPr>
              <a:r>
                <a:rPr lang="da-DK" altLang="da-DK" sz="1400" dirty="0" smtClean="0">
                  <a:solidFill>
                    <a:schemeClr val="bg1"/>
                  </a:solidFill>
                  <a:ea typeface="ＭＳ Ｐゴシック" pitchFamily="34" charset="-128"/>
                </a:rPr>
                <a:t>24%</a:t>
              </a:r>
              <a:endParaRPr lang="da-DK" altLang="da-DK" sz="1400" dirty="0">
                <a:solidFill>
                  <a:schemeClr val="bg1"/>
                </a:solidFill>
                <a:ea typeface="ＭＳ Ｐゴシック" pitchFamily="34" charset="-128"/>
              </a:endParaRPr>
            </a:p>
          </p:txBody>
        </p:sp>
        <p:sp>
          <p:nvSpPr>
            <p:cNvPr id="28" name="Content Placeholder 2"/>
            <p:cNvSpPr txBox="1">
              <a:spLocks/>
            </p:cNvSpPr>
            <p:nvPr/>
          </p:nvSpPr>
          <p:spPr bwMode="auto">
            <a:xfrm>
              <a:off x="1907704" y="2668394"/>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Meget</a:t>
              </a:r>
            </a:p>
            <a:p>
              <a:pPr marL="0" indent="0" algn="ctr" eaLnBrk="1" hangingPunct="1">
                <a:buNone/>
                <a:defRPr/>
              </a:pPr>
              <a:r>
                <a:rPr lang="da-DK" altLang="da-DK" sz="1400" dirty="0" smtClean="0">
                  <a:solidFill>
                    <a:schemeClr val="bg1"/>
                  </a:solidFill>
                  <a:ea typeface="ＭＳ Ｐゴシック" pitchFamily="34" charset="-128"/>
                </a:rPr>
                <a:t>16%</a:t>
              </a:r>
              <a:endParaRPr lang="da-DK" altLang="da-DK" sz="1400" dirty="0">
                <a:solidFill>
                  <a:schemeClr val="bg1"/>
                </a:solidFill>
                <a:ea typeface="ＭＳ Ｐゴシック" pitchFamily="34" charset="-128"/>
              </a:endParaRPr>
            </a:p>
          </p:txBody>
        </p:sp>
      </p:gr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Tæller 25 %, hvilket i praksis betyder, at 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65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med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a:t>
            </a:r>
            <a:r>
              <a:rPr lang="da-DK" altLang="da-DK" dirty="0" smtClean="0"/>
              <a:t>enten obligatoriske eller tæller med til eksamen</a:t>
            </a:r>
          </a:p>
          <a:p>
            <a:pPr lvl="1">
              <a:spcBef>
                <a:spcPts val="200"/>
              </a:spcBef>
            </a:pPr>
            <a:r>
              <a:rPr lang="da-DK" altLang="da-DK" dirty="0" smtClean="0"/>
              <a:t>De </a:t>
            </a:r>
            <a:r>
              <a:rPr lang="da-DK" altLang="da-DK" dirty="0"/>
              <a:t>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afsluttende 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14.00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metoder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12-14,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a:t>
            </a:r>
            <a:r>
              <a:rPr lang="da-DK" sz="1800" spc="-20" dirty="0" smtClean="0"/>
              <a:t>13-15</a:t>
            </a:r>
            <a:endParaRPr lang="da-DK" sz="1800" spc="-20" dirty="0"/>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28. august </a:t>
            </a:r>
            <a:r>
              <a:rPr lang="da-DK" sz="1800" dirty="0"/>
              <a:t>og fortsætter indtil kursets </a:t>
            </a:r>
            <a:r>
              <a:rPr lang="da-DK" sz="1800" dirty="0" smtClean="0"/>
              <a:t>afslutning den 9.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a:t>
            </a:r>
            <a:r>
              <a:rPr lang="da-DK" b="1" dirty="0" smtClean="0">
                <a:solidFill>
                  <a:srgbClr val="A50021"/>
                </a:solidFill>
                <a:cs typeface="ＭＳ Ｐゴシック" charset="0"/>
              </a:rPr>
              <a:t>Madsen</a:t>
            </a:r>
            <a:endParaRPr lang="da-DK" b="1" dirty="0">
              <a:solidFill>
                <a:srgbClr val="A50021"/>
              </a:solidFill>
              <a:cs typeface="ＭＳ Ｐゴシック" charset="0"/>
            </a:endParaRP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a:t>
            </a:r>
            <a:r>
              <a:rPr lang="da-DK" b="1" spc="-60" dirty="0" smtClean="0">
                <a:solidFill>
                  <a:srgbClr val="A50021"/>
                </a:solidFill>
                <a:cs typeface="ＭＳ Ｐゴシック" charset="0"/>
              </a:rPr>
              <a:t>har deltaget </a:t>
            </a:r>
            <a:r>
              <a:rPr lang="da-DK" b="1" spc="-60" dirty="0">
                <a:solidFill>
                  <a:srgbClr val="A50021"/>
                </a:solidFill>
                <a:cs typeface="ＭＳ Ｐゴシック" charset="0"/>
              </a:rPr>
              <a:t>siger, at det var en særdeles stor hjælp for dem</a:t>
            </a:r>
          </a:p>
          <a:p>
            <a:pPr lvl="1">
              <a:spcBef>
                <a:spcPts val="400"/>
              </a:spcBef>
            </a:pPr>
            <a:r>
              <a:rPr lang="da-DK" sz="1800" dirty="0"/>
              <a:t>Caféen gjorde det meget lettere at komme i gang med 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200"/>
              </a:spcBef>
            </a:pPr>
            <a:r>
              <a:rPr lang="da-DK" sz="2000" dirty="0" smtClean="0"/>
              <a:t>Tid og sted for programmeringscaféen</a:t>
            </a:r>
            <a:endParaRPr lang="da-DK" sz="2000" dirty="0"/>
          </a:p>
          <a:p>
            <a:pPr lvl="1">
              <a:spcBef>
                <a:spcPts val="400"/>
              </a:spcBef>
            </a:pPr>
            <a:r>
              <a:rPr lang="da-DK" sz="1800" dirty="0" smtClean="0"/>
              <a:t>Tirsdag kl. 14.15-17.00 og onsdag kl 16.15-19.00</a:t>
            </a:r>
            <a:br>
              <a:rPr lang="da-DK" sz="1800" dirty="0" smtClean="0"/>
            </a:br>
            <a:r>
              <a:rPr lang="da-DK" sz="1800" dirty="0" smtClean="0"/>
              <a:t>(man deltager kun én af gangene)</a:t>
            </a:r>
          </a:p>
          <a:p>
            <a:pPr lvl="1">
              <a:spcBef>
                <a:spcPts val="400"/>
              </a:spcBef>
            </a:pPr>
            <a:r>
              <a:rPr lang="da-DK" sz="1800" dirty="0" smtClean="0"/>
              <a:t>Finder sted i Helsingforsgade her på Katrinebjerg</a:t>
            </a:r>
            <a:endParaRPr lang="da-DK" sz="1800" dirty="0"/>
          </a:p>
          <a:p>
            <a:pPr lvl="1">
              <a:spcBef>
                <a:spcPts val="400"/>
              </a:spcBef>
            </a:pPr>
            <a:r>
              <a:rPr lang="da-DK" sz="1800" dirty="0" smtClean="0"/>
              <a:t>Studeende med ingen/lille programmeringserfaring får en mail med indbydelse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grpSp>
        <p:nvGrpSpPr>
          <p:cNvPr id="13" name="Group 12"/>
          <p:cNvGrpSpPr/>
          <p:nvPr/>
        </p:nvGrpSpPr>
        <p:grpSpPr>
          <a:xfrm>
            <a:off x="251520" y="116632"/>
            <a:ext cx="8722568" cy="5544616"/>
            <a:chOff x="251520" y="116632"/>
            <a:chExt cx="8722568" cy="6624736"/>
          </a:xfrm>
        </p:grpSpPr>
        <p:pic>
          <p:nvPicPr>
            <p:cNvPr id="9" name="Picture 8"/>
            <p:cNvPicPr>
              <a:picLocks noChangeAspect="1"/>
            </p:cNvPicPr>
            <p:nvPr/>
          </p:nvPicPr>
          <p:blipFill>
            <a:blip r:embed="rId3"/>
            <a:stretch>
              <a:fillRect/>
            </a:stretch>
          </p:blipFill>
          <p:spPr>
            <a:xfrm>
              <a:off x="251520" y="116632"/>
              <a:ext cx="8712968" cy="6624736"/>
            </a:xfrm>
            <a:prstGeom prst="rect">
              <a:avLst/>
            </a:prstGeom>
          </p:spPr>
        </p:pic>
        <p:sp>
          <p:nvSpPr>
            <p:cNvPr id="11" name="Rectangle 10"/>
            <p:cNvSpPr/>
            <p:nvPr/>
          </p:nvSpPr>
          <p:spPr bwMode="auto">
            <a:xfrm>
              <a:off x="7884367" y="142130"/>
              <a:ext cx="1089721"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pic>
        <p:nvPicPr>
          <p:cNvPr id="14" name="Picture 13"/>
          <p:cNvPicPr>
            <a:picLocks noChangeAspect="1"/>
          </p:cNvPicPr>
          <p:nvPr/>
        </p:nvPicPr>
        <p:blipFill>
          <a:blip r:embed="rId4"/>
          <a:stretch>
            <a:fillRect/>
          </a:stretch>
        </p:blipFill>
        <p:spPr>
          <a:xfrm>
            <a:off x="323528" y="1123371"/>
            <a:ext cx="8189769" cy="5386863"/>
          </a:xfrm>
          <a:prstGeom prst="rect">
            <a:avLst/>
          </a:prstGeom>
        </p:spPr>
      </p:pic>
      <p:pic>
        <p:nvPicPr>
          <p:cNvPr id="15" name="Picture 14"/>
          <p:cNvPicPr>
            <a:picLocks noChangeAspect="1"/>
          </p:cNvPicPr>
          <p:nvPr/>
        </p:nvPicPr>
        <p:blipFill>
          <a:blip r:embed="rId5"/>
          <a:stretch>
            <a:fillRect/>
          </a:stretch>
        </p:blipFill>
        <p:spPr>
          <a:xfrm>
            <a:off x="334066" y="1210741"/>
            <a:ext cx="8167339" cy="5321738"/>
          </a:xfrm>
          <a:prstGeom prst="rect">
            <a:avLst/>
          </a:prstGeom>
        </p:spPr>
      </p:pic>
      <p:sp>
        <p:nvSpPr>
          <p:cNvPr id="43012" name="TextBox 2"/>
          <p:cNvSpPr txBox="1">
            <a:spLocks noChangeArrowheads="1"/>
          </p:cNvSpPr>
          <p:nvPr/>
        </p:nvSpPr>
        <p:spPr bwMode="auto">
          <a:xfrm>
            <a:off x="2771800" y="6000690"/>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12" name="Text Box 7"/>
          <p:cNvSpPr txBox="1">
            <a:spLocks noChangeArrowheads="1"/>
          </p:cNvSpPr>
          <p:nvPr/>
        </p:nvSpPr>
        <p:spPr bwMode="auto">
          <a:xfrm>
            <a:off x="5436831" y="5653066"/>
            <a:ext cx="3075112"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som vi vil arbejde med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 (tænk dig om en ekstra gang)</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dokumentationen)</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svar</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 om kurset”</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ef3cc48880d2d4424b772cc9d47831bb">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f385e854457ff68500d83ba1a633310b"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GenerationTime" minOccurs="0"/>
                <xsd:element ref="ns3:MediaServiceEventHashCode" minOccurs="0"/>
                <xsd:element ref="ns3:MediaServiceSystemTags"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295EDA-777E-4C09-A96C-B3A9A1CE4486}">
  <ds:schemaRefs>
    <ds:schemaRef ds:uri="http://purl.org/dc/dcmitype/"/>
    <ds:schemaRef ds:uri="http://purl.org/dc/elements/1.1/"/>
    <ds:schemaRef ds:uri="f659a008-7c21-4ee3-a745-e38581e13101"/>
    <ds:schemaRef ds:uri="http://schemas.microsoft.com/office/2006/documentManagement/types"/>
    <ds:schemaRef ds:uri="http://schemas.openxmlformats.org/package/2006/metadata/core-properties"/>
    <ds:schemaRef ds:uri="http://schemas.microsoft.com/office/infopath/2007/PartnerControls"/>
    <ds:schemaRef ds:uri="http://purl.org/dc/terms/"/>
    <ds:schemaRef ds:uri="e064323b-8959-406a-a3e9-bb6e93638192"/>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4708C8D3-87A0-4236-B448-2473BC61E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5BBFD6-CF6B-4D06-B08F-BC719F0CD62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8468</TotalTime>
  <Words>5645</Words>
  <Application>Microsoft Office PowerPoint</Application>
  <PresentationFormat>On-screen Show (4:3)</PresentationFormat>
  <Paragraphs>1199</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679</cp:revision>
  <cp:lastPrinted>2024-08-20T09:59:32Z</cp:lastPrinted>
  <dcterms:created xsi:type="dcterms:W3CDTF">2000-02-22T02:31:40Z</dcterms:created>
  <dcterms:modified xsi:type="dcterms:W3CDTF">2024-08-20T10:04:05Z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