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43" r:id="rId2"/>
    <p:sldId id="347" r:id="rId3"/>
    <p:sldId id="411" r:id="rId4"/>
    <p:sldId id="351" r:id="rId5"/>
    <p:sldId id="413" r:id="rId6"/>
    <p:sldId id="414" r:id="rId7"/>
    <p:sldId id="415" r:id="rId8"/>
    <p:sldId id="356" r:id="rId9"/>
    <p:sldId id="399" r:id="rId10"/>
    <p:sldId id="421" r:id="rId11"/>
    <p:sldId id="422" r:id="rId12"/>
    <p:sldId id="392" r:id="rId13"/>
    <p:sldId id="393" r:id="rId14"/>
    <p:sldId id="412" r:id="rId15"/>
    <p:sldId id="430" r:id="rId16"/>
    <p:sldId id="416" r:id="rId17"/>
    <p:sldId id="434" r:id="rId18"/>
    <p:sldId id="417" r:id="rId19"/>
    <p:sldId id="431" r:id="rId20"/>
    <p:sldId id="432" r:id="rId21"/>
    <p:sldId id="439" r:id="rId22"/>
    <p:sldId id="440" r:id="rId23"/>
    <p:sldId id="442" r:id="rId24"/>
    <p:sldId id="426" r:id="rId25"/>
    <p:sldId id="427" r:id="rId26"/>
    <p:sldId id="398" r:id="rId27"/>
    <p:sldId id="428" r:id="rId28"/>
    <p:sldId id="429" r:id="rId29"/>
    <p:sldId id="361" r:id="rId30"/>
    <p:sldId id="407" r:id="rId31"/>
    <p:sldId id="408" r:id="rId32"/>
    <p:sldId id="409" r:id="rId33"/>
    <p:sldId id="410" r:id="rId34"/>
    <p:sldId id="423" r:id="rId35"/>
    <p:sldId id="424" r:id="rId36"/>
    <p:sldId id="384" r:id="rId37"/>
    <p:sldId id="435" r:id="rId38"/>
    <p:sldId id="385" r:id="rId39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7030A0"/>
    <a:srgbClr val="0000CC"/>
    <a:srgbClr val="0000FF"/>
    <a:srgbClr val="A50021"/>
    <a:srgbClr val="CCFFCC"/>
    <a:srgbClr val="FFFFCC"/>
    <a:srgbClr val="6600FF"/>
    <a:srgbClr val="00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B405C1-5EB2-4F1D-B5B2-808820C7039F}" v="2" dt="2025-08-28T11:56:07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4" autoAdjust="0"/>
    <p:restoredTop sz="94723" autoAdjust="0"/>
  </p:normalViewPr>
  <p:slideViewPr>
    <p:cSldViewPr>
      <p:cViewPr varScale="1">
        <p:scale>
          <a:sx n="103" d="100"/>
          <a:sy n="103" d="100"/>
        </p:scale>
        <p:origin x="120" y="9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869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rt Jensen" userId="536d7847-4321-45c6-997a-4b9f60543789" providerId="ADAL" clId="{39B405C1-5EB2-4F1D-B5B2-808820C7039F}"/>
    <pc:docChg chg="undo custSel modSld">
      <pc:chgData name="Kurt Jensen" userId="536d7847-4321-45c6-997a-4b9f60543789" providerId="ADAL" clId="{39B405C1-5EB2-4F1D-B5B2-808820C7039F}" dt="2025-08-28T11:57:54.283" v="235" actId="20577"/>
      <pc:docMkLst>
        <pc:docMk/>
      </pc:docMkLst>
      <pc:sldChg chg="modSp mod">
        <pc:chgData name="Kurt Jensen" userId="536d7847-4321-45c6-997a-4b9f60543789" providerId="ADAL" clId="{39B405C1-5EB2-4F1D-B5B2-808820C7039F}" dt="2025-08-28T11:57:54.283" v="235" actId="20577"/>
        <pc:sldMkLst>
          <pc:docMk/>
          <pc:sldMk cId="2936990099" sldId="435"/>
        </pc:sldMkLst>
        <pc:spChg chg="mod">
          <ac:chgData name="Kurt Jensen" userId="536d7847-4321-45c6-997a-4b9f60543789" providerId="ADAL" clId="{39B405C1-5EB2-4F1D-B5B2-808820C7039F}" dt="2025-08-28T11:57:54.283" v="235" actId="20577"/>
          <ac:spMkLst>
            <pc:docMk/>
            <pc:sldMk cId="2936990099" sldId="435"/>
            <ac:spMk id="11469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77032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6187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8655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1" tIns="49520" rIns="99041" bIns="49520" anchor="b"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DCEF9104-9513-4696-BCFD-E4B1AFCDD0F1}" type="slidenum">
              <a:rPr lang="da-DK" altLang="da-DK" sz="1300" b="1">
                <a:solidFill>
                  <a:srgbClr val="CC0000"/>
                </a:solidFill>
                <a:latin typeface="Times New Roman" pitchFamily="18" charset="0"/>
              </a:rPr>
              <a:pPr algn="r" eaLnBrk="1" hangingPunct="1"/>
              <a:t>12</a:t>
            </a:fld>
            <a:endParaRPr lang="da-DK" altLang="da-DK" sz="13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9346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1" tIns="49520" rIns="99041" bIns="49520" anchor="b"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DCEF9104-9513-4696-BCFD-E4B1AFCDD0F1}" type="slidenum">
              <a:rPr lang="da-DK" altLang="da-DK" sz="1300" b="1">
                <a:solidFill>
                  <a:srgbClr val="CC0000"/>
                </a:solidFill>
                <a:latin typeface="Times New Roman" pitchFamily="18" charset="0"/>
              </a:rPr>
              <a:pPr algn="r" eaLnBrk="1" hangingPunct="1"/>
              <a:t>13</a:t>
            </a:fld>
            <a:endParaRPr lang="da-DK" altLang="da-DK" sz="13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6976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4527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6914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5511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3052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7253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7355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4F5CD9F-B5E8-4D29-9A48-A86E77C16CE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1935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5684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94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76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3347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90457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54032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65108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32661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871071F-22EA-48A0-A5A0-9860A3014A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74292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73887BC-3AED-42C3-9D00-E3BAFF59B85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9857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4F5CD9F-B5E8-4D29-9A48-A86E77C16CE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21843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B507562-A5CD-4090-B757-A3D19AB60421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63959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594619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970916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994355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30996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5793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7F4C5CE-0ABF-4D1A-9678-39CFD5C1BCC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663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37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8788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5647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9215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2726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7268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CE7E046-9F82-451C-B148-ED38744C587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8460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1" tIns="49520" rIns="99041" bIns="49520" anchor="b"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DCEF9104-9513-4696-BCFD-E4B1AFCDD0F1}" type="slidenum">
              <a:rPr lang="da-DK" altLang="da-DK" sz="1300" b="1">
                <a:solidFill>
                  <a:srgbClr val="CC0000"/>
                </a:solidFill>
                <a:latin typeface="Times New Roman" pitchFamily="18" charset="0"/>
              </a:rPr>
              <a:pPr algn="r" eaLnBrk="1" hangingPunct="1"/>
              <a:t>8</a:t>
            </a:fld>
            <a:endParaRPr lang="da-DK" altLang="da-DK" sz="13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8625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A2C2313-8961-4614-AAA3-E241F14132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484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18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5494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Click to edit Master text styles</a:t>
            </a:r>
          </a:p>
          <a:p>
            <a:pPr lvl="1"/>
            <a:r>
              <a:rPr lang="da-DK" altLang="da-DK"/>
              <a:t>Second level</a:t>
            </a:r>
          </a:p>
          <a:p>
            <a:pPr lvl="2"/>
            <a:r>
              <a:rPr lang="da-DK" altLang="da-DK"/>
              <a:t>Third level</a:t>
            </a:r>
          </a:p>
          <a:p>
            <a:pPr lvl="3"/>
            <a:r>
              <a:rPr lang="da-DK" altLang="da-DK"/>
              <a:t>Fourth level</a:t>
            </a:r>
          </a:p>
          <a:p>
            <a:pPr lvl="4"/>
            <a:r>
              <a:rPr lang="da-DK" altLang="da-DK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dk/url?sa=i&amp;rct=j&amp;q=&amp;esrc=s&amp;source=images&amp;cd=&amp;cad=rja&amp;uact=8&amp;ved=0ahUKEwj6_5acmO7OAhWBpywKHeisCU0QjRwIBw&amp;url=http://skolen200aar.skoleblogs.dk/&amp;psig=AFQjCNEZCU8hCHa-YP095i8nhz0du3DV7g&amp;ust=1472819960775155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Forelæsning Uge 2 </a:t>
            </a:r>
            <a:r>
              <a:rPr lang="da-DK" altLang="da-DK" sz="3200" noProof="0">
                <a:ea typeface="ＭＳ Ｐゴシック" pitchFamily="34" charset="-128"/>
              </a:rPr>
              <a:t>– Mandag 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5" y="1124743"/>
            <a:ext cx="7776863" cy="266429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da-DK" altLang="da-DK" sz="2000" dirty="0">
                <a:ea typeface="ＭＳ Ｐゴシック" pitchFamily="34" charset="-128"/>
              </a:rPr>
              <a:t>Sætninger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Simple sætninger (assignment, interne og eksterne metodekald)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Sammensatte sætninger (blok, selektion, gentagelse)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Udtryk og operatorer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da-DK" sz="2000" dirty="0">
                <a:ea typeface="ＭＳ Ｐゴシック" charset="-128"/>
              </a:rPr>
              <a:t>Java syntax og style guide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Afleveringsopgaver i uge 2</a:t>
            </a:r>
            <a:endParaRPr lang="da-DK" altLang="da-DK" sz="2000" noProof="0" dirty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97320" y="5633850"/>
            <a:ext cx="4551759" cy="1037295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sz="1400" kern="0" dirty="0">
                <a:solidFill>
                  <a:srgbClr val="0000FF"/>
                </a:solidFill>
              </a:rPr>
              <a:t>På </a:t>
            </a:r>
            <a:r>
              <a:rPr lang="da-DK" sz="1400" kern="0" dirty="0">
                <a:solidFill>
                  <a:srgbClr val="008000"/>
                </a:solidFill>
              </a:rPr>
              <a:t>Projekt </a:t>
            </a:r>
            <a:r>
              <a:rPr lang="da-DK" sz="1400" kern="0" dirty="0" err="1">
                <a:solidFill>
                  <a:srgbClr val="008000"/>
                </a:solidFill>
              </a:rPr>
              <a:t>Euler</a:t>
            </a:r>
            <a:r>
              <a:rPr lang="da-DK" sz="1400" kern="0" dirty="0">
                <a:solidFill>
                  <a:srgbClr val="0000FF"/>
                </a:solidFill>
              </a:rPr>
              <a:t>  </a:t>
            </a:r>
            <a:r>
              <a:rPr lang="da-DK" sz="1400" kern="0" dirty="0" err="1">
                <a:solidFill>
                  <a:srgbClr val="008000"/>
                </a:solidFill>
              </a:rPr>
              <a:t>CodingBats</a:t>
            </a:r>
            <a:r>
              <a:rPr lang="da-DK" sz="1400" kern="0" dirty="0">
                <a:solidFill>
                  <a:srgbClr val="0000FF"/>
                </a:solidFill>
              </a:rPr>
              <a:t> og </a:t>
            </a:r>
            <a:r>
              <a:rPr lang="da-DK" sz="1400" kern="0" dirty="0" err="1">
                <a:solidFill>
                  <a:srgbClr val="008000"/>
                </a:solidFill>
              </a:rPr>
              <a:t>Kattis</a:t>
            </a:r>
            <a:r>
              <a:rPr lang="da-DK" sz="1400" kern="0" dirty="0">
                <a:solidFill>
                  <a:srgbClr val="0000FF"/>
                </a:solidFill>
              </a:rPr>
              <a:t> findes en masse ekstra opgaver, hvor I kan øve jer i Java programmering, hvis I har tid tilovers</a:t>
            </a:r>
          </a:p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>
                <a:solidFill>
                  <a:srgbClr val="0000FF"/>
                </a:solidFill>
                <a:ea typeface="ＭＳ Ｐゴシック" pitchFamily="34" charset="-128"/>
              </a:rPr>
              <a:t>Links på ugeoversigten for Uge 3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99187" y="3963065"/>
            <a:ext cx="4573745" cy="1505120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 algn="l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sz="1400" kern="0" dirty="0">
                <a:solidFill>
                  <a:srgbClr val="0000FF"/>
                </a:solidFill>
              </a:rPr>
              <a:t>Husk at løse så mange som muligt af de opgaver, der er i BlueJ bogens kapitler</a:t>
            </a:r>
          </a:p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sz="1400" kern="0" spc="-20" dirty="0">
                <a:solidFill>
                  <a:srgbClr val="0000FF"/>
                </a:solidFill>
              </a:rPr>
              <a:t>Ved at løse en masse af disse i starten, sparer I tid, når I kommer til de lidt mere komplicerede opgaver</a:t>
            </a:r>
          </a:p>
          <a:p>
            <a:pPr marL="182563" indent="-182563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sz="1400" kern="0" dirty="0">
                <a:solidFill>
                  <a:srgbClr val="0000FF"/>
                </a:solidFill>
              </a:rPr>
              <a:t>Det er kun ved at programmere en masse, at I bliver gode til det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176158" y="2310493"/>
            <a:ext cx="3875178" cy="4406382"/>
            <a:chOff x="5176158" y="2310493"/>
            <a:chExt cx="3875178" cy="440638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6158" y="2310493"/>
              <a:ext cx="3875178" cy="4406382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 bwMode="auto">
            <a:xfrm>
              <a:off x="5992788" y="2418453"/>
              <a:ext cx="750912" cy="128803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Selektion i udtryk – ved hjælp af ? og :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10</a:t>
            </a:fld>
            <a:endParaRPr lang="da-DK" altLang="da-DK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68313" y="1052514"/>
            <a:ext cx="8496175" cy="518479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>
                <a:ea typeface="ＭＳ Ｐゴシック" pitchFamily="34" charset="-128"/>
              </a:rPr>
              <a:t>Vi har set, hvordan man i en if (eller switch) sætning kan selektere mellem forskellige (blokke af) </a:t>
            </a:r>
            <a:r>
              <a:rPr lang="da-DK" altLang="da-DK" sz="2000" kern="0" dirty="0">
                <a:solidFill>
                  <a:srgbClr val="008000"/>
                </a:solidFill>
                <a:ea typeface="ＭＳ Ｐゴシック" pitchFamily="34" charset="-128"/>
              </a:rPr>
              <a:t>sætninger</a:t>
            </a:r>
          </a:p>
          <a:p>
            <a:pPr eaLnBrk="1" hangingPunct="1"/>
            <a:r>
              <a:rPr lang="da-DK" altLang="da-DK" sz="2000" kern="0" dirty="0">
                <a:ea typeface="ＭＳ Ｐゴシック" pitchFamily="34" charset="-128"/>
              </a:rPr>
              <a:t>Analogt kan man i et </a:t>
            </a:r>
            <a:r>
              <a:rPr lang="da-DK" altLang="da-DK" sz="2000" kern="0" dirty="0">
                <a:solidFill>
                  <a:srgbClr val="008000"/>
                </a:solidFill>
                <a:ea typeface="ＭＳ Ｐゴシック" pitchFamily="34" charset="-128"/>
              </a:rPr>
              <a:t>udtryk</a:t>
            </a:r>
            <a:r>
              <a:rPr lang="da-DK" altLang="da-DK" sz="2000" kern="0" dirty="0">
                <a:ea typeface="ＭＳ Ｐゴシック" pitchFamily="34" charset="-128"/>
              </a:rPr>
              <a:t> selektere mellem to forskellige udtryk</a:t>
            </a:r>
          </a:p>
          <a:p>
            <a:pPr eaLnBrk="1" hangingPunct="1">
              <a:spcBef>
                <a:spcPts val="0"/>
              </a:spcBef>
            </a:pPr>
            <a:endParaRPr lang="da-DK" altLang="da-DK" sz="2000" kern="0" dirty="0">
              <a:ea typeface="ＭＳ Ｐゴシック" pitchFamily="34" charset="-128"/>
            </a:endParaRPr>
          </a:p>
          <a:p>
            <a:pPr eaLnBrk="1" hangingPunct="1">
              <a:spcBef>
                <a:spcPts val="0"/>
              </a:spcBef>
            </a:pPr>
            <a:endParaRPr lang="da-DK" altLang="da-DK" sz="2000" kern="0" dirty="0">
              <a:ea typeface="ＭＳ Ｐゴシック" pitchFamily="34" charset="-128"/>
            </a:endParaRPr>
          </a:p>
          <a:p>
            <a:pPr lvl="1" eaLnBrk="1" hangingPunct="1">
              <a:spcBef>
                <a:spcPts val="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exp skal være et boolsk udtryk, mens exp1 og exp2 skal have matchende typer (f.eks. begge være af typen int)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Hvis exp evaluerer til true evalueres exp1 (og værdien af exp1 er værdien af det samlede selektionsudtryk)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Hvis exp evaluerer til false evalueres exp2 (og værdien af exp2 er værdien af det samlede selektionsudtryk)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Her kan man ikke udelade den sidste del (exp2) – et udtryk skal jo altid evaluere til en værdi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703276" y="2160288"/>
            <a:ext cx="3123811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lIns="108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(exp ? exp1 : exp2)</a:t>
            </a:r>
          </a:p>
        </p:txBody>
      </p:sp>
    </p:spTree>
    <p:extLst>
      <p:ext uri="{BB962C8B-B14F-4D97-AF65-F5344CB8AC3E}">
        <p14:creationId xmlns:p14="http://schemas.microsoft.com/office/powerpoint/2010/main" val="2318620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Selektion i udtryk (eksempler)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11</a:t>
            </a:fld>
            <a:endParaRPr lang="da-DK" altLang="da-DK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83568" y="1531131"/>
            <a:ext cx="5043173" cy="92551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&gt; 0) {</a:t>
            </a:r>
          </a:p>
          <a:p>
            <a:pPr eaLnBrk="1" hangingPunct="1"/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balance = balance +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11560" y="2955865"/>
            <a:ext cx="6120680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balance += (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&gt; 0 ?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: 0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611560" y="4433592"/>
            <a:ext cx="8064128" cy="10178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System.out.println(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b="1" dirty="0">
                <a:solidFill>
                  <a:srgbClr val="008000"/>
                </a:solidFill>
                <a:latin typeface="Courier New" pitchFamily="49" charset="0"/>
              </a:rPr>
              <a:t>My mothers car is "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+</a:t>
            </a: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                 (color == red ? </a:t>
            </a:r>
            <a:r>
              <a:rPr lang="en-US" altLang="da-DK" b="1" dirty="0">
                <a:solidFill>
                  <a:srgbClr val="008000"/>
                </a:solidFill>
                <a:latin typeface="Courier New" pitchFamily="49" charset="0"/>
              </a:rPr>
              <a:t>""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: </a:t>
            </a:r>
            <a:r>
              <a:rPr lang="en-US" altLang="da-DK" b="1" dirty="0">
                <a:solidFill>
                  <a:srgbClr val="008000"/>
                </a:solidFill>
                <a:latin typeface="Courier New" pitchFamily="49" charset="0"/>
              </a:rPr>
              <a:t>"not "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+</a:t>
            </a: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                 </a:t>
            </a:r>
            <a:r>
              <a:rPr lang="en-US" altLang="da-DK" b="1" dirty="0">
                <a:solidFill>
                  <a:srgbClr val="008000"/>
                </a:solidFill>
                <a:latin typeface="Courier New" pitchFamily="49" charset="0"/>
              </a:rPr>
              <a:t>"red and has four doors."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80622" y="4018839"/>
            <a:ext cx="5808346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800"/>
              </a:spcBef>
              <a:buNone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Udskrift af to næsten identiske strenge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580622" y="6234456"/>
            <a:ext cx="7920880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information om selektion i udtryk: Sektion 7.5.1</a:t>
            </a:r>
          </a:p>
          <a:p>
            <a:pPr lvl="1" eaLnBrk="1" hangingPunct="1"/>
            <a:endParaRPr lang="da-DK" altLang="da-DK" sz="1600" kern="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600" kern="0" dirty="0">
              <a:ea typeface="ＭＳ Ｐゴシック" pitchFamily="34" charset="-128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83568" y="1124744"/>
            <a:ext cx="3096344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800"/>
              </a:spcBef>
              <a:buNone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Bank eksempel (fra før)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11560" y="2564904"/>
            <a:ext cx="5328592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800"/>
              </a:spcBef>
              <a:buNone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kan også programmeres sådan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094136" y="3528717"/>
            <a:ext cx="6147574" cy="33598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Evaluer højresiden og adder resultatet til venstresiden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2251830" y="3294825"/>
            <a:ext cx="159930" cy="30436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Oval 2"/>
          <p:cNvSpPr/>
          <p:nvPr/>
        </p:nvSpPr>
        <p:spPr bwMode="auto">
          <a:xfrm>
            <a:off x="1965738" y="3006984"/>
            <a:ext cx="491136" cy="267796"/>
          </a:xfrm>
          <a:prstGeom prst="ellipse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da-DK">
              <a:latin typeface="Arial" pitchFamily="-106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007604" y="5506149"/>
            <a:ext cx="7668084" cy="6591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>
                <a:solidFill>
                  <a:srgbClr val="0000FF"/>
                </a:solidFill>
                <a:latin typeface="+mn-lt"/>
                <a:ea typeface="ＭＳ Ｐゴシック" charset="0"/>
              </a:rPr>
              <a:t>color</a:t>
            </a:r>
            <a:r>
              <a:rPr lang="da-DK" sz="16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 == red </a:t>
            </a:r>
            <a:r>
              <a:rPr lang="da-DK" sz="1600" b="1" dirty="0">
                <a:solidFill>
                  <a:srgbClr val="0000FF"/>
                </a:solidFill>
                <a:latin typeface="+mn-lt"/>
                <a:ea typeface="ＭＳ Ｐゴシック" charset="0"/>
                <a:sym typeface="Wingdings" panose="05000000000000000000" pitchFamily="2" charset="2"/>
              </a:rPr>
              <a:t> </a:t>
            </a:r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My mothers car is red and has four doors."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>
                <a:solidFill>
                  <a:srgbClr val="0000FF"/>
                </a:solidFill>
                <a:ea typeface="ＭＳ Ｐゴシック" charset="0"/>
              </a:rPr>
              <a:t>color</a:t>
            </a:r>
            <a:r>
              <a:rPr lang="da-DK" sz="1600" b="1" dirty="0">
                <a:solidFill>
                  <a:srgbClr val="0000FF"/>
                </a:solidFill>
                <a:ea typeface="ＭＳ Ｐゴシック" charset="0"/>
              </a:rPr>
              <a:t> != red </a:t>
            </a:r>
            <a:r>
              <a:rPr lang="da-DK" sz="1600" b="1" dirty="0">
                <a:solidFill>
                  <a:srgbClr val="0000FF"/>
                </a:solidFill>
                <a:ea typeface="ＭＳ Ｐゴシック" charset="0"/>
                <a:sym typeface="Wingdings" panose="05000000000000000000" pitchFamily="2" charset="2"/>
              </a:rPr>
              <a:t>  </a:t>
            </a:r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My mothers car is not red and has four doors." 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10328" y="5900057"/>
            <a:ext cx="467215" cy="185057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86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14" grpId="0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Eksempel på dårlig kode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12</a:t>
            </a:fld>
            <a:endParaRPr lang="da-DK" altLang="da-DK" dirty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67207" y="1196752"/>
            <a:ext cx="4912905" cy="279987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itchFamily="49" charset="0"/>
              </a:rPr>
              <a:t>isTeenager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result;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( 13 &lt;= age &amp;&amp; age &lt;= 19 )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result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b="1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rgbClr val="00B0F0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result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b="1" dirty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result;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633537" y="4704443"/>
            <a:ext cx="4946576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itchFamily="49" charset="0"/>
              </a:rPr>
              <a:t>isTeenager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return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(13 &lt;= age &amp;&amp; age &lt;= 19);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529377" y="1961769"/>
            <a:ext cx="3161496" cy="260224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3266713" y="2580994"/>
            <a:ext cx="1872208" cy="36676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AU" sz="1800" b="1" dirty="0" err="1">
                <a:latin typeface="+mn-lt"/>
                <a:ea typeface="ＭＳ Ｐゴシック" charset="0"/>
              </a:rPr>
              <a:t>boolsk</a:t>
            </a:r>
            <a:r>
              <a:rPr lang="en-AU" sz="1800" b="1" dirty="0">
                <a:latin typeface="+mn-lt"/>
                <a:ea typeface="ＭＳ Ｐゴシック" charset="0"/>
              </a:rPr>
              <a:t> </a:t>
            </a:r>
            <a:r>
              <a:rPr lang="en-AU" sz="1800" b="1" dirty="0" err="1">
                <a:latin typeface="+mn-lt"/>
                <a:ea typeface="ＭＳ Ｐゴシック" charset="0"/>
              </a:rPr>
              <a:t>udtryk</a:t>
            </a:r>
            <a:endParaRPr lang="en-AU" sz="1800" b="1" dirty="0"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4139952" y="2243234"/>
            <a:ext cx="6714" cy="353453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Right Arrow 12"/>
          <p:cNvSpPr/>
          <p:nvPr/>
        </p:nvSpPr>
        <p:spPr bwMode="auto">
          <a:xfrm rot="5400000">
            <a:off x="2900896" y="4221088"/>
            <a:ext cx="432048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6012160" y="4581128"/>
            <a:ext cx="2001385" cy="1074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lvl="1" indent="0" algn="ctr" eaLnBrk="1" hangingPunct="1">
              <a:buNone/>
            </a:pPr>
            <a:r>
              <a:rPr lang="da-DK" altLang="da-DK" b="1" kern="0" dirty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8 linjer kode</a:t>
            </a:r>
          </a:p>
          <a:p>
            <a:pPr marL="0" lvl="1" indent="0" algn="ctr" eaLnBrk="1" hangingPunct="1">
              <a:spcBef>
                <a:spcPts val="0"/>
              </a:spcBef>
              <a:buNone/>
            </a:pPr>
            <a:endParaRPr lang="da-DK" altLang="da-DK" b="1" kern="0" dirty="0">
              <a:solidFill>
                <a:srgbClr val="A50021"/>
              </a:solidFill>
              <a:ea typeface="ＭＳ Ｐゴシック" charset="-128"/>
              <a:cs typeface="ＭＳ Ｐゴシック" pitchFamily="-65" charset="-128"/>
            </a:endParaRPr>
          </a:p>
          <a:p>
            <a:pPr marL="0" lvl="1" indent="0" algn="ctr" eaLnBrk="1" hangingPunct="1">
              <a:spcBef>
                <a:spcPts val="0"/>
              </a:spcBef>
              <a:buNone/>
            </a:pPr>
            <a:r>
              <a:rPr lang="da-DK" altLang="da-DK" b="1" kern="0" dirty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1 linje kode</a:t>
            </a:r>
          </a:p>
          <a:p>
            <a:pPr marL="1828800" lvl="4" indent="0" algn="ctr" eaLnBrk="1" hangingPunct="1">
              <a:buNone/>
            </a:pPr>
            <a:endParaRPr lang="da-DK" altLang="da-DK" sz="1000" kern="0" dirty="0">
              <a:latin typeface="Times New Roman" charset="0"/>
              <a:ea typeface="ＭＳ Ｐゴシック" charset="-128"/>
            </a:endParaRPr>
          </a:p>
        </p:txBody>
      </p:sp>
      <p:sp>
        <p:nvSpPr>
          <p:cNvPr id="26" name="Right Arrow 25"/>
          <p:cNvSpPr/>
          <p:nvPr/>
        </p:nvSpPr>
        <p:spPr bwMode="auto">
          <a:xfrm rot="5400000">
            <a:off x="6904840" y="4961084"/>
            <a:ext cx="216024" cy="288032"/>
          </a:xfrm>
          <a:prstGeom prst="rightArrow">
            <a:avLst/>
          </a:prstGeom>
          <a:solidFill>
            <a:srgbClr val="A50021"/>
          </a:solidFill>
          <a:ln w="9525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724128" y="1196752"/>
            <a:ext cx="2642205" cy="643766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nb-NO" altLang="da-DK" sz="1800" b="1" kern="0" dirty="0">
                <a:solidFill>
                  <a:srgbClr val="0000CC"/>
                </a:solidFill>
                <a:ea typeface="ＭＳ Ｐゴシック" charset="-128"/>
              </a:rPr>
              <a:t>Metoden tjekker om personen er teenager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718367" y="2057698"/>
            <a:ext cx="2647965" cy="92076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nb-NO" altLang="da-DK" sz="1800" b="1" kern="0" dirty="0">
                <a:solidFill>
                  <a:srgbClr val="0000CC"/>
                </a:solidFill>
                <a:ea typeface="ＭＳ Ｐゴシック" charset="-128"/>
              </a:rPr>
              <a:t>Den gør det rigtige, men er unødvendig lang og kompliceret</a:t>
            </a:r>
          </a:p>
        </p:txBody>
      </p:sp>
    </p:spTree>
    <p:extLst>
      <p:ext uri="{BB962C8B-B14F-4D97-AF65-F5344CB8AC3E}">
        <p14:creationId xmlns:p14="http://schemas.microsoft.com/office/powerpoint/2010/main" val="15342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3" grpId="0" animBg="1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Andet eksempel på dårlig kode</a:t>
            </a:r>
          </a:p>
        </p:txBody>
      </p:sp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1146083" y="1340769"/>
            <a:ext cx="3713949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female == </a:t>
            </a:r>
            <a:r>
              <a:rPr lang="en-US" altLang="da-DK" sz="1800" b="1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700" b="1" dirty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{...}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13</a:t>
            </a:fld>
            <a:endParaRPr lang="da-DK" altLang="da-DK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940152" y="1340768"/>
            <a:ext cx="2592288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female</a:t>
            </a:r>
            <a:r>
              <a:rPr lang="en-US" altLang="da-DK" sz="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{...}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225295" y="1365414"/>
            <a:ext cx="432048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146084" y="2492896"/>
            <a:ext cx="3713948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female == </a:t>
            </a:r>
            <a:r>
              <a:rPr lang="en-US" altLang="da-DK" sz="1800" b="1" dirty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7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1800" b="1" dirty="0">
                <a:solidFill>
                  <a:srgbClr val="00B0F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{...}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940152" y="2492896"/>
            <a:ext cx="2719216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!</a:t>
            </a:r>
            <a:r>
              <a:rPr lang="en-US" altLang="da-DK" sz="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female</a:t>
            </a:r>
            <a:r>
              <a:rPr lang="en-US" altLang="da-DK" sz="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{...}</a:t>
            </a:r>
          </a:p>
        </p:txBody>
      </p:sp>
      <p:sp>
        <p:nvSpPr>
          <p:cNvPr id="16" name="Right Arrow 15"/>
          <p:cNvSpPr/>
          <p:nvPr/>
        </p:nvSpPr>
        <p:spPr bwMode="auto">
          <a:xfrm>
            <a:off x="5220072" y="2533717"/>
            <a:ext cx="432048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39552" y="3212976"/>
            <a:ext cx="756084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2400"/>
              </a:spcBef>
            </a:pPr>
            <a:r>
              <a:rPr lang="da-DK" altLang="da-DK" sz="2000" dirty="0">
                <a:ea typeface="ＭＳ Ｐゴシック" charset="-128"/>
              </a:rPr>
              <a:t>Helt galt går det, hvis man kommer til at skrive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123999" y="3789040"/>
            <a:ext cx="3664025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female = </a:t>
            </a:r>
            <a:r>
              <a:rPr lang="en-US" altLang="da-DK" sz="1800" b="1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7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{...}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6273" y="4332396"/>
            <a:ext cx="8592231" cy="1037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2400"/>
              </a:spcBef>
            </a:pPr>
            <a:r>
              <a:rPr lang="da-DK" altLang="da-DK" sz="1800" dirty="0">
                <a:ea typeface="ＭＳ Ｐゴシック" charset="-128"/>
              </a:rPr>
              <a:t>Assignment, som ændrer værdien af </a:t>
            </a:r>
            <a:r>
              <a:rPr lang="da-DK" altLang="da-DK" sz="1800" dirty="0" err="1">
                <a:ea typeface="ＭＳ Ｐゴシック" charset="-128"/>
              </a:rPr>
              <a:t>female</a:t>
            </a:r>
            <a:r>
              <a:rPr lang="da-DK" altLang="da-DK" sz="1800" dirty="0">
                <a:ea typeface="ＭＳ Ｐゴシック" charset="-128"/>
              </a:rPr>
              <a:t> til true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/>
              <a:t>Assignmentet er selv et boolsk udtryk, så oversætteren er tilfreds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/>
              <a:t>Udtrykket evaluerer altid til true, hvorfor kroppen i if sætningen altid udføres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681743" y="1417863"/>
            <a:ext cx="909465" cy="218913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594619" y="1914662"/>
            <a:ext cx="4057501" cy="33598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variabel af type </a:t>
            </a:r>
            <a:r>
              <a:rPr lang="da-DK" sz="1600" b="1" dirty="0" err="1">
                <a:solidFill>
                  <a:srgbClr val="008000"/>
                </a:solidFill>
                <a:latin typeface="+mn-lt"/>
                <a:ea typeface="ＭＳ Ｐゴシック" charset="0"/>
              </a:rPr>
              <a:t>boolean</a:t>
            </a:r>
            <a:r>
              <a:rPr lang="da-DK" sz="16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 (</a:t>
            </a:r>
            <a:r>
              <a:rPr lang="da-DK" sz="1600" b="1" dirty="0" err="1">
                <a:solidFill>
                  <a:srgbClr val="008000"/>
                </a:solidFill>
                <a:latin typeface="+mn-lt"/>
                <a:ea typeface="ＭＳ Ｐゴシック" charset="0"/>
              </a:rPr>
              <a:t>boolsk</a:t>
            </a:r>
            <a:r>
              <a:rPr lang="da-DK" sz="16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 udtryk)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2104507" y="1616666"/>
            <a:ext cx="6714" cy="35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1331640" y="6081994"/>
            <a:ext cx="1709870" cy="4587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90000" rIns="90000" bIns="90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x = y = 37;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866676" y="6170999"/>
            <a:ext cx="1069848" cy="306833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367508" y="6020267"/>
            <a:ext cx="3800740" cy="58221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Assignment, men også et udtryk med værdien 37, som så assignes til x</a:t>
            </a: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 flipV="1">
            <a:off x="2936523" y="6311373"/>
            <a:ext cx="411339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31" name="Rectangle 30"/>
          <p:cNvSpPr/>
          <p:nvPr/>
        </p:nvSpPr>
        <p:spPr bwMode="auto">
          <a:xfrm>
            <a:off x="6476054" y="2561741"/>
            <a:ext cx="171634" cy="254611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6156176" y="1907642"/>
            <a:ext cx="1188132" cy="33598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negation</a:t>
            </a: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H="1">
            <a:off x="6561871" y="2243631"/>
            <a:ext cx="0" cy="28988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438596" y="5501180"/>
            <a:ext cx="756084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cs typeface="ＭＳ Ｐゴシック" pitchFamily="-106" charset="-128"/>
              </a:rPr>
              <a:t>Hvorfor er et assignment et udtryk?</a:t>
            </a:r>
          </a:p>
        </p:txBody>
      </p:sp>
    </p:spTree>
    <p:extLst>
      <p:ext uri="{BB962C8B-B14F-4D97-AF65-F5344CB8AC3E}">
        <p14:creationId xmlns:p14="http://schemas.microsoft.com/office/powerpoint/2010/main" val="278293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8" grpId="0" animBg="1"/>
      <p:bldP spid="9" grpId="0" animBg="1"/>
      <p:bldP spid="16" grpId="0" animBg="1"/>
      <p:bldP spid="13" grpId="0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31" grpId="0" animBg="1"/>
      <p:bldP spid="32" grpId="0"/>
      <p:bldP spid="33" grpId="0" animBg="1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>
                <a:ea typeface="ＭＳ Ｐゴシック" pitchFamily="34" charset="-128"/>
              </a:rPr>
              <a:t>Iteration (gentagelse) – for løkke</a:t>
            </a:r>
          </a:p>
        </p:txBody>
      </p:sp>
      <p:sp>
        <p:nvSpPr>
          <p:cNvPr id="27659" name="Text Box 10"/>
          <p:cNvSpPr txBox="1">
            <a:spLocks noChangeArrowheads="1"/>
          </p:cNvSpPr>
          <p:nvPr/>
        </p:nvSpPr>
        <p:spPr bwMode="auto">
          <a:xfrm>
            <a:off x="899590" y="5145759"/>
            <a:ext cx="5688632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000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err="1">
                <a:solidFill>
                  <a:schemeClr val="tx1"/>
                </a:solidFill>
                <a:latin typeface="Courier New" pitchFamily="49" charset="0"/>
              </a:rPr>
              <a:t>declare</a:t>
            </a:r>
            <a:r>
              <a:rPr lang="da-DK" altLang="da-DK" sz="1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1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  <a:r>
              <a:rPr lang="da-DK" altLang="da-DK" sz="1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1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 err="1">
                <a:solidFill>
                  <a:schemeClr val="tx1"/>
                </a:solidFill>
                <a:latin typeface="Courier New" pitchFamily="49" charset="0"/>
              </a:rPr>
              <a:t>update</a:t>
            </a:r>
            <a:r>
              <a:rPr lang="da-DK" altLang="da-DK" sz="1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14</a:t>
            </a:fld>
            <a:endParaRPr lang="da-DK" altLang="da-DK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900806" y="5224638"/>
            <a:ext cx="1414101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516772" y="5224638"/>
            <a:ext cx="839202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596709" y="5224638"/>
            <a:ext cx="1182414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406517" y="1693027"/>
            <a:ext cx="357394" cy="3540754"/>
            <a:chOff x="1242104" y="1925962"/>
            <a:chExt cx="177374" cy="3215980"/>
          </a:xfrm>
        </p:grpSpPr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1242104" y="1925962"/>
              <a:ext cx="0" cy="32159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V="1">
              <a:off x="1242104" y="1925962"/>
              <a:ext cx="177374" cy="408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73623" y="2604001"/>
            <a:ext cx="307337" cy="2617567"/>
            <a:chOff x="1063120" y="1755537"/>
            <a:chExt cx="307337" cy="2304805"/>
          </a:xfrm>
        </p:grpSpPr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1063120" y="1755537"/>
              <a:ext cx="1612" cy="23048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1064731" y="1759623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4115887" y="2371936"/>
            <a:ext cx="3600400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0000FF"/>
                </a:solidFill>
              </a:rPr>
              <a:t>TEST (boolsk 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>
                <a:solidFill>
                  <a:srgbClr val="0000FF"/>
                </a:solidFill>
              </a:rPr>
              <a:t>Falsk</a:t>
            </a:r>
            <a:endParaRPr lang="da-DK" altLang="da-DK" sz="1800" b="1" dirty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5076054" y="3753200"/>
            <a:ext cx="3476057" cy="63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rgbClr val="FF0000"/>
                </a:solidFill>
              </a:rPr>
              <a:t>KROP (de sætninger, der skal gentages)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980527" y="4772526"/>
            <a:ext cx="1463680" cy="423764"/>
            <a:chOff x="1102731" y="2552384"/>
            <a:chExt cx="305726" cy="1829389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1104653" y="2552384"/>
              <a:ext cx="805" cy="182938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1102731" y="2608923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dirty="0"/>
            </a:p>
          </p:txBody>
        </p:sp>
      </p:grp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6444206" y="4579164"/>
            <a:ext cx="1872208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0000FF"/>
                </a:solidFill>
              </a:rPr>
              <a:t>OPDATERING</a:t>
            </a:r>
          </a:p>
        </p:txBody>
      </p:sp>
      <p:sp>
        <p:nvSpPr>
          <p:cNvPr id="27" name="Down Arrow 26"/>
          <p:cNvSpPr/>
          <p:nvPr/>
        </p:nvSpPr>
        <p:spPr bwMode="auto">
          <a:xfrm rot="18787350">
            <a:off x="5192149" y="3143203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18787350">
            <a:off x="6102056" y="4019316"/>
            <a:ext cx="292890" cy="626179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9" name="Down Arrow 28"/>
          <p:cNvSpPr/>
          <p:nvPr/>
        </p:nvSpPr>
        <p:spPr bwMode="auto">
          <a:xfrm rot="18787350">
            <a:off x="3823125" y="1897908"/>
            <a:ext cx="292890" cy="587184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660232" y="2499077"/>
            <a:ext cx="2160239" cy="2320356"/>
            <a:chOff x="6491687" y="2650594"/>
            <a:chExt cx="2256777" cy="2052575"/>
          </a:xfrm>
        </p:grpSpPr>
        <p:sp>
          <p:nvSpPr>
            <p:cNvPr id="31" name="Down Arrow 30"/>
            <p:cNvSpPr/>
            <p:nvPr/>
          </p:nvSpPr>
          <p:spPr bwMode="auto">
            <a:xfrm rot="16200000">
              <a:off x="8317067" y="4343780"/>
              <a:ext cx="119544" cy="599234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Down Arrow 31"/>
            <p:cNvSpPr/>
            <p:nvPr/>
          </p:nvSpPr>
          <p:spPr bwMode="auto">
            <a:xfrm rot="16200000" flipV="1">
              <a:off x="7481706" y="1660575"/>
              <a:ext cx="132721" cy="2112760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Down Arrow 32"/>
            <p:cNvSpPr/>
            <p:nvPr/>
          </p:nvSpPr>
          <p:spPr bwMode="auto">
            <a:xfrm flipV="1">
              <a:off x="8597153" y="2708919"/>
              <a:ext cx="151311" cy="1872208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4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953" y="2674242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Down Arrow 34"/>
          <p:cNvSpPr/>
          <p:nvPr/>
        </p:nvSpPr>
        <p:spPr bwMode="auto">
          <a:xfrm rot="16200000">
            <a:off x="5263816" y="2560784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2763134" y="1495493"/>
            <a:ext cx="5414809" cy="369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0000FF"/>
                </a:solidFill>
              </a:rPr>
              <a:t>ERKLÆRING + INITIALISERING af lokal variabel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986702" y="5227266"/>
            <a:ext cx="426231" cy="306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779122" y="4093969"/>
            <a:ext cx="428016" cy="1155167"/>
            <a:chOff x="5491092" y="4577660"/>
            <a:chExt cx="428016" cy="1155167"/>
          </a:xfrm>
        </p:grpSpPr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5491093" y="4577660"/>
              <a:ext cx="0" cy="8042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5919108" y="5381935"/>
              <a:ext cx="0" cy="3508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5491092" y="5381935"/>
              <a:ext cx="42801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43" name="Line 22"/>
          <p:cNvSpPr>
            <a:spLocks noChangeShapeType="1"/>
          </p:cNvSpPr>
          <p:nvPr/>
        </p:nvSpPr>
        <p:spPr bwMode="auto">
          <a:xfrm flipH="1">
            <a:off x="1392641" y="4187679"/>
            <a:ext cx="2352" cy="104152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475347" y="3623240"/>
            <a:ext cx="1767244" cy="63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>
                <a:solidFill>
                  <a:srgbClr val="008000"/>
                </a:solidFill>
              </a:rPr>
              <a:t>Keyword</a:t>
            </a:r>
            <a:r>
              <a:rPr lang="da-DK" altLang="da-DK" sz="1600" b="1" dirty="0">
                <a:solidFill>
                  <a:srgbClr val="008000"/>
                </a:solidFill>
              </a:rPr>
              <a:t> (reserveret ord)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1043606" y="5224234"/>
            <a:ext cx="630726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16200000">
            <a:off x="1690477" y="1408265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816577" y="1484784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7030A0"/>
                </a:solidFill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00455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1" grpId="0"/>
      <p:bldP spid="22" grpId="0"/>
      <p:bldP spid="26" grpId="0"/>
      <p:bldP spid="27" grpId="0" animBg="1"/>
      <p:bldP spid="28" grpId="0" animBg="1"/>
      <p:bldP spid="29" grpId="0" animBg="1"/>
      <p:bldP spid="35" grpId="0" animBg="1"/>
      <p:bldP spid="36" grpId="0"/>
      <p:bldP spid="39" grpId="0" animBg="1"/>
      <p:bldP spid="46" grpId="0" animBg="1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Eksempel på for løkke</a:t>
            </a: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4556990" y="2247156"/>
            <a:ext cx="3615410" cy="12025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spc="-80" dirty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184845" y="2327773"/>
            <a:ext cx="1049221" cy="215033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365945" y="2333217"/>
            <a:ext cx="553922" cy="217755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123314" y="2321238"/>
            <a:ext cx="450506" cy="228641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847388" y="2610802"/>
            <a:ext cx="2105136" cy="5279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3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15</a:t>
            </a:fld>
            <a:endParaRPr lang="da-DK" altLang="da-DK" dirty="0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821000" y="1733127"/>
            <a:ext cx="3102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Erklæring og initialisering af lokal variabel til kontrol af løkken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381940" y="2637713"/>
            <a:ext cx="23163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Test (boolsk udtryk)</a:t>
            </a: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316624" y="4413128"/>
            <a:ext cx="23163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7030A0"/>
                </a:solidFill>
              </a:rPr>
              <a:t>Opdatering af variablen</a:t>
            </a: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1365610" y="3423989"/>
            <a:ext cx="2311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Kroppen (de sætninger, der skal gentages)</a:t>
            </a: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726644" y="5131197"/>
            <a:ext cx="7839244" cy="13776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>
                <a:ea typeface="ＭＳ Ｐゴシック" pitchFamily="34" charset="-128"/>
              </a:rPr>
              <a:t>Kroppen (og opdateringen) gentages så længe den boolske betingelse er opfyldt </a:t>
            </a:r>
          </a:p>
          <a:p>
            <a:pPr marL="269875" lvl="1" indent="-179388" eaLnBrk="1" hangingPunct="1"/>
            <a:r>
              <a:rPr lang="da-DK" altLang="da-DK" sz="1800" kern="0" dirty="0">
                <a:ea typeface="ＭＳ Ｐゴシック" pitchFamily="34" charset="-128"/>
              </a:rPr>
              <a:t>I dette tilfælde gentages </a:t>
            </a:r>
            <a:r>
              <a:rPr lang="da-DK" altLang="da-DK" sz="1800" b="1" kern="0" dirty="0" err="1">
                <a:ea typeface="ＭＳ Ｐゴシック" pitchFamily="34" charset="-128"/>
              </a:rPr>
              <a:t>move</a:t>
            </a:r>
            <a:r>
              <a:rPr lang="da-DK" altLang="da-DK" sz="1800" kern="0" dirty="0">
                <a:ea typeface="ＭＳ Ｐゴシック" pitchFamily="34" charset="-128"/>
              </a:rPr>
              <a:t> og </a:t>
            </a:r>
            <a:r>
              <a:rPr lang="da-DK" altLang="da-DK" sz="1800" b="1" kern="0" dirty="0" err="1">
                <a:ea typeface="ＭＳ Ｐゴシック" pitchFamily="34" charset="-128"/>
              </a:rPr>
              <a:t>turn</a:t>
            </a:r>
            <a:r>
              <a:rPr lang="da-DK" altLang="da-DK" sz="1800" kern="0" dirty="0">
                <a:ea typeface="ＭＳ Ｐゴシック" pitchFamily="34" charset="-128"/>
              </a:rPr>
              <a:t> operationerne </a:t>
            </a:r>
            <a:r>
              <a:rPr lang="da-DK" altLang="da-DK" sz="1800" b="1" kern="0" dirty="0">
                <a:ea typeface="ＭＳ Ｐゴシック" pitchFamily="34" charset="-128"/>
              </a:rPr>
              <a:t>n</a:t>
            </a:r>
            <a:r>
              <a:rPr lang="da-DK" altLang="da-DK" sz="1800" kern="0" dirty="0">
                <a:ea typeface="ＭＳ Ｐゴシック" pitchFamily="34" charset="-128"/>
              </a:rPr>
              <a:t> gange, hvorved man tegner en ligesidet n-kant</a:t>
            </a:r>
          </a:p>
        </p:txBody>
      </p:sp>
      <p:sp>
        <p:nvSpPr>
          <p:cNvPr id="40" name="Up Arrow 39"/>
          <p:cNvSpPr/>
          <p:nvPr/>
        </p:nvSpPr>
        <p:spPr bwMode="auto">
          <a:xfrm flipV="1">
            <a:off x="2258886" y="1449645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2065047" y="1130528"/>
            <a:ext cx="634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2060"/>
                </a:solidFill>
              </a:rPr>
              <a:t>Start</a:t>
            </a:r>
          </a:p>
        </p:txBody>
      </p:sp>
      <p:sp>
        <p:nvSpPr>
          <p:cNvPr id="42" name="Up Arrow 41"/>
          <p:cNvSpPr/>
          <p:nvPr/>
        </p:nvSpPr>
        <p:spPr bwMode="auto">
          <a:xfrm flipV="1">
            <a:off x="2280658" y="2326942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328544" y="3437939"/>
            <a:ext cx="2289046" cy="5016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402022" y="2671106"/>
            <a:ext cx="1821286" cy="276976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835640" y="1772816"/>
            <a:ext cx="3026879" cy="4425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293165" y="4431260"/>
            <a:ext cx="2274628" cy="304025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8" name="Up Arrow 47"/>
          <p:cNvSpPr/>
          <p:nvPr/>
        </p:nvSpPr>
        <p:spPr bwMode="auto">
          <a:xfrm flipV="1">
            <a:off x="2291560" y="3059596"/>
            <a:ext cx="178854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9" name="Up Arrow 48"/>
          <p:cNvSpPr/>
          <p:nvPr/>
        </p:nvSpPr>
        <p:spPr bwMode="auto">
          <a:xfrm flipV="1">
            <a:off x="2304914" y="4061082"/>
            <a:ext cx="178854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0" name="Bent Arrow 49"/>
          <p:cNvSpPr/>
          <p:nvPr/>
        </p:nvSpPr>
        <p:spPr bwMode="auto">
          <a:xfrm rot="16200000">
            <a:off x="397811" y="3806798"/>
            <a:ext cx="865414" cy="697645"/>
          </a:xfrm>
          <a:prstGeom prst="bentArrow">
            <a:avLst>
              <a:gd name="adj1" fmla="val 13229"/>
              <a:gd name="adj2" fmla="val 16974"/>
              <a:gd name="adj3" fmla="val 25000"/>
              <a:gd name="adj4" fmla="val 43750"/>
            </a:avLst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1" name="Bent Arrow 50"/>
          <p:cNvSpPr/>
          <p:nvPr/>
        </p:nvSpPr>
        <p:spPr bwMode="auto">
          <a:xfrm rot="10800000" flipH="1" flipV="1">
            <a:off x="530679" y="2695359"/>
            <a:ext cx="741660" cy="929583"/>
          </a:xfrm>
          <a:prstGeom prst="bentArrow">
            <a:avLst>
              <a:gd name="adj1" fmla="val 16165"/>
              <a:gd name="adj2" fmla="val 15330"/>
              <a:gd name="adj3" fmla="val 13364"/>
              <a:gd name="adj4" fmla="val 43750"/>
            </a:avLst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9" name="Up Arrow 28"/>
          <p:cNvSpPr/>
          <p:nvPr/>
        </p:nvSpPr>
        <p:spPr bwMode="auto">
          <a:xfrm rot="5400000">
            <a:off x="3411084" y="2684467"/>
            <a:ext cx="181706" cy="2460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664319" y="2631213"/>
            <a:ext cx="518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2060"/>
                </a:solidFill>
              </a:rPr>
              <a:t>Slut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4427984" y="1879375"/>
            <a:ext cx="2592288" cy="33598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C00000"/>
                </a:solidFill>
                <a:latin typeface="+mn-lt"/>
                <a:ea typeface="ＭＳ Ｐゴシック" charset="0"/>
              </a:rPr>
              <a:t>Tegn ligesidet n-kant</a:t>
            </a:r>
          </a:p>
        </p:txBody>
      </p:sp>
    </p:spTree>
    <p:extLst>
      <p:ext uri="{BB962C8B-B14F-4D97-AF65-F5344CB8AC3E}">
        <p14:creationId xmlns:p14="http://schemas.microsoft.com/office/powerpoint/2010/main" val="363358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3" grpId="0" animBg="1"/>
      <p:bldP spid="26" grpId="0" animBg="1"/>
      <p:bldP spid="25" grpId="0"/>
      <p:bldP spid="27" grpId="0"/>
      <p:bldP spid="28" grpId="0"/>
      <p:bldP spid="38" grpId="0"/>
      <p:bldP spid="39" grpId="0"/>
      <p:bldP spid="40" grpId="0" animBg="1"/>
      <p:bldP spid="41" grpId="0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29" grpId="0" animBg="1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1268925" y="4173185"/>
            <a:ext cx="2919715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err="1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000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  <a:r>
              <a:rPr lang="da-DK" altLang="da-DK" sz="1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1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S</a:t>
            </a:r>
          </a:p>
        </p:txBody>
      </p:sp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>
                <a:ea typeface="ＭＳ Ｐゴシック" pitchFamily="34" charset="-128"/>
              </a:rPr>
              <a:t>while</a:t>
            </a:r>
            <a:r>
              <a:rPr lang="da-DK" altLang="da-DK" sz="3200" noProof="0" dirty="0">
                <a:ea typeface="ＭＳ Ｐゴシック" pitchFamily="34" charset="-128"/>
              </a:rPr>
              <a:t> løkke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16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629358" y="4249436"/>
            <a:ext cx="839202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986209" y="1628799"/>
            <a:ext cx="307337" cy="2617567"/>
            <a:chOff x="1063120" y="1755537"/>
            <a:chExt cx="307337" cy="2304805"/>
          </a:xfrm>
        </p:grpSpPr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1063120" y="1755537"/>
              <a:ext cx="1612" cy="23048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1064731" y="1759623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3252536" y="1412776"/>
            <a:ext cx="3767736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0000FF"/>
                </a:solidFill>
              </a:rPr>
              <a:t>TEST (boolsk 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>
                <a:solidFill>
                  <a:srgbClr val="0000FF"/>
                </a:solidFill>
              </a:rPr>
              <a:t>Falsk</a:t>
            </a:r>
            <a:endParaRPr lang="da-DK" altLang="da-DK" sz="1800" b="1" dirty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188641" y="2777998"/>
            <a:ext cx="3263680" cy="63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rgbClr val="FF0000"/>
                </a:solidFill>
              </a:rPr>
              <a:t>KROP (de sætninger, der   	skal gentages)</a:t>
            </a:r>
          </a:p>
        </p:txBody>
      </p:sp>
      <p:sp>
        <p:nvSpPr>
          <p:cNvPr id="27" name="Down Arrow 26"/>
          <p:cNvSpPr/>
          <p:nvPr/>
        </p:nvSpPr>
        <p:spPr bwMode="auto">
          <a:xfrm rot="18787350">
            <a:off x="4304735" y="2168001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820480" y="1496879"/>
            <a:ext cx="2326391" cy="1494975"/>
            <a:chOff x="6449096" y="2626712"/>
            <a:chExt cx="2299369" cy="1943493"/>
          </a:xfrm>
        </p:grpSpPr>
        <p:sp>
          <p:nvSpPr>
            <p:cNvPr id="31" name="Down Arrow 30"/>
            <p:cNvSpPr/>
            <p:nvPr/>
          </p:nvSpPr>
          <p:spPr bwMode="auto">
            <a:xfrm rot="16200000">
              <a:off x="8220464" y="4087281"/>
              <a:ext cx="216537" cy="749312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Down Arrow 31"/>
            <p:cNvSpPr/>
            <p:nvPr/>
          </p:nvSpPr>
          <p:spPr bwMode="auto">
            <a:xfrm rot="16200000" flipV="1">
              <a:off x="7392429" y="1683379"/>
              <a:ext cx="268681" cy="2155348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Down Arrow 32"/>
            <p:cNvSpPr/>
            <p:nvPr/>
          </p:nvSpPr>
          <p:spPr bwMode="auto">
            <a:xfrm flipV="1">
              <a:off x="8608253" y="2708920"/>
              <a:ext cx="140212" cy="1673590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4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476" y="1739145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Down Arrow 34"/>
          <p:cNvSpPr/>
          <p:nvPr/>
        </p:nvSpPr>
        <p:spPr bwMode="auto">
          <a:xfrm rot="16200000">
            <a:off x="4376401" y="1617666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3651488" y="4260273"/>
            <a:ext cx="426231" cy="306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 flipH="1">
            <a:off x="3864595" y="2879558"/>
            <a:ext cx="450725" cy="1394377"/>
            <a:chOff x="5629431" y="4400533"/>
            <a:chExt cx="289677" cy="1332295"/>
          </a:xfrm>
        </p:grpSpPr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5629431" y="4400533"/>
              <a:ext cx="289677" cy="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 flipH="1">
              <a:off x="5919108" y="4400536"/>
              <a:ext cx="0" cy="13322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43" name="Line 22"/>
          <p:cNvSpPr>
            <a:spLocks noChangeShapeType="1"/>
          </p:cNvSpPr>
          <p:nvPr/>
        </p:nvSpPr>
        <p:spPr bwMode="auto">
          <a:xfrm flipH="1">
            <a:off x="1822077" y="3398393"/>
            <a:ext cx="0" cy="85478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956940" y="2831903"/>
            <a:ext cx="1729681" cy="71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>
                <a:solidFill>
                  <a:srgbClr val="008000"/>
                </a:solidFill>
              </a:rPr>
              <a:t>Keyword</a:t>
            </a:r>
            <a:r>
              <a:rPr lang="da-DK" altLang="da-DK" sz="1600" b="1" dirty="0">
                <a:solidFill>
                  <a:srgbClr val="008000"/>
                </a:solidFill>
              </a:rPr>
              <a:t> (reserveret ord)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1380327" y="4260712"/>
            <a:ext cx="1032921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16200000">
            <a:off x="2266804" y="1354063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1392904" y="1430582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468313" y="4941168"/>
            <a:ext cx="8208912" cy="149223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>
                <a:ea typeface="ＭＳ Ｐゴシック" pitchFamily="34" charset="-128"/>
              </a:rPr>
              <a:t>while løkken er simplere og mere fleksibel end for løkken</a:t>
            </a:r>
          </a:p>
          <a:p>
            <a:pPr eaLnBrk="1" hangingPunct="1"/>
            <a:r>
              <a:rPr lang="da-DK" altLang="da-DK" sz="2000" kern="0" dirty="0">
                <a:ea typeface="ＭＳ Ｐゴシック" pitchFamily="34" charset="-128"/>
              </a:rPr>
              <a:t>Vi skal selv huske at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  <a:cs typeface="+mn-cs"/>
              </a:rPr>
              <a:t>erklære og initialisere en passende </a:t>
            </a:r>
            <a:r>
              <a:rPr lang="da-DK" altLang="da-DK" sz="1800" kern="0" dirty="0">
                <a:ea typeface="ＭＳ Ｐゴシック" pitchFamily="34" charset="-128"/>
              </a:rPr>
              <a:t>variabel (som indgår i vores test)</a:t>
            </a:r>
            <a:endParaRPr lang="da-DK" altLang="da-DK" sz="1800" kern="0" dirty="0">
              <a:ea typeface="ＭＳ Ｐゴシック" pitchFamily="34" charset="-128"/>
              <a:cs typeface="+mn-cs"/>
            </a:endParaRP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opdatere variablen i kroppen</a:t>
            </a:r>
          </a:p>
          <a:p>
            <a:pPr eaLnBrk="1" hangingPunct="1"/>
            <a:endParaRPr lang="da-DK" altLang="da-DK" sz="20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755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/>
      <p:bldP spid="22" grpId="0"/>
      <p:bldP spid="27" grpId="0" animBg="1"/>
      <p:bldP spid="35" grpId="0" animBg="1"/>
      <p:bldP spid="39" grpId="0" animBg="1"/>
      <p:bldP spid="46" grpId="0" animBg="1"/>
      <p:bldP spid="47" grpId="0"/>
      <p:bldP spid="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Eksempel på </a:t>
            </a:r>
            <a:r>
              <a:rPr lang="da-DK" altLang="da-DK" sz="3200" noProof="0" dirty="0">
                <a:ea typeface="ＭＳ Ｐゴシック" pitchFamily="34" charset="-128"/>
              </a:rPr>
              <a:t>while løkke</a:t>
            </a:r>
          </a:p>
        </p:txBody>
      </p:sp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4650687" y="2067236"/>
            <a:ext cx="2585609" cy="17565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i++;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702168" y="2142064"/>
            <a:ext cx="1307167" cy="226234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581189" y="2421936"/>
            <a:ext cx="615926" cy="19673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998805" y="3260136"/>
            <a:ext cx="580996" cy="196733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944375" y="2699522"/>
            <a:ext cx="1987526" cy="8223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828881" y="1755358"/>
            <a:ext cx="310292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Erklæring og initialisering af lokal variabel til kontrol af løkken</a:t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>
                <a:solidFill>
                  <a:srgbClr val="0000FF"/>
                </a:solidFill>
              </a:rPr>
              <a:t>(sker nu uden for løkken)</a:t>
            </a: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463517" y="2900037"/>
            <a:ext cx="18843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Test (boolsk udtryk)</a:t>
            </a: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232855" y="4201924"/>
            <a:ext cx="23163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7030A0"/>
                </a:solidFill>
              </a:rPr>
              <a:t>Opdatering af variablen (er nu en del af kroppen)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1224690" y="3686313"/>
            <a:ext cx="2311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Kroppen (de sætninger, der skal gentages)</a:t>
            </a:r>
          </a:p>
        </p:txBody>
      </p:sp>
      <p:sp>
        <p:nvSpPr>
          <p:cNvPr id="4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17</a:t>
            </a:fld>
            <a:endParaRPr lang="da-DK" altLang="da-DK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755576" y="5077344"/>
            <a:ext cx="7920112" cy="152000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>
                <a:ea typeface="ＭＳ Ｐゴシック" pitchFamily="34" charset="-128"/>
              </a:rPr>
              <a:t>Kroppen (inklusiv opdateringen) gentages så længe den boolske betingelse er opfyldt </a:t>
            </a:r>
          </a:p>
          <a:p>
            <a:pPr marL="269875" lvl="1" indent="-179388" eaLnBrk="1" hangingPunct="1"/>
            <a:r>
              <a:rPr lang="da-DK" altLang="da-DK" sz="1800" kern="0" dirty="0">
                <a:ea typeface="ＭＳ Ｐゴシック" pitchFamily="34" charset="-128"/>
              </a:rPr>
              <a:t>I dette tilfælde gentages </a:t>
            </a:r>
            <a:r>
              <a:rPr lang="da-DK" altLang="da-DK" sz="1800" b="1" kern="0" dirty="0" err="1">
                <a:ea typeface="ＭＳ Ｐゴシック" pitchFamily="34" charset="-128"/>
              </a:rPr>
              <a:t>move</a:t>
            </a:r>
            <a:r>
              <a:rPr lang="da-DK" altLang="da-DK" sz="1800" kern="0" dirty="0">
                <a:ea typeface="ＭＳ Ｐゴシック" pitchFamily="34" charset="-128"/>
              </a:rPr>
              <a:t> og </a:t>
            </a:r>
            <a:r>
              <a:rPr lang="da-DK" altLang="da-DK" sz="1800" b="1" kern="0" dirty="0" err="1">
                <a:ea typeface="ＭＳ Ｐゴシック" pitchFamily="34" charset="-128"/>
              </a:rPr>
              <a:t>turn</a:t>
            </a:r>
            <a:r>
              <a:rPr lang="da-DK" altLang="da-DK" sz="1800" kern="0" dirty="0">
                <a:ea typeface="ＭＳ Ｐゴシック" pitchFamily="34" charset="-128"/>
              </a:rPr>
              <a:t> operationerne </a:t>
            </a:r>
            <a:r>
              <a:rPr lang="da-DK" altLang="da-DK" sz="1800" b="1" kern="0" dirty="0">
                <a:ea typeface="ＭＳ Ｐゴシック" pitchFamily="34" charset="-128"/>
              </a:rPr>
              <a:t>n</a:t>
            </a:r>
            <a:r>
              <a:rPr lang="da-DK" altLang="da-DK" sz="1800" kern="0" dirty="0">
                <a:ea typeface="ＭＳ Ｐゴシック" pitchFamily="34" charset="-128"/>
              </a:rPr>
              <a:t> gange, hvorved man tegner en ligesidet n-kant</a:t>
            </a:r>
          </a:p>
        </p:txBody>
      </p:sp>
      <p:sp>
        <p:nvSpPr>
          <p:cNvPr id="31" name="Up Arrow 30"/>
          <p:cNvSpPr/>
          <p:nvPr/>
        </p:nvSpPr>
        <p:spPr bwMode="auto">
          <a:xfrm flipV="1">
            <a:off x="2258886" y="1449645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2065047" y="1130528"/>
            <a:ext cx="634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2060"/>
                </a:solidFill>
              </a:rPr>
              <a:t>Start</a:t>
            </a:r>
          </a:p>
        </p:txBody>
      </p:sp>
      <p:sp>
        <p:nvSpPr>
          <p:cNvPr id="44" name="Up Arrow 43"/>
          <p:cNvSpPr/>
          <p:nvPr/>
        </p:nvSpPr>
        <p:spPr bwMode="auto">
          <a:xfrm flipV="1">
            <a:off x="2280658" y="2589266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187624" y="3700263"/>
            <a:ext cx="2289046" cy="10226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483599" y="2933430"/>
            <a:ext cx="1821286" cy="276976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835640" y="1793728"/>
            <a:ext cx="3026879" cy="68396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Up Arrow 24"/>
          <p:cNvSpPr/>
          <p:nvPr/>
        </p:nvSpPr>
        <p:spPr bwMode="auto">
          <a:xfrm rot="5400000">
            <a:off x="3512533" y="2946791"/>
            <a:ext cx="181706" cy="2460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3749439" y="2926194"/>
            <a:ext cx="518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2060"/>
                </a:solidFill>
              </a:rPr>
              <a:t>Slut</a:t>
            </a:r>
          </a:p>
        </p:txBody>
      </p:sp>
      <p:sp>
        <p:nvSpPr>
          <p:cNvPr id="29" name="Up Arrow 28"/>
          <p:cNvSpPr/>
          <p:nvPr/>
        </p:nvSpPr>
        <p:spPr bwMode="auto">
          <a:xfrm flipV="1">
            <a:off x="2081283" y="3330598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0" name="Up Arrow 29"/>
          <p:cNvSpPr/>
          <p:nvPr/>
        </p:nvSpPr>
        <p:spPr bwMode="auto">
          <a:xfrm>
            <a:off x="2446665" y="3332095"/>
            <a:ext cx="174071" cy="2151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4598900" y="1717005"/>
            <a:ext cx="2333001" cy="33598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C00000"/>
                </a:solidFill>
                <a:latin typeface="+mn-lt"/>
                <a:ea typeface="ＭＳ Ｐゴシック" charset="0"/>
              </a:rPr>
              <a:t>Tegn ligesidet n-kant</a:t>
            </a:r>
          </a:p>
        </p:txBody>
      </p:sp>
    </p:spTree>
    <p:extLst>
      <p:ext uri="{BB962C8B-B14F-4D97-AF65-F5344CB8AC3E}">
        <p14:creationId xmlns:p14="http://schemas.microsoft.com/office/powerpoint/2010/main" val="276932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4" grpId="0" animBg="1"/>
      <p:bldP spid="27" grpId="0" animBg="1"/>
      <p:bldP spid="33" grpId="0"/>
      <p:bldP spid="34" grpId="0"/>
      <p:bldP spid="35" grpId="0"/>
      <p:bldP spid="36" grpId="0"/>
      <p:bldP spid="26" grpId="0"/>
      <p:bldP spid="31" grpId="0" animBg="1"/>
      <p:bldP spid="32" grpId="0"/>
      <p:bldP spid="44" grpId="0" animBg="1"/>
      <p:bldP spid="46" grpId="0" animBg="1"/>
      <p:bldP spid="47" grpId="0" animBg="1"/>
      <p:bldP spid="48" grpId="0" animBg="1"/>
      <p:bldP spid="25" grpId="0" animBg="1"/>
      <p:bldP spid="28" grpId="0"/>
      <p:bldP spid="29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923234" y="4621338"/>
            <a:ext cx="3540611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solidFill>
                  <a:srgbClr val="7030A0"/>
                </a:solidFill>
                <a:latin typeface="Courier New" pitchFamily="49" charset="0"/>
              </a:rPr>
              <a:t>do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 S </a:t>
            </a:r>
            <a:r>
              <a:rPr lang="da-DK" altLang="da-DK" sz="2400" b="1" dirty="0" err="1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  <a:r>
              <a:rPr lang="da-DK" altLang="da-DK" sz="1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do-</a:t>
            </a:r>
            <a:r>
              <a:rPr lang="da-DK" altLang="da-DK" sz="3200" noProof="0" dirty="0" err="1">
                <a:ea typeface="ＭＳ Ｐゴシック" pitchFamily="34" charset="-128"/>
              </a:rPr>
              <a:t>while</a:t>
            </a:r>
            <a:r>
              <a:rPr lang="da-DK" altLang="da-DK" sz="3200" noProof="0" dirty="0">
                <a:ea typeface="ＭＳ Ｐゴシック" pitchFamily="34" charset="-128"/>
              </a:rPr>
              <a:t> løkke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18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116621" y="4702760"/>
            <a:ext cx="839202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4111855" y="3388053"/>
            <a:ext cx="2616453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0000FF"/>
                </a:solidFill>
              </a:rPr>
              <a:t>TEST (boolsk 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>
                <a:solidFill>
                  <a:srgbClr val="0000FF"/>
                </a:solidFill>
              </a:rPr>
              <a:t>Falsk</a:t>
            </a:r>
            <a:endParaRPr lang="da-DK" altLang="da-DK" sz="1800" b="1" dirty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2027555" y="2345955"/>
            <a:ext cx="3192517" cy="63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rgbClr val="FF0000"/>
                </a:solidFill>
              </a:rPr>
              <a:t>KROP (de sætninger, der skal gentages)</a:t>
            </a:r>
          </a:p>
        </p:txBody>
      </p:sp>
      <p:sp>
        <p:nvSpPr>
          <p:cNvPr id="27" name="Down Arrow 26"/>
          <p:cNvSpPr/>
          <p:nvPr/>
        </p:nvSpPr>
        <p:spPr bwMode="auto">
          <a:xfrm rot="18787350">
            <a:off x="5243059" y="3946853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108949" y="2458225"/>
            <a:ext cx="2375954" cy="2100309"/>
            <a:chOff x="6400110" y="2648233"/>
            <a:chExt cx="2348356" cy="2730439"/>
          </a:xfrm>
        </p:grpSpPr>
        <p:sp>
          <p:nvSpPr>
            <p:cNvPr id="31" name="Down Arrow 30"/>
            <p:cNvSpPr/>
            <p:nvPr/>
          </p:nvSpPr>
          <p:spPr bwMode="auto">
            <a:xfrm rot="16200000">
              <a:off x="7833279" y="4463485"/>
              <a:ext cx="223642" cy="1606732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Down Arrow 31"/>
            <p:cNvSpPr/>
            <p:nvPr/>
          </p:nvSpPr>
          <p:spPr bwMode="auto">
            <a:xfrm rot="16200000" flipV="1">
              <a:off x="7378698" y="1669645"/>
              <a:ext cx="247161" cy="2204337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Down Arrow 32"/>
            <p:cNvSpPr/>
            <p:nvPr/>
          </p:nvSpPr>
          <p:spPr bwMode="auto">
            <a:xfrm flipV="1">
              <a:off x="8608907" y="2708918"/>
              <a:ext cx="139559" cy="2432405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4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006" y="3698380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Down Arrow 34"/>
          <p:cNvSpPr/>
          <p:nvPr/>
        </p:nvSpPr>
        <p:spPr bwMode="auto">
          <a:xfrm rot="16200000">
            <a:off x="5251764" y="3600964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593501" y="4710145"/>
            <a:ext cx="280687" cy="306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250675" y="3060729"/>
            <a:ext cx="2072070" cy="77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>
                <a:solidFill>
                  <a:srgbClr val="008000"/>
                </a:solidFill>
              </a:rPr>
              <a:t>Keywords</a:t>
            </a:r>
            <a:r>
              <a:rPr lang="da-DK" altLang="da-DK" sz="1600" b="1" dirty="0">
                <a:solidFill>
                  <a:srgbClr val="008000"/>
                </a:solidFill>
              </a:rPr>
              <a:t> (reserverede ord)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1075685" y="4710643"/>
            <a:ext cx="441454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5400000" flipV="1">
            <a:off x="1730638" y="2248132"/>
            <a:ext cx="292890" cy="493289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909520" y="2288040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499844" y="5330223"/>
            <a:ext cx="8207375" cy="105110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Vi skal (også her) selv huske at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erklære og initialisere en passende variabel (som indgår i vores test)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opdatere variablen i kroppen</a:t>
            </a:r>
          </a:p>
          <a:p>
            <a:pPr lvl="1" eaLnBrk="1" hangingPunct="1"/>
            <a:endParaRPr lang="da-DK" altLang="da-DK" sz="1800" kern="0" dirty="0">
              <a:ea typeface="ＭＳ Ｐゴシック" pitchFamily="34" charset="-128"/>
            </a:endParaRPr>
          </a:p>
          <a:p>
            <a:pPr eaLnBrk="1" hangingPunct="1"/>
            <a:endParaRPr lang="da-DK" altLang="da-DK" sz="2000" kern="0" dirty="0">
              <a:ea typeface="ＭＳ Ｐゴシック" pitchFamily="34" charset="-128"/>
            </a:endParaRPr>
          </a:p>
        </p:txBody>
      </p:sp>
      <p:grpSp>
        <p:nvGrpSpPr>
          <p:cNvPr id="36" name="Group 35"/>
          <p:cNvGrpSpPr/>
          <p:nvPr/>
        </p:nvGrpSpPr>
        <p:grpSpPr>
          <a:xfrm flipH="1">
            <a:off x="1745653" y="2667535"/>
            <a:ext cx="805616" cy="2049514"/>
            <a:chOff x="5820499" y="3672513"/>
            <a:chExt cx="114293" cy="2049514"/>
          </a:xfrm>
        </p:grpSpPr>
        <p:sp>
          <p:nvSpPr>
            <p:cNvPr id="38" name="Line 22"/>
            <p:cNvSpPr>
              <a:spLocks noChangeShapeType="1"/>
            </p:cNvSpPr>
            <p:nvPr/>
          </p:nvSpPr>
          <p:spPr bwMode="auto">
            <a:xfrm>
              <a:off x="5820499" y="3672513"/>
              <a:ext cx="1661" cy="1316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5934791" y="4977713"/>
              <a:ext cx="1" cy="74431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0" name="Line 22"/>
            <p:cNvSpPr>
              <a:spLocks noChangeShapeType="1"/>
            </p:cNvSpPr>
            <p:nvPr/>
          </p:nvSpPr>
          <p:spPr bwMode="auto">
            <a:xfrm>
              <a:off x="5820856" y="4988513"/>
              <a:ext cx="11245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475221" y="3594420"/>
            <a:ext cx="574175" cy="1110219"/>
            <a:chOff x="3548074" y="3616437"/>
            <a:chExt cx="574175" cy="1110219"/>
          </a:xfrm>
        </p:grpSpPr>
        <p:sp>
          <p:nvSpPr>
            <p:cNvPr id="51" name="Line 22"/>
            <p:cNvSpPr>
              <a:spLocks noChangeShapeType="1"/>
            </p:cNvSpPr>
            <p:nvPr/>
          </p:nvSpPr>
          <p:spPr bwMode="auto">
            <a:xfrm flipH="1">
              <a:off x="3563887" y="3616437"/>
              <a:ext cx="7701" cy="111021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>
              <a:off x="3548074" y="3616437"/>
              <a:ext cx="57417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54" name="Rectangle 53"/>
          <p:cNvSpPr/>
          <p:nvPr/>
        </p:nvSpPr>
        <p:spPr bwMode="auto">
          <a:xfrm>
            <a:off x="1953299" y="4705388"/>
            <a:ext cx="1008710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28908" y="3654572"/>
            <a:ext cx="1091289" cy="1047525"/>
            <a:chOff x="1393215" y="3685135"/>
            <a:chExt cx="1091289" cy="1047525"/>
          </a:xfrm>
        </p:grpSpPr>
        <p:sp>
          <p:nvSpPr>
            <p:cNvPr id="43" name="Line 22"/>
            <p:cNvSpPr>
              <a:spLocks noChangeShapeType="1"/>
            </p:cNvSpPr>
            <p:nvPr/>
          </p:nvSpPr>
          <p:spPr bwMode="auto">
            <a:xfrm flipH="1">
              <a:off x="1393215" y="3685135"/>
              <a:ext cx="2352" cy="104152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5" name="Line 22"/>
            <p:cNvSpPr>
              <a:spLocks noChangeShapeType="1"/>
            </p:cNvSpPr>
            <p:nvPr/>
          </p:nvSpPr>
          <p:spPr bwMode="auto">
            <a:xfrm>
              <a:off x="2483768" y="4293096"/>
              <a:ext cx="736" cy="43956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56" name="Line 22"/>
            <p:cNvSpPr>
              <a:spLocks noChangeShapeType="1"/>
            </p:cNvSpPr>
            <p:nvPr/>
          </p:nvSpPr>
          <p:spPr bwMode="auto">
            <a:xfrm>
              <a:off x="1393215" y="4306353"/>
              <a:ext cx="1089854" cy="551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37" name="Down Arrow 36"/>
          <p:cNvSpPr/>
          <p:nvPr/>
        </p:nvSpPr>
        <p:spPr bwMode="auto">
          <a:xfrm rot="18787350">
            <a:off x="3873616" y="2817389"/>
            <a:ext cx="292890" cy="661707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652111" y="1079868"/>
            <a:ext cx="8207375" cy="107997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>
                <a:ea typeface="ＭＳ Ｐゴシック" pitchFamily="34" charset="-128"/>
              </a:rPr>
              <a:t>Fungerer på samme måde som while løkken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Men nu kommer udførelsen af kroppen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før</a:t>
            </a:r>
            <a:r>
              <a:rPr lang="da-DK" altLang="da-DK" sz="1800" kern="0" dirty="0">
                <a:ea typeface="ＭＳ Ｐゴシック" pitchFamily="34" charset="-128"/>
              </a:rPr>
              <a:t> testet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  <a:cs typeface="+mn-cs"/>
              </a:rPr>
              <a:t>Det betyder at k</a:t>
            </a:r>
            <a:r>
              <a:rPr lang="da-DK" altLang="da-DK" sz="1800" kern="0" dirty="0">
                <a:ea typeface="ＭＳ Ｐゴシック" pitchFamily="34" charset="-128"/>
              </a:rPr>
              <a:t>roppen altid udføres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mindst én gang</a:t>
            </a:r>
          </a:p>
        </p:txBody>
      </p:sp>
    </p:spTree>
    <p:extLst>
      <p:ext uri="{BB962C8B-B14F-4D97-AF65-F5344CB8AC3E}">
        <p14:creationId xmlns:p14="http://schemas.microsoft.com/office/powerpoint/2010/main" val="396191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5" grpId="0" animBg="1"/>
      <p:bldP spid="46" grpId="0" animBg="1"/>
      <p:bldP spid="47" grpId="0"/>
      <p:bldP spid="49" grpId="0"/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Eksempel på do-</a:t>
            </a:r>
            <a:r>
              <a:rPr lang="da-DK" altLang="da-DK" sz="3200" noProof="0" dirty="0">
                <a:ea typeface="ＭＳ Ｐゴシック" pitchFamily="34" charset="-128"/>
              </a:rPr>
              <a:t>while løkke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821000" y="1655335"/>
            <a:ext cx="3102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Erklæring og initialisering af lokal variabel til kontrol af løkken</a:t>
            </a: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381874" y="4094806"/>
            <a:ext cx="18843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Test (boolsk udtryk)</a:t>
            </a: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272389" y="3100973"/>
            <a:ext cx="23163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7030A0"/>
                </a:solidFill>
              </a:rPr>
              <a:t>Opdatering af variablen (er nu en del af kroppen)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1264224" y="2585362"/>
            <a:ext cx="2311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Kroppen (de sætninger, der skal gentages)</a:t>
            </a:r>
          </a:p>
        </p:txBody>
      </p:sp>
      <p:sp>
        <p:nvSpPr>
          <p:cNvPr id="4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19</a:t>
            </a:fld>
            <a:endParaRPr lang="da-DK" altLang="da-DK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543120" y="4648174"/>
            <a:ext cx="8493375" cy="22372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1200"/>
              </a:spcBef>
              <a:buNone/>
            </a:pPr>
            <a:r>
              <a:rPr lang="da-DK" altLang="da-DK" b="1" kern="0" spc="-4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do-while løkken ligner while løkken, men kroppen udføres nu før testet</a:t>
            </a:r>
          </a:p>
          <a:p>
            <a:pPr marL="269875" lvl="1" indent="-179388" eaLnBrk="1" hangingPunct="1"/>
            <a:r>
              <a:rPr lang="da-DK" altLang="da-DK" sz="1800" kern="0" spc="-20" dirty="0">
                <a:ea typeface="ＭＳ Ｐゴシック" pitchFamily="34" charset="-128"/>
              </a:rPr>
              <a:t>Det betyder, at kroppen altid udføres mindst én gang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da-DK" altLang="da-DK" sz="2000" kern="0" dirty="0">
                <a:ea typeface="ＭＳ Ｐゴシック" pitchFamily="34" charset="-128"/>
              </a:rPr>
              <a:t>Kroppen (inklusiv opdateringen) gentages så længe den boolske betingelse er opfyldt </a:t>
            </a:r>
          </a:p>
          <a:p>
            <a:pPr marL="269875" lvl="1" indent="-179388" eaLnBrk="1" hangingPunct="1"/>
            <a:r>
              <a:rPr lang="da-DK" altLang="da-DK" sz="1800" kern="0" spc="-20" dirty="0">
                <a:ea typeface="ＭＳ Ｐゴシック" pitchFamily="34" charset="-128"/>
              </a:rPr>
              <a:t>I dette tilfælde gentages </a:t>
            </a:r>
            <a:r>
              <a:rPr lang="da-DK" altLang="da-DK" sz="1800" b="1" kern="0" spc="-20" dirty="0" err="1">
                <a:ea typeface="ＭＳ Ｐゴシック" pitchFamily="34" charset="-128"/>
              </a:rPr>
              <a:t>move</a:t>
            </a:r>
            <a:r>
              <a:rPr lang="da-DK" altLang="da-DK" sz="1800" kern="0" spc="-20" dirty="0">
                <a:ea typeface="ＭＳ Ｐゴシック" pitchFamily="34" charset="-128"/>
              </a:rPr>
              <a:t> og </a:t>
            </a:r>
            <a:r>
              <a:rPr lang="da-DK" altLang="da-DK" sz="1800" b="1" kern="0" spc="-20" dirty="0" err="1">
                <a:ea typeface="ＭＳ Ｐゴシック" pitchFamily="34" charset="-128"/>
              </a:rPr>
              <a:t>turn</a:t>
            </a:r>
            <a:r>
              <a:rPr lang="da-DK" altLang="da-DK" sz="1800" kern="0" spc="-20" dirty="0">
                <a:ea typeface="ＭＳ Ｐゴシック" pitchFamily="34" charset="-128"/>
              </a:rPr>
              <a:t> operationerne </a:t>
            </a:r>
            <a:r>
              <a:rPr lang="da-DK" altLang="da-DK" sz="1800" b="1" kern="0" spc="-20" dirty="0">
                <a:ea typeface="ＭＳ Ｐゴシック" pitchFamily="34" charset="-128"/>
              </a:rPr>
              <a:t>n</a:t>
            </a:r>
            <a:r>
              <a:rPr lang="da-DK" altLang="da-DK" sz="1800" kern="0" spc="-20" dirty="0">
                <a:ea typeface="ＭＳ Ｐゴシック" pitchFamily="34" charset="-128"/>
              </a:rPr>
              <a:t> gange, hvorved man tegner en ligesidet n-kant</a:t>
            </a:r>
          </a:p>
          <a:p>
            <a:pPr marL="269875" lvl="1" indent="-179388" eaLnBrk="1" hangingPunct="1"/>
            <a:endParaRPr lang="da-DK" altLang="da-DK" sz="1400" kern="0" spc="-20" dirty="0">
              <a:ea typeface="ＭＳ Ｐゴシック" pitchFamily="34" charset="-128"/>
            </a:endParaRPr>
          </a:p>
        </p:txBody>
      </p:sp>
      <p:sp>
        <p:nvSpPr>
          <p:cNvPr id="31" name="Up Arrow 30"/>
          <p:cNvSpPr/>
          <p:nvPr/>
        </p:nvSpPr>
        <p:spPr bwMode="auto">
          <a:xfrm flipV="1">
            <a:off x="2258886" y="1371853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2065047" y="1052736"/>
            <a:ext cx="634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2060"/>
                </a:solidFill>
              </a:rPr>
              <a:t>Start</a:t>
            </a:r>
          </a:p>
        </p:txBody>
      </p:sp>
      <p:sp>
        <p:nvSpPr>
          <p:cNvPr id="44" name="Up Arrow 43"/>
          <p:cNvSpPr/>
          <p:nvPr/>
        </p:nvSpPr>
        <p:spPr bwMode="auto">
          <a:xfrm flipV="1">
            <a:off x="2280658" y="2249150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227158" y="2599312"/>
            <a:ext cx="2289046" cy="10226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405478" y="4118668"/>
            <a:ext cx="1821286" cy="276976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835640" y="1695024"/>
            <a:ext cx="3026879" cy="4425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4454083" y="1981442"/>
            <a:ext cx="2566189" cy="179498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do</a:t>
            </a:r>
            <a:r>
              <a:rPr lang="da-DK" altLang="da-DK" sz="800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i++;</a:t>
            </a:r>
          </a:p>
          <a:p>
            <a:pPr eaLnBrk="1" hangingPunct="1">
              <a:spcBef>
                <a:spcPts val="3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n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4504529" y="2053088"/>
            <a:ext cx="1274771" cy="21822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669300" y="3476119"/>
            <a:ext cx="599858" cy="209825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4776671" y="3146826"/>
            <a:ext cx="583717" cy="229391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4726108" y="2602541"/>
            <a:ext cx="2049236" cy="8139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itchFamily="-105" charset="0"/>
            </a:endParaRPr>
          </a:p>
        </p:txBody>
      </p:sp>
      <p:sp>
        <p:nvSpPr>
          <p:cNvPr id="23" name="Up Arrow 22"/>
          <p:cNvSpPr/>
          <p:nvPr/>
        </p:nvSpPr>
        <p:spPr bwMode="auto">
          <a:xfrm rot="5400000">
            <a:off x="3411084" y="4129545"/>
            <a:ext cx="181706" cy="246013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664319" y="4103267"/>
            <a:ext cx="518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2060"/>
                </a:solidFill>
              </a:rPr>
              <a:t>Slut</a:t>
            </a:r>
          </a:p>
        </p:txBody>
      </p:sp>
      <p:sp>
        <p:nvSpPr>
          <p:cNvPr id="25" name="Up Arrow 24"/>
          <p:cNvSpPr/>
          <p:nvPr/>
        </p:nvSpPr>
        <p:spPr bwMode="auto">
          <a:xfrm flipV="1">
            <a:off x="2049337" y="3781315"/>
            <a:ext cx="199375" cy="23767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7" name="Up Arrow 26"/>
          <p:cNvSpPr/>
          <p:nvPr/>
        </p:nvSpPr>
        <p:spPr bwMode="auto">
          <a:xfrm>
            <a:off x="2405845" y="3755007"/>
            <a:ext cx="174070" cy="237330"/>
          </a:xfrm>
          <a:prstGeom prst="upArrow">
            <a:avLst/>
          </a:prstGeom>
          <a:solidFill>
            <a:srgbClr val="CCFFCC"/>
          </a:solidFill>
          <a:ln w="1270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a-DK" sz="24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393801" y="1640092"/>
            <a:ext cx="2482455" cy="33598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C00000"/>
                </a:solidFill>
                <a:latin typeface="+mn-lt"/>
                <a:ea typeface="ＭＳ Ｐゴシック" charset="0"/>
              </a:rPr>
              <a:t>Tegn ligesidet n-kant</a:t>
            </a: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4789807" y="3970805"/>
            <a:ext cx="4246688" cy="58221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do-while løkken skal afsluttes med et semikolon (det skal de andre løkker ikke)</a:t>
            </a: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6533445" y="3646631"/>
            <a:ext cx="111270" cy="37042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</p:spTree>
    <p:extLst>
      <p:ext uri="{BB962C8B-B14F-4D97-AF65-F5344CB8AC3E}">
        <p14:creationId xmlns:p14="http://schemas.microsoft.com/office/powerpoint/2010/main" val="395096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26" grpId="0"/>
      <p:bldP spid="31" grpId="0" animBg="1"/>
      <p:bldP spid="32" grpId="0"/>
      <p:bldP spid="44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23" grpId="0" animBg="1"/>
      <p:bldP spid="24" grpId="0"/>
      <p:bldP spid="25" grpId="0" animBg="1"/>
      <p:bldP spid="27" grpId="0" animBg="1"/>
      <p:bldP spid="29" grpId="0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>
                <a:ea typeface="ＭＳ Ｐゴシック" pitchFamily="34" charset="-128"/>
              </a:rPr>
              <a:t>Simple sætninger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2796" y="1052736"/>
            <a:ext cx="7704087" cy="1080120"/>
          </a:xfrm>
        </p:spPr>
        <p:txBody>
          <a:bodyPr/>
          <a:lstStyle/>
          <a:p>
            <a:pPr eaLnBrk="1" hangingPunct="1"/>
            <a:r>
              <a:rPr lang="da-DK" altLang="da-DK" sz="2000" noProof="0" dirty="0">
                <a:ea typeface="ＭＳ Ｐゴシック" pitchFamily="34" charset="-128"/>
              </a:rPr>
              <a:t>Assignment (ændring af variabels værdi)</a:t>
            </a:r>
          </a:p>
          <a:p>
            <a:pPr lvl="1" eaLnBrk="1" hangingPunct="1"/>
            <a:r>
              <a:rPr lang="da-DK" altLang="da-DK" sz="1800" noProof="0" dirty="0">
                <a:ea typeface="ＭＳ Ｐゴシック" pitchFamily="34" charset="-128"/>
                <a:cs typeface="+mn-cs"/>
              </a:rPr>
              <a:t>Udregner værdien af udtrykket på højresiden og tildeler denne værdi til variablen på venstresiden</a:t>
            </a:r>
          </a:p>
          <a:p>
            <a:pPr eaLnBrk="1" hangingPunct="1"/>
            <a:endParaRPr lang="da-DK" altLang="da-DK" sz="2000" noProof="0" dirty="0">
              <a:ea typeface="ＭＳ Ｐゴシック" pitchFamily="34" charset="-128"/>
            </a:endParaRPr>
          </a:p>
        </p:txBody>
      </p:sp>
      <p:sp>
        <p:nvSpPr>
          <p:cNvPr id="19464" name="Text Box 4"/>
          <p:cNvSpPr txBox="1">
            <a:spLocks noChangeArrowheads="1"/>
          </p:cNvSpPr>
          <p:nvPr/>
        </p:nvSpPr>
        <p:spPr bwMode="auto">
          <a:xfrm>
            <a:off x="899592" y="2355018"/>
            <a:ext cx="1503743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v = exp;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867162" y="5647947"/>
            <a:ext cx="2016223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exp;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777498" y="2355018"/>
            <a:ext cx="1650485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= n;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315434" y="5650823"/>
            <a:ext cx="1986135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age;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2796" y="5022580"/>
            <a:ext cx="7533157" cy="494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Return sætning (typisk inde i accessor metode)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</a:t>
            </a:fld>
            <a:endParaRPr lang="da-DK" altLang="da-DK" dirty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315433" y="6267069"/>
            <a:ext cx="2160240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6259035" y="2355018"/>
            <a:ext cx="1769349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00FF"/>
                </a:solidFill>
                <a:latin typeface="+mn-lt"/>
              </a:rPr>
              <a:t>Udtrykkets type skal matche variablens type</a:t>
            </a: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6195753" y="5660454"/>
            <a:ext cx="2088232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00FF"/>
                </a:solidFill>
                <a:latin typeface="+mn-lt"/>
              </a:rPr>
              <a:t>Udtrykkets type</a:t>
            </a:r>
            <a:br>
              <a:rPr lang="da-DK" altLang="da-DK" sz="1600" b="1" dirty="0">
                <a:solidFill>
                  <a:srgbClr val="0000FF"/>
                </a:solidFill>
                <a:latin typeface="+mn-lt"/>
              </a:rPr>
            </a:br>
            <a:r>
              <a:rPr lang="da-DK" altLang="da-DK" sz="1600" b="1" dirty="0">
                <a:solidFill>
                  <a:srgbClr val="0000FF"/>
                </a:solidFill>
                <a:latin typeface="+mn-lt"/>
              </a:rPr>
              <a:t>skal matche metodens returtype</a:t>
            </a: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4681086" y="3450936"/>
            <a:ext cx="1263517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age++;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2777499" y="3445732"/>
            <a:ext cx="1697159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age += 1;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778807" y="2905206"/>
            <a:ext cx="2417421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age = age + 1;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777499" y="3994819"/>
            <a:ext cx="1697159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p1 = p2;</a:t>
            </a:r>
          </a:p>
        </p:txBody>
      </p:sp>
      <p:sp>
        <p:nvSpPr>
          <p:cNvPr id="21" name="TextBox 1"/>
          <p:cNvSpPr txBox="1">
            <a:spLocks noChangeArrowheads="1"/>
          </p:cNvSpPr>
          <p:nvPr/>
        </p:nvSpPr>
        <p:spPr bwMode="auto">
          <a:xfrm>
            <a:off x="4681086" y="3996346"/>
            <a:ext cx="3707338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400" b="1" dirty="0">
                <a:solidFill>
                  <a:srgbClr val="0000FF"/>
                </a:solidFill>
                <a:latin typeface="+mn-lt"/>
              </a:rPr>
              <a:t>Når der er tale om </a:t>
            </a:r>
            <a:r>
              <a:rPr lang="da-DK" altLang="da-DK" sz="1400" b="1" dirty="0" err="1">
                <a:solidFill>
                  <a:srgbClr val="0000FF"/>
                </a:solidFill>
                <a:latin typeface="+mn-lt"/>
              </a:rPr>
              <a:t>object</a:t>
            </a:r>
            <a:r>
              <a:rPr lang="da-DK" altLang="da-DK" sz="1400" b="1" dirty="0">
                <a:solidFill>
                  <a:srgbClr val="0000FF"/>
                </a:solidFill>
                <a:latin typeface="+mn-lt"/>
              </a:rPr>
              <a:t> typer sættes variablen på venstre siden til at pege på det som højresiden peger på</a:t>
            </a:r>
          </a:p>
        </p:txBody>
      </p:sp>
    </p:spTree>
    <p:extLst>
      <p:ext uri="{BB962C8B-B14F-4D97-AF65-F5344CB8AC3E}">
        <p14:creationId xmlns:p14="http://schemas.microsoft.com/office/powerpoint/2010/main" val="242920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/>
      <p:bldP spid="15" grpId="0" animBg="1"/>
      <p:bldP spid="22" grpId="0" animBg="1"/>
      <p:bldP spid="23" grpId="0" animBg="1"/>
      <p:bldP spid="24" grpId="0" animBg="1"/>
      <p:bldP spid="16" grpId="0" animBg="1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Sammenligning af de tre slags løkker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502136" y="1124744"/>
            <a:ext cx="8430004" cy="169149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Hvilken løkke skal man vælge?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for løkker bruges, når man før udførelsen ved, hvor mange gange løkken skal gennemløbes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De to andre slags løkker er mere fleksible, men her skal man selv huske at erklære, initialisere og opdatere variablen</a:t>
            </a:r>
          </a:p>
        </p:txBody>
      </p:sp>
      <p:sp>
        <p:nvSpPr>
          <p:cNvPr id="23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20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8959" y="5406526"/>
            <a:ext cx="8476708" cy="12248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en uges tid møder vi en fjerde slags løkker, som kaldes</a:t>
            </a:r>
            <a:b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for-</a:t>
            </a:r>
            <a:r>
              <a:rPr lang="da-DK" altLang="da-DK" b="1" kern="0" dirty="0" err="1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each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løkker</a:t>
            </a:r>
          </a:p>
          <a:p>
            <a:pPr marL="342900" lvl="1" indent="-342900" eaLnBrk="1" hangingPunct="1"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information om iteration: Appendix D</a:t>
            </a:r>
            <a:endParaRPr lang="da-DK" altLang="da-DK" sz="1600" kern="0" dirty="0">
              <a:ea typeface="ＭＳ Ｐゴシック" pitchFamily="34" charset="-128"/>
            </a:endParaRPr>
          </a:p>
          <a:p>
            <a:pPr eaLnBrk="1" hangingPunct="1"/>
            <a:endParaRPr lang="da-DK" altLang="da-DK" sz="2000" kern="0" dirty="0">
              <a:ea typeface="ＭＳ Ｐゴシック" pitchFamily="34" charset="-128"/>
              <a:cs typeface="+mn-cs"/>
            </a:endParaRPr>
          </a:p>
          <a:p>
            <a:pPr eaLnBrk="1" hangingPunct="1"/>
            <a:endParaRPr lang="da-DK" altLang="da-DK" sz="2000" kern="0" dirty="0">
              <a:ea typeface="ＭＳ Ｐゴシック" pitchFamily="34" charset="-128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23231" y="2842867"/>
            <a:ext cx="8408910" cy="41106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>
                <a:ea typeface="ＭＳ Ｐゴシック" pitchFamily="34" charset="-128"/>
              </a:rPr>
              <a:t>Vi har set, at disse tre løkker alle tegner en ligesidet n-kant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138704" y="3552614"/>
            <a:ext cx="2377512" cy="17565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 err="1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(i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n)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i++;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849328" y="3560779"/>
            <a:ext cx="3177794" cy="11194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spc="-80" dirty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spc="-8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spc="-8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0;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n;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i++)</a:t>
            </a:r>
            <a:r>
              <a:rPr lang="da-DK" altLang="da-DK" sz="4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>
              <a:lnSpc>
                <a:spcPct val="70000"/>
              </a:lnSpc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89218" y="3242735"/>
            <a:ext cx="960679" cy="30521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2060"/>
                </a:solidFill>
                <a:latin typeface="+mn-lt"/>
                <a:ea typeface="ＭＳ Ｐゴシック" charset="0"/>
              </a:rPr>
              <a:t>for løkke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091269" y="3234570"/>
            <a:ext cx="1584177" cy="30521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err="1">
                <a:solidFill>
                  <a:srgbClr val="002060"/>
                </a:solidFill>
                <a:latin typeface="+mn-lt"/>
                <a:ea typeface="ＭＳ Ｐゴシック" charset="0"/>
              </a:rPr>
              <a:t>while</a:t>
            </a:r>
            <a:r>
              <a:rPr lang="da-DK" sz="1400" b="1" dirty="0">
                <a:solidFill>
                  <a:srgbClr val="002060"/>
                </a:solidFill>
                <a:latin typeface="+mn-lt"/>
                <a:ea typeface="ＭＳ Ｐゴシック" charset="0"/>
              </a:rPr>
              <a:t> løkke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6609681" y="3561080"/>
            <a:ext cx="2345171" cy="17565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/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do</a:t>
            </a:r>
            <a:r>
              <a:rPr lang="da-DK" altLang="da-DK" sz="800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spc="-80" dirty="0" err="1">
                <a:solidFill>
                  <a:schemeClr val="tx1"/>
                </a:solidFill>
                <a:latin typeface="Courier New" pitchFamily="49" charset="0"/>
              </a:rPr>
              <a:t>turn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(360.0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800" b="1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spc="-80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i++;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(i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573366" y="3255868"/>
            <a:ext cx="1838738" cy="30521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2060"/>
                </a:solidFill>
                <a:latin typeface="+mn-lt"/>
                <a:ea typeface="ＭＳ Ｐゴシック" charset="0"/>
              </a:rPr>
              <a:t>do-</a:t>
            </a:r>
            <a:r>
              <a:rPr lang="da-DK" sz="1400" b="1" dirty="0" err="1">
                <a:solidFill>
                  <a:srgbClr val="002060"/>
                </a:solidFill>
                <a:latin typeface="+mn-lt"/>
                <a:ea typeface="ＭＳ Ｐゴシック" charset="0"/>
              </a:rPr>
              <a:t>while</a:t>
            </a:r>
            <a:r>
              <a:rPr lang="da-DK" sz="1400" b="1" dirty="0">
                <a:solidFill>
                  <a:srgbClr val="002060"/>
                </a:solidFill>
                <a:latin typeface="+mn-lt"/>
                <a:ea typeface="ＭＳ Ｐゴシック" charset="0"/>
              </a:rPr>
              <a:t> løkke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837424" y="4787037"/>
            <a:ext cx="3189698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nb-NO" altLang="da-DK" sz="1400" b="1" kern="0" dirty="0">
                <a:solidFill>
                  <a:srgbClr val="0000CC"/>
                </a:solidFill>
                <a:ea typeface="ＭＳ Ｐゴシック" charset="-128"/>
              </a:rPr>
              <a:t>Er der situationer, hvor de tre løkker </a:t>
            </a:r>
            <a:r>
              <a:rPr lang="nb-NO" altLang="da-DK" sz="1400" b="1" kern="0" dirty="0">
                <a:solidFill>
                  <a:srgbClr val="FF0000"/>
                </a:solidFill>
                <a:ea typeface="ＭＳ Ｐゴシック" charset="-128"/>
              </a:rPr>
              <a:t>ikke</a:t>
            </a:r>
            <a:r>
              <a:rPr lang="nb-NO" altLang="da-DK" sz="1400" b="1" kern="0" dirty="0">
                <a:solidFill>
                  <a:srgbClr val="0000CC"/>
                </a:solidFill>
                <a:ea typeface="ＭＳ Ｐゴシック" charset="-128"/>
              </a:rPr>
              <a:t> gør helt det samme?</a:t>
            </a:r>
          </a:p>
        </p:txBody>
      </p:sp>
    </p:spTree>
    <p:extLst>
      <p:ext uri="{BB962C8B-B14F-4D97-AF65-F5344CB8AC3E}">
        <p14:creationId xmlns:p14="http://schemas.microsoft.com/office/powerpoint/2010/main" val="418993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6" grpId="0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703759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Quizzer </a:t>
            </a:r>
            <a:r>
              <a:rPr lang="da-DK" altLang="da-DK" sz="3200">
                <a:ea typeface="ＭＳ Ｐゴシック" pitchFamily="34" charset="-128"/>
              </a:rPr>
              <a:t>ved forelæsningerne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67544" y="1268760"/>
            <a:ext cx="842486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da-DK" b="1" kern="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467544" y="1124745"/>
            <a:ext cx="842486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dirty="0"/>
              <a:t>Ved de næste forelæsninger vil der være en quiz midt i hver time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Altså to quizzer i hver forelæsning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Hver quiz indeholder 3-10 spørgsmål</a:t>
            </a:r>
          </a:p>
          <a:p>
            <a:pPr>
              <a:spcBef>
                <a:spcPts val="1800"/>
              </a:spcBef>
            </a:pPr>
            <a:r>
              <a:rPr lang="da-DK" sz="2000" dirty="0"/>
              <a:t>Formålet med quizzerne er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at afveksle undervisningsformen – så I ikke falder i søvn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at få jer til at være aktive – både individuelt og sammen med dem, som sidder ved siden af jer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at repetere stof – typisk fra foregående forelæsning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at vise nye ting, f.eks. hvordan forskellige </a:t>
            </a:r>
            <a:r>
              <a:rPr lang="da-DK" sz="1800" dirty="0" err="1"/>
              <a:t>syntax</a:t>
            </a:r>
            <a:r>
              <a:rPr lang="da-DK" sz="1800" dirty="0"/>
              <a:t> fejl rapporteres</a:t>
            </a:r>
          </a:p>
          <a:p>
            <a:pPr>
              <a:spcBef>
                <a:spcPts val="1800"/>
              </a:spcBef>
            </a:pPr>
            <a:r>
              <a:rPr lang="da-DK" sz="2000" dirty="0"/>
              <a:t>Quizzerne giver os feedback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 fortæller instruktorerne og mig, hvad I har forstået, og hvor der skal sættes ekstra ind</a:t>
            </a:r>
          </a:p>
          <a:p>
            <a:pPr marL="0" indent="0">
              <a:buNone/>
            </a:pPr>
            <a:endParaRPr lang="da-DK" sz="18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21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31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Afvikling af quizzerne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67544" y="1268760"/>
            <a:ext cx="842486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da-DK" b="1" kern="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539552" y="1052736"/>
            <a:ext cx="8136904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Quizzerne afvikles på følgende måde 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Spørgsmålet præsenteres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I får 1-2 minutter til at finde svaret på spørgsmålet (gerne i samarbejde med dem, som sidder ved siden af)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I stemmer via jeres mobil eller jeres bærbare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 mulige svar gennemgås (eventuelt med input fra jer)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Resultatet af afstemningen vises (som et søjlediagram)</a:t>
            </a:r>
          </a:p>
          <a:p>
            <a:pPr>
              <a:spcBef>
                <a:spcPts val="1800"/>
              </a:spcBef>
            </a:pPr>
            <a:r>
              <a:rPr lang="da-DK" sz="2000" dirty="0"/>
              <a:t>Mine slides viser de rigtige svar og forklarer disse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Det betyder, at I kan bruge quizzerne, selv om I ikke har været til den pågældende forelæsning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I skal blot huske jeres svar og tjekke, om det var det rigtige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Quizzerne ligger sammen med slidsene fra forelæsningen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Nogle af forklaringerne introducerer nye ting – f.eks. eksempler på, hvordan syntaks og </a:t>
            </a:r>
            <a:r>
              <a:rPr lang="da-DK" b="1" dirty="0" err="1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run-time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fejl kan se ud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22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073" y="2420888"/>
            <a:ext cx="1841308" cy="106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19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Hvordan stemmer man?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467544" y="1268760"/>
            <a:ext cx="8424862" cy="33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da-DK" b="1" kern="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601688" y="1085482"/>
            <a:ext cx="8200528" cy="340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66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Det nemmeste er at stemme via jeres mobil ved hjælp af </a:t>
            </a:r>
            <a:r>
              <a:rPr lang="da-DK" sz="2000" dirty="0">
                <a:solidFill>
                  <a:srgbClr val="008000"/>
                </a:solidFill>
              </a:rPr>
              <a:t>Mentimeter</a:t>
            </a:r>
            <a:r>
              <a:rPr lang="da-DK" sz="2000" dirty="0"/>
              <a:t> </a:t>
            </a:r>
            <a:r>
              <a:rPr lang="da-DK" sz="2000" dirty="0" err="1"/>
              <a:t>app’en</a:t>
            </a:r>
            <a:r>
              <a:rPr lang="da-DK" sz="2000" dirty="0"/>
              <a:t> (som er gratis)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Hentes samme sted, som I henter jeres andre applikationer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I kan også stemme via en webbrowser ved hjælp af linket </a:t>
            </a:r>
            <a:r>
              <a:rPr lang="da-DK" sz="1800" b="1" dirty="0"/>
              <a:t>www.menti.com</a:t>
            </a:r>
            <a:r>
              <a:rPr lang="da-DK" sz="1800" dirty="0"/>
              <a:t> (eller blot </a:t>
            </a:r>
            <a:r>
              <a:rPr lang="da-DK" sz="1800" b="1" dirty="0"/>
              <a:t>menti.com</a:t>
            </a:r>
            <a:r>
              <a:rPr lang="da-DK" sz="1800" dirty="0"/>
              <a:t>)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afstemningens start indtastes en kode, der identificerer den afstemning, som I ønsker at deltage i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Afstemningen er anonym</a:t>
            </a:r>
          </a:p>
          <a:p>
            <a:pPr lvl="1"/>
            <a:r>
              <a:rPr lang="da-DK" sz="1800" dirty="0"/>
              <a:t>Det registreres ikke, hvem der stemmer på hvad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23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21165640">
            <a:off x="1193225" y="5171196"/>
            <a:ext cx="2422452" cy="73866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br>
              <a:rPr lang="en-US" sz="2800" b="1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endParaRPr lang="en-US" sz="14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499992" y="5105589"/>
            <a:ext cx="1944216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400" b="1" kern="0" dirty="0">
                <a:solidFill>
                  <a:srgbClr val="0000CC"/>
                </a:solidFill>
                <a:ea typeface="ＭＳ Ｐゴシック" charset="-128"/>
              </a:rPr>
              <a:t>Brug lidt af pausen til at downloade </a:t>
            </a:r>
            <a:r>
              <a:rPr lang="da-DK" altLang="da-DK" sz="1400" b="1" kern="0" dirty="0">
                <a:solidFill>
                  <a:srgbClr val="008000"/>
                </a:solidFill>
                <a:ea typeface="ＭＳ Ｐゴシック" charset="-128"/>
              </a:rPr>
              <a:t>Mentimeter</a:t>
            </a:r>
            <a:r>
              <a:rPr lang="da-DK" altLang="da-DK" sz="1400" b="1" kern="0" dirty="0">
                <a:solidFill>
                  <a:srgbClr val="0000CC"/>
                </a:solidFill>
                <a:ea typeface="ＭＳ Ｐゴシック" charset="-128"/>
              </a:rPr>
              <a:t> </a:t>
            </a:r>
            <a:r>
              <a:rPr lang="da-DK" altLang="da-DK" sz="1400" b="1" kern="0" dirty="0" err="1">
                <a:solidFill>
                  <a:srgbClr val="0000CC"/>
                </a:solidFill>
                <a:ea typeface="ＭＳ Ｐゴシック" charset="-128"/>
              </a:rPr>
              <a:t>app’en</a:t>
            </a:r>
            <a:endParaRPr lang="nb-NO" altLang="da-DK" sz="1400" b="1" kern="0" dirty="0">
              <a:solidFill>
                <a:srgbClr val="0000C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320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>
                <a:ea typeface="ＭＳ Ｐゴシック" pitchFamily="34" charset="-128"/>
              </a:rPr>
              <a:t>Udtryk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24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90614" y="1051758"/>
            <a:ext cx="8273873" cy="5806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Et udtryk er bygget op af variabler, konstanter og operatorer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x, y og z er variabler</a:t>
            </a:r>
            <a:br>
              <a:rPr lang="da-DK" altLang="da-DK" sz="1800" kern="0" dirty="0">
                <a:ea typeface="ＭＳ Ｐゴシック" pitchFamily="34" charset="-128"/>
              </a:rPr>
            </a:br>
            <a:r>
              <a:rPr lang="da-DK" altLang="da-DK" sz="1800" kern="0" dirty="0">
                <a:ea typeface="ＭＳ Ｐゴシック" pitchFamily="34" charset="-128"/>
              </a:rPr>
              <a:t>(feltvariabler eller lokale variabler)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2 er en konstant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+, * og / er operatorer for addition, multiplikation og division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operator tager nogle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operander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og leverer et resultat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F.eks. </a:t>
            </a:r>
            <a:r>
              <a:rPr lang="da-DK" alt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kan</a:t>
            </a:r>
            <a:r>
              <a:rPr lang="da-DK" altLang="da-DK" sz="1800" kern="0" dirty="0">
                <a:ea typeface="ＭＳ Ｐゴシック" pitchFamily="34" charset="-128"/>
              </a:rPr>
              <a:t> + operere på</a:t>
            </a:r>
          </a:p>
          <a:p>
            <a:pPr lvl="2" eaLnBrk="1" hangingPunct="1"/>
            <a:r>
              <a:rPr lang="da-DK" alt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to heltal (int), hvilket resulterer i et heltal</a:t>
            </a:r>
          </a:p>
          <a:p>
            <a:pPr lvl="2" eaLnBrk="1" hangingPunct="1"/>
            <a:r>
              <a:rPr lang="da-DK" alt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to reelle tal (double), hvilket resulterer i et reelt tal (double)</a:t>
            </a:r>
          </a:p>
          <a:p>
            <a:pPr lvl="2" eaLnBrk="1" hangingPunct="1"/>
            <a:r>
              <a:rPr lang="da-DK" alt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et heltal og et reelt tal, hvilket resulterer i et reelt tal</a:t>
            </a:r>
          </a:p>
          <a:p>
            <a:pPr lvl="2" eaLnBrk="1" hangingPunct="1"/>
            <a:r>
              <a:rPr lang="da-DK" alt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to tekststrenge, hvilket resultater i en tekststreng</a:t>
            </a:r>
            <a:endParaRPr lang="da-DK" altLang="da-DK" sz="1800" kern="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udtryk kan også indeholde metodekald, der returnerer en værdi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"</a:t>
            </a:r>
            <a:r>
              <a:rPr lang="da-DK" altLang="da-DK" sz="1800" kern="0" dirty="0" err="1">
                <a:ea typeface="ＭＳ Ｐゴシック" pitchFamily="34" charset="-128"/>
              </a:rPr>
              <a:t>Name</a:t>
            </a:r>
            <a:r>
              <a:rPr lang="da-DK" altLang="da-DK" sz="1800" kern="0" dirty="0">
                <a:ea typeface="ＭＳ Ｐゴシック" pitchFamily="34" charset="-128"/>
              </a:rPr>
              <a:t>: " er en konstant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kern="0" dirty="0" err="1">
                <a:ea typeface="ＭＳ Ｐゴシック" pitchFamily="34" charset="-128"/>
              </a:rPr>
              <a:t>getName</a:t>
            </a:r>
            <a:r>
              <a:rPr lang="da-DK" altLang="da-DK" sz="1800" kern="0" dirty="0">
                <a:ea typeface="ＭＳ Ｐゴシック" pitchFamily="34" charset="-128"/>
              </a:rPr>
              <a:t>() er et metodekald, der</a:t>
            </a:r>
            <a:br>
              <a:rPr lang="da-DK" altLang="da-DK" sz="1800" kern="0" dirty="0">
                <a:ea typeface="ＭＳ Ｐゴシック" pitchFamily="34" charset="-128"/>
              </a:rPr>
            </a:br>
            <a:r>
              <a:rPr lang="da-DK" altLang="da-DK" sz="1800" kern="0" dirty="0">
                <a:ea typeface="ＭＳ Ｐゴシック" pitchFamily="34" charset="-128"/>
              </a:rPr>
              <a:t>returnerer en tekststreng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+ konkatenerer de to tekststrenge </a:t>
            </a:r>
            <a:r>
              <a:rPr lang="da-DK" altLang="da-DK" sz="1800" kern="0" spc="-60" dirty="0">
                <a:ea typeface="ＭＳ Ｐゴシック" pitchFamily="34" charset="-128"/>
              </a:rPr>
              <a:t>(</a:t>
            </a:r>
            <a:r>
              <a:rPr lang="da-DK" altLang="da-DK" sz="1800" kern="0" spc="-60" dirty="0" err="1">
                <a:ea typeface="ＭＳ Ｐゴシック" pitchFamily="34" charset="-128"/>
              </a:rPr>
              <a:t>concatenation</a:t>
            </a:r>
            <a:r>
              <a:rPr lang="da-DK" altLang="da-DK" sz="1800" kern="0" spc="-60" dirty="0">
                <a:ea typeface="ＭＳ Ｐゴシック" pitchFamily="34" charset="-128"/>
              </a:rPr>
              <a:t> ≈ sammensætning)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292080" y="5517232"/>
            <a:ext cx="309634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>
                <a:solidFill>
                  <a:srgbClr val="008000"/>
                </a:solidFill>
                <a:latin typeface="Courier New" pitchFamily="49" charset="0"/>
              </a:rPr>
              <a:t>Name</a:t>
            </a:r>
            <a:r>
              <a:rPr lang="da-DK" altLang="da-DK" sz="1800" b="1" dirty="0">
                <a:solidFill>
                  <a:srgbClr val="008000"/>
                </a:solidFill>
                <a:latin typeface="Courier New" pitchFamily="49" charset="0"/>
              </a:rPr>
              <a:t>: "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getName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427551" y="1536058"/>
            <a:ext cx="206479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x + 2 * y / z</a:t>
            </a:r>
          </a:p>
        </p:txBody>
      </p:sp>
    </p:spTree>
    <p:extLst>
      <p:ext uri="{BB962C8B-B14F-4D97-AF65-F5344CB8AC3E}">
        <p14:creationId xmlns:p14="http://schemas.microsoft.com/office/powerpoint/2010/main" val="3726539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Brug af udtryk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299" y="1196752"/>
            <a:ext cx="8135367" cy="2889061"/>
          </a:xfrm>
        </p:spPr>
        <p:txBody>
          <a:bodyPr/>
          <a:lstStyle/>
          <a:p>
            <a:pPr eaLnBrk="1" hangingPunct="1"/>
            <a:r>
              <a:rPr lang="da-DK" altLang="da-DK" sz="2000" noProof="0" dirty="0">
                <a:ea typeface="ＭＳ Ｐゴシック" pitchFamily="34" charset="-128"/>
              </a:rPr>
              <a:t>Udryk bruges mange steder, f.eks.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Højresiden af assignment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Return sætning (inde i accessor metoder)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Argumenter til metodekald</a:t>
            </a:r>
          </a:p>
          <a:p>
            <a:pPr eaLnBrk="1" hangingPunct="1">
              <a:spcBef>
                <a:spcPts val="3000"/>
              </a:spcBef>
            </a:pPr>
            <a:r>
              <a:rPr lang="da-DK" altLang="da-DK" sz="2000" dirty="0">
                <a:ea typeface="ＭＳ Ｐゴシック" pitchFamily="34" charset="-128"/>
              </a:rPr>
              <a:t>Alle udtryk har en type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Typen beskriver, hvilke slags (type) værdier udtrykket kan evaluere til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Antag at i og j er variabler af type int og x og y variabler af type double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25</a:t>
            </a:fld>
            <a:endParaRPr lang="da-DK" altLang="da-DK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095761" y="1323387"/>
            <a:ext cx="1560340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i = 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2 * j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095761" y="1778347"/>
            <a:ext cx="1973915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i + j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095761" y="2231810"/>
            <a:ext cx="188536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da-DK" altLang="da-DK" sz="1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da-DK" altLang="da-DK" sz="1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y</a:t>
            </a:r>
            <a:r>
              <a:rPr lang="da-DK" altLang="da-DK" sz="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763688" y="4153833"/>
            <a:ext cx="87104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2 * j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763687" y="4629091"/>
            <a:ext cx="87104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i + j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913947" y="4153833"/>
            <a:ext cx="87104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da-DK" altLang="da-DK" sz="1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da-DK" altLang="da-DK" sz="10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y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706934" y="4186738"/>
            <a:ext cx="432049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>
                <a:solidFill>
                  <a:srgbClr val="FF0000"/>
                </a:solidFill>
                <a:ea typeface="ＭＳ Ｐゴシック" pitchFamily="34" charset="-128"/>
              </a:rPr>
              <a:t>int</a:t>
            </a:r>
          </a:p>
          <a:p>
            <a:pPr eaLnBrk="1" hangingPunct="1"/>
            <a:endParaRPr lang="da-DK" altLang="da-DK" sz="1400" kern="0" dirty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62623" y="4153833"/>
            <a:ext cx="853241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>
                <a:solidFill>
                  <a:srgbClr val="FF0000"/>
                </a:solidFill>
                <a:ea typeface="ＭＳ Ｐゴシック" pitchFamily="34" charset="-128"/>
              </a:rPr>
              <a:t>double</a:t>
            </a:r>
          </a:p>
          <a:p>
            <a:pPr eaLnBrk="1" hangingPunct="1"/>
            <a:endParaRPr lang="da-DK" altLang="da-DK" sz="1400" kern="0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/>
            <a:endParaRPr lang="da-DK" altLang="da-DK" sz="1400" kern="0" dirty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2706934" y="4672839"/>
            <a:ext cx="459291" cy="2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>
                <a:solidFill>
                  <a:srgbClr val="FF0000"/>
                </a:solidFill>
                <a:ea typeface="ＭＳ Ｐゴシック" pitchFamily="34" charset="-128"/>
              </a:rPr>
              <a:t>int</a:t>
            </a:r>
          </a:p>
          <a:p>
            <a:pPr eaLnBrk="1" hangingPunct="1"/>
            <a:endParaRPr lang="da-DK" altLang="da-DK" sz="1400" kern="0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/>
            <a:endParaRPr lang="da-DK" altLang="da-DK" sz="1400" kern="0" dirty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97073" y="5373216"/>
            <a:ext cx="8135367" cy="86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Typen for et udtryk bestemmes af typerne for de variabler, konstanter, og metodekald, der indgår i det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3913947" y="4642677"/>
            <a:ext cx="128462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2.45 * j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256634" y="4676158"/>
            <a:ext cx="803681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400" kern="0" dirty="0">
                <a:solidFill>
                  <a:srgbClr val="FF0000"/>
                </a:solidFill>
                <a:ea typeface="ＭＳ Ｐゴシック" pitchFamily="34" charset="-128"/>
              </a:rPr>
              <a:t>double</a:t>
            </a:r>
          </a:p>
          <a:p>
            <a:pPr eaLnBrk="1" hangingPunct="1"/>
            <a:endParaRPr lang="da-DK" altLang="da-DK" sz="1400" kern="0" dirty="0">
              <a:solidFill>
                <a:srgbClr val="FF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6865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Udtrykkets type skal matche brugen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43994"/>
            <a:ext cx="8420474" cy="5049301"/>
          </a:xfrm>
        </p:spPr>
        <p:txBody>
          <a:bodyPr/>
          <a:lstStyle/>
          <a:p>
            <a:pPr marL="342900" lvl="1" indent="-342900" eaLnBrk="1" hangingPunct="1">
              <a:spcBef>
                <a:spcPts val="54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et assignment skal udtrykkets type matche variablens type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Ok, hvis v og w er variabler af samme type</a:t>
            </a:r>
          </a:p>
          <a:p>
            <a:pPr marL="342900" lvl="1" indent="-342900" eaLnBrk="1" hangingPunct="1">
              <a:spcBef>
                <a:spcPts val="3600"/>
              </a:spcBef>
              <a:buChar char="•"/>
            </a:pP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en return sætning skal udtrykkets type matche metodens returtype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Ok, hvis returtypen er identisk med v's type</a:t>
            </a:r>
          </a:p>
          <a:p>
            <a:pPr marL="342900" lvl="1" indent="-342900" eaLnBrk="1" hangingPunct="1">
              <a:spcBef>
                <a:spcPts val="36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et metodekald skal arguments type matche parameterens type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Ok, hvis parameterens type er den samme</a:t>
            </a:r>
            <a:br>
              <a:rPr lang="da-DK" altLang="da-DK" sz="1800" dirty="0">
                <a:ea typeface="ＭＳ Ｐゴシック" pitchFamily="34" charset="-128"/>
              </a:rPr>
            </a:br>
            <a:r>
              <a:rPr lang="da-DK" altLang="da-DK" sz="1800" dirty="0">
                <a:ea typeface="ＭＳ Ｐゴシック" pitchFamily="34" charset="-128"/>
              </a:rPr>
              <a:t>som argumentets type</a:t>
            </a:r>
          </a:p>
          <a:p>
            <a:pPr marL="342900" lvl="1" indent="-342900" eaLnBrk="1" hangingPunct="1">
              <a:spcBef>
                <a:spcPts val="36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en if sætning skal betingelsen være et boolsk udtryk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Dvs. et udtryk der evaluerer til sand</a:t>
            </a:r>
            <a:br>
              <a:rPr lang="da-DK" altLang="da-DK" sz="1800" dirty="0">
                <a:ea typeface="ＭＳ Ｐゴシック" pitchFamily="34" charset="-128"/>
              </a:rPr>
            </a:br>
            <a:r>
              <a:rPr lang="da-DK" altLang="da-DK" sz="1800" dirty="0">
                <a:ea typeface="ＭＳ Ｐゴシック" pitchFamily="34" charset="-128"/>
              </a:rPr>
              <a:t>eller falsk</a:t>
            </a:r>
          </a:p>
          <a:p>
            <a:pPr lvl="1" eaLnBrk="1" hangingPunct="1"/>
            <a:endParaRPr lang="da-DK" altLang="da-DK" sz="16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26</a:t>
            </a:fld>
            <a:endParaRPr lang="da-DK" altLang="da-DK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973571" y="1491001"/>
            <a:ext cx="165121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v = 2 * w;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966523" y="2584953"/>
            <a:ext cx="206479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v + 1;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948369" y="3678905"/>
            <a:ext cx="2219113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1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da-DK" altLang="da-DK" sz="1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3); 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988230" y="5013176"/>
            <a:ext cx="2340510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(v &lt; w) {…};</a:t>
            </a:r>
          </a:p>
        </p:txBody>
      </p:sp>
    </p:spTree>
    <p:extLst>
      <p:ext uri="{BB962C8B-B14F-4D97-AF65-F5344CB8AC3E}">
        <p14:creationId xmlns:p14="http://schemas.microsoft.com/office/powerpoint/2010/main" val="922721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Matchende typer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27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26619" y="1124744"/>
            <a:ext cx="8021845" cy="3761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Hvad betyder det at to typer </a:t>
            </a:r>
            <a:r>
              <a:rPr lang="da-DK" altLang="da-DK" sz="2000" kern="0" dirty="0">
                <a:solidFill>
                  <a:srgbClr val="008000"/>
                </a:solidFill>
                <a:ea typeface="ＭＳ Ｐゴシック" pitchFamily="34" charset="-128"/>
              </a:rPr>
              <a:t>matcher</a:t>
            </a:r>
            <a:r>
              <a:rPr lang="da-DK" altLang="da-DK" sz="2000" kern="0" dirty="0">
                <a:ea typeface="ＭＳ Ｐゴシック" pitchFamily="34" charset="-128"/>
              </a:rPr>
              <a:t> hinanden?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Det er trivielt opfyldt, hvis de to typer er identiske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kan godt have et match uden at typerne er helt identiske</a:t>
            </a:r>
          </a:p>
          <a:p>
            <a:pPr lvl="1" eaLnBrk="1" hangingPunct="1"/>
            <a:r>
              <a:rPr lang="da-DK" altLang="da-DK" sz="1800" spc="-50" dirty="0">
                <a:ea typeface="ＭＳ Ｐゴシック" pitchFamily="34" charset="-128"/>
              </a:rPr>
              <a:t>F.eks. kan man bruge en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int</a:t>
            </a:r>
            <a:r>
              <a:rPr lang="da-DK" altLang="da-DK" sz="1800" spc="-50" dirty="0">
                <a:ea typeface="ＭＳ Ｐゴシック" pitchFamily="34" charset="-128"/>
              </a:rPr>
              <a:t>, de steder hvor der kræves en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</a:p>
          <a:p>
            <a:pPr lvl="1" eaLnBrk="1" hangingPunct="1"/>
            <a:r>
              <a:rPr lang="da-DK" altLang="da-DK" sz="1800" spc="-50" dirty="0">
                <a:ea typeface="ＭＳ Ｐゴシック" pitchFamily="34" charset="-128"/>
              </a:rPr>
              <a:t>Argumentet er af type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int</a:t>
            </a:r>
            <a:r>
              <a:rPr lang="da-DK" altLang="da-DK" sz="1800" spc="-50" dirty="0">
                <a:ea typeface="ＭＳ Ｐゴシック" pitchFamily="34" charset="-128"/>
              </a:rPr>
              <a:t>, mens</a:t>
            </a:r>
            <a:br>
              <a:rPr lang="da-DK" altLang="da-DK" sz="1800" spc="-50" dirty="0">
                <a:ea typeface="ＭＳ Ｐゴシック" pitchFamily="34" charset="-128"/>
              </a:rPr>
            </a:br>
            <a:r>
              <a:rPr lang="da-DK" altLang="da-DK" sz="1800" spc="-50" dirty="0">
                <a:ea typeface="ＭＳ Ｐゴシック" pitchFamily="34" charset="-128"/>
              </a:rPr>
              <a:t>parameteren er af type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</a:p>
          <a:p>
            <a:pPr lvl="1" eaLnBrk="1" hangingPunct="1"/>
            <a:r>
              <a:rPr lang="da-DK" altLang="da-DK" sz="1800" spc="-50" dirty="0">
                <a:ea typeface="ＭＳ Ｐゴシック" pitchFamily="34" charset="-128"/>
              </a:rPr>
              <a:t>Første </a:t>
            </a:r>
            <a:r>
              <a:rPr lang="da-DK" altLang="da-DK" sz="1800" spc="-50" dirty="0" err="1">
                <a:ea typeface="ＭＳ Ｐゴシック" pitchFamily="34" charset="-128"/>
              </a:rPr>
              <a:t>operand</a:t>
            </a:r>
            <a:r>
              <a:rPr lang="da-DK" altLang="da-DK" sz="1800" spc="-50" dirty="0">
                <a:ea typeface="ＭＳ Ｐゴシック" pitchFamily="34" charset="-128"/>
              </a:rPr>
              <a:t> er en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int</a:t>
            </a:r>
            <a:r>
              <a:rPr lang="da-DK" altLang="da-DK" sz="1800" spc="-50" dirty="0">
                <a:ea typeface="ＭＳ Ｐゴシック" pitchFamily="34" charset="-128"/>
              </a:rPr>
              <a:t>, men</a:t>
            </a:r>
            <a:br>
              <a:rPr lang="da-DK" altLang="da-DK" sz="1800" spc="-50" dirty="0">
                <a:ea typeface="ＭＳ Ｐゴシック" pitchFamily="34" charset="-128"/>
              </a:rPr>
            </a:br>
            <a:r>
              <a:rPr lang="da-DK" altLang="da-DK" sz="1800" spc="-50" dirty="0">
                <a:ea typeface="ＭＳ Ｐゴシック" pitchFamily="34" charset="-128"/>
              </a:rPr>
              <a:t>bruges som en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  <a:br>
              <a:rPr lang="da-DK" altLang="da-DK" sz="1800" spc="-50" dirty="0">
                <a:ea typeface="ＭＳ Ｐゴシック" pitchFamily="34" charset="-128"/>
              </a:rPr>
            </a:br>
            <a:r>
              <a:rPr lang="da-DK" altLang="da-DK" sz="1800" spc="-50" dirty="0">
                <a:ea typeface="ＭＳ Ｐゴシック" pitchFamily="34" charset="-128"/>
              </a:rPr>
              <a:t>(resultatet er en </a:t>
            </a:r>
            <a:r>
              <a:rPr lang="da-DK" altLang="da-DK" sz="1800" b="1" spc="-50" dirty="0">
                <a:solidFill>
                  <a:srgbClr val="008000"/>
                </a:solidFill>
                <a:ea typeface="ＭＳ Ｐゴシック" pitchFamily="34" charset="-128"/>
              </a:rPr>
              <a:t>double</a:t>
            </a:r>
            <a:r>
              <a:rPr lang="da-DK" altLang="da-DK" sz="1800" spc="-50" dirty="0">
                <a:ea typeface="ＭＳ Ｐゴシック" pitchFamily="34" charset="-128"/>
              </a:rPr>
              <a:t>)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nogle uger skal vi se på subklasser / subtyper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Så bliver tingene mere komplekse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De steder man skal bruge et udtryk af en bestemt type, kan man i stedet bruge et udtryk, hvor typen er en subtype af den krævede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076056" y="2780928"/>
            <a:ext cx="1669352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move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(100);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057007" y="3455843"/>
            <a:ext cx="1459210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14 / 7.0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144343" y="3453121"/>
            <a:ext cx="726029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2.0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58449" y="3484610"/>
            <a:ext cx="432049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a-DK" altLang="da-DK" sz="1600" kern="0" dirty="0">
                <a:solidFill>
                  <a:srgbClr val="FF0000"/>
                </a:solidFill>
                <a:ea typeface="ＭＳ Ｐゴシック" pitchFamily="34" charset="-128"/>
                <a:sym typeface="Wingdings" panose="05000000000000000000" pitchFamily="2" charset="2"/>
              </a:rPr>
              <a:t></a:t>
            </a:r>
            <a:endParaRPr lang="da-DK" altLang="da-DK" sz="1600" kern="0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eaLnBrk="1" hangingPunct="1"/>
            <a:endParaRPr lang="da-DK" altLang="da-DK" sz="1400" kern="0" dirty="0">
              <a:solidFill>
                <a:srgbClr val="FF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0734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Javas typebegreb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28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26619" y="1124744"/>
            <a:ext cx="7805821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Java sproget har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stærkt type check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Dvs. at mismatch mellem typer (i langt de fleste tilfælde) opdages, når programmet oversættes (undtagelsen er brug af type-cast)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Andre sprog opdager først typefejl, når programmet køres – eller opdager dem slet ikke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Stærkt type check er en stor fordel for programmøren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Mange programmeringsfejl opdages under oversættelsen, hvor de som regel er lette at rette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Andre sprog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Funktionelle sprog har også stærkt type check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JavaScript er et sprog til webbrowsere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Syntaksen ligner Java, men der 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altLang="da-DK" sz="1800" dirty="0">
                <a:ea typeface="ＭＳ Ｐゴシック" pitchFamily="34" charset="-128"/>
              </a:rPr>
              <a:t> stærkt type check, hvilket kan gøre det vanskeligt at lokalisere visse slags fejl</a:t>
            </a:r>
          </a:p>
        </p:txBody>
      </p:sp>
    </p:spTree>
    <p:extLst>
      <p:ext uri="{BB962C8B-B14F-4D97-AF65-F5344CB8AC3E}">
        <p14:creationId xmlns:p14="http://schemas.microsoft.com/office/powerpoint/2010/main" val="2420179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Udvalgte operatorer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4" y="1196752"/>
            <a:ext cx="3455422" cy="36858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2000" noProof="0" dirty="0">
                <a:ea typeface="ＭＳ Ｐゴシック" pitchFamily="34" charset="-128"/>
              </a:rPr>
              <a:t>Aritmetiske operatorer</a:t>
            </a:r>
          </a:p>
          <a:p>
            <a:pPr eaLnBrk="1" hangingPunct="1"/>
            <a:endParaRPr lang="da-DK" altLang="da-DK" sz="2000" noProof="0" dirty="0">
              <a:ea typeface="ＭＳ Ｐゴシック" pitchFamily="34" charset="-128"/>
            </a:endParaRPr>
          </a:p>
          <a:p>
            <a:pPr eaLnBrk="1" hangingPunct="1"/>
            <a:endParaRPr lang="da-DK" altLang="da-DK" sz="2000" noProof="0" dirty="0">
              <a:ea typeface="ＭＳ Ｐゴシック" pitchFamily="34" charset="-128"/>
            </a:endParaRPr>
          </a:p>
        </p:txBody>
      </p:sp>
      <p:sp>
        <p:nvSpPr>
          <p:cNvPr id="48131" name="Text Box 4"/>
          <p:cNvSpPr txBox="1">
            <a:spLocks noChangeArrowheads="1"/>
          </p:cNvSpPr>
          <p:nvPr/>
        </p:nvSpPr>
        <p:spPr bwMode="auto">
          <a:xfrm>
            <a:off x="647205" y="1618570"/>
            <a:ext cx="3649662" cy="4572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 +  -  *  /  %  ...</a:t>
            </a:r>
          </a:p>
        </p:txBody>
      </p:sp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647205" y="2856214"/>
            <a:ext cx="2919412" cy="4572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>
                <a:solidFill>
                  <a:schemeClr val="tx1"/>
                </a:solidFill>
                <a:latin typeface="Courier New" pitchFamily="49" charset="0"/>
              </a:rPr>
              <a:t> &amp;&amp;  ||  !  ...</a:t>
            </a:r>
          </a:p>
        </p:txBody>
      </p:sp>
      <p:sp>
        <p:nvSpPr>
          <p:cNvPr id="48137" name="Text Box 10"/>
          <p:cNvSpPr txBox="1">
            <a:spLocks noChangeArrowheads="1"/>
          </p:cNvSpPr>
          <p:nvPr/>
        </p:nvSpPr>
        <p:spPr bwMode="auto">
          <a:xfrm>
            <a:off x="647205" y="4056922"/>
            <a:ext cx="4140597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>
                <a:solidFill>
                  <a:schemeClr val="tx1"/>
                </a:solidFill>
                <a:latin typeface="Courier New" pitchFamily="49" charset="0"/>
              </a:rPr>
              <a:t> ==  !=  &lt;  &gt;  &lt;=  &gt;=</a:t>
            </a:r>
          </a:p>
        </p:txBody>
      </p:sp>
      <p:sp>
        <p:nvSpPr>
          <p:cNvPr id="48139" name="Text Box 12"/>
          <p:cNvSpPr txBox="1">
            <a:spLocks noChangeArrowheads="1"/>
          </p:cNvSpPr>
          <p:nvPr/>
        </p:nvSpPr>
        <p:spPr bwMode="auto">
          <a:xfrm>
            <a:off x="4973379" y="1124744"/>
            <a:ext cx="4135125" cy="253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da-DK" altLang="da-DK" b="1" dirty="0">
                <a:latin typeface="+mn-lt"/>
                <a:cs typeface="ＭＳ Ｐゴシック" pitchFamily="-106" charset="-128"/>
              </a:rPr>
              <a:t>Nogle operatorer er </a:t>
            </a:r>
            <a:r>
              <a:rPr lang="da-DK" altLang="da-DK" b="1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overloadede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Det betyder, at de kan bruges på argumenter af forskellig type</a:t>
            </a:r>
          </a:p>
          <a:p>
            <a:pPr marL="457200" lvl="1" indent="0" eaLnBrk="1" hangingPunct="1">
              <a:spcBef>
                <a:spcPct val="20000"/>
              </a:spcBef>
            </a:pP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+  kan betyde læg sammen (for</a:t>
            </a:r>
            <a:br>
              <a:rPr lang="da-DK" altLang="da-DK" sz="1800" dirty="0">
                <a:solidFill>
                  <a:srgbClr val="000066"/>
                </a:solidFill>
                <a:latin typeface="+mn-lt"/>
              </a:rPr>
            </a:b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    </a:t>
            </a:r>
            <a:r>
              <a:rPr lang="da-DK" altLang="da-DK" sz="1800" spc="-40" dirty="0">
                <a:solidFill>
                  <a:srgbClr val="000066"/>
                </a:solidFill>
                <a:latin typeface="+mn-lt"/>
              </a:rPr>
              <a:t>heltal, reelle tal eller en blanding)</a:t>
            </a:r>
          </a:p>
          <a:p>
            <a:pPr marL="457200" lvl="1" indent="0" eaLnBrk="1" hangingPunct="1">
              <a:spcBef>
                <a:spcPct val="20000"/>
              </a:spcBef>
            </a:pP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+  kan også betyde konkatenation</a:t>
            </a:r>
            <a:br>
              <a:rPr lang="da-DK" altLang="da-DK" sz="1800" dirty="0">
                <a:solidFill>
                  <a:srgbClr val="000066"/>
                </a:solidFill>
                <a:latin typeface="+mn-lt"/>
              </a:rPr>
            </a:b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    (sammensætning af strenge)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29</a:t>
            </a:fld>
            <a:endParaRPr lang="da-DK" altLang="da-DK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39552" y="3670399"/>
            <a:ext cx="3316715" cy="34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>
                <a:ea typeface="ＭＳ Ｐゴシック" pitchFamily="34" charset="-128"/>
              </a:rPr>
              <a:t>Relationelle operatorer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39552" y="2446263"/>
            <a:ext cx="2789527" cy="36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>
                <a:ea typeface="ＭＳ Ｐゴシック" pitchFamily="34" charset="-128"/>
              </a:rPr>
              <a:t>Logiske operatorer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39554" y="4819253"/>
            <a:ext cx="3163766" cy="363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>
                <a:ea typeface="ＭＳ Ｐゴシック" pitchFamily="34" charset="-128"/>
              </a:rPr>
              <a:t>new er også en operator</a:t>
            </a:r>
          </a:p>
        </p:txBody>
      </p:sp>
      <p:sp>
        <p:nvSpPr>
          <p:cNvPr id="48135" name="Text Box 8"/>
          <p:cNvSpPr txBox="1">
            <a:spLocks noChangeArrowheads="1"/>
          </p:cNvSpPr>
          <p:nvPr/>
        </p:nvSpPr>
        <p:spPr bwMode="auto">
          <a:xfrm>
            <a:off x="647205" y="5233669"/>
            <a:ext cx="3131283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4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 Class(...);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004048" y="3607682"/>
            <a:ext cx="3888432" cy="134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Char char="•"/>
            </a:pPr>
            <a:r>
              <a:rPr lang="da-DK" altLang="da-DK" b="1" dirty="0">
                <a:latin typeface="+mn-lt"/>
                <a:cs typeface="ＭＳ Ｐゴシック" pitchFamily="-106" charset="-128"/>
              </a:rPr>
              <a:t>Præcedens regler</a:t>
            </a:r>
          </a:p>
          <a:p>
            <a:pPr lvl="1" eaLnBrk="1" hangingPunct="1">
              <a:spcBef>
                <a:spcPct val="20000"/>
              </a:spcBef>
              <a:buChar char="–"/>
            </a:pP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Bestemmer rækkefølgen, som operatorerne udføres i</a:t>
            </a:r>
          </a:p>
          <a:p>
            <a:pPr lvl="1" eaLnBrk="1" hangingPunct="1">
              <a:spcBef>
                <a:spcPct val="20000"/>
              </a:spcBef>
              <a:buChar char="–"/>
            </a:pP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4 + 3 * 5 evaluerer til 19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004048" y="5124171"/>
            <a:ext cx="3991109" cy="73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da-DK" altLang="da-DK" b="1" dirty="0">
                <a:latin typeface="+mn-lt"/>
                <a:cs typeface="ＭＳ Ｐゴシック" pitchFamily="-106" charset="-128"/>
              </a:rPr>
              <a:t>Java har 15 niveauer</a:t>
            </a:r>
          </a:p>
          <a:p>
            <a:pPr lvl="1" eaLnBrk="1" hangingPunct="1">
              <a:spcBef>
                <a:spcPct val="20000"/>
              </a:spcBef>
              <a:buChar char="–"/>
            </a:pP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Brug parenteser, når I er i tvivl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3714531" y="2860406"/>
            <a:ext cx="366104" cy="46384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^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4139952" y="2632845"/>
            <a:ext cx="1152128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lvl="1" indent="0" eaLnBrk="1" hangingPunct="1">
              <a:spcBef>
                <a:spcPct val="20000"/>
              </a:spcBef>
            </a:pPr>
            <a:r>
              <a:rPr lang="da-DK" sz="1800" dirty="0" err="1">
                <a:solidFill>
                  <a:srgbClr val="000066"/>
                </a:solidFill>
                <a:latin typeface="+mn-lt"/>
              </a:rPr>
              <a:t>bitvis</a:t>
            </a:r>
            <a:r>
              <a:rPr lang="da-DK" sz="1800" dirty="0">
                <a:solidFill>
                  <a:srgbClr val="000066"/>
                </a:solidFill>
                <a:latin typeface="+mn-lt"/>
              </a:rPr>
              <a:t> eksklusiv OR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19692" y="6108218"/>
            <a:ext cx="5752508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om udtryk og operatorer: Appendix C</a:t>
            </a:r>
          </a:p>
          <a:p>
            <a:pPr lvl="1" eaLnBrk="1" hangingPunct="1"/>
            <a:endParaRPr lang="da-DK" altLang="da-DK" sz="1600" kern="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6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824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9" grpId="0"/>
      <p:bldP spid="13" grpId="0"/>
      <p:bldP spid="14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Metodekald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971304" y="4581128"/>
            <a:ext cx="4427620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object-reference.method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(…);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030409" y="1849783"/>
            <a:ext cx="1885407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method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(…);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958401" y="5994522"/>
            <a:ext cx="2781495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p1.setFarther(p2);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030087" y="2348880"/>
            <a:ext cx="2051773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isTeenager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76545" y="1082435"/>
            <a:ext cx="4139471" cy="76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Internt metodekald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Kald af metode i samme objekt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76544" y="3429000"/>
            <a:ext cx="6731760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Eksternt metodekald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Kald af metode i andet objekt</a:t>
            </a:r>
          </a:p>
          <a:p>
            <a:pPr lvl="1" eaLnBrk="1" hangingPunct="1">
              <a:buFontTx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Dot notation (</a:t>
            </a:r>
            <a:r>
              <a:rPr lang="da-DK" altLang="da-DK" sz="1800" dirty="0" err="1">
                <a:ea typeface="ＭＳ Ｐゴシック" pitchFamily="34" charset="-128"/>
              </a:rPr>
              <a:t>dot</a:t>
            </a:r>
            <a:r>
              <a:rPr lang="da-DK" altLang="da-DK" sz="1800" dirty="0">
                <a:ea typeface="ＭＳ Ｐゴシック" pitchFamily="34" charset="-128"/>
              </a:rPr>
              <a:t> = punktum på amerikansk)</a:t>
            </a:r>
          </a:p>
          <a:p>
            <a:pPr eaLnBrk="1" hangingPunct="1">
              <a:spcBef>
                <a:spcPts val="1800"/>
              </a:spcBef>
            </a:pPr>
            <a:endParaRPr lang="da-DK" altLang="da-DK" sz="2000" kern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</a:t>
            </a:fld>
            <a:endParaRPr lang="da-DK" altLang="da-DK" dirty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012512" y="2803334"/>
            <a:ext cx="2636991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setName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>
                <a:solidFill>
                  <a:srgbClr val="008000"/>
                </a:solidFill>
                <a:latin typeface="Courier New" pitchFamily="49" charset="0"/>
              </a:rPr>
              <a:t>"Maria"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973767" y="5073870"/>
            <a:ext cx="2491809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p1.isTeenager();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973767" y="5525088"/>
            <a:ext cx="3013017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p1.setName(</a:t>
            </a:r>
            <a:r>
              <a:rPr lang="da-DK" altLang="da-DK" sz="1800" b="1" dirty="0">
                <a:solidFill>
                  <a:srgbClr val="008000"/>
                </a:solidFill>
                <a:latin typeface="Courier New" pitchFamily="49" charset="0"/>
              </a:rPr>
              <a:t>"Maria"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4427984" y="5196583"/>
            <a:ext cx="4104456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00FF"/>
                </a:solidFill>
                <a:latin typeface="+mn-lt"/>
              </a:rPr>
              <a:t>Det udtryk man bruger for en parameter skal matche parameterens type</a:t>
            </a:r>
          </a:p>
        </p:txBody>
      </p:sp>
      <p:sp>
        <p:nvSpPr>
          <p:cNvPr id="24" name="TextBox 1"/>
          <p:cNvSpPr txBox="1">
            <a:spLocks noChangeArrowheads="1"/>
          </p:cNvSpPr>
          <p:nvPr/>
        </p:nvSpPr>
        <p:spPr bwMode="auto">
          <a:xfrm>
            <a:off x="4211960" y="2135732"/>
            <a:ext cx="4176464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00FF"/>
                </a:solidFill>
                <a:latin typeface="+mn-lt"/>
              </a:rPr>
              <a:t>Det udtryk man bruger for en parameter skal matche parameterens type</a:t>
            </a: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4427984" y="5887890"/>
            <a:ext cx="3742349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00FF"/>
                </a:solidFill>
                <a:latin typeface="+mn-lt"/>
              </a:rPr>
              <a:t>Metoden skal være erklæret i objekt-referencens type (der er en klasse)</a:t>
            </a:r>
          </a:p>
        </p:txBody>
      </p:sp>
    </p:spTree>
    <p:extLst>
      <p:ext uri="{BB962C8B-B14F-4D97-AF65-F5344CB8AC3E}">
        <p14:creationId xmlns:p14="http://schemas.microsoft.com/office/powerpoint/2010/main" val="22569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nimBg="1"/>
      <p:bldP spid="16" grpId="0" animBg="1"/>
      <p:bldP spid="13" grpId="0"/>
      <p:bldP spid="20" grpId="0" animBg="1"/>
      <p:bldP spid="21" grpId="0" animBg="1"/>
      <p:bldP spid="23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Syntaktiske elementer i Java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136904" cy="554483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2000" dirty="0">
                <a:ea typeface="ＭＳ Ｐゴシック" pitchFamily="34" charset="-128"/>
              </a:rPr>
              <a:t>Reserverede ord (</a:t>
            </a:r>
            <a:r>
              <a:rPr lang="en-US" altLang="da-DK" sz="2000" dirty="0">
                <a:ea typeface="ＭＳ Ｐゴシック" pitchFamily="34" charset="-128"/>
              </a:rPr>
              <a:t>keywords</a:t>
            </a:r>
            <a:r>
              <a:rPr lang="da-DK" altLang="da-DK" sz="2000" dirty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class</a:t>
            </a: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new</a:t>
            </a: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public, if</a:t>
            </a: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for</a:t>
            </a: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da-DK" altLang="da-DK" sz="1800" b="1" dirty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while</a:t>
            </a: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>
                <a:solidFill>
                  <a:srgbClr val="7030A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private</a:t>
            </a: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,...</a:t>
            </a:r>
          </a:p>
          <a:p>
            <a:pPr lvl="4" eaLnBrk="1" hangingPunct="1">
              <a:lnSpc>
                <a:spcPct val="90000"/>
              </a:lnSpc>
            </a:pPr>
            <a:endParaRPr lang="da-DK" altLang="da-DK" sz="1100" dirty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>
                <a:ea typeface="ＭＳ Ｐゴシック" pitchFamily="34" charset="-128"/>
              </a:rPr>
              <a:t>Navne (</a:t>
            </a:r>
            <a:r>
              <a:rPr lang="en-US" altLang="da-DK" sz="2000" dirty="0">
                <a:ea typeface="ＭＳ Ｐゴシック" pitchFamily="34" charset="-128"/>
              </a:rPr>
              <a:t>identifiers</a:t>
            </a:r>
            <a:r>
              <a:rPr lang="da-DK" altLang="da-DK" sz="2000" dirty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int</a:t>
            </a: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boolean</a:t>
            </a: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double</a:t>
            </a: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String, Person, Date, p1, age,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turn</a:t>
            </a: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move,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day</a:t>
            </a: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month</a:t>
            </a: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year</a:t>
            </a: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...</a:t>
            </a:r>
          </a:p>
          <a:p>
            <a:pPr lvl="4" eaLnBrk="1" hangingPunct="1">
              <a:lnSpc>
                <a:spcPct val="90000"/>
              </a:lnSpc>
            </a:pPr>
            <a:endParaRPr lang="da-DK" altLang="da-DK" sz="1100" dirty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>
                <a:ea typeface="ＭＳ Ｐゴシック" pitchFamily="34" charset="-128"/>
              </a:rPr>
              <a:t>Konstanter (</a:t>
            </a:r>
            <a:r>
              <a:rPr lang="en-US" altLang="da-DK" sz="2000" dirty="0">
                <a:ea typeface="ＭＳ Ｐゴシック" pitchFamily="34" charset="-128"/>
              </a:rPr>
              <a:t>literals</a:t>
            </a:r>
            <a:r>
              <a:rPr lang="da-DK" altLang="da-DK" sz="2000" dirty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ja-JP" sz="1800" b="1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"Aarhus Universitet"</a:t>
            </a:r>
            <a:r>
              <a:rPr lang="da-DK" altLang="ja-JP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1928, 5.78, </a:t>
            </a:r>
            <a:r>
              <a:rPr lang="da-DK" altLang="ja-JP" sz="1800" b="1" dirty="0">
                <a:solidFill>
                  <a:srgbClr val="0070C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true</a:t>
            </a:r>
            <a:r>
              <a:rPr lang="da-DK" altLang="ja-JP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da-DK" altLang="ja-JP" sz="1800" b="1" dirty="0">
                <a:solidFill>
                  <a:srgbClr val="0070C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false</a:t>
            </a:r>
            <a:r>
              <a:rPr lang="da-DK" altLang="ja-JP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,...</a:t>
            </a:r>
          </a:p>
          <a:p>
            <a:pPr lvl="4" eaLnBrk="1" hangingPunct="1">
              <a:lnSpc>
                <a:spcPct val="90000"/>
              </a:lnSpc>
            </a:pPr>
            <a:endParaRPr lang="da-DK" altLang="da-DK" sz="1100" dirty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>
                <a:ea typeface="ＭＳ Ｐゴシック" pitchFamily="34" charset="-128"/>
              </a:rPr>
              <a:t>Specialtegn (</a:t>
            </a:r>
            <a:r>
              <a:rPr lang="en-US" altLang="da-DK" sz="2000" dirty="0">
                <a:ea typeface="ＭＳ Ｐゴシック" pitchFamily="34" charset="-128"/>
              </a:rPr>
              <a:t>special characters</a:t>
            </a:r>
            <a:r>
              <a:rPr lang="da-DK" altLang="da-DK" sz="2000" dirty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; ( ) { } &lt; &gt; = + </a:t>
            </a: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  <a:sym typeface="Symbol" pitchFamily="18" charset="2"/>
              </a:rPr>
              <a:t></a:t>
            </a: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* / &lt; &lt;= == != ? : &amp;&amp; </a:t>
            </a:r>
            <a:r>
              <a:rPr lang="da-DK" altLang="da-DK" sz="1800" b="1" dirty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rPr>
              <a:t>|</a:t>
            </a:r>
            <a:r>
              <a:rPr lang="da-DK" altLang="da-DK" sz="400" b="1" dirty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rPr>
              <a:t>|  </a:t>
            </a: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! ...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// /* */ /** @</a:t>
            </a:r>
            <a:endParaRPr lang="da-DK" altLang="da-DK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lvl="4" eaLnBrk="1" hangingPunct="1">
              <a:lnSpc>
                <a:spcPct val="90000"/>
              </a:lnSpc>
            </a:pPr>
            <a:endParaRPr lang="da-DK" altLang="da-DK" sz="1100" dirty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000" dirty="0">
                <a:ea typeface="ＭＳ Ｐゴシック" pitchFamily="34" charset="-128"/>
              </a:rPr>
              <a:t>Luft (</a:t>
            </a:r>
            <a:r>
              <a:rPr lang="en-US" altLang="da-DK" sz="2000" dirty="0">
                <a:ea typeface="ＭＳ Ｐゴシック" pitchFamily="34" charset="-128"/>
              </a:rPr>
              <a:t>white space</a:t>
            </a:r>
            <a:r>
              <a:rPr lang="da-DK" altLang="da-DK" sz="2000" dirty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linjeskift, mellemrum, tab, ...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kan indsættes vikårligt </a:t>
            </a:r>
            <a:r>
              <a:rPr lang="da-DK" altLang="da-DK" sz="1800" b="1" dirty="0">
                <a:ea typeface="ＭＳ Ｐゴシック" pitchFamily="34" charset="-128"/>
              </a:rPr>
              <a:t>mellem</a:t>
            </a:r>
            <a:r>
              <a:rPr lang="da-DK" altLang="da-DK" sz="1800" dirty="0">
                <a:ea typeface="ＭＳ Ｐゴシック" pitchFamily="34" charset="-128"/>
              </a:rPr>
              <a:t> syntaktiske elementer uden at betydningen påvirkes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30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56176" y="2636912"/>
            <a:ext cx="2592288" cy="576064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1500"/>
              </a:spcBef>
            </a:pPr>
            <a:r>
              <a:rPr lang="da-DK" sz="1400" kern="0" dirty="0">
                <a:solidFill>
                  <a:srgbClr val="0000FF"/>
                </a:solidFill>
              </a:rPr>
              <a:t>Farverne er dem, som BlueJ og mine slides bruger</a:t>
            </a:r>
          </a:p>
        </p:txBody>
      </p:sp>
    </p:spTree>
    <p:extLst>
      <p:ext uri="{BB962C8B-B14F-4D97-AF65-F5344CB8AC3E}">
        <p14:creationId xmlns:p14="http://schemas.microsoft.com/office/powerpoint/2010/main" val="379983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noProof="0" dirty="0">
                <a:ea typeface="ＭＳ Ｐゴシック" charset="-128"/>
              </a:rPr>
              <a:t>Java </a:t>
            </a:r>
            <a:r>
              <a:rPr lang="da-DK" altLang="da-DK" sz="3200" noProof="0" dirty="0" err="1">
                <a:ea typeface="ＭＳ Ｐゴシック" charset="-128"/>
              </a:rPr>
              <a:t>style</a:t>
            </a:r>
            <a:r>
              <a:rPr lang="da-DK" altLang="da-DK" sz="3200" noProof="0" dirty="0">
                <a:ea typeface="ＭＳ Ｐゴシック" charset="-128"/>
              </a:rPr>
              <a:t> </a:t>
            </a:r>
            <a:r>
              <a:rPr lang="da-DK" altLang="da-DK" sz="3200" dirty="0">
                <a:ea typeface="ＭＳ Ｐゴシック" charset="-128"/>
              </a:rPr>
              <a:t>g</a:t>
            </a:r>
            <a:r>
              <a:rPr lang="da-DK" altLang="da-DK" sz="3200" noProof="0" dirty="0" err="1">
                <a:ea typeface="ＭＳ Ｐゴシック" charset="-128"/>
              </a:rPr>
              <a:t>uide</a:t>
            </a:r>
            <a:r>
              <a:rPr lang="da-DK" altLang="da-DK" sz="3200" noProof="0" dirty="0">
                <a:ea typeface="ＭＳ Ｐゴシック" charset="-128"/>
              </a:rPr>
              <a:t> (regler for </a:t>
            </a:r>
            <a:r>
              <a:rPr lang="da-DK" altLang="da-DK" sz="3200" dirty="0">
                <a:ea typeface="ＭＳ Ｐゴシック" charset="-128"/>
              </a:rPr>
              <a:t>pæn </a:t>
            </a:r>
            <a:r>
              <a:rPr lang="da-DK" altLang="da-DK" sz="3200" noProof="0" dirty="0">
                <a:ea typeface="ＭＳ Ｐゴシック" charset="-128"/>
              </a:rPr>
              <a:t>kode)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68313" y="1052736"/>
            <a:ext cx="8207375" cy="316835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da-DK" altLang="da-DK" sz="2000" noProof="0" dirty="0">
                <a:ea typeface="ＭＳ Ｐゴシック" charset="-128"/>
              </a:rPr>
              <a:t>Navngivning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noProof="0" dirty="0">
                <a:ea typeface="ＭＳ Ｐゴシック" charset="-128"/>
              </a:rPr>
              <a:t>Navne skrives på </a:t>
            </a:r>
            <a:r>
              <a:rPr lang="da-DK" altLang="da-DK" sz="1800" b="1" noProof="0" dirty="0">
                <a:solidFill>
                  <a:srgbClr val="008000"/>
                </a:solidFill>
                <a:ea typeface="ＭＳ Ｐゴシック" charset="-128"/>
              </a:rPr>
              <a:t>engelsk</a:t>
            </a:r>
            <a:r>
              <a:rPr lang="da-DK" altLang="da-DK" sz="1800" noProof="0" dirty="0">
                <a:ea typeface="ＭＳ Ｐゴシック" charset="-128"/>
              </a:rPr>
              <a:t> (eller amerikansk) og</a:t>
            </a:r>
            <a:br>
              <a:rPr lang="da-DK" altLang="da-DK" sz="1800" noProof="0" dirty="0">
                <a:ea typeface="ＭＳ Ｐゴシック" charset="-128"/>
              </a:rPr>
            </a:br>
            <a:r>
              <a:rPr lang="da-DK" altLang="da-DK" sz="1800" noProof="0" dirty="0">
                <a:ea typeface="ＭＳ Ｐゴシック" charset="-128"/>
              </a:rPr>
              <a:t>skal være velvalgte (beskrivende)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>
                <a:ea typeface="ＭＳ Ｐゴシック" charset="-128"/>
              </a:rPr>
              <a:t>Klasser: med </a:t>
            </a:r>
            <a:r>
              <a:rPr lang="da-DK" altLang="da-DK" sz="1800" b="1" noProof="0" dirty="0">
                <a:solidFill>
                  <a:srgbClr val="008000"/>
                </a:solidFill>
                <a:ea typeface="ＭＳ Ｐゴシック" charset="-128"/>
              </a:rPr>
              <a:t>stort</a:t>
            </a:r>
            <a:r>
              <a:rPr lang="da-DK" altLang="da-DK" sz="1800" noProof="0" dirty="0">
                <a:ea typeface="ＭＳ Ｐゴシック" charset="-128"/>
              </a:rPr>
              <a:t> </a:t>
            </a:r>
            <a:r>
              <a:rPr lang="da-DK" altLang="da-DK" sz="1800" noProof="0" dirty="0" err="1">
                <a:ea typeface="ＭＳ Ｐゴシック" charset="-128"/>
              </a:rPr>
              <a:t>CamelCase</a:t>
            </a:r>
            <a:endParaRPr lang="da-DK" altLang="da-DK" sz="1800" noProof="0" dirty="0">
              <a:ea typeface="ＭＳ Ｐゴシック" charset="-128"/>
            </a:endParaRPr>
          </a:p>
          <a:p>
            <a:pPr lvl="2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</a:rPr>
              <a:t>eks.: </a:t>
            </a:r>
            <a:r>
              <a:rPr lang="da-DK" altLang="da-DK" sz="1800" b="1" noProof="0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Person, </a:t>
            </a:r>
            <a:r>
              <a:rPr lang="da-DK" altLang="da-DK" sz="1800" b="1" noProof="0" dirty="0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String</a:t>
            </a:r>
            <a:r>
              <a:rPr lang="da-DK" altLang="da-DK" sz="1800" b="1" noProof="0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 </a:t>
            </a:r>
            <a:r>
              <a:rPr lang="da-DK" altLang="da-DK" sz="1800" b="1" noProof="0" dirty="0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NumberDisplay</a:t>
            </a:r>
            <a:r>
              <a:rPr lang="da-DK" altLang="da-DK" sz="1800" b="1" noProof="0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</a:t>
            </a:r>
            <a:r>
              <a:rPr lang="da-DK" altLang="da-DK" b="1" noProof="0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endParaRPr lang="da-DK" altLang="da-DK" sz="1500" b="1" noProof="0" dirty="0">
              <a:latin typeface="Courier New" panose="02070309020205020404" pitchFamily="49" charset="0"/>
              <a:ea typeface="ＭＳ Ｐゴシック" charset="-128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>
                <a:ea typeface="ＭＳ Ｐゴシック" charset="-128"/>
              </a:rPr>
              <a:t>Variabler og metodenavne: med </a:t>
            </a:r>
            <a:r>
              <a:rPr lang="da-DK" altLang="da-DK" sz="1800" b="1" noProof="0" dirty="0">
                <a:solidFill>
                  <a:srgbClr val="008000"/>
                </a:solidFill>
                <a:ea typeface="ＭＳ Ｐゴシック" charset="-128"/>
              </a:rPr>
              <a:t>lille</a:t>
            </a:r>
            <a:r>
              <a:rPr lang="da-DK" altLang="da-DK" sz="1800" noProof="0" dirty="0">
                <a:ea typeface="ＭＳ Ｐゴシック" charset="-128"/>
              </a:rPr>
              <a:t> </a:t>
            </a:r>
            <a:r>
              <a:rPr lang="da-DK" altLang="da-DK" sz="1800" noProof="0" dirty="0" err="1">
                <a:ea typeface="ＭＳ Ｐゴシック" charset="-128"/>
              </a:rPr>
              <a:t>camelCase</a:t>
            </a:r>
            <a:endParaRPr lang="da-DK" altLang="da-DK" sz="1800" noProof="0" dirty="0">
              <a:ea typeface="ＭＳ Ｐゴシック" charset="-128"/>
            </a:endParaRPr>
          </a:p>
          <a:p>
            <a:pPr lvl="2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</a:rPr>
              <a:t>eks.: </a:t>
            </a:r>
            <a:r>
              <a:rPr lang="da-DK" altLang="da-DK" sz="1800" b="1" noProof="0" dirty="0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firstName</a:t>
            </a:r>
            <a:r>
              <a:rPr lang="da-DK" altLang="da-DK" sz="1800" b="1" noProof="0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 </a:t>
            </a:r>
            <a:r>
              <a:rPr lang="da-DK" altLang="da-DK" sz="1800" b="1" noProof="0" dirty="0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trackName</a:t>
            </a:r>
            <a:r>
              <a:rPr lang="da-DK" altLang="da-DK" sz="1800" b="1" noProof="0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 </a:t>
            </a:r>
            <a:r>
              <a:rPr lang="da-DK" altLang="da-DK" sz="1800" b="1" noProof="0" dirty="0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displayString</a:t>
            </a:r>
            <a:r>
              <a:rPr lang="da-DK" altLang="da-DK" sz="1800" b="1" noProof="0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endParaRPr lang="da-DK" altLang="da-DK" sz="1900" b="1" noProof="0" dirty="0">
              <a:latin typeface="Courier" charset="0"/>
              <a:ea typeface="ＭＳ Ｐゴシック" charset="-128"/>
            </a:endParaRP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da-DK" altLang="da-DK" sz="2000" noProof="0" dirty="0">
                <a:ea typeface="ＭＳ Ｐゴシック" charset="-128"/>
              </a:rPr>
              <a:t>Indrykning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>
                <a:ea typeface="ＭＳ Ｐゴシック" charset="-128"/>
              </a:rPr>
              <a:t>Alt mellem </a:t>
            </a:r>
            <a:r>
              <a:rPr lang="da-DK" altLang="da-DK" sz="1800" b="1" noProof="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 </a:t>
            </a:r>
            <a:r>
              <a:rPr lang="da-DK" altLang="da-DK" sz="1800" dirty="0"/>
              <a:t>og</a:t>
            </a:r>
            <a:r>
              <a:rPr lang="da-DK" altLang="da-DK" sz="1800" b="1" noProof="0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}</a:t>
            </a:r>
            <a:r>
              <a:rPr lang="da-DK" altLang="da-DK" sz="1800" noProof="0" dirty="0">
                <a:ea typeface="ＭＳ Ｐゴシック" charset="-128"/>
              </a:rPr>
              <a:t> rykkes ét ’hak’ ind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da-DK" altLang="da-DK" sz="1800" noProof="0" dirty="0">
                <a:ea typeface="ＭＳ Ｐゴシック" charset="-128"/>
              </a:rPr>
              <a:t>For hvert ekstra niveau af parenteser rykkes endnu et ’hak’ ind</a:t>
            </a:r>
            <a:endParaRPr lang="da-DK" altLang="da-DK" sz="1400" noProof="0" dirty="0">
              <a:latin typeface="Courier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da-DK" altLang="da-DK" sz="1600" noProof="0" dirty="0">
              <a:latin typeface="Courier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da-DK" altLang="da-DK" sz="1600" noProof="0" dirty="0">
              <a:latin typeface="Courier" charset="0"/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da-DK" altLang="da-DK" sz="1600" noProof="0" dirty="0">
              <a:latin typeface="Courier" charset="0"/>
              <a:ea typeface="ＭＳ Ｐゴシック" charset="-128"/>
            </a:endParaRPr>
          </a:p>
          <a:p>
            <a:pPr lvl="2">
              <a:lnSpc>
                <a:spcPct val="80000"/>
              </a:lnSpc>
              <a:buFontTx/>
              <a:buNone/>
            </a:pPr>
            <a:endParaRPr lang="da-DK" altLang="da-DK" sz="1500" b="1" noProof="0" dirty="0">
              <a:latin typeface="Courier" charset="0"/>
              <a:ea typeface="ＭＳ Ｐゴシック" charset="-128"/>
            </a:endParaRPr>
          </a:p>
          <a:p>
            <a:pPr lvl="2">
              <a:lnSpc>
                <a:spcPct val="80000"/>
              </a:lnSpc>
            </a:pPr>
            <a:endParaRPr lang="da-DK" altLang="da-DK" sz="1500" noProof="0" dirty="0">
              <a:ea typeface="ＭＳ Ｐゴシック" charset="-128"/>
            </a:endParaRPr>
          </a:p>
        </p:txBody>
      </p:sp>
      <p:pic>
        <p:nvPicPr>
          <p:cNvPr id="19461" name="Picture 4" descr="CamelCase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28800"/>
            <a:ext cx="2651125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67544" y="6309320"/>
            <a:ext cx="3816424" cy="324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2" indent="-342900">
              <a:lnSpc>
                <a:spcPct val="80000"/>
              </a:lnSpc>
              <a:tabLst>
                <a:tab pos="1527175" algn="l"/>
              </a:tabLst>
            </a:pPr>
            <a:r>
              <a:rPr lang="da-DK" altLang="da-DK" sz="1800" b="1" kern="0" dirty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BlueJ </a:t>
            </a:r>
            <a:r>
              <a:rPr lang="da-DK" altLang="da-DK" sz="1800" b="1" kern="0" dirty="0" err="1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styleguide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charset="-128"/>
                <a:cs typeface="ＭＳ Ｐゴシック" pitchFamily="-65" charset="-128"/>
              </a:rPr>
              <a:t>: Appendix J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547665" y="4149080"/>
            <a:ext cx="2736304" cy="1914370"/>
          </a:xfrm>
          <a:prstGeom prst="rect">
            <a:avLst/>
          </a:prstGeom>
          <a:solidFill>
            <a:srgbClr val="FFFFCC"/>
          </a:solidFill>
          <a:ln w="28575">
            <a:solidFill>
              <a:srgbClr val="0D1EF2"/>
            </a:solidFill>
          </a:ln>
        </p:spPr>
        <p:txBody>
          <a:bodyPr vert="horz" wrap="square" lIns="5400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da-DK" altLang="da-DK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class</a:t>
            </a:r>
            <a:r>
              <a:rPr lang="da-DK" altLang="da-DK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</a:t>
            </a:r>
          </a:p>
          <a:p>
            <a:pPr marL="92075" lvl="2" indent="0">
              <a:spcBef>
                <a:spcPts val="0"/>
              </a:spcBef>
              <a:buFontTx/>
              <a:buNone/>
            </a:pPr>
            <a:r>
              <a:rPr lang="da-DK" altLang="da-DK" b="1" kern="0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da-DK" altLang="da-DK" b="1" kern="0" dirty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private</a:t>
            </a:r>
            <a:r>
              <a:rPr lang="da-DK" altLang="da-DK" b="1" kern="0" dirty="0">
                <a:solidFill>
                  <a:schemeClr val="accent6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</a:t>
            </a:r>
            <a:r>
              <a:rPr lang="da-DK" altLang="da-DK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age;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</a:t>
            </a:r>
            <a:r>
              <a:rPr lang="da-DK" altLang="da-DK" b="1" kern="0" dirty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da-DK" altLang="da-DK" b="1" kern="0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Person()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    age = 32;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}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31</a:t>
            </a:fld>
            <a:endParaRPr lang="da-DK" altLang="da-DK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292081" y="4149080"/>
            <a:ext cx="2808311" cy="1421928"/>
          </a:xfrm>
          <a:prstGeom prst="rect">
            <a:avLst/>
          </a:prstGeom>
          <a:solidFill>
            <a:srgbClr val="FFFFCC"/>
          </a:solidFill>
          <a:ln w="28575">
            <a:solidFill>
              <a:srgbClr val="0D1EF2"/>
            </a:solidFill>
          </a:ln>
        </p:spPr>
        <p:txBody>
          <a:bodyPr vert="horz" wrap="square" lIns="5400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da-DK" altLang="da-DK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class</a:t>
            </a:r>
            <a:r>
              <a:rPr lang="da-DK" altLang="da-DK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 </a:t>
            </a:r>
            <a:r>
              <a:rPr lang="da-DK" altLang="da-DK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da-DK" altLang="da-DK" b="1" kern="0" dirty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private</a:t>
            </a:r>
            <a:r>
              <a:rPr lang="da-DK" altLang="da-DK" b="1" kern="0" dirty="0">
                <a:solidFill>
                  <a:schemeClr val="accent6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int</a:t>
            </a:r>
            <a:r>
              <a:rPr lang="da-DK" altLang="da-DK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  <a:r>
              <a:rPr lang="da-DK" altLang="da-DK" b="1" kern="0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age;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</a:t>
            </a:r>
            <a:r>
              <a:rPr lang="da-DK" altLang="da-DK" b="1" kern="0" dirty="0">
                <a:solidFill>
                  <a:srgbClr val="7030A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public </a:t>
            </a:r>
            <a:r>
              <a:rPr lang="da-DK" altLang="da-DK" b="1" kern="0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Person() </a:t>
            </a:r>
            <a:r>
              <a:rPr lang="da-DK" altLang="da-DK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{</a:t>
            </a:r>
          </a:p>
          <a:p>
            <a:pPr marL="92075" lvl="2" indent="0">
              <a:lnSpc>
                <a:spcPct val="80000"/>
              </a:lnSpc>
              <a:buFontTx/>
              <a:buNone/>
            </a:pPr>
            <a:r>
              <a:rPr lang="da-DK" altLang="da-DK" b="1" kern="0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 age = 32;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}</a:t>
            </a:r>
          </a:p>
          <a:p>
            <a:pPr marL="92075" lvl="2" indent="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da-DK" altLang="da-DK" b="1" kern="0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660232" y="5235018"/>
            <a:ext cx="1440160" cy="33598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FF0000"/>
                </a:solidFill>
                <a:latin typeface="+mn-lt"/>
                <a:ea typeface="ＭＳ Ｐゴシック" charset="0"/>
              </a:rPr>
              <a:t>Mine slides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770665" y="5720590"/>
            <a:ext cx="1512167" cy="33598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FF0000"/>
                </a:solidFill>
                <a:latin typeface="+mn-lt"/>
                <a:ea typeface="ＭＳ Ｐゴシック" charset="0"/>
              </a:rPr>
              <a:t>BlueJ book</a:t>
            </a:r>
          </a:p>
        </p:txBody>
      </p:sp>
      <p:sp>
        <p:nvSpPr>
          <p:cNvPr id="12" name="Rectangle 11"/>
          <p:cNvSpPr/>
          <p:nvPr/>
        </p:nvSpPr>
        <p:spPr>
          <a:xfrm rot="21165640">
            <a:off x="4285691" y="5910347"/>
            <a:ext cx="177686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868144" y="5819297"/>
            <a:ext cx="2512938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Åben jeres </a:t>
            </a:r>
            <a:r>
              <a:rPr lang="da-DK" altLang="da-DK" sz="1600" b="1" kern="0" dirty="0">
                <a:solidFill>
                  <a:srgbClr val="008000"/>
                </a:solidFill>
                <a:ea typeface="ＭＳ Ｐゴシック" charset="-128"/>
              </a:rPr>
              <a:t>Mentimeter</a:t>
            </a: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 </a:t>
            </a:r>
            <a:r>
              <a:rPr lang="da-DK" altLang="da-DK" sz="1600" b="1" kern="0" dirty="0" err="1">
                <a:solidFill>
                  <a:srgbClr val="0000CC"/>
                </a:solidFill>
                <a:ea typeface="ＭＳ Ｐゴシック" charset="-128"/>
              </a:rPr>
              <a:t>app</a:t>
            </a: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 eller gå ind på websiden </a:t>
            </a:r>
            <a:r>
              <a:rPr lang="da-DK" altLang="da-DK" sz="1600" b="1" kern="0" dirty="0">
                <a:solidFill>
                  <a:srgbClr val="008000"/>
                </a:solidFill>
                <a:ea typeface="ＭＳ Ｐゴシック" charset="-128"/>
              </a:rPr>
              <a:t>menti.com</a:t>
            </a:r>
          </a:p>
        </p:txBody>
      </p:sp>
    </p:spTree>
    <p:extLst>
      <p:ext uri="{BB962C8B-B14F-4D97-AF65-F5344CB8AC3E}">
        <p14:creationId xmlns:p14="http://schemas.microsoft.com/office/powerpoint/2010/main" val="363920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  <p:bldP spid="13" grpId="0"/>
      <p:bldP spid="15" grpId="0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>
                <a:ea typeface="ＭＳ Ｐゴシック" charset="-128"/>
              </a:rPr>
              <a:t>Hvad gør nedenstående kode?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32</a:t>
            </a:fld>
            <a:endParaRPr lang="da-DK" altLang="da-DK" dirty="0"/>
          </a:p>
        </p:txBody>
      </p:sp>
      <p:grpSp>
        <p:nvGrpSpPr>
          <p:cNvPr id="5" name="Group 4"/>
          <p:cNvGrpSpPr/>
          <p:nvPr/>
        </p:nvGrpSpPr>
        <p:grpSpPr>
          <a:xfrm>
            <a:off x="442912" y="1055234"/>
            <a:ext cx="7427459" cy="5801548"/>
            <a:chOff x="442912" y="1055234"/>
            <a:chExt cx="7427459" cy="580154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912" y="1055234"/>
              <a:ext cx="7427459" cy="580154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 bwMode="auto">
            <a:xfrm>
              <a:off x="2054966" y="1210138"/>
              <a:ext cx="1594470" cy="218611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878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79449" y="1114425"/>
            <a:ext cx="5918494" cy="5626943"/>
            <a:chOff x="479449" y="1114425"/>
            <a:chExt cx="5918494" cy="562694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449" y="1114425"/>
              <a:ext cx="5918494" cy="56269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auto">
            <a:xfrm>
              <a:off x="1763688" y="1226467"/>
              <a:ext cx="1594470" cy="218611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>
                <a:ea typeface="ＭＳ Ｐゴシック" charset="-128"/>
              </a:rPr>
              <a:t>Pænt layout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33</a:t>
            </a:fld>
            <a:endParaRPr lang="da-DK" altLang="da-DK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60310" y="5784916"/>
            <a:ext cx="122344" cy="194280"/>
          </a:xfrm>
          <a:prstGeom prst="rect">
            <a:avLst/>
          </a:prstGeom>
          <a:solidFill>
            <a:schemeClr val="bg1">
              <a:lumMod val="75000"/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363932" y="4206667"/>
            <a:ext cx="122344" cy="194280"/>
          </a:xfrm>
          <a:prstGeom prst="rect">
            <a:avLst/>
          </a:prstGeom>
          <a:solidFill>
            <a:schemeClr val="bg1">
              <a:lumMod val="75000"/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282654" y="5794441"/>
            <a:ext cx="0" cy="172528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488753" y="4214638"/>
            <a:ext cx="0" cy="176213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669" y="1502360"/>
            <a:ext cx="1988187" cy="2679971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355976" y="1628800"/>
            <a:ext cx="4431504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Samme kode som før</a:t>
            </a:r>
          </a:p>
          <a:p>
            <a:pPr marL="265113" lvl="1" indent="-174625" eaLnBrk="1" hangingPunct="1">
              <a:buFont typeface="Arial" panose="020B0604020202020204" pitchFamily="34" charset="0"/>
              <a:buChar char="•"/>
            </a:pP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Nu er den meget lettere at læse og forstå</a:t>
            </a:r>
          </a:p>
          <a:p>
            <a:pPr marL="265113" lvl="1" indent="-174625" eaLnBrk="1" hangingPunct="1">
              <a:buFont typeface="Arial" panose="020B0604020202020204" pitchFamily="34" charset="0"/>
              <a:buChar char="•"/>
            </a:pP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Vi har været omhyggelige med linjeskift og indrykningerne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115072" y="2847325"/>
            <a:ext cx="3672408" cy="1813317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Bemærk at editoren bruger farver til at vise kodens komponenter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Grøn: Klassen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Gul: Konstruktører og metoder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Gråtoner: if sætninger, for løkker og lignende</a:t>
            </a:r>
          </a:p>
          <a:p>
            <a:pPr marL="265113" lvl="1" indent="-174625">
              <a:buFont typeface="Arial" panose="020B0604020202020204" pitchFamily="34" charset="0"/>
              <a:buChar char="•"/>
            </a:pPr>
            <a:r>
              <a:rPr lang="da-DK" altLang="da-DK" sz="1600" b="1" kern="0" dirty="0">
                <a:solidFill>
                  <a:srgbClr val="0000CC"/>
                </a:solidFill>
                <a:ea typeface="ＭＳ Ｐゴシック" charset="-128"/>
              </a:rPr>
              <a:t>Hvid: simple sætninger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139170" y="5285922"/>
            <a:ext cx="2648310" cy="33598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90488" lvl="1"/>
            <a:r>
              <a:rPr lang="da-DK" altLang="da-DK" sz="1600" b="1" kern="0" spc="-60" dirty="0">
                <a:solidFill>
                  <a:srgbClr val="0000CC"/>
                </a:solidFill>
                <a:ea typeface="ＭＳ Ｐゴシック" charset="-128"/>
              </a:rPr>
              <a:t>Brug Auto-layout funktion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115072" y="4804514"/>
            <a:ext cx="3672408" cy="33598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90488" lvl="1" eaLnBrk="1" hangingPunct="1"/>
            <a:r>
              <a:rPr lang="da-DK" altLang="da-DK" sz="1600" b="1" kern="0" spc="-60" dirty="0">
                <a:solidFill>
                  <a:srgbClr val="0000CC"/>
                </a:solidFill>
                <a:ea typeface="ＭＳ Ｐゴシック" charset="-128"/>
              </a:rPr>
              <a:t>Man kan finde matchende parenteser</a:t>
            </a:r>
          </a:p>
        </p:txBody>
      </p:sp>
    </p:spTree>
    <p:extLst>
      <p:ext uri="{BB962C8B-B14F-4D97-AF65-F5344CB8AC3E}">
        <p14:creationId xmlns:p14="http://schemas.microsoft.com/office/powerpoint/2010/main" val="136845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6" grpId="0" animBg="1"/>
      <p:bldP spid="15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>
                <a:ea typeface="ＭＳ Ｐゴシック" pitchFamily="34" charset="-128"/>
              </a:rPr>
              <a:t>Afleveringsopgave: Raflebæger 2 (DieCup 2)</a:t>
            </a:r>
            <a:endParaRPr lang="da-DK" altLang="da-DK" sz="3000" spc="-150" noProof="0" dirty="0">
              <a:ea typeface="ＭＳ Ｐゴシック" pitchFamily="34" charset="-128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391" y="1052736"/>
            <a:ext cx="7585883" cy="865187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da-DK" altLang="da-DK" sz="2000" noProof="0" dirty="0">
                <a:ea typeface="ＭＳ Ｐゴシック" pitchFamily="34" charset="-128"/>
              </a:rPr>
              <a:t>I Raflebæger 1 lavede I et raflebæger med to terninger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59000" y="3284984"/>
            <a:ext cx="874846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600"/>
              </a:spcBef>
              <a:defRPr/>
            </a:pPr>
            <a:r>
              <a:rPr lang="da-DK" sz="2000" kern="0" dirty="0"/>
              <a:t>Nu skal I lave en TestDriver klasse med to metoder, der kan bruges til en mere systematisk aftestning af DieCup og Die klasserne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395281" y="4018748"/>
            <a:ext cx="936104" cy="31611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18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test()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395282" y="5157192"/>
            <a:ext cx="3820186" cy="31611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18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testMultiple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noOfRolls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309685" y="4307135"/>
            <a:ext cx="6790707" cy="664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spcBef>
                <a:spcPts val="400"/>
              </a:spcBef>
              <a:buNone/>
              <a:defRPr/>
            </a:pPr>
            <a:r>
              <a:rPr lang="da-DK" sz="1800" kern="0" dirty="0">
                <a:ea typeface="ＭＳ Ｐゴシック" pitchFamily="34" charset="-128"/>
              </a:rPr>
              <a:t>Skaber et raflebæger med to terninger, laver et kast med bægeret og udskriver resultatet af kastet i BlueJ's terminalvindue</a:t>
            </a:r>
          </a:p>
          <a:p>
            <a:pPr marL="0" lvl="1" indent="0" eaLnBrk="1" hangingPunct="1">
              <a:spcBef>
                <a:spcPts val="1200"/>
              </a:spcBef>
              <a:buNone/>
              <a:defRPr/>
            </a:pPr>
            <a:endParaRPr lang="da-DK" sz="1800" kern="0" dirty="0">
              <a:ea typeface="ＭＳ Ｐゴシック" pitchFamily="34" charset="-128"/>
            </a:endParaRPr>
          </a:p>
          <a:p>
            <a:pPr marL="0" lvl="1" indent="0" eaLnBrk="1" hangingPunct="1">
              <a:spcBef>
                <a:spcPts val="1200"/>
              </a:spcBef>
              <a:buNone/>
              <a:defRPr/>
            </a:pPr>
            <a:r>
              <a:rPr lang="da-DK" sz="1800" kern="0" dirty="0">
                <a:ea typeface="ＭＳ Ｐゴシック" pitchFamily="34" charset="-128"/>
              </a:rPr>
              <a:t>Skaber et raflebæger, laver et specificeret (positivt) antal kast og udskriver resultatet af disse i BlueJ's terminalvindue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154144" y="1497806"/>
            <a:ext cx="4370185" cy="1496059"/>
            <a:chOff x="4517485" y="1196752"/>
            <a:chExt cx="4370185" cy="1496059"/>
          </a:xfrm>
        </p:grpSpPr>
        <p:cxnSp>
          <p:nvCxnSpPr>
            <p:cNvPr id="13" name="Straight Connector 25"/>
            <p:cNvCxnSpPr>
              <a:cxnSpLocks noChangeShapeType="1"/>
            </p:cNvCxnSpPr>
            <p:nvPr/>
          </p:nvCxnSpPr>
          <p:spPr bwMode="auto">
            <a:xfrm flipV="1">
              <a:off x="5912149" y="2014155"/>
              <a:ext cx="1281609" cy="3589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4" name="Group 13"/>
            <p:cNvGrpSpPr/>
            <p:nvPr/>
          </p:nvGrpSpPr>
          <p:grpSpPr>
            <a:xfrm>
              <a:off x="4517485" y="1196752"/>
              <a:ext cx="1710699" cy="1496059"/>
              <a:chOff x="904402" y="1973094"/>
              <a:chExt cx="1710699" cy="1496059"/>
            </a:xfrm>
          </p:grpSpPr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906006" y="1973094"/>
                <a:ext cx="1698585" cy="1496059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16" name="Text Box 8"/>
              <p:cNvSpPr txBox="1">
                <a:spLocks noChangeArrowheads="1"/>
              </p:cNvSpPr>
              <p:nvPr/>
            </p:nvSpPr>
            <p:spPr bwMode="auto">
              <a:xfrm>
                <a:off x="948827" y="1992399"/>
                <a:ext cx="1583755" cy="3407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/>
                  <a:t>DieCup</a:t>
                </a:r>
              </a:p>
            </p:txBody>
          </p:sp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>
                <a:off x="904402" y="2360891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948828" y="2405143"/>
                <a:ext cx="1583755" cy="10640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Die d1</a:t>
                </a:r>
              </a:p>
              <a:p>
                <a:pPr eaLnBrk="1" hangingPunct="1"/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Die d2</a:t>
                </a: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</a:p>
            </p:txBody>
          </p:sp>
          <p:sp>
            <p:nvSpPr>
              <p:cNvPr id="19" name="Line 11"/>
              <p:cNvSpPr>
                <a:spLocks noChangeShapeType="1"/>
              </p:cNvSpPr>
              <p:nvPr/>
            </p:nvSpPr>
            <p:spPr bwMode="auto">
              <a:xfrm>
                <a:off x="914912" y="2931077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7176971" y="1262484"/>
              <a:ext cx="1710699" cy="1364593"/>
              <a:chOff x="904402" y="1973094"/>
              <a:chExt cx="1710699" cy="1364593"/>
            </a:xfrm>
          </p:grpSpPr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906006" y="1973094"/>
                <a:ext cx="1698585" cy="1364593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26" name="Text Box 8"/>
              <p:cNvSpPr txBox="1">
                <a:spLocks noChangeArrowheads="1"/>
              </p:cNvSpPr>
              <p:nvPr/>
            </p:nvSpPr>
            <p:spPr bwMode="auto">
              <a:xfrm>
                <a:off x="948827" y="1992399"/>
                <a:ext cx="1583755" cy="3407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/>
                  <a:t>Die</a:t>
                </a:r>
              </a:p>
            </p:txBody>
          </p:sp>
          <p:sp>
            <p:nvSpPr>
              <p:cNvPr id="27" name="Line 11"/>
              <p:cNvSpPr>
                <a:spLocks noChangeShapeType="1"/>
              </p:cNvSpPr>
              <p:nvPr/>
            </p:nvSpPr>
            <p:spPr bwMode="auto">
              <a:xfrm>
                <a:off x="904402" y="2360891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28" name="Text Box 13"/>
              <p:cNvSpPr txBox="1">
                <a:spLocks noChangeArrowheads="1"/>
              </p:cNvSpPr>
              <p:nvPr/>
            </p:nvSpPr>
            <p:spPr bwMode="auto">
              <a:xfrm>
                <a:off x="948828" y="2405143"/>
                <a:ext cx="1583755" cy="848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eyes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</a:p>
            </p:txBody>
          </p:sp>
          <p:sp>
            <p:nvSpPr>
              <p:cNvPr id="29" name="Line 11"/>
              <p:cNvSpPr>
                <a:spLocks noChangeShapeType="1"/>
              </p:cNvSpPr>
              <p:nvPr/>
            </p:nvSpPr>
            <p:spPr bwMode="auto">
              <a:xfrm>
                <a:off x="914912" y="2710360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sp>
          <p:nvSpPr>
            <p:cNvPr id="30" name="Text Box 13"/>
            <p:cNvSpPr txBox="1">
              <a:spLocks noChangeArrowheads="1"/>
            </p:cNvSpPr>
            <p:nvPr/>
          </p:nvSpPr>
          <p:spPr bwMode="auto">
            <a:xfrm>
              <a:off x="6865746" y="1699765"/>
              <a:ext cx="311225" cy="309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750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animBg="1"/>
      <p:bldP spid="22" grpId="0" animBg="1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Raflebæger 2 (DieCup 2) – fortsat</a:t>
            </a:r>
            <a:endParaRPr lang="da-DK" altLang="da-DK" sz="3200" spc="-15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95093" y="1052736"/>
            <a:ext cx="8496944" cy="129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800"/>
              </a:spcBef>
              <a:buChar char="•"/>
              <a:defRPr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Dernæst skal I generalisere situationen, således at terninger nu kan have et vilkårligt antal sider (≥ 2)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Det kræver bl.a. andet, at I ændrer konstruktøren for Die klassen, så den får en parameter, der angiver antallet af sider i terningen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347138" y="2351146"/>
            <a:ext cx="5927834" cy="6485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sz="1800" b="1" kern="0" dirty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Skaber terning med </a:t>
            </a:r>
            <a:r>
              <a:rPr lang="da-DK" sz="1800" b="1" kern="0" dirty="0" err="1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noOfSides</a:t>
            </a:r>
            <a:r>
              <a:rPr lang="da-DK" sz="1800" b="1" kern="0" dirty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sider</a:t>
            </a: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Die(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noOfSides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){...}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83042" y="3167288"/>
            <a:ext cx="8136904" cy="634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I skal også ændre konstruktøren for DieCup klassen, så den får to parametre, der angiver antallet af sider i de to terninger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336856" y="3801320"/>
            <a:ext cx="5880348" cy="157184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Skaber et raflebæger med to terninger, </a:t>
            </a:r>
          </a:p>
          <a:p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hvor den første har sides1 sider og</a:t>
            </a:r>
          </a:p>
          <a:p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den anden sides2 sider</a:t>
            </a:r>
          </a:p>
          <a:p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DieCup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sides1, </a:t>
            </a:r>
            <a:r>
              <a:rPr lang="da-DK" sz="16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sides2){...}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83042" y="5540116"/>
            <a:ext cx="8322352" cy="62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Endelig skal I tilpasse metoderne i TestDriver klassen, således at de kan anvendes til raflebægre, hvor terningerne har et variabelt antal sider</a:t>
            </a:r>
          </a:p>
        </p:txBody>
      </p:sp>
    </p:spTree>
    <p:extLst>
      <p:ext uri="{BB962C8B-B14F-4D97-AF65-F5344CB8AC3E}">
        <p14:creationId xmlns:p14="http://schemas.microsoft.com/office/powerpoint/2010/main" val="2179477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36</a:t>
            </a:fld>
            <a:endParaRPr lang="da-DK" altLang="da-DK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208144" cy="534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Sætninger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Simple sætninger (assignment, interne og eksterne metodekald)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Sammensatte sætninger (blok, selektion og iteration)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Udtryk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Operatorer, overloadning og præcedens regler / brug af parenteser</a:t>
            </a:r>
          </a:p>
          <a:p>
            <a:pPr>
              <a:spcBef>
                <a:spcPts val="1200"/>
              </a:spcBef>
            </a:pPr>
            <a:r>
              <a:rPr lang="da-DK" altLang="da-DK" sz="2000" dirty="0">
                <a:ea typeface="ＭＳ Ｐゴシック" charset="-128"/>
              </a:rPr>
              <a:t>Java </a:t>
            </a:r>
            <a:r>
              <a:rPr lang="da-DK" altLang="da-DK" sz="2000" dirty="0" err="1">
                <a:ea typeface="ＭＳ Ｐゴシック" charset="-128"/>
              </a:rPr>
              <a:t>styleguide</a:t>
            </a:r>
            <a:endParaRPr lang="da-DK" altLang="da-DK" sz="2000" dirty="0">
              <a:ea typeface="ＭＳ Ｐゴシック" charset="-128"/>
            </a:endParaRP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Navngivning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Indrykning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Brug af parenteser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cs typeface="ＭＳ Ｐゴシック" pitchFamily="-106" charset="-128"/>
              </a:rPr>
              <a:t>Afleveringsopgaver i uge 2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Raflebæger 2 (par)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Quiz 2 (individuelt) –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sidst på ugen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Fristen for begge er mandag kl. 14.00</a:t>
            </a:r>
          </a:p>
          <a:p>
            <a:pPr lvl="1" eaLnBrk="1" hangingPunct="1"/>
            <a:r>
              <a:rPr lang="da-DK" altLang="da-DK" sz="1800" kern="0" spc="-40" dirty="0">
                <a:ea typeface="ＭＳ Ｐゴシック" pitchFamily="34" charset="-128"/>
              </a:rPr>
              <a:t>Skal overholdes (med mindre andet på</a:t>
            </a:r>
            <a:br>
              <a:rPr lang="da-DK" altLang="da-DK" sz="1800" kern="0" spc="-40" dirty="0">
                <a:ea typeface="ＭＳ Ｐゴシック" pitchFamily="34" charset="-128"/>
              </a:rPr>
            </a:br>
            <a:r>
              <a:rPr lang="da-DK" altLang="da-DK" sz="1800" kern="0" spc="-40" dirty="0">
                <a:ea typeface="ＭＳ Ｐゴシック" pitchFamily="34" charset="-128"/>
              </a:rPr>
              <a:t>forhånd er aftalt med instruktoren)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endParaRPr lang="da-DK" altLang="da-DK" b="1" dirty="0">
              <a:solidFill>
                <a:srgbClr val="A50021"/>
              </a:solidFill>
              <a:cs typeface="ＭＳ Ｐゴシック" pitchFamily="-106" charset="-128"/>
            </a:endParaRPr>
          </a:p>
          <a:p>
            <a:pPr lvl="1" eaLnBrk="1" hangingPunct="1"/>
            <a:endParaRPr lang="da-DK" altLang="da-DK" sz="1800" kern="0" dirty="0">
              <a:ea typeface="ＭＳ Ｐゴシック" pitchFamily="34" charset="-128"/>
            </a:endParaRPr>
          </a:p>
        </p:txBody>
      </p:sp>
      <p:pic>
        <p:nvPicPr>
          <p:cNvPr id="1026" name="Picture 2" descr="Billedresultat for spanskrør afstraffelse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73" b="1"/>
          <a:stretch/>
        </p:blipFill>
        <p:spPr bwMode="auto">
          <a:xfrm>
            <a:off x="5580112" y="3501008"/>
            <a:ext cx="2705538" cy="186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77847" y="3397517"/>
            <a:ext cx="1526201" cy="82357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400"/>
              </a:spcBef>
              <a:buNone/>
            </a:pPr>
            <a:r>
              <a:rPr lang="da-DK" altLang="da-DK" sz="1400" dirty="0">
                <a:solidFill>
                  <a:srgbClr val="0000FF"/>
                </a:solidFill>
                <a:ea typeface="ＭＳ Ｐゴシック" charset="-128"/>
              </a:rPr>
              <a:t>ellers kommer instruktorerne</a:t>
            </a:r>
            <a:br>
              <a:rPr lang="da-DK" altLang="da-DK" sz="1400" dirty="0">
                <a:solidFill>
                  <a:srgbClr val="0000FF"/>
                </a:solidFill>
                <a:ea typeface="ＭＳ Ｐゴシック" charset="-128"/>
              </a:rPr>
            </a:br>
            <a:r>
              <a:rPr lang="da-DK" altLang="da-DK" sz="1400" dirty="0">
                <a:solidFill>
                  <a:srgbClr val="0000FF"/>
                </a:solidFill>
                <a:ea typeface="ＭＳ Ｐゴシック" charset="-128"/>
              </a:rPr>
              <a:t>efter jer, og I får</a:t>
            </a:r>
            <a:b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</a:br>
            <a:r>
              <a:rPr lang="da-DK" altLang="da-DK" sz="1400" dirty="0">
                <a:solidFill>
                  <a:srgbClr val="0000FF"/>
                </a:solidFill>
                <a:ea typeface="ＭＳ Ｐゴシック" charset="-128"/>
              </a:rPr>
              <a:t>genaflevering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477847" y="3079815"/>
            <a:ext cx="1523803" cy="31770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r>
              <a:rPr lang="da-DK" altLang="da-DK" sz="1400" dirty="0">
                <a:solidFill>
                  <a:srgbClr val="0000FF"/>
                </a:solidFill>
                <a:ea typeface="ＭＳ Ｐゴシック" charset="-128"/>
              </a:rPr>
              <a:t>SKAL følges</a:t>
            </a:r>
            <a:endParaRPr lang="da-DK" altLang="da-DK" sz="14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580112" y="2922052"/>
            <a:ext cx="2704362" cy="7498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9388" indent="-179388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spc="-40" dirty="0">
                <a:solidFill>
                  <a:srgbClr val="0000FF"/>
                </a:solidFill>
                <a:ea typeface="ＭＳ Ｐゴシック" charset="-128"/>
              </a:rPr>
              <a:t>Her gælder den "sorte skole"</a:t>
            </a:r>
          </a:p>
          <a:p>
            <a:pPr marL="179388" indent="-179388">
              <a:lnSpc>
                <a:spcPct val="90000"/>
              </a:lnSpc>
              <a:spcBef>
                <a:spcPts val="300"/>
              </a:spcBef>
            </a:pPr>
            <a:r>
              <a:rPr lang="da-DK" altLang="da-DK" sz="1400" dirty="0">
                <a:solidFill>
                  <a:srgbClr val="0000FF"/>
                </a:solidFill>
                <a:ea typeface="ＭＳ Ｐゴシック" charset="-128"/>
              </a:rPr>
              <a:t>Ingen plads til kreativitet</a:t>
            </a:r>
          </a:p>
          <a:p>
            <a:pPr marL="179388" indent="-179388">
              <a:lnSpc>
                <a:spcPct val="90000"/>
              </a:lnSpc>
              <a:spcBef>
                <a:spcPts val="300"/>
              </a:spcBef>
            </a:pPr>
            <a:r>
              <a:rPr lang="da-DK" altLang="da-DK" sz="1400" dirty="0">
                <a:solidFill>
                  <a:srgbClr val="0000FF"/>
                </a:solidFill>
                <a:ea typeface="ＭＳ Ｐゴシック" charset="-128"/>
              </a:rPr>
              <a:t>I SKAL gøre som vi siger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580112" y="5516477"/>
            <a:ext cx="2883126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kern="1200" dirty="0">
                <a:ln w="11430"/>
                <a:solidFill>
                  <a:srgbClr val="0000CC"/>
                </a:solidFill>
              </a:rPr>
              <a:t>Brug eventuelt ugebrevene</a:t>
            </a:r>
          </a:p>
          <a:p>
            <a:pPr marL="182563" indent="-182563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ln w="11430"/>
                <a:solidFill>
                  <a:srgbClr val="0000CC"/>
                </a:solidFill>
              </a:rPr>
              <a:t>De giver en oversigt over, hvad der skal ske i ugens løb</a:t>
            </a:r>
            <a:endParaRPr lang="da-DK" altLang="da-DK" sz="1400" b="1" kern="1200" dirty="0">
              <a:ln w="11430"/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40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sz="3200" dirty="0"/>
              <a:t>Programmeringscafé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08144" cy="4248472"/>
          </a:xfrm>
        </p:spPr>
        <p:txBody>
          <a:bodyPr/>
          <a:lstStyle/>
          <a:p>
            <a:r>
              <a:rPr lang="da-DK" sz="2000" dirty="0"/>
              <a:t>Tilbud til studerende, som ikke tidligere har programmeret</a:t>
            </a:r>
            <a:br>
              <a:rPr lang="da-DK" sz="2000" dirty="0"/>
            </a:br>
            <a:r>
              <a:rPr lang="da-DK" sz="2000" dirty="0"/>
              <a:t>(eller kun har programmeret en lille smule)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2-3 timer om ugen (mandag 16-19 eller onsdag 14-17)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Det er frivilligt, om man ønsker at deltage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Programmeringscaféen er et </a:t>
            </a:r>
            <a:r>
              <a:rPr lang="da-DK" sz="1800" b="1" dirty="0">
                <a:solidFill>
                  <a:srgbClr val="008000"/>
                </a:solidFill>
              </a:rPr>
              <a:t>supplement</a:t>
            </a:r>
            <a:r>
              <a:rPr lang="da-DK" sz="1800" dirty="0"/>
              <a:t>, som forklarer de vigtigste</a:t>
            </a:r>
            <a:br>
              <a:rPr lang="da-DK" sz="1800" dirty="0"/>
            </a:br>
            <a:r>
              <a:rPr lang="da-DK" sz="1800" dirty="0"/>
              <a:t>principper i et langsommere tempo og med flere eksempler</a:t>
            </a:r>
          </a:p>
          <a:p>
            <a:pPr lvl="1">
              <a:spcBef>
                <a:spcPts val="400"/>
              </a:spcBef>
            </a:pPr>
            <a:r>
              <a:rPr lang="da-DK" sz="1800" spc="-20" dirty="0"/>
              <a:t>De der deltog tidligere år siger, at det var en særdeles stor hjælp for dem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Caféen gjorde det meget lettere at komme i gang med afleveringsopgaverne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  <a:cs typeface="ＭＳ Ｐゴシック" charset="0"/>
              </a:rPr>
              <a:t>Caféen starter i indeværende uge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Hvis du er </a:t>
            </a:r>
            <a:r>
              <a:rPr lang="da-DK" sz="1800"/>
              <a:t>interesseret (og </a:t>
            </a:r>
            <a:r>
              <a:rPr lang="da-DK" sz="1800" dirty="0"/>
              <a:t>ikke har fået </a:t>
            </a:r>
            <a:r>
              <a:rPr lang="da-DK" sz="1800"/>
              <a:t>en invitation), </a:t>
            </a:r>
            <a:r>
              <a:rPr lang="da-DK" sz="1800" dirty="0"/>
              <a:t>kan du kontakte Louise Bødker Wøbbe &lt;lbw@cs.au.dk&gt;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Det samme gælder, hvis du gerne vil skifte til det andet tidspunkt</a:t>
            </a:r>
          </a:p>
          <a:p>
            <a:pPr lvl="1">
              <a:spcBef>
                <a:spcPts val="400"/>
              </a:spcBef>
            </a:pPr>
            <a:endParaRPr lang="da-DK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36990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7789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Sammensatte sætninger</a:t>
            </a:r>
          </a:p>
        </p:txBody>
      </p:sp>
      <p:sp>
        <p:nvSpPr>
          <p:cNvPr id="27667" name="Text Box 4"/>
          <p:cNvSpPr txBox="1">
            <a:spLocks noChangeArrowheads="1"/>
          </p:cNvSpPr>
          <p:nvPr/>
        </p:nvSpPr>
        <p:spPr bwMode="auto">
          <a:xfrm>
            <a:off x="1147589" y="2653355"/>
            <a:ext cx="2273184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{S1  S2 …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Sn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94130" y="1124744"/>
            <a:ext cx="798232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Blok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Sekvens af sætninger (omgivet af krøllede parenteser)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Parenteserne gør, at blokken opfattes som én sætning, og dermed  kan bruges alle de steder, hvor man kan bruge en sætning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</a:t>
            </a:fld>
            <a:endParaRPr lang="da-DK" altLang="da-DK" dirty="0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115616" y="3301427"/>
            <a:ext cx="4487260" cy="14402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 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Person(String n, </a:t>
            </a:r>
            <a:r>
              <a:rPr lang="en-US" altLang="da-DK" sz="18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a)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{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name = 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age = a;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da-DK" sz="5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323485" y="3642035"/>
            <a:ext cx="1597919" cy="987597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3281444" y="4326195"/>
            <a:ext cx="1400771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00FF"/>
                </a:solidFill>
                <a:latin typeface="+mn-lt"/>
              </a:rPr>
              <a:t>Blok med to assignment sætninger</a:t>
            </a:r>
          </a:p>
        </p:txBody>
      </p:sp>
    </p:spTree>
    <p:extLst>
      <p:ext uri="{BB962C8B-B14F-4D97-AF65-F5344CB8AC3E}">
        <p14:creationId xmlns:p14="http://schemas.microsoft.com/office/powerpoint/2010/main" val="166425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>
                <a:ea typeface="ＭＳ Ｐゴシック" pitchFamily="34" charset="-128"/>
              </a:rPr>
              <a:t>Selektion (valg) – if sætning</a:t>
            </a:r>
          </a:p>
        </p:txBody>
      </p:sp>
      <p:sp>
        <p:nvSpPr>
          <p:cNvPr id="27663" name="Text Box 6"/>
          <p:cNvSpPr txBox="1">
            <a:spLocks noChangeArrowheads="1"/>
          </p:cNvSpPr>
          <p:nvPr/>
        </p:nvSpPr>
        <p:spPr bwMode="auto">
          <a:xfrm>
            <a:off x="1140322" y="1340768"/>
            <a:ext cx="1611145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(exp)</a:t>
            </a:r>
            <a:r>
              <a:rPr lang="da-DK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5</a:t>
            </a:fld>
            <a:endParaRPr lang="da-DK" altLang="da-DK" dirty="0"/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3347864" y="1340768"/>
            <a:ext cx="2736304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00FF"/>
                </a:solidFill>
                <a:latin typeface="+mn-lt"/>
              </a:rPr>
              <a:t>exp skal evaluere til en sandhedsværdi (</a:t>
            </a:r>
            <a:r>
              <a:rPr lang="da-DK" altLang="da-DK" sz="1600" b="1" dirty="0" err="1">
                <a:solidFill>
                  <a:srgbClr val="0000FF"/>
                </a:solidFill>
                <a:latin typeface="+mn-lt"/>
              </a:rPr>
              <a:t>boolean</a:t>
            </a:r>
            <a:r>
              <a:rPr lang="da-DK" altLang="da-DK" sz="1600" b="1" dirty="0">
                <a:solidFill>
                  <a:srgbClr val="0000FF"/>
                </a:solidFill>
                <a:latin typeface="+mn-lt"/>
              </a:rPr>
              <a:t>)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115616" y="2276872"/>
            <a:ext cx="5373392" cy="18180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insertMoney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&gt; 0</a:t>
            </a:r>
            <a:r>
              <a:rPr lang="da-DK" altLang="da-DK" sz="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balance = balance +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Right Arrow 17"/>
          <p:cNvSpPr/>
          <p:nvPr/>
        </p:nvSpPr>
        <p:spPr bwMode="auto">
          <a:xfrm>
            <a:off x="953313" y="3118017"/>
            <a:ext cx="518872" cy="288032"/>
          </a:xfrm>
          <a:prstGeom prst="rightArrow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536193" y="2872176"/>
            <a:ext cx="4050791" cy="871151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9" name="TextBox 1"/>
          <p:cNvSpPr txBox="1">
            <a:spLocks noChangeArrowheads="1"/>
          </p:cNvSpPr>
          <p:nvPr/>
        </p:nvSpPr>
        <p:spPr bwMode="auto">
          <a:xfrm>
            <a:off x="602324" y="3094226"/>
            <a:ext cx="3692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>
                <a:solidFill>
                  <a:srgbClr val="008000"/>
                </a:solidFill>
                <a:latin typeface="+mn-lt"/>
              </a:rPr>
              <a:t>S</a:t>
            </a: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5868144" y="2986504"/>
            <a:ext cx="2232248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00FF"/>
                </a:solidFill>
                <a:latin typeface="+mn-lt"/>
              </a:rPr>
              <a:t>S udføres kun, hvis exp evaluerer til true</a:t>
            </a:r>
          </a:p>
        </p:txBody>
      </p:sp>
    </p:spTree>
    <p:extLst>
      <p:ext uri="{BB962C8B-B14F-4D97-AF65-F5344CB8AC3E}">
        <p14:creationId xmlns:p14="http://schemas.microsoft.com/office/powerpoint/2010/main" val="42534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Valg mellem to blokke – if-</a:t>
            </a:r>
            <a:r>
              <a:rPr lang="da-DK" altLang="da-DK" sz="3200" noProof="0" dirty="0" err="1">
                <a:ea typeface="ＭＳ Ｐゴシック" pitchFamily="34" charset="-128"/>
              </a:rPr>
              <a:t>else</a:t>
            </a:r>
            <a:r>
              <a:rPr lang="da-DK" altLang="da-DK" sz="3200" noProof="0" dirty="0">
                <a:ea typeface="ＭＳ Ｐゴシック" pitchFamily="34" charset="-128"/>
              </a:rPr>
              <a:t> sætning</a:t>
            </a:r>
          </a:p>
        </p:txBody>
      </p:sp>
      <p:sp>
        <p:nvSpPr>
          <p:cNvPr id="27663" name="Text Box 6"/>
          <p:cNvSpPr txBox="1">
            <a:spLocks noChangeArrowheads="1"/>
          </p:cNvSpPr>
          <p:nvPr/>
        </p:nvSpPr>
        <p:spPr bwMode="auto">
          <a:xfrm>
            <a:off x="1138301" y="1340768"/>
            <a:ext cx="2996139" cy="40229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(exp)</a:t>
            </a:r>
            <a:r>
              <a:rPr lang="da-DK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S1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s2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6</a:t>
            </a:fld>
            <a:endParaRPr lang="da-DK" altLang="da-DK" dirty="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113595" y="2364638"/>
            <a:ext cx="5373392" cy="322460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insertMoney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da-DK" altLang="da-DK" sz="800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&gt; 0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balance = balance +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130000"/>
              </a:lnSpc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7030A0"/>
                </a:solidFill>
                <a:latin typeface="Courier New" pitchFamily="49" charset="0"/>
              </a:rPr>
              <a:t>else</a:t>
            </a:r>
            <a:endParaRPr lang="da-DK" altLang="da-DK" sz="1800" b="1" dirty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{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// Udskriv fejlmeddelelse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>
                <a:solidFill>
                  <a:srgbClr val="008000"/>
                </a:solidFill>
                <a:latin typeface="Courier New" pitchFamily="49" charset="0"/>
              </a:rPr>
              <a:t>Error</a:t>
            </a:r>
            <a:r>
              <a:rPr lang="da-DK" altLang="da-DK" sz="18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481328" y="2948701"/>
            <a:ext cx="4206240" cy="91838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916043" y="3175117"/>
            <a:ext cx="563620" cy="288032"/>
          </a:xfrm>
          <a:prstGeom prst="rightArrow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TextBox 1"/>
          <p:cNvSpPr txBox="1">
            <a:spLocks noChangeArrowheads="1"/>
          </p:cNvSpPr>
          <p:nvPr/>
        </p:nvSpPr>
        <p:spPr bwMode="auto">
          <a:xfrm>
            <a:off x="468688" y="3128715"/>
            <a:ext cx="504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>
                <a:solidFill>
                  <a:srgbClr val="008000"/>
                </a:solidFill>
                <a:latin typeface="+mn-lt"/>
              </a:rPr>
              <a:t>S1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494100" y="4119667"/>
            <a:ext cx="4220900" cy="1146455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931809" y="4461969"/>
            <a:ext cx="563620" cy="288032"/>
          </a:xfrm>
          <a:prstGeom prst="rightArrow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TextBox 1"/>
          <p:cNvSpPr txBox="1">
            <a:spLocks noChangeArrowheads="1"/>
          </p:cNvSpPr>
          <p:nvPr/>
        </p:nvSpPr>
        <p:spPr bwMode="auto">
          <a:xfrm>
            <a:off x="447878" y="4424711"/>
            <a:ext cx="5040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>
                <a:solidFill>
                  <a:srgbClr val="008000"/>
                </a:solidFill>
                <a:latin typeface="+mn-lt"/>
              </a:rPr>
              <a:t>S2</a:t>
            </a:r>
          </a:p>
        </p:txBody>
      </p:sp>
      <p:sp>
        <p:nvSpPr>
          <p:cNvPr id="25" name="TextBox 1"/>
          <p:cNvSpPr txBox="1">
            <a:spLocks noChangeArrowheads="1"/>
          </p:cNvSpPr>
          <p:nvPr/>
        </p:nvSpPr>
        <p:spPr bwMode="auto">
          <a:xfrm>
            <a:off x="6012160" y="4307728"/>
            <a:ext cx="228517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00FF"/>
                </a:solidFill>
                <a:latin typeface="+mn-lt"/>
              </a:rPr>
              <a:t>Hvis exp evaluerer til false udføres S2</a:t>
            </a: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6003016" y="3033211"/>
            <a:ext cx="2294317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00FF"/>
                </a:solidFill>
                <a:latin typeface="+mn-lt"/>
              </a:rPr>
              <a:t>Hvis exp evaluerer til true udføres S1</a:t>
            </a: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4932040" y="1340768"/>
            <a:ext cx="2736304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00FF"/>
                </a:solidFill>
                <a:latin typeface="+mn-lt"/>
              </a:rPr>
              <a:t>exp skal evaluere til en sandhedsværdi (boolean)</a:t>
            </a:r>
          </a:p>
        </p:txBody>
      </p:sp>
      <p:sp>
        <p:nvSpPr>
          <p:cNvPr id="15" name="TextBox 1"/>
          <p:cNvSpPr txBox="1">
            <a:spLocks noChangeArrowheads="1"/>
          </p:cNvSpPr>
          <p:nvPr/>
        </p:nvSpPr>
        <p:spPr bwMode="auto">
          <a:xfrm>
            <a:off x="3584448" y="5180097"/>
            <a:ext cx="3651848" cy="156966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182563" indent="-182563" eaLnBrk="1" hangingPunct="1"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  <a:latin typeface="+mn-lt"/>
              </a:rPr>
              <a:t>Vi sætter </a:t>
            </a:r>
            <a:r>
              <a:rPr lang="da-DK" altLang="da-DK" sz="1600" b="1" dirty="0">
                <a:solidFill>
                  <a:srgbClr val="008000"/>
                </a:solidFill>
                <a:latin typeface="+mn-lt"/>
              </a:rPr>
              <a:t>altid</a:t>
            </a:r>
            <a:r>
              <a:rPr lang="da-DK" altLang="da-DK" sz="1600" b="1" dirty="0">
                <a:solidFill>
                  <a:srgbClr val="0000FF"/>
                </a:solidFill>
                <a:latin typeface="+mn-lt"/>
              </a:rPr>
              <a:t> krøllede parenteser omkring </a:t>
            </a:r>
            <a:r>
              <a:rPr lang="da-DK" altLang="da-DK" sz="1600" b="1" dirty="0" err="1">
                <a:solidFill>
                  <a:srgbClr val="0000FF"/>
                </a:solidFill>
                <a:latin typeface="+mn-lt"/>
              </a:rPr>
              <a:t>if-</a:t>
            </a:r>
            <a:r>
              <a:rPr lang="da-DK" altLang="da-DK" sz="1600" b="1" dirty="0">
                <a:solidFill>
                  <a:srgbClr val="0000FF"/>
                </a:solidFill>
                <a:latin typeface="+mn-lt"/>
              </a:rPr>
              <a:t> og </a:t>
            </a:r>
            <a:r>
              <a:rPr lang="da-DK" altLang="da-DK" sz="1600" b="1" dirty="0" err="1">
                <a:solidFill>
                  <a:srgbClr val="0000FF"/>
                </a:solidFill>
                <a:latin typeface="+mn-lt"/>
              </a:rPr>
              <a:t>else</a:t>
            </a:r>
            <a:r>
              <a:rPr lang="da-DK" altLang="da-DK" sz="1600" b="1" dirty="0">
                <a:solidFill>
                  <a:srgbClr val="0000FF"/>
                </a:solidFill>
                <a:latin typeface="+mn-lt"/>
              </a:rPr>
              <a:t>-delen</a:t>
            </a:r>
          </a:p>
          <a:p>
            <a:pPr marL="182563" indent="-182563" eaLnBrk="1" hangingPunct="1"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  <a:latin typeface="+mn-lt"/>
              </a:rPr>
              <a:t>Også når der kun er én sætning</a:t>
            </a:r>
          </a:p>
          <a:p>
            <a:pPr marL="182563" indent="-182563" eaLnBrk="1" hangingPunct="1"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Analogt, sætter vi </a:t>
            </a:r>
            <a:r>
              <a:rPr lang="da-DK" altLang="da-DK" sz="1600" b="1" dirty="0">
                <a:solidFill>
                  <a:srgbClr val="008000"/>
                </a:solidFill>
              </a:rPr>
              <a:t>altid</a:t>
            </a:r>
            <a:r>
              <a:rPr lang="da-DK" altLang="da-DK" sz="1600" b="1" dirty="0">
                <a:solidFill>
                  <a:srgbClr val="0000FF"/>
                </a:solidFill>
              </a:rPr>
              <a:t> runde parenteser omkring det boolske udtryk, der testes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1536130" y="2954613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500662" y="3498542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858387" y="2674197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3465514" y="2685280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514794" y="4957426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525878" y="4128923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86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Lidt mere kompakt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17064" y="604076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7</a:t>
            </a:fld>
            <a:endParaRPr lang="da-DK" altLang="da-DK" dirty="0"/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27671" y="1371157"/>
            <a:ext cx="5407369" cy="244284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insertMoney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&gt; 0) {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balance = balance +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// Udskriv fejlmeddelelse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>
                <a:solidFill>
                  <a:srgbClr val="008000"/>
                </a:solidFill>
                <a:latin typeface="Courier New" pitchFamily="49" charset="0"/>
              </a:rPr>
              <a:t>Error</a:t>
            </a:r>
            <a:r>
              <a:rPr lang="da-DK" altLang="da-DK" sz="18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1719010" y="2522351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5415241" y="1978845"/>
            <a:ext cx="2640624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00FF"/>
                </a:solidFill>
                <a:latin typeface="+mn-lt"/>
              </a:rPr>
              <a:t>For at spare plads, kan startparentesen i en blok sættes på samme linje, som det der går forud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3096706" y="1678055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690554" y="1418975"/>
            <a:ext cx="216024" cy="3007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43890" y="5118305"/>
            <a:ext cx="5175019" cy="3715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&gt;</a:t>
            </a:r>
            <a:r>
              <a:rPr lang="da-DK" altLang="da-DK" sz="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da-DK" altLang="da-DK" sz="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balance +=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amount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627671" y="4380425"/>
            <a:ext cx="508317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00FF"/>
                </a:solidFill>
                <a:latin typeface="+mn-lt"/>
              </a:rPr>
              <a:t>Hvis udtryk og sætning er kort, kan en if-sætning skrives på en enkelt linje (men husk parenteserne)</a:t>
            </a:r>
          </a:p>
        </p:txBody>
      </p:sp>
    </p:spTree>
    <p:extLst>
      <p:ext uri="{BB962C8B-B14F-4D97-AF65-F5344CB8AC3E}">
        <p14:creationId xmlns:p14="http://schemas.microsoft.com/office/powerpoint/2010/main" val="2103390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Indlejret selektion</a:t>
            </a:r>
          </a:p>
        </p:txBody>
      </p:sp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802168" y="2708920"/>
            <a:ext cx="4068043" cy="317228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itchFamily="49" charset="0"/>
              </a:rPr>
              <a:t>nextDay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day = day + 1;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(day &gt; 30) {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day = 1;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month = month + 1;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(month &gt; 12) {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month = 1;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year = year + 1;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8</a:t>
            </a:fld>
            <a:endParaRPr lang="da-DK" altLang="da-DK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85480" y="3301894"/>
            <a:ext cx="3293243" cy="2232966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68107" y="4116480"/>
            <a:ext cx="2654000" cy="1162347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5141914" y="4149080"/>
            <a:ext cx="38225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>
                <a:solidFill>
                  <a:srgbClr val="0000FF"/>
                </a:solidFill>
                <a:latin typeface="+mn-lt"/>
              </a:rPr>
              <a:t>Den </a:t>
            </a:r>
            <a:r>
              <a:rPr lang="da-DK" altLang="da-DK" sz="1800" b="1" dirty="0">
                <a:solidFill>
                  <a:srgbClr val="C00000"/>
                </a:solidFill>
                <a:latin typeface="+mn-lt"/>
              </a:rPr>
              <a:t>røde</a:t>
            </a:r>
            <a:r>
              <a:rPr lang="da-DK" altLang="da-DK" sz="1800" b="1" dirty="0">
                <a:solidFill>
                  <a:srgbClr val="0000FF"/>
                </a:solidFill>
                <a:latin typeface="+mn-lt"/>
              </a:rPr>
              <a:t> if sætning er indlejret i den </a:t>
            </a:r>
            <a:r>
              <a:rPr lang="da-DK" altLang="da-DK" sz="1800" b="1" dirty="0">
                <a:solidFill>
                  <a:srgbClr val="008000"/>
                </a:solidFill>
                <a:latin typeface="+mn-lt"/>
              </a:rPr>
              <a:t>grønne</a:t>
            </a:r>
            <a:r>
              <a:rPr lang="da-DK" altLang="da-DK" sz="1800" b="1" dirty="0">
                <a:solidFill>
                  <a:srgbClr val="0000FF"/>
                </a:solidFill>
                <a:latin typeface="+mn-lt"/>
              </a:rPr>
              <a:t> if sætning</a:t>
            </a: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H="1" flipV="1">
            <a:off x="4024749" y="4343946"/>
            <a:ext cx="1118750" cy="786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9636" y="1153899"/>
            <a:ext cx="8494852" cy="172819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spc="-60" dirty="0">
                <a:ea typeface="ＭＳ Ｐゴシック" pitchFamily="34" charset="-128"/>
              </a:rPr>
              <a:t>Datoer repræsenteres ved hjælp af tre feltvariabler (</a:t>
            </a:r>
            <a:r>
              <a:rPr lang="da-DK" altLang="da-DK" sz="2000" kern="0" spc="-60" dirty="0" err="1">
                <a:ea typeface="ＭＳ Ｐゴシック" pitchFamily="34" charset="-128"/>
              </a:rPr>
              <a:t>day</a:t>
            </a:r>
            <a:r>
              <a:rPr lang="da-DK" altLang="da-DK" sz="2000" kern="0" spc="-60" dirty="0">
                <a:ea typeface="ＭＳ Ｐゴシック" pitchFamily="34" charset="-128"/>
              </a:rPr>
              <a:t>, </a:t>
            </a:r>
            <a:r>
              <a:rPr lang="da-DK" altLang="da-DK" sz="2000" kern="0" spc="-60" dirty="0" err="1">
                <a:ea typeface="ＭＳ Ｐゴシック" pitchFamily="34" charset="-128"/>
              </a:rPr>
              <a:t>month</a:t>
            </a:r>
            <a:r>
              <a:rPr lang="da-DK" altLang="da-DK" sz="2000" kern="0" spc="-60" dirty="0">
                <a:ea typeface="ＭＳ Ｐゴシック" pitchFamily="34" charset="-128"/>
              </a:rPr>
              <a:t>, </a:t>
            </a:r>
            <a:r>
              <a:rPr lang="da-DK" altLang="da-DK" sz="2000" kern="0" spc="-60" dirty="0" err="1">
                <a:ea typeface="ＭＳ Ｐゴシック" pitchFamily="34" charset="-128"/>
              </a:rPr>
              <a:t>year</a:t>
            </a:r>
            <a:r>
              <a:rPr lang="da-DK" altLang="da-DK" sz="2000" kern="0" spc="-60" dirty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  <a:cs typeface="+mn-cs"/>
              </a:rPr>
              <a:t>Metoden </a:t>
            </a: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nextDay</a:t>
            </a:r>
            <a:r>
              <a:rPr lang="da-DK" altLang="da-DK" sz="1800" kern="0" dirty="0">
                <a:ea typeface="ＭＳ Ｐゴシック" pitchFamily="34" charset="-128"/>
                <a:cs typeface="+mn-cs"/>
              </a:rPr>
              <a:t> ændrer de tre feltvariabler, så de repræsenterer den efterfølgende dag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Det antages, at alle måneder har 30 dage</a:t>
            </a:r>
          </a:p>
          <a:p>
            <a:pPr eaLnBrk="1" hangingPunct="1"/>
            <a:endParaRPr lang="da-DK" altLang="da-DK" sz="2000" kern="0" dirty="0">
              <a:ea typeface="ＭＳ Ｐゴシック" pitchFamily="34" charset="-128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5364088" y="5157192"/>
            <a:ext cx="2664296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00FF"/>
                </a:solidFill>
                <a:latin typeface="+mn-lt"/>
              </a:rPr>
              <a:t>Forskel på månedernes længde samt skudår, kan håndteres ved at indføre nogle flere if sætninger</a:t>
            </a:r>
          </a:p>
        </p:txBody>
      </p:sp>
    </p:spTree>
    <p:extLst>
      <p:ext uri="{BB962C8B-B14F-4D97-AF65-F5344CB8AC3E}">
        <p14:creationId xmlns:p14="http://schemas.microsoft.com/office/powerpoint/2010/main" val="333785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Selektion mellem mange – switch sætning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9</a:t>
            </a:fld>
            <a:endParaRPr lang="da-DK" altLang="da-DK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494893" y="6136582"/>
            <a:ext cx="6000068" cy="3600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Mere information om selektion: Appendix D</a:t>
            </a:r>
          </a:p>
          <a:p>
            <a:pPr lvl="1" eaLnBrk="1" hangingPunct="1"/>
            <a:endParaRPr lang="da-DK" altLang="da-DK" sz="1600" kern="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600" kern="0" dirty="0">
              <a:ea typeface="ＭＳ Ｐゴシック" pitchFamily="34" charset="-128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374444" y="1645492"/>
            <a:ext cx="5054661" cy="303070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convertDay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day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  switch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day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1: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>
                <a:solidFill>
                  <a:srgbClr val="008000"/>
                </a:solidFill>
                <a:latin typeface="Courier New" pitchFamily="49" charset="0"/>
              </a:rPr>
              <a:t>Monday</a:t>
            </a:r>
            <a:r>
              <a:rPr lang="da-DK" altLang="da-DK" sz="18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2: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008000"/>
                </a:solidFill>
                <a:latin typeface="Courier New" pitchFamily="49" charset="0"/>
              </a:rPr>
              <a:t>"Tuesday"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3: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>
                <a:solidFill>
                  <a:srgbClr val="008000"/>
                </a:solidFill>
                <a:latin typeface="Courier New" pitchFamily="49" charset="0"/>
              </a:rPr>
              <a:t>Wednesday</a:t>
            </a:r>
            <a:r>
              <a:rPr lang="da-DK" altLang="da-DK" sz="18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4: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 err="1">
                <a:solidFill>
                  <a:srgbClr val="008000"/>
                </a:solidFill>
                <a:latin typeface="Courier New" pitchFamily="49" charset="0"/>
              </a:rPr>
              <a:t>Thursday</a:t>
            </a:r>
            <a:r>
              <a:rPr lang="da-DK" altLang="da-DK" sz="18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5: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008000"/>
                </a:solidFill>
                <a:latin typeface="Courier New" pitchFamily="49" charset="0"/>
              </a:rPr>
              <a:t>"Friday"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    case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6: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7: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008000"/>
                </a:solidFill>
                <a:latin typeface="Courier New" pitchFamily="49" charset="0"/>
              </a:rPr>
              <a:t>"Weekend"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spc="-100" dirty="0">
                <a:solidFill>
                  <a:srgbClr val="7030A0"/>
                </a:solidFill>
                <a:latin typeface="Courier New" pitchFamily="49" charset="0"/>
              </a:rPr>
              <a:t>default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:</a:t>
            </a:r>
            <a:r>
              <a:rPr lang="da-DK" altLang="da-DK" sz="11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008000"/>
                </a:solidFill>
                <a:latin typeface="Courier New" pitchFamily="49" charset="0"/>
              </a:rPr>
              <a:t>"Invalid </a:t>
            </a:r>
            <a:r>
              <a:rPr lang="da-DK" altLang="da-DK" sz="1800" b="1" dirty="0" err="1">
                <a:solidFill>
                  <a:srgbClr val="008000"/>
                </a:solidFill>
                <a:latin typeface="Courier New" pitchFamily="49" charset="0"/>
              </a:rPr>
              <a:t>day</a:t>
            </a:r>
            <a:r>
              <a:rPr lang="da-DK" altLang="da-DK" sz="18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 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66132" y="1640805"/>
            <a:ext cx="2520280" cy="23105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day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// 1 = </a:t>
            </a:r>
            <a:r>
              <a:rPr lang="da-DK" altLang="da-DK" sz="1800" b="1" dirty="0" err="1">
                <a:solidFill>
                  <a:srgbClr val="0000FF"/>
                </a:solidFill>
                <a:latin typeface="Courier New" pitchFamily="49" charset="0"/>
              </a:rPr>
              <a:t>Monday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// 2 = Tuesday</a:t>
            </a:r>
          </a:p>
          <a:p>
            <a:pPr eaLnBrk="1" hangingPunct="1"/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// 3 = </a:t>
            </a:r>
            <a:r>
              <a:rPr lang="da-DK" altLang="da-DK" sz="1800" b="1" dirty="0" err="1">
                <a:solidFill>
                  <a:srgbClr val="0000FF"/>
                </a:solidFill>
                <a:latin typeface="Courier New" pitchFamily="49" charset="0"/>
              </a:rPr>
              <a:t>Wednesday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// 4 = </a:t>
            </a:r>
            <a:r>
              <a:rPr lang="da-DK" altLang="da-DK" sz="1800" b="1" dirty="0" err="1">
                <a:solidFill>
                  <a:srgbClr val="0000FF"/>
                </a:solidFill>
                <a:latin typeface="Courier New" pitchFamily="49" charset="0"/>
              </a:rPr>
              <a:t>Thursday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// 5 = Friday</a:t>
            </a:r>
          </a:p>
          <a:p>
            <a:pPr eaLnBrk="1" hangingPunct="1"/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// 6 = </a:t>
            </a:r>
            <a:r>
              <a:rPr lang="da-DK" altLang="da-DK" sz="1800" b="1" dirty="0" err="1">
                <a:solidFill>
                  <a:srgbClr val="0000FF"/>
                </a:solidFill>
                <a:latin typeface="Courier New" pitchFamily="49" charset="0"/>
              </a:rPr>
              <a:t>Saturday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// 7 = </a:t>
            </a:r>
            <a:r>
              <a:rPr lang="da-DK" altLang="da-DK" sz="1800" b="1" dirty="0" err="1">
                <a:solidFill>
                  <a:srgbClr val="0000FF"/>
                </a:solidFill>
                <a:latin typeface="Courier New" pitchFamily="49" charset="0"/>
              </a:rPr>
              <a:t>Sunday</a:t>
            </a:r>
            <a:endParaRPr lang="da-DK" altLang="da-DK" sz="1800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37426" y="1070989"/>
            <a:ext cx="2519763" cy="56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1600" kern="0" dirty="0">
                <a:ea typeface="ＭＳ Ｐゴシック" pitchFamily="34" charset="-128"/>
              </a:rPr>
              <a:t>Ugedag repræsenteret som heltal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323169" y="1052736"/>
            <a:ext cx="5796136" cy="56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1600" kern="0" dirty="0">
                <a:ea typeface="ＭＳ Ｐゴシック" pitchFamily="34" charset="-128"/>
              </a:rPr>
              <a:t>Metode, der konverterer fra heltal til tekststreng</a:t>
            </a:r>
            <a:br>
              <a:rPr lang="da-DK" altLang="da-DK" sz="1600" kern="0" dirty="0">
                <a:ea typeface="ＭＳ Ｐゴシック" pitchFamily="34" charset="-128"/>
              </a:rPr>
            </a:br>
            <a:r>
              <a:rPr lang="da-DK" altLang="da-DK" sz="1600" kern="0" spc="-100" dirty="0">
                <a:ea typeface="ＭＳ Ｐゴシック" pitchFamily="34" charset="-128"/>
              </a:rPr>
              <a:t>(f.eks. 3 </a:t>
            </a:r>
            <a:r>
              <a:rPr lang="da-DK" altLang="da-DK" sz="1600" kern="0" spc="-100" dirty="0">
                <a:ea typeface="ＭＳ Ｐゴシック" pitchFamily="34" charset="-128"/>
                <a:sym typeface="Wingdings" panose="05000000000000000000" pitchFamily="2" charset="2"/>
              </a:rPr>
              <a:t> </a:t>
            </a:r>
            <a:r>
              <a:rPr lang="da-DK" altLang="da-DK" sz="1600" kern="0" spc="-100" dirty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</a:t>
            </a:r>
            <a:r>
              <a:rPr lang="da-DK" altLang="da-DK" sz="1600" kern="0" spc="-100" dirty="0" err="1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Wednesday</a:t>
            </a:r>
            <a:r>
              <a:rPr lang="da-DK" altLang="da-DK" sz="1600" kern="0" spc="-100" dirty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</a:t>
            </a:r>
            <a:r>
              <a:rPr lang="da-DK" altLang="da-DK" sz="1600" kern="0" spc="-100" dirty="0">
                <a:ea typeface="ＭＳ Ｐゴシック" pitchFamily="34" charset="-128"/>
                <a:sym typeface="Wingdings" panose="05000000000000000000" pitchFamily="2" charset="2"/>
              </a:rPr>
              <a:t>, 6 og 7  </a:t>
            </a:r>
            <a:r>
              <a:rPr lang="da-DK" altLang="da-DK" sz="1600" kern="0" spc="-100" dirty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"Weekend"</a:t>
            </a:r>
            <a:r>
              <a:rPr lang="da-DK" altLang="da-DK" sz="1600" kern="0" spc="-100" dirty="0">
                <a:ea typeface="ＭＳ Ｐゴシック" pitchFamily="34" charset="-128"/>
                <a:sym typeface="Wingdings" panose="05000000000000000000" pitchFamily="2" charset="2"/>
              </a:rPr>
              <a:t>, 0  </a:t>
            </a:r>
            <a:r>
              <a:rPr lang="da-DK" altLang="da-DK" sz="1600" kern="0" spc="-100" dirty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"Invalid </a:t>
            </a:r>
            <a:r>
              <a:rPr lang="da-DK" altLang="da-DK" sz="1600" kern="0" spc="-100" dirty="0" err="1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day</a:t>
            </a:r>
            <a:r>
              <a:rPr lang="da-DK" altLang="da-DK" sz="1600" kern="0" spc="-100" dirty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"</a:t>
            </a:r>
            <a:r>
              <a:rPr lang="da-DK" altLang="da-DK" sz="1600" kern="0" spc="-100" dirty="0">
                <a:ea typeface="ＭＳ Ｐゴシック" pitchFamily="34" charset="-128"/>
                <a:sym typeface="Wingdings" panose="05000000000000000000" pitchFamily="2" charset="2"/>
              </a:rPr>
              <a:t>)</a:t>
            </a:r>
            <a:endParaRPr lang="da-DK" altLang="da-DK" sz="1600" kern="0" spc="-100" dirty="0">
              <a:ea typeface="ＭＳ Ｐゴシック" pitchFamily="34" charset="-128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7406891" y="4676194"/>
            <a:ext cx="19555" cy="98924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333404" y="4967923"/>
            <a:ext cx="5095701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marL="182563" indent="-182563" eaLnBrk="1" hangingPunct="1">
              <a:buFont typeface="Arial" panose="020B0604020202020204" pitchFamily="34" charset="0"/>
              <a:buChar char="•"/>
              <a:defRPr sz="1600" b="1">
                <a:solidFill>
                  <a:srgbClr val="0000FF"/>
                </a:solidFill>
                <a:latin typeface="+mn-lt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dirty="0"/>
              <a:t>Normalt afsluttes de enkelte cases med et </a:t>
            </a:r>
            <a:r>
              <a:rPr lang="da-DK" altLang="da-DK" dirty="0">
                <a:solidFill>
                  <a:srgbClr val="008000"/>
                </a:solidFill>
              </a:rPr>
              <a:t>break</a:t>
            </a:r>
            <a:r>
              <a:rPr lang="da-DK" altLang="da-DK" dirty="0"/>
              <a:t>, der stopper udførelsen af switch sætningen</a:t>
            </a:r>
          </a:p>
          <a:p>
            <a:r>
              <a:rPr lang="da-DK" altLang="da-DK" dirty="0"/>
              <a:t>Dette er ikke nødvendigt her, idet </a:t>
            </a:r>
            <a:r>
              <a:rPr lang="da-DK" altLang="da-DK" dirty="0">
                <a:solidFill>
                  <a:srgbClr val="008000"/>
                </a:solidFill>
              </a:rPr>
              <a:t>return</a:t>
            </a:r>
            <a:r>
              <a:rPr lang="da-DK" altLang="da-DK" dirty="0"/>
              <a:t> også stopper udførelsen af sætningen</a:t>
            </a:r>
          </a:p>
        </p:txBody>
      </p:sp>
    </p:spTree>
    <p:extLst>
      <p:ext uri="{BB962C8B-B14F-4D97-AF65-F5344CB8AC3E}">
        <p14:creationId xmlns:p14="http://schemas.microsoft.com/office/powerpoint/2010/main" val="232564845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6997</TotalTime>
  <Words>4188</Words>
  <Application>Microsoft Office PowerPoint</Application>
  <PresentationFormat>On-screen Show (4:3)</PresentationFormat>
  <Paragraphs>642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ＭＳ Ｐゴシック</vt:lpstr>
      <vt:lpstr>Arial</vt:lpstr>
      <vt:lpstr>Courier</vt:lpstr>
      <vt:lpstr>Courier New</vt:lpstr>
      <vt:lpstr>Monotype Sorts</vt:lpstr>
      <vt:lpstr>Times New Roman</vt:lpstr>
      <vt:lpstr>Wingdings</vt:lpstr>
      <vt:lpstr>Standarddesign</vt:lpstr>
      <vt:lpstr>Forelæsning Uge 2 – Mandag </vt:lpstr>
      <vt:lpstr>● Simple sætninger</vt:lpstr>
      <vt:lpstr>Metodekald</vt:lpstr>
      <vt:lpstr>Sammensatte sætninger</vt:lpstr>
      <vt:lpstr>● Selektion (valg) – if sætning</vt:lpstr>
      <vt:lpstr>Valg mellem to blokke – if-else sætning</vt:lpstr>
      <vt:lpstr>Lidt mere kompakt</vt:lpstr>
      <vt:lpstr>Indlejret selektion</vt:lpstr>
      <vt:lpstr>Selektion mellem mange – switch sætning</vt:lpstr>
      <vt:lpstr>Selektion i udtryk – ved hjælp af ? og :</vt:lpstr>
      <vt:lpstr>Selektion i udtryk (eksempler)</vt:lpstr>
      <vt:lpstr>Eksempel på dårlig kode</vt:lpstr>
      <vt:lpstr>Andet eksempel på dårlig kode</vt:lpstr>
      <vt:lpstr>● Iteration (gentagelse) – for løkke</vt:lpstr>
      <vt:lpstr>Eksempel på for løkke</vt:lpstr>
      <vt:lpstr>while løkke</vt:lpstr>
      <vt:lpstr>Eksempel på while løkke</vt:lpstr>
      <vt:lpstr>do-while løkke</vt:lpstr>
      <vt:lpstr>Eksempel på do-while løkke</vt:lpstr>
      <vt:lpstr>Sammenligning af de tre slags løkker</vt:lpstr>
      <vt:lpstr>● Quizzer ved forelæsningerne</vt:lpstr>
      <vt:lpstr>Afvikling af quizzerne</vt:lpstr>
      <vt:lpstr>Hvordan stemmer man?</vt:lpstr>
      <vt:lpstr>● Udtryk</vt:lpstr>
      <vt:lpstr>Brug af udtryk</vt:lpstr>
      <vt:lpstr>Udtrykkets type skal matche brugen</vt:lpstr>
      <vt:lpstr>Matchende typer</vt:lpstr>
      <vt:lpstr>Javas typebegreb</vt:lpstr>
      <vt:lpstr>Udvalgte operatorer</vt:lpstr>
      <vt:lpstr>● Syntaktiske elementer i Java</vt:lpstr>
      <vt:lpstr>Java style guide (regler for pæn kode)</vt:lpstr>
      <vt:lpstr>Hvad gør nedenstående kode?</vt:lpstr>
      <vt:lpstr>Pænt layout</vt:lpstr>
      <vt:lpstr>● Afleveringsopgave: Raflebæger 2 (DieCup 2)</vt:lpstr>
      <vt:lpstr>Raflebæger 2 (DieCup 2) – fortsat</vt:lpstr>
      <vt:lpstr>● Opsummering</vt:lpstr>
      <vt:lpstr>Programmeringscafé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628</cp:revision>
  <cp:lastPrinted>2015-02-13T14:35:13Z</cp:lastPrinted>
  <dcterms:created xsi:type="dcterms:W3CDTF">2009-09-02T10:07:09Z</dcterms:created>
  <dcterms:modified xsi:type="dcterms:W3CDTF">2025-08-28T11:57:58Z</dcterms:modified>
</cp:coreProperties>
</file>