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631" r:id="rId2"/>
    <p:sldId id="579" r:id="rId3"/>
    <p:sldId id="572" r:id="rId4"/>
    <p:sldId id="583" r:id="rId5"/>
    <p:sldId id="582" r:id="rId6"/>
    <p:sldId id="581" r:id="rId7"/>
    <p:sldId id="580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627" r:id="rId17"/>
    <p:sldId id="616" r:id="rId18"/>
    <p:sldId id="629" r:id="rId19"/>
    <p:sldId id="628" r:id="rId20"/>
    <p:sldId id="634" r:id="rId21"/>
    <p:sldId id="601" r:id="rId22"/>
    <p:sldId id="633" r:id="rId23"/>
    <p:sldId id="635" r:id="rId24"/>
    <p:sldId id="618" r:id="rId25"/>
    <p:sldId id="624" r:id="rId26"/>
    <p:sldId id="617" r:id="rId27"/>
    <p:sldId id="626" r:id="rId28"/>
    <p:sldId id="609" r:id="rId29"/>
    <p:sldId id="610" r:id="rId30"/>
    <p:sldId id="611" r:id="rId31"/>
    <p:sldId id="620" r:id="rId32"/>
    <p:sldId id="607" r:id="rId33"/>
    <p:sldId id="608" r:id="rId34"/>
    <p:sldId id="612" r:id="rId35"/>
    <p:sldId id="613" r:id="rId36"/>
    <p:sldId id="604" r:id="rId37"/>
    <p:sldId id="615" r:id="rId38"/>
    <p:sldId id="621" r:id="rId39"/>
    <p:sldId id="622" r:id="rId40"/>
    <p:sldId id="632" r:id="rId41"/>
    <p:sldId id="438" r:id="rId42"/>
  </p:sldIdLst>
  <p:sldSz cx="9144000" cy="6858000" type="screen4x3"/>
  <p:notesSz cx="7315200" cy="96012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FFCC"/>
    <a:srgbClr val="CCFFCC"/>
    <a:srgbClr val="99CCFF"/>
    <a:srgbClr val="A50021"/>
    <a:srgbClr val="6699FF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66714-7BCB-4AF9-BB83-394C47D05C7A}" v="347" dt="2025-09-23T12:38:37.873"/>
    <p1510:client id="{883A875F-8C3D-44B0-9427-ED7738601F8F}" v="1" dt="2025-09-23T12:39:12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125" d="100"/>
          <a:sy n="125" d="100"/>
        </p:scale>
        <p:origin x="96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7.xml"/><Relationship Id="rId8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t Jensen" userId="536d7847-4321-45c6-997a-4b9f60543789" providerId="ADAL" clId="{CCA04F90-20E4-4070-ABF3-319C0D0F1B2E}"/>
    <pc:docChg chg="modSld modNotesMaster modHandout">
      <pc:chgData name="Kurt Jensen" userId="536d7847-4321-45c6-997a-4b9f60543789" providerId="ADAL" clId="{CCA04F90-20E4-4070-ABF3-319C0D0F1B2E}" dt="2025-09-23T12:39:12.355" v="357"/>
      <pc:docMkLst>
        <pc:docMk/>
      </pc:docMkLst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15205759" sldId="438"/>
        </pc:sldMkLst>
      </pc:sldChg>
      <pc:sldChg chg="modSp mod modNotes">
        <pc:chgData name="Kurt Jensen" userId="536d7847-4321-45c6-997a-4b9f60543789" providerId="ADAL" clId="{CCA04F90-20E4-4070-ABF3-319C0D0F1B2E}" dt="2025-09-23T12:39:12.355" v="357"/>
        <pc:sldMkLst>
          <pc:docMk/>
          <pc:sldMk cId="2147842698" sldId="572"/>
        </pc:sldMkLst>
        <pc:spChg chg="mod">
          <ac:chgData name="Kurt Jensen" userId="536d7847-4321-45c6-997a-4b9f60543789" providerId="ADAL" clId="{CCA04F90-20E4-4070-ABF3-319C0D0F1B2E}" dt="2025-09-23T11:27:32.897" v="65" actId="20577"/>
          <ac:spMkLst>
            <pc:docMk/>
            <pc:sldMk cId="2147842698" sldId="572"/>
            <ac:spMk id="18" creationId="{00000000-0000-0000-0000-000000000000}"/>
          </ac:spMkLst>
        </pc:spChg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245849741" sldId="579"/>
        </pc:sldMkLst>
      </pc:sldChg>
      <pc:sldChg chg="modSp mod modNotes">
        <pc:chgData name="Kurt Jensen" userId="536d7847-4321-45c6-997a-4b9f60543789" providerId="ADAL" clId="{CCA04F90-20E4-4070-ABF3-319C0D0F1B2E}" dt="2025-09-23T12:39:12.355" v="357"/>
        <pc:sldMkLst>
          <pc:docMk/>
          <pc:sldMk cId="4088390754" sldId="580"/>
        </pc:sldMkLst>
        <pc:spChg chg="mod">
          <ac:chgData name="Kurt Jensen" userId="536d7847-4321-45c6-997a-4b9f60543789" providerId="ADAL" clId="{CCA04F90-20E4-4070-ABF3-319C0D0F1B2E}" dt="2025-09-22T08:10:17.605" v="0" actId="20577"/>
          <ac:spMkLst>
            <pc:docMk/>
            <pc:sldMk cId="4088390754" sldId="580"/>
            <ac:spMk id="12292" creationId="{00000000-0000-0000-0000-000000000000}"/>
          </ac:spMkLst>
        </pc:spChg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4087781681" sldId="581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1479837758" sldId="582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3803719511" sldId="583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3974686332" sldId="584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1475377654" sldId="585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1827336602" sldId="586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4251795605" sldId="587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3367041253" sldId="588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3014213907" sldId="589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2509628137" sldId="590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2184125209" sldId="591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8462184" sldId="601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3593423991" sldId="607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2068155544" sldId="608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2604486833" sldId="609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3597817676" sldId="610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318286257" sldId="611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3008199582" sldId="612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618180338" sldId="613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3374270400" sldId="615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928302844" sldId="616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881747935" sldId="617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1753854299" sldId="618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1035680765" sldId="620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2281401384" sldId="621"/>
        </pc:sldMkLst>
      </pc:sldChg>
      <pc:sldChg chg="modSp mod modNotes">
        <pc:chgData name="Kurt Jensen" userId="536d7847-4321-45c6-997a-4b9f60543789" providerId="ADAL" clId="{CCA04F90-20E4-4070-ABF3-319C0D0F1B2E}" dt="2025-09-23T12:39:12.355" v="357"/>
        <pc:sldMkLst>
          <pc:docMk/>
          <pc:sldMk cId="438105682" sldId="622"/>
        </pc:sldMkLst>
        <pc:spChg chg="mod">
          <ac:chgData name="Kurt Jensen" userId="536d7847-4321-45c6-997a-4b9f60543789" providerId="ADAL" clId="{CCA04F90-20E4-4070-ABF3-319C0D0F1B2E}" dt="2025-09-23T12:32:23.434" v="73" actId="947"/>
          <ac:spMkLst>
            <pc:docMk/>
            <pc:sldMk cId="438105682" sldId="622"/>
            <ac:spMk id="182275" creationId="{00000000-0000-0000-0000-000000000000}"/>
          </ac:spMkLst>
        </pc:spChg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3939827701" sldId="624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4217941410" sldId="626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2641830282" sldId="627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2578904473" sldId="628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3726953477" sldId="629"/>
        </pc:sldMkLst>
      </pc:sldChg>
      <pc:sldChg chg="modSp modAnim modNotes">
        <pc:chgData name="Kurt Jensen" userId="536d7847-4321-45c6-997a-4b9f60543789" providerId="ADAL" clId="{CCA04F90-20E4-4070-ABF3-319C0D0F1B2E}" dt="2025-09-23T12:39:12.355" v="357"/>
        <pc:sldMkLst>
          <pc:docMk/>
          <pc:sldMk cId="1341594332" sldId="632"/>
        </pc:sldMkLst>
        <pc:spChg chg="mod">
          <ac:chgData name="Kurt Jensen" userId="536d7847-4321-45c6-997a-4b9f60543789" providerId="ADAL" clId="{CCA04F90-20E4-4070-ABF3-319C0D0F1B2E}" dt="2025-09-23T12:38:37.873" v="356" actId="20577"/>
          <ac:spMkLst>
            <pc:docMk/>
            <pc:sldMk cId="1341594332" sldId="632"/>
            <ac:spMk id="182275" creationId="{00000000-0000-0000-0000-000000000000}"/>
          </ac:spMkLst>
        </pc:spChg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1038849394" sldId="633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3380839711" sldId="634"/>
        </pc:sldMkLst>
      </pc:sldChg>
      <pc:sldChg chg="modNotes">
        <pc:chgData name="Kurt Jensen" userId="536d7847-4321-45c6-997a-4b9f60543789" providerId="ADAL" clId="{CCA04F90-20E4-4070-ABF3-319C0D0F1B2E}" dt="2025-09-23T12:39:12.355" v="357"/>
        <pc:sldMkLst>
          <pc:docMk/>
          <pc:sldMk cId="371773509" sldId="6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8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2017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8" y="912017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065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925" y="4560086"/>
            <a:ext cx="5365352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166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065" y="912166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0400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65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9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674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330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474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4838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33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4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70904" indent="-2965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86006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60408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34810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609213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83614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58016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4032418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0013" y="741363"/>
            <a:ext cx="4940300" cy="3705225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1117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977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346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260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969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2226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8208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089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092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872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075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1227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96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3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544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1199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96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820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9941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700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62683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0013" y="741363"/>
            <a:ext cx="4940300" cy="37052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2630486" indent="-42116649"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51383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102767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5415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05534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38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33439478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0013" y="741363"/>
            <a:ext cx="4940300" cy="3705225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528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697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0013" y="741363"/>
            <a:ext cx="4940300" cy="3705225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4506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888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19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82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49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510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Click to edit Master text styles</a:t>
            </a:r>
          </a:p>
          <a:p>
            <a:pPr lvl="1"/>
            <a:r>
              <a:rPr lang="da-DK" altLang="da-DK"/>
              <a:t>Second level</a:t>
            </a:r>
          </a:p>
          <a:p>
            <a:pPr lvl="2"/>
            <a:r>
              <a:rPr lang="da-DK" altLang="da-DK"/>
              <a:t>Third level</a:t>
            </a:r>
          </a:p>
          <a:p>
            <a:pPr lvl="3"/>
            <a:r>
              <a:rPr lang="da-DK" altLang="da-DK"/>
              <a:t>Fourth level</a:t>
            </a:r>
          </a:p>
          <a:p>
            <a:pPr lvl="4"/>
            <a:r>
              <a:rPr lang="da-DK" altLang="da-DK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Forelæsning Uge </a:t>
            </a:r>
            <a:r>
              <a:rPr lang="da-DK" altLang="da-DK" sz="3200" dirty="0">
                <a:ea typeface="ＭＳ Ｐゴシック" pitchFamily="34" charset="-128"/>
              </a:rPr>
              <a:t>5 – Torsdag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84455"/>
            <a:ext cx="1985134" cy="240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7992888" cy="4104456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da-DK" altLang="da-DK" sz="2000" noProof="0" dirty="0">
                <a:ea typeface="ＭＳ Ｐゴシック" pitchFamily="34" charset="-128"/>
              </a:rPr>
              <a:t>Funktionel </a:t>
            </a:r>
            <a:r>
              <a:rPr lang="da-DK" altLang="da-DK" sz="2000" dirty="0">
                <a:ea typeface="ＭＳ Ｐゴシック" pitchFamily="34" charset="-128"/>
              </a:rPr>
              <a:t>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dele af Java, som I har set indtil nu, 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imperative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Funktionelle</a:t>
            </a:r>
            <a:r>
              <a:rPr lang="da-DK" altLang="da-DK" sz="1800" dirty="0">
                <a:ea typeface="ＭＳ Ｐゴシック" pitchFamily="34" charset="-128"/>
              </a:rPr>
              <a:t> programmeringssprog fungerer på en helt anden måde, som vi skal se nærmere på om lidt</a:t>
            </a:r>
            <a:endParaRPr lang="da-DK" altLang="da-DK" sz="1800" dirty="0"/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Forskellige slags objektsamlinger (Kapitel 6)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List</a:t>
            </a:r>
            <a:r>
              <a:rPr lang="da-DK" altLang="da-DK" sz="1800" dirty="0">
                <a:ea typeface="ＭＳ Ｐゴシック" pitchFamily="34" charset="-128"/>
              </a:rPr>
              <a:t> (liste) – kendt fra ArrayList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Set</a:t>
            </a:r>
            <a:r>
              <a:rPr lang="da-DK" altLang="da-DK" sz="1800" dirty="0">
                <a:ea typeface="ＭＳ Ｐゴシック" pitchFamily="34" charset="-128"/>
              </a:rPr>
              <a:t>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Map</a:t>
            </a:r>
            <a:r>
              <a:rPr lang="da-DK" altLang="da-DK" sz="1800" dirty="0">
                <a:ea typeface="ＭＳ Ｐゴシック" pitchFamily="34" charset="-128"/>
              </a:rPr>
              <a:t> (afbildning / funktion)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Polymorfe variabler</a:t>
            </a:r>
          </a:p>
        </p:txBody>
      </p:sp>
    </p:spTree>
    <p:extLst>
      <p:ext uri="{BB962C8B-B14F-4D97-AF65-F5344CB8AC3E}">
        <p14:creationId xmlns:p14="http://schemas.microsoft.com/office/powerpoint/2010/main" val="272616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Streams har tre vigtige metoder (funktioner)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513"/>
            <a:ext cx="4903311" cy="4824759"/>
          </a:xfrm>
        </p:spPr>
        <p:txBody>
          <a:bodyPr/>
          <a:lstStyle/>
          <a:p>
            <a:r>
              <a:rPr lang="da-DK" sz="2000" dirty="0"/>
              <a:t>filter funktionen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Gennemløber en stream og skaber en ny stream indeholdende de elementer fra den gamle, som opfylder en given betingelse</a:t>
            </a:r>
          </a:p>
          <a:p>
            <a:pPr>
              <a:spcBef>
                <a:spcPts val="3600"/>
              </a:spcBef>
            </a:pPr>
            <a:r>
              <a:rPr lang="da-DK" sz="2000" dirty="0"/>
              <a:t>map funktionen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Gennemløber en stream og skaber en ny stream ved at bruge en lambda på hvert element i den gamle stream</a:t>
            </a:r>
          </a:p>
          <a:p>
            <a:pPr>
              <a:spcBef>
                <a:spcPts val="3600"/>
              </a:spcBef>
            </a:pPr>
            <a:r>
              <a:rPr lang="da-DK" sz="2000" dirty="0"/>
              <a:t>reduce funktion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Gennemløber en stream og returnerer en enkelt værdi (f.eks. ved at lægge alle værdierne i </a:t>
            </a:r>
            <a:r>
              <a:rPr lang="da-DK" sz="1800" dirty="0" err="1"/>
              <a:t>stream'en</a:t>
            </a:r>
            <a:r>
              <a:rPr lang="da-DK" sz="1800" dirty="0"/>
              <a:t> sammen) </a:t>
            </a:r>
          </a:p>
          <a:p>
            <a:pPr lvl="1"/>
            <a:endParaRPr lang="da-DK" sz="1800" dirty="0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668344" y="1624966"/>
            <a:ext cx="144016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Stream med observationer af en given dyreart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668344" y="3427445"/>
            <a:ext cx="144016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Stream med antal dyr, der er observeret i de enkelte observationer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5285194"/>
            <a:ext cx="13681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Total antal observationer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5220073" y="1199720"/>
            <a:ext cx="2329708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5148064" y="3427445"/>
            <a:ext cx="2401717" cy="115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5148063" y="4941168"/>
            <a:ext cx="2401718" cy="11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3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Pipelines (sammensætning af funktioner)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496175" cy="720080"/>
          </a:xfrm>
        </p:spPr>
        <p:txBody>
          <a:bodyPr/>
          <a:lstStyle/>
          <a:p>
            <a:r>
              <a:rPr lang="da-DK" sz="2000" dirty="0"/>
              <a:t>Stream funktioner kan sættes sammen til en pipeline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Nedenstående pipeline beregner hvor mange elefanter der er observeret</a:t>
            </a:r>
            <a:r>
              <a:rPr lang="da-DK" sz="1600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56" y="1837208"/>
            <a:ext cx="7121936" cy="259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61782" y="4218897"/>
            <a:ext cx="3742466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17766" y="3896901"/>
            <a:ext cx="2016224" cy="32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da-DK" sz="1400" kern="0" dirty="0"/>
              <a:t>Java (pseudokode) 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7544" y="5301208"/>
            <a:ext cx="849617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/>
              <a:t>For at få eksekverbar Java kode mangler vi to ting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Arraylisten sightings skal "omdannes" til en stream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Parametrene til filter, map og reduce funktionerne skal formaliseres</a:t>
            </a:r>
          </a:p>
        </p:txBody>
      </p:sp>
    </p:spTree>
    <p:extLst>
      <p:ext uri="{BB962C8B-B14F-4D97-AF65-F5344CB8AC3E}">
        <p14:creationId xmlns:p14="http://schemas.microsoft.com/office/powerpoint/2010/main" val="42517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393699" y="5309036"/>
            <a:ext cx="3922717" cy="1200329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spotterID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dayID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8096416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Opbygning af pipelines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280151" cy="2520280"/>
          </a:xfrm>
        </p:spPr>
        <p:txBody>
          <a:bodyPr/>
          <a:lstStyle/>
          <a:p>
            <a:r>
              <a:rPr lang="da-DK" sz="2000" dirty="0"/>
              <a:t>Pipelines er opbygget af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en source (kilde)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et antal intermediate (mellemliggende) operationer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en terminal (afsluttende) operation, som producerer en værdi (eller har resultattypen void)</a:t>
            </a:r>
          </a:p>
          <a:p>
            <a:pPr>
              <a:spcBef>
                <a:spcPts val="1800"/>
              </a:spcBef>
            </a:pPr>
            <a:r>
              <a:rPr lang="da-DK" sz="2000" dirty="0"/>
              <a:t>Hver intermediate operation producerer en ny stream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420981" y="3933056"/>
            <a:ext cx="3853871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39552" y="3501008"/>
            <a:ext cx="381642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/>
              <a:t>Eksemplet fra før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sightings er kilden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filter og map er intermediate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reduce er terminal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9551" y="5157192"/>
            <a:ext cx="363812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/>
              <a:t>Man kan nemt lave andre beregninger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Hvad gør denne pipeline?</a:t>
            </a:r>
          </a:p>
        </p:txBody>
      </p:sp>
    </p:spTree>
    <p:extLst>
      <p:ext uri="{BB962C8B-B14F-4D97-AF65-F5344CB8AC3E}">
        <p14:creationId xmlns:p14="http://schemas.microsoft.com/office/powerpoint/2010/main" val="33670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Filter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2088232"/>
          </a:xfrm>
        </p:spPr>
        <p:txBody>
          <a:bodyPr/>
          <a:lstStyle/>
          <a:p>
            <a:r>
              <a:rPr lang="da-DK" sz="2000" dirty="0"/>
              <a:t>Gennemløber en stream og skaber en ny</a:t>
            </a:r>
            <a:br>
              <a:rPr lang="da-DK" sz="2000" dirty="0"/>
            </a:br>
            <a:r>
              <a:rPr lang="da-DK" sz="2000" dirty="0"/>
              <a:t>indeholdende de elementer fra den gamle,</a:t>
            </a:r>
            <a:br>
              <a:rPr lang="da-DK" sz="2000" dirty="0"/>
            </a:br>
            <a:r>
              <a:rPr lang="da-DK" sz="2000" dirty="0"/>
              <a:t>som opfylder en given betingelse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Udvælgelsen sker via et </a:t>
            </a:r>
            <a:r>
              <a:rPr lang="da-DK" sz="1800" b="1" dirty="0">
                <a:solidFill>
                  <a:srgbClr val="008000"/>
                </a:solidFill>
              </a:rPr>
              <a:t>prædikat</a:t>
            </a:r>
            <a:r>
              <a:rPr lang="da-DK" sz="1800" dirty="0"/>
              <a:t> (</a:t>
            </a:r>
            <a:r>
              <a:rPr lang="da-DK" sz="1800" dirty="0" err="1"/>
              <a:t>predicate</a:t>
            </a:r>
            <a:r>
              <a:rPr lang="da-DK" sz="1800" dirty="0"/>
              <a:t>),</a:t>
            </a:r>
            <a:br>
              <a:rPr lang="da-DK" sz="1800" dirty="0"/>
            </a:br>
            <a:r>
              <a:rPr lang="da-DK" sz="1800" dirty="0"/>
              <a:t>dvs. en lambda med returtype boolean</a:t>
            </a:r>
          </a:p>
          <a:p>
            <a:pPr lvl="1">
              <a:spcBef>
                <a:spcPts val="600"/>
              </a:spcBef>
            </a:pPr>
            <a:r>
              <a:rPr lang="da-DK" sz="1800" spc="-50" dirty="0"/>
              <a:t>Input stream ændres ikke (streams er </a:t>
            </a:r>
            <a:r>
              <a:rPr lang="da-DK" sz="1800" spc="-50" dirty="0" err="1"/>
              <a:t>immutable</a:t>
            </a:r>
            <a:r>
              <a:rPr lang="da-DK" sz="1800" spc="-50" dirty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spc="-50" dirty="0"/>
              <a:t>Den nye </a:t>
            </a:r>
            <a:r>
              <a:rPr lang="da-DK" sz="1800" spc="-50" dirty="0" err="1"/>
              <a:t>stream</a:t>
            </a:r>
            <a:r>
              <a:rPr lang="da-DK" sz="1800" spc="-50" dirty="0"/>
              <a:t> har samme type objekter som den gamle, men der er ofte færre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15616" y="4594744"/>
            <a:ext cx="7812360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1800" dirty="0" err="1">
                <a:solidFill>
                  <a:srgbClr val="000000"/>
                </a:solidFill>
                <a:latin typeface="Courier New" pitchFamily="49" charset="0"/>
              </a:rPr>
              <a:t>.getAnimal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))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61369" y="5053353"/>
            <a:ext cx="507267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042679" y="5322995"/>
            <a:ext cx="0" cy="2509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841020" y="3763081"/>
            <a:ext cx="22269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Skaber en stream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ud fra arraylisten (metode i ArrayList)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559224" y="4722010"/>
            <a:ext cx="115262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000559" y="4401254"/>
            <a:ext cx="0" cy="27932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161812" y="6148554"/>
            <a:ext cx="564714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Vi behøver ikke at specificere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>
                <a:solidFill>
                  <a:srgbClr val="0000FF"/>
                </a:solidFill>
              </a:rPr>
              <a:t>sourcen</a:t>
            </a:r>
            <a:r>
              <a:rPr lang="da-DK" altLang="da-DK" sz="1600" b="1" dirty="0">
                <a:solidFill>
                  <a:srgbClr val="0000FF"/>
                </a:solidFill>
              </a:rPr>
              <a:t> leverer Sighting objekter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99751" y="5573950"/>
            <a:ext cx="2911105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boolean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6025243" y="4424124"/>
            <a:ext cx="5146" cy="6292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85817" y="3763081"/>
            <a:ext cx="384822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Prædikat, der bruger equals metoden fra String klassen til at afgøre, om det var elefanter, der blev observeret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6228184" y="1124744"/>
            <a:ext cx="2808312" cy="21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2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22" grpId="0" animBg="1"/>
      <p:bldP spid="23" grpId="0"/>
      <p:bldP spid="24" grpId="0" animBg="1"/>
      <p:bldP spid="25" grpId="0" animBg="1"/>
      <p:bldP spid="26" grpId="0" animBg="1"/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Map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136135" cy="1728192"/>
          </a:xfrm>
        </p:spPr>
        <p:txBody>
          <a:bodyPr/>
          <a:lstStyle/>
          <a:p>
            <a:r>
              <a:rPr lang="da-DK" sz="2000" dirty="0"/>
              <a:t>Gennemløber en stream og skaber en ny ved at bruge en lambda på hvert element i den gamle stream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err="1"/>
              <a:t>Mapningen</a:t>
            </a:r>
            <a:r>
              <a:rPr lang="da-DK" sz="1800" dirty="0"/>
              <a:t> sker ved hjælp af en </a:t>
            </a:r>
            <a:r>
              <a:rPr lang="da-DK" sz="1800" b="1" dirty="0">
                <a:solidFill>
                  <a:srgbClr val="008000"/>
                </a:solidFill>
              </a:rPr>
              <a:t>lambda</a:t>
            </a:r>
            <a:endParaRPr lang="da-DK" sz="180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spc="-50" dirty="0"/>
              <a:t>Input stream ændres ikke (streams er </a:t>
            </a:r>
            <a:r>
              <a:rPr lang="da-DK" sz="1800" spc="-50" dirty="0" err="1"/>
              <a:t>immutable</a:t>
            </a:r>
            <a:r>
              <a:rPr lang="da-DK" sz="1800" spc="-50" dirty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spc="-50" dirty="0"/>
              <a:t>Den nye </a:t>
            </a:r>
            <a:r>
              <a:rPr lang="da-DK" sz="1800" spc="-50" dirty="0" err="1"/>
              <a:t>stream</a:t>
            </a:r>
            <a:r>
              <a:rPr lang="da-DK" sz="1800" spc="-50" dirty="0"/>
              <a:t> har samme antal objekter som den gamle, men de er ofte af en anden type</a:t>
            </a:r>
          </a:p>
          <a:p>
            <a:pPr lvl="1">
              <a:spcBef>
                <a:spcPts val="600"/>
              </a:spcBef>
            </a:pP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27584" y="3525661"/>
            <a:ext cx="7776864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30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848465" y="4309614"/>
            <a:ext cx="237644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283968" y="4606391"/>
            <a:ext cx="0" cy="72767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131840" y="5085184"/>
            <a:ext cx="2304256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131840" y="5624930"/>
            <a:ext cx="525658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Vi behøver ikke at specificere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>
                <a:solidFill>
                  <a:srgbClr val="0000FF"/>
                </a:solidFill>
              </a:rPr>
              <a:t>sourcen</a:t>
            </a:r>
            <a:r>
              <a:rPr lang="da-DK" altLang="da-DK" sz="1600" b="1" dirty="0">
                <a:solidFill>
                  <a:srgbClr val="0000FF"/>
                </a:solidFill>
              </a:rPr>
              <a:t>, og dermed filter metoden, leverer Sighting objekter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Den nye stream er af typen Stream&lt;Integer&gt;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6372200" y="1484784"/>
            <a:ext cx="26642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6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1512168"/>
          </a:xfrm>
        </p:spPr>
        <p:txBody>
          <a:bodyPr/>
          <a:lstStyle/>
          <a:p>
            <a:r>
              <a:rPr lang="da-DK" sz="2000" spc="-30" dirty="0"/>
              <a:t>Gennemløber en stream og returnerer én værdi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Terminal operation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Metoden har to parametre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Første parameter er en startværdi</a:t>
            </a:r>
          </a:p>
          <a:p>
            <a:pPr lvl="2">
              <a:spcBef>
                <a:spcPts val="200"/>
              </a:spcBef>
            </a:pPr>
            <a:r>
              <a:rPr lang="da-DK" sz="1800" spc="-50" dirty="0">
                <a:solidFill>
                  <a:srgbClr val="000066"/>
                </a:solidFill>
              </a:rPr>
              <a:t>Anden parameter er en lambda med to parametre, hvor den første er det hidtidige mellemresultat, mens den anden er det element, der pt behandles</a:t>
            </a:r>
            <a:endParaRPr lang="da-DK" sz="1800" spc="-50" dirty="0"/>
          </a:p>
          <a:p>
            <a:pPr lvl="1">
              <a:spcBef>
                <a:spcPts val="400"/>
              </a:spcBef>
            </a:pPr>
            <a:r>
              <a:rPr lang="da-DK" sz="1800" dirty="0"/>
              <a:t>Input stream ændres ikke (streams er immutable)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55245" y="3284985"/>
            <a:ext cx="7945474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res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1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 -&gt; res + s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94334" y="4370469"/>
            <a:ext cx="2615610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384145" y="4381043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6651919" y="1005666"/>
            <a:ext cx="2448272" cy="134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576312" y="5334709"/>
            <a:ext cx="28803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508104" y="5334709"/>
            <a:ext cx="76743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>
                <a:solidFill>
                  <a:srgbClr val="0000FF"/>
                </a:solidFill>
              </a:rPr>
              <a:t>(</a:t>
            </a:r>
            <a:r>
              <a:rPr lang="da-DK" altLang="da-DK" b="1" dirty="0">
                <a:solidFill>
                  <a:srgbClr val="008000"/>
                </a:solidFill>
              </a:rPr>
              <a:t>0</a:t>
            </a:r>
            <a:r>
              <a:rPr lang="da-DK" altLang="da-DK" b="1" dirty="0">
                <a:solidFill>
                  <a:srgbClr val="0000FF"/>
                </a:solidFill>
              </a:rPr>
              <a:t>,</a:t>
            </a:r>
            <a:r>
              <a:rPr lang="da-DK" altLang="da-DK" b="1" dirty="0">
                <a:solidFill>
                  <a:srgbClr val="FF0000"/>
                </a:solidFill>
              </a:rPr>
              <a:t>3</a:t>
            </a:r>
            <a:r>
              <a:rPr lang="da-DK" altLang="da-DK" b="1" dirty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06027" y="5334709"/>
            <a:ext cx="95104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>
                <a:solidFill>
                  <a:srgbClr val="0000FF"/>
                </a:solidFill>
              </a:rPr>
              <a:t>  </a:t>
            </a:r>
            <a:r>
              <a:rPr lang="da-DK" altLang="da-DK" b="1" dirty="0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481645" y="5334709"/>
            <a:ext cx="78779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>
                <a:solidFill>
                  <a:srgbClr val="0000FF"/>
                </a:solidFill>
              </a:rPr>
              <a:t>(</a:t>
            </a:r>
            <a:r>
              <a:rPr lang="da-DK" altLang="da-DK" b="1" dirty="0">
                <a:solidFill>
                  <a:srgbClr val="008000"/>
                </a:solidFill>
              </a:rPr>
              <a:t>3</a:t>
            </a:r>
            <a:r>
              <a:rPr lang="da-DK" altLang="da-DK" b="1" dirty="0">
                <a:solidFill>
                  <a:srgbClr val="0000FF"/>
                </a:solidFill>
              </a:rPr>
              <a:t>,</a:t>
            </a:r>
            <a:r>
              <a:rPr lang="da-DK" altLang="da-DK" b="1" dirty="0">
                <a:solidFill>
                  <a:srgbClr val="FF0000"/>
                </a:solidFill>
              </a:rPr>
              <a:t>1</a:t>
            </a:r>
            <a:r>
              <a:rPr lang="da-DK" altLang="da-DK" b="1" dirty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122130" y="5334709"/>
            <a:ext cx="110690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>
                <a:solidFill>
                  <a:srgbClr val="0000FF"/>
                </a:solidFill>
              </a:rPr>
              <a:t>  </a:t>
            </a:r>
            <a:r>
              <a:rPr lang="da-DK" altLang="da-DK" b="1" dirty="0">
                <a:solidFill>
                  <a:srgbClr val="008000"/>
                </a:solidFill>
              </a:rPr>
              <a:t>4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504890" y="5334709"/>
            <a:ext cx="71101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>
                <a:solidFill>
                  <a:srgbClr val="0000FF"/>
                </a:solidFill>
              </a:rPr>
              <a:t>(</a:t>
            </a:r>
            <a:r>
              <a:rPr lang="da-DK" altLang="da-DK" b="1" dirty="0">
                <a:solidFill>
                  <a:srgbClr val="008000"/>
                </a:solidFill>
              </a:rPr>
              <a:t>4</a:t>
            </a:r>
            <a:r>
              <a:rPr lang="da-DK" altLang="da-DK" b="1" dirty="0">
                <a:solidFill>
                  <a:srgbClr val="0000FF"/>
                </a:solidFill>
              </a:rPr>
              <a:t>,</a:t>
            </a:r>
            <a:r>
              <a:rPr lang="da-DK" altLang="da-DK" b="1" dirty="0">
                <a:solidFill>
                  <a:srgbClr val="FF0000"/>
                </a:solidFill>
              </a:rPr>
              <a:t>4</a:t>
            </a:r>
            <a:r>
              <a:rPr lang="da-DK" altLang="da-DK" b="1" dirty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8147663" y="5334709"/>
            <a:ext cx="90532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>
                <a:solidFill>
                  <a:srgbClr val="0000FF"/>
                </a:solidFill>
              </a:rPr>
              <a:t>  </a:t>
            </a:r>
            <a:r>
              <a:rPr lang="da-DK" altLang="da-DK" b="1" dirty="0">
                <a:solidFill>
                  <a:srgbClr val="008000"/>
                </a:solidFill>
              </a:rPr>
              <a:t>8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968664" y="5396222"/>
            <a:ext cx="4206840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rgbClr val="008000"/>
                </a:solidFill>
              </a:rPr>
              <a:t>res</a:t>
            </a:r>
            <a:r>
              <a:rPr lang="da-DK" sz="1400" dirty="0"/>
              <a:t> initialiseres til startværdien og holder det foreløbige resultat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For hvert element </a:t>
            </a:r>
            <a:r>
              <a:rPr lang="da-DK" sz="1400" dirty="0">
                <a:solidFill>
                  <a:srgbClr val="FF0000"/>
                </a:solidFill>
              </a:rPr>
              <a:t>s</a:t>
            </a:r>
            <a:r>
              <a:rPr lang="da-DK" sz="1400" dirty="0"/>
              <a:t> i </a:t>
            </a:r>
            <a:r>
              <a:rPr lang="da-DK" sz="1400" dirty="0" err="1"/>
              <a:t>stream'en</a:t>
            </a:r>
            <a:r>
              <a:rPr lang="da-DK" sz="1400" dirty="0"/>
              <a:t> bruges </a:t>
            </a:r>
            <a:r>
              <a:rPr lang="da-DK" sz="1400" dirty="0" err="1"/>
              <a:t>lambda'en</a:t>
            </a:r>
            <a:r>
              <a:rPr lang="da-DK" sz="1400" dirty="0"/>
              <a:t> til at beregne den nye værdi af </a:t>
            </a:r>
            <a:r>
              <a:rPr lang="da-DK" sz="1400" dirty="0">
                <a:solidFill>
                  <a:srgbClr val="008000"/>
                </a:solidFill>
              </a:rPr>
              <a:t>res</a:t>
            </a:r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3510247" y="4646868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6019577" y="4646868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834683" y="4869014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FF"/>
                </a:solidFill>
              </a:rPr>
              <a:t>Startværdi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787643" y="4886744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/>
              <a:t>–</a:t>
            </a:r>
            <a:r>
              <a:rPr lang="en-US" altLang="da-DK" dirty="0"/>
              <a:t>&gt; int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5580704" y="5861687"/>
            <a:ext cx="2808312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sz="1400" dirty="0"/>
              <a:t>I dette tilfælde findes </a:t>
            </a:r>
            <a:r>
              <a:rPr lang="da-DK" sz="1400" dirty="0">
                <a:solidFill>
                  <a:srgbClr val="008000"/>
                </a:solidFill>
              </a:rPr>
              <a:t>summen</a:t>
            </a:r>
            <a:r>
              <a:rPr lang="da-DK" sz="1400" dirty="0"/>
              <a:t> af heltallene i </a:t>
            </a:r>
            <a:r>
              <a:rPr lang="da-DK" sz="1400" dirty="0" err="1"/>
              <a:t>stream'en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1841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9" grpId="0" animBg="1"/>
      <p:bldP spid="30" grpId="0" animBg="1"/>
      <p:bldP spid="26" grpId="0" animBg="1"/>
      <p:bldP spid="27" grpId="0" animBg="1"/>
      <p:bldP spid="31" grpId="0" animBg="1"/>
      <p:bldP spid="34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Alternativ 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5975895" cy="1512168"/>
          </a:xfrm>
        </p:spPr>
        <p:txBody>
          <a:bodyPr/>
          <a:lstStyle/>
          <a:p>
            <a:r>
              <a:rPr lang="da-DK" sz="2000" dirty="0"/>
              <a:t>Det </a:t>
            </a:r>
            <a:r>
              <a:rPr lang="da-DK" sz="2000" dirty="0">
                <a:solidFill>
                  <a:srgbClr val="008000"/>
                </a:solidFill>
              </a:rPr>
              <a:t>maksimale</a:t>
            </a:r>
            <a:r>
              <a:rPr lang="da-DK" sz="2000" dirty="0"/>
              <a:t> antal elefanter, set i en enkelt</a:t>
            </a:r>
            <a:br>
              <a:rPr lang="da-DK" sz="2000" dirty="0"/>
            </a:br>
            <a:r>
              <a:rPr lang="da-DK" sz="2000" dirty="0"/>
              <a:t>sighting, kan beregnes ved at ændre den</a:t>
            </a:r>
            <a:br>
              <a:rPr lang="da-DK" sz="2000" dirty="0"/>
            </a:br>
            <a:r>
              <a:rPr lang="da-DK" sz="2000" dirty="0"/>
              <a:t>lambda, der gives som parameter til reduce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71600" y="2513941"/>
            <a:ext cx="7907725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res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1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Math.max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(res,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s)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03904" y="3607591"/>
            <a:ext cx="3767328" cy="26946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384145" y="3618164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350283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555776" y="4122110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FF"/>
                </a:solidFill>
              </a:rPr>
              <a:t>Startværdi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492431" y="4153189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/>
              <a:t>–</a:t>
            </a:r>
            <a:r>
              <a:rPr lang="en-US" altLang="da-DK" dirty="0"/>
              <a:t>&gt; int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635434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47074" y="1052736"/>
            <a:ext cx="2489422" cy="1440160"/>
            <a:chOff x="6876256" y="1052736"/>
            <a:chExt cx="2129382" cy="144016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4" t="12911" r="-473" b="24745"/>
            <a:stretch/>
          </p:blipFill>
          <p:spPr bwMode="auto">
            <a:xfrm>
              <a:off x="6876256" y="1052736"/>
              <a:ext cx="2129382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8546446" y="1667400"/>
              <a:ext cx="223085" cy="143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indent="0" algn="ctr">
                <a:buNone/>
              </a:pPr>
              <a:r>
                <a:rPr lang="da-DK" sz="1050" b="0" kern="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5504304" y="4700797"/>
            <a:ext cx="28803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436096" y="4700797"/>
            <a:ext cx="76743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>
                <a:solidFill>
                  <a:srgbClr val="0000FF"/>
                </a:solidFill>
              </a:rPr>
              <a:t>(</a:t>
            </a:r>
            <a:r>
              <a:rPr lang="da-DK" altLang="da-DK" b="1" dirty="0">
                <a:solidFill>
                  <a:srgbClr val="008000"/>
                </a:solidFill>
              </a:rPr>
              <a:t>0</a:t>
            </a:r>
            <a:r>
              <a:rPr lang="da-DK" altLang="da-DK" b="1" dirty="0">
                <a:solidFill>
                  <a:srgbClr val="0000FF"/>
                </a:solidFill>
              </a:rPr>
              <a:t>,</a:t>
            </a:r>
            <a:r>
              <a:rPr lang="da-DK" altLang="da-DK" b="1" dirty="0">
                <a:solidFill>
                  <a:srgbClr val="FF0000"/>
                </a:solidFill>
              </a:rPr>
              <a:t>3</a:t>
            </a:r>
            <a:r>
              <a:rPr lang="da-DK" altLang="da-DK" b="1" dirty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6034019" y="4700797"/>
            <a:ext cx="95104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>
                <a:solidFill>
                  <a:srgbClr val="0000FF"/>
                </a:solidFill>
              </a:rPr>
              <a:t>  </a:t>
            </a:r>
            <a:r>
              <a:rPr lang="da-DK" altLang="da-DK" b="1" dirty="0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409637" y="4700797"/>
            <a:ext cx="78779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>
                <a:solidFill>
                  <a:srgbClr val="0000FF"/>
                </a:solidFill>
              </a:rPr>
              <a:t>(</a:t>
            </a:r>
            <a:r>
              <a:rPr lang="da-DK" altLang="da-DK" b="1" dirty="0">
                <a:solidFill>
                  <a:srgbClr val="008000"/>
                </a:solidFill>
              </a:rPr>
              <a:t>3</a:t>
            </a:r>
            <a:r>
              <a:rPr lang="da-DK" altLang="da-DK" b="1" dirty="0">
                <a:solidFill>
                  <a:srgbClr val="0000FF"/>
                </a:solidFill>
              </a:rPr>
              <a:t>,</a:t>
            </a:r>
            <a:r>
              <a:rPr lang="da-DK" altLang="da-DK" b="1" dirty="0">
                <a:solidFill>
                  <a:srgbClr val="FF0000"/>
                </a:solidFill>
              </a:rPr>
              <a:t>1</a:t>
            </a:r>
            <a:r>
              <a:rPr lang="da-DK" altLang="da-DK" b="1" dirty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7050122" y="4700797"/>
            <a:ext cx="110690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>
                <a:solidFill>
                  <a:srgbClr val="0000FF"/>
                </a:solidFill>
              </a:rPr>
              <a:t>  </a:t>
            </a:r>
            <a:r>
              <a:rPr lang="da-DK" altLang="da-DK" b="1" dirty="0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7496609" y="4700797"/>
            <a:ext cx="71101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>
                <a:solidFill>
                  <a:srgbClr val="0000FF"/>
                </a:solidFill>
              </a:rPr>
              <a:t>(</a:t>
            </a:r>
            <a:r>
              <a:rPr lang="da-DK" altLang="da-DK" b="1" dirty="0">
                <a:solidFill>
                  <a:srgbClr val="008000"/>
                </a:solidFill>
              </a:rPr>
              <a:t>3</a:t>
            </a:r>
            <a:r>
              <a:rPr lang="da-DK" altLang="da-DK" b="1" dirty="0">
                <a:solidFill>
                  <a:srgbClr val="0000FF"/>
                </a:solidFill>
              </a:rPr>
              <a:t>,</a:t>
            </a:r>
            <a:r>
              <a:rPr lang="da-DK" altLang="da-DK" b="1" dirty="0">
                <a:solidFill>
                  <a:srgbClr val="FF0000"/>
                </a:solidFill>
              </a:rPr>
              <a:t>4</a:t>
            </a:r>
            <a:r>
              <a:rPr lang="da-DK" altLang="da-DK" b="1" dirty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8139382" y="4700797"/>
            <a:ext cx="77075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>
                <a:solidFill>
                  <a:srgbClr val="0000FF"/>
                </a:solidFill>
              </a:rPr>
              <a:t>  </a:t>
            </a:r>
            <a:r>
              <a:rPr lang="da-DK" altLang="da-DK" b="1" dirty="0">
                <a:solidFill>
                  <a:srgbClr val="008000"/>
                </a:solidFill>
              </a:rPr>
              <a:t>4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5522864" y="5229190"/>
            <a:ext cx="323009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sz="1400" dirty="0"/>
              <a:t>I dette tilfælde findes det </a:t>
            </a:r>
            <a:r>
              <a:rPr lang="da-DK" sz="1400" dirty="0">
                <a:solidFill>
                  <a:srgbClr val="008000"/>
                </a:solidFill>
              </a:rPr>
              <a:t>maksimale</a:t>
            </a:r>
            <a:r>
              <a:rPr lang="da-DK" sz="1400" dirty="0"/>
              <a:t> af heltallene i </a:t>
            </a:r>
            <a:r>
              <a:rPr lang="da-DK" sz="1400" dirty="0" err="1"/>
              <a:t>stream'en</a:t>
            </a:r>
            <a:endParaRPr lang="da-DK" sz="1400" dirty="0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 bwMode="auto">
          <a:xfrm>
            <a:off x="950988" y="4785214"/>
            <a:ext cx="4215372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>
                <a:solidFill>
                  <a:srgbClr val="008000"/>
                </a:solidFill>
              </a:rPr>
              <a:t>res</a:t>
            </a:r>
            <a:r>
              <a:rPr lang="da-DK" sz="1400" dirty="0"/>
              <a:t> initialiseres til startværdien og holder det foreløbige resultat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For hvert element </a:t>
            </a:r>
            <a:r>
              <a:rPr lang="da-DK" sz="1400" dirty="0">
                <a:solidFill>
                  <a:srgbClr val="FF0000"/>
                </a:solidFill>
              </a:rPr>
              <a:t>s</a:t>
            </a:r>
            <a:r>
              <a:rPr lang="da-DK" sz="1400" dirty="0"/>
              <a:t> i </a:t>
            </a:r>
            <a:r>
              <a:rPr lang="da-DK" sz="1400" dirty="0" err="1"/>
              <a:t>stream'en</a:t>
            </a:r>
            <a:r>
              <a:rPr lang="da-DK" sz="1400" dirty="0"/>
              <a:t> bruges </a:t>
            </a:r>
            <a:r>
              <a:rPr lang="da-DK" sz="1400" dirty="0" err="1"/>
              <a:t>lambda'en</a:t>
            </a:r>
            <a:r>
              <a:rPr lang="da-DK" sz="1400" dirty="0"/>
              <a:t> til at beregne den nye værdi af </a:t>
            </a:r>
            <a:r>
              <a:rPr lang="da-DK" sz="1400" dirty="0">
                <a:solidFill>
                  <a:srgbClr val="008000"/>
                </a:solidFill>
              </a:rPr>
              <a:t>res</a:t>
            </a:r>
          </a:p>
        </p:txBody>
      </p:sp>
    </p:spTree>
    <p:extLst>
      <p:ext uri="{BB962C8B-B14F-4D97-AF65-F5344CB8AC3E}">
        <p14:creationId xmlns:p14="http://schemas.microsoft.com/office/powerpoint/2010/main" val="2641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Færdig metode (med streams og </a:t>
            </a:r>
            <a:r>
              <a:rPr lang="da-DK" altLang="da-DK" sz="3200" noProof="0" dirty="0" err="1">
                <a:ea typeface="ＭＳ Ｐゴシック" pitchFamily="34" charset="-128"/>
              </a:rPr>
              <a:t>lambda'er</a:t>
            </a:r>
            <a:r>
              <a:rPr lang="da-DK" altLang="da-DK" sz="3200" noProof="0" dirty="0">
                <a:ea typeface="ＭＳ Ｐゴシック" pitchFamily="34" charset="-128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79833" y="1173425"/>
            <a:ext cx="8424937" cy="30315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 Return the number of sightings of the specified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 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animal  Type of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 @return  Count of sightings of the given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         .filter(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().equals(animal))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         .map(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(res, s) -&gt; res + s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618322" y="2726108"/>
            <a:ext cx="6705281" cy="119641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3371104" y="3933056"/>
            <a:ext cx="0" cy="564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23728" y="4509120"/>
            <a:ext cx="5040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FF"/>
                </a:solidFill>
              </a:rPr>
              <a:t>Vores pipeline (med parameteren </a:t>
            </a:r>
            <a:r>
              <a:rPr lang="da-DK" altLang="da-DK" sz="1600" b="1" dirty="0" err="1">
                <a:solidFill>
                  <a:srgbClr val="008000"/>
                </a:solidFill>
              </a:rPr>
              <a:t>animal</a:t>
            </a:r>
            <a:r>
              <a:rPr lang="da-DK" altLang="da-DK" sz="1600" b="1" dirty="0">
                <a:solidFill>
                  <a:srgbClr val="0000FF"/>
                </a:solidFill>
              </a:rPr>
              <a:t> indsat i stedet for konstanten </a:t>
            </a:r>
            <a:r>
              <a:rPr lang="da-DK" altLang="da-DK" sz="1600" b="1" dirty="0">
                <a:solidFill>
                  <a:srgbClr val="008000"/>
                </a:solidFill>
              </a:rPr>
              <a:t>"</a:t>
            </a:r>
            <a:r>
              <a:rPr lang="da-DK" altLang="da-DK" sz="1600" b="1" dirty="0" err="1">
                <a:solidFill>
                  <a:srgbClr val="008000"/>
                </a:solidFill>
              </a:rPr>
              <a:t>Elephant</a:t>
            </a:r>
            <a:r>
              <a:rPr lang="da-DK" altLang="da-DK" sz="1600" b="1" dirty="0">
                <a:solidFill>
                  <a:srgbClr val="008000"/>
                </a:solidFill>
              </a:rPr>
              <a:t>"</a:t>
            </a:r>
            <a:r>
              <a:rPr lang="da-DK" altLang="da-DK" sz="1600" b="1" dirty="0">
                <a:solidFill>
                  <a:srgbClr val="0000FF"/>
                </a:solidFill>
              </a:rPr>
              <a:t>) 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195736" y="5259109"/>
            <a:ext cx="5317173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Hvis man vil have parallel eksekvering af elementerne i </a:t>
            </a:r>
            <a:r>
              <a:rPr lang="da-DK" altLang="da-DK" sz="1400" b="1" dirty="0" err="1">
                <a:solidFill>
                  <a:srgbClr val="0000FF"/>
                </a:solidFill>
              </a:rPr>
              <a:t>stream'en</a:t>
            </a:r>
            <a:r>
              <a:rPr lang="da-DK" altLang="da-DK" sz="1400" b="1" dirty="0">
                <a:solidFill>
                  <a:srgbClr val="0000FF"/>
                </a:solidFill>
              </a:rPr>
              <a:t> og dermed åbne op for </a:t>
            </a:r>
            <a:r>
              <a:rPr lang="da-DK" altLang="da-DK" sz="1400" b="1" dirty="0" err="1">
                <a:solidFill>
                  <a:srgbClr val="0000FF"/>
                </a:solidFill>
              </a:rPr>
              <a:t>multi-core</a:t>
            </a:r>
            <a:r>
              <a:rPr lang="da-DK" altLang="da-DK" sz="1400" b="1" dirty="0">
                <a:solidFill>
                  <a:srgbClr val="0000FF"/>
                </a:solidFill>
              </a:rPr>
              <a:t> processering, skal man erstatte </a:t>
            </a:r>
            <a:r>
              <a:rPr lang="da-DK" altLang="da-DK" sz="1400" b="1" dirty="0">
                <a:solidFill>
                  <a:srgbClr val="008000"/>
                </a:solidFill>
              </a:rPr>
              <a:t>stream()</a:t>
            </a:r>
            <a:r>
              <a:rPr lang="da-DK" altLang="da-DK" sz="1400" b="1" dirty="0">
                <a:solidFill>
                  <a:srgbClr val="0000FF"/>
                </a:solidFill>
              </a:rPr>
              <a:t> med </a:t>
            </a:r>
            <a:r>
              <a:rPr lang="da-DK" altLang="da-DK" sz="1400" b="1" dirty="0" err="1">
                <a:solidFill>
                  <a:srgbClr val="008000"/>
                </a:solidFill>
              </a:rPr>
              <a:t>parallelStream</a:t>
            </a:r>
            <a:r>
              <a:rPr lang="da-DK" altLang="da-DK" sz="1400" b="1" dirty="0">
                <a:solidFill>
                  <a:srgbClr val="008000"/>
                </a:solidFill>
              </a:rPr>
              <a:t>()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Giver kun en tidsgevinst, hvis man har</a:t>
            </a:r>
            <a:r>
              <a:rPr lang="da-DK" altLang="da-DK" sz="1400" b="1" dirty="0">
                <a:solidFill>
                  <a:srgbClr val="008000"/>
                </a:solidFill>
              </a:rPr>
              <a:t> mange elementer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707904" y="2751868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Stream&lt;Sighting&gt;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416966" y="2876666"/>
            <a:ext cx="176354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b="1" dirty="0">
                <a:solidFill>
                  <a:srgbClr val="FF0000"/>
                </a:solidFill>
              </a:rPr>
              <a:t>Stream&lt;Sighting&gt;</a:t>
            </a:r>
            <a:br>
              <a:rPr lang="en-US" altLang="da-DK" sz="1400" b="1" dirty="0">
                <a:solidFill>
                  <a:srgbClr val="FF0000"/>
                </a:solidFill>
              </a:rPr>
            </a:br>
            <a:r>
              <a:rPr lang="en-US" altLang="da-DK" sz="1400" b="1" dirty="0">
                <a:solidFill>
                  <a:srgbClr val="FF0000"/>
                </a:solidFill>
              </a:rPr>
              <a:t>          ●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916736" y="2954980"/>
            <a:ext cx="1904509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>
                <a:solidFill>
                  <a:srgbClr val="FF0000"/>
                </a:solidFill>
              </a:rPr>
              <a:t>●</a:t>
            </a:r>
            <a:br>
              <a:rPr lang="en-US" altLang="da-DK" sz="1400" b="1" dirty="0">
                <a:solidFill>
                  <a:srgbClr val="FF0000"/>
                </a:solidFill>
              </a:rPr>
            </a:br>
            <a:r>
              <a:rPr lang="en-US" altLang="da-DK" sz="1400" b="1" dirty="0">
                <a:solidFill>
                  <a:srgbClr val="FF0000"/>
                </a:solidFill>
              </a:rPr>
              <a:t>ArrayList&lt;Sighting&gt;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60719" y="3309745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Stream&lt;Integer&gt;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662777" y="3590932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int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Andre Stream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8311" y="1033859"/>
            <a:ext cx="8496177" cy="536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/>
              <a:t>Stream interfacet har ca. 40 forskellige metoder, hvoraf vi i det følgende vil bruge nedenstående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count</a:t>
            </a:r>
            <a:r>
              <a:rPr lang="da-DK" sz="1800" kern="0" dirty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returnerer antallet af elementer i en Stream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findFirst</a:t>
            </a:r>
            <a:r>
              <a:rPr lang="da-DK" sz="1800" kern="0" dirty="0"/>
              <a:t> returnerer første element i en stream af typen Stream&lt;T&gt;</a:t>
            </a:r>
            <a:br>
              <a:rPr lang="da-DK" sz="1800" kern="0" dirty="0"/>
            </a:br>
            <a:r>
              <a:rPr lang="da-DK" sz="1800" kern="0" dirty="0"/>
              <a:t>som et objekt af typen </a:t>
            </a:r>
            <a:r>
              <a:rPr lang="da-DK" sz="1800" b="1" kern="0" dirty="0">
                <a:solidFill>
                  <a:srgbClr val="008000"/>
                </a:solidFill>
              </a:rPr>
              <a:t>Optional&lt;T&gt;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Optional&lt;T&gt; er et alternativ til at bruge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null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til at angive, at man ikke har et objekt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Buges i de funktionelle dele af Java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Metoden </a:t>
            </a:r>
            <a:r>
              <a:rPr lang="da-DK" sz="1800" b="1" kern="0" dirty="0" err="1">
                <a:solidFill>
                  <a:srgbClr val="008000"/>
                </a:solidFill>
              </a:rPr>
              <a:t>isPresent</a:t>
            </a:r>
            <a:r>
              <a:rPr lang="da-DK" sz="1800" kern="0" dirty="0"/>
              <a:t> fortæller, om der er et T objekt eller ej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Hvis der er et T objekt, kan dette hentes via metoden </a:t>
            </a:r>
            <a:r>
              <a:rPr lang="da-DK" sz="1800" b="1" kern="0" dirty="0" err="1">
                <a:solidFill>
                  <a:srgbClr val="008000"/>
                </a:solidFill>
              </a:rPr>
              <a:t>get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/>
              <a:t>Metoden </a:t>
            </a:r>
            <a:r>
              <a:rPr lang="da-DK" sz="1800" b="1" kern="0" dirty="0">
                <a:solidFill>
                  <a:srgbClr val="008000"/>
                </a:solidFill>
              </a:rPr>
              <a:t>orElse(T </a:t>
            </a:r>
            <a:r>
              <a:rPr lang="da-DK" sz="1800" b="1" kern="0" dirty="0" err="1">
                <a:solidFill>
                  <a:srgbClr val="008000"/>
                </a:solidFill>
              </a:rPr>
              <a:t>other</a:t>
            </a:r>
            <a:r>
              <a:rPr lang="da-DK" sz="1800" b="1" kern="0" dirty="0">
                <a:solidFill>
                  <a:srgbClr val="008000"/>
                </a:solidFill>
              </a:rPr>
              <a:t>)</a:t>
            </a:r>
            <a:r>
              <a:rPr lang="da-DK" sz="1800" kern="0" dirty="0"/>
              <a:t> returnerer det objekt, der er gemt i Optional objektet (hvis der findes et sådan) og ellers værdien af parameteren </a:t>
            </a:r>
            <a:r>
              <a:rPr lang="da-DK" sz="1800" b="1" kern="0" dirty="0" err="1">
                <a:solidFill>
                  <a:srgbClr val="008000"/>
                </a:solidFill>
              </a:rPr>
              <a:t>other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/>
              <a:t>Det betyder, at</a:t>
            </a:r>
            <a:r>
              <a:rPr lang="da-DK" sz="1800" b="1" kern="0" dirty="0">
                <a:solidFill>
                  <a:srgbClr val="008000"/>
                </a:solidFill>
              </a:rPr>
              <a:t> orElse(null)</a:t>
            </a:r>
            <a:r>
              <a:rPr lang="da-DK" sz="1800" kern="0" dirty="0"/>
              <a:t> returnerer, det objekt der er gemt i Optional objektet (hvis der findes et sådan) og ellers </a:t>
            </a:r>
            <a:r>
              <a:rPr lang="da-DK" sz="1800" b="1" kern="0" dirty="0">
                <a:solidFill>
                  <a:srgbClr val="008000"/>
                </a:solidFill>
              </a:rPr>
              <a:t>null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Optional objekter er</a:t>
            </a:r>
            <a:r>
              <a:rPr lang="da-DK" sz="1800" b="1" kern="0" dirty="0">
                <a:solidFill>
                  <a:srgbClr val="008000"/>
                </a:solidFill>
              </a:rPr>
              <a:t> immutable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3726953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>
                <a:ea typeface="ＭＳ Ｐゴシック" pitchFamily="34" charset="-128"/>
              </a:rPr>
              <a:t>IntStream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9296" y="1057515"/>
            <a:ext cx="8503183" cy="390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40" dirty="0"/>
              <a:t>Stream interfacet har en metode, der kan producere en </a:t>
            </a:r>
            <a:r>
              <a:rPr lang="da-DK" sz="2000" kern="0" spc="-40" dirty="0" err="1">
                <a:solidFill>
                  <a:srgbClr val="008000"/>
                </a:solidFill>
              </a:rPr>
              <a:t>IntStream</a:t>
            </a:r>
            <a:endParaRPr lang="da-DK" sz="2000" kern="0" spc="-4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mapToInt</a:t>
            </a:r>
            <a:r>
              <a:rPr lang="da-DK" sz="1800" kern="0" dirty="0"/>
              <a:t> producerer en </a:t>
            </a:r>
            <a:r>
              <a:rPr lang="da-DK" sz="1800" kern="0" dirty="0" err="1"/>
              <a:t>IntStream</a:t>
            </a:r>
            <a:r>
              <a:rPr lang="da-DK" sz="1800" kern="0" dirty="0"/>
              <a:t> ud fra en Stream (ved hjælp af en brugerspecificeret lambda, der mapper hvert enkelt element i et heltal)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vigtigt at skelne mellem </a:t>
            </a:r>
            <a:r>
              <a:rPr lang="da-DK" b="1" kern="0" dirty="0" err="1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Stream&lt;Integer&gt;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Begge er er en sekvens af heltal, men </a:t>
            </a:r>
            <a:r>
              <a:rPr lang="da-DK" sz="1800" kern="0" dirty="0" err="1"/>
              <a:t>IntStream</a:t>
            </a:r>
            <a:r>
              <a:rPr lang="da-DK" sz="1800" kern="0" dirty="0"/>
              <a:t> har nogle metoder,</a:t>
            </a:r>
            <a:br>
              <a:rPr lang="da-DK" sz="1800" kern="0" dirty="0"/>
            </a:br>
            <a:r>
              <a:rPr lang="da-DK" sz="1800" kern="0" dirty="0"/>
              <a:t>som en "almindelig" Stream ikke har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spc="-50" dirty="0">
                <a:solidFill>
                  <a:srgbClr val="008000"/>
                </a:solidFill>
              </a:rPr>
              <a:t>sum</a:t>
            </a:r>
            <a:r>
              <a:rPr lang="da-DK" sz="1800" kern="0" spc="-50" dirty="0">
                <a:solidFill>
                  <a:srgbClr val="008000"/>
                </a:solidFill>
              </a:rPr>
              <a:t> </a:t>
            </a:r>
            <a:r>
              <a:rPr lang="da-DK" sz="1800" kern="0" spc="-50" dirty="0"/>
              <a:t>returnerer summen af elementerne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min </a:t>
            </a:r>
            <a:r>
              <a:rPr lang="da-DK" sz="1800" kern="0" dirty="0"/>
              <a:t>og</a:t>
            </a:r>
            <a:r>
              <a:rPr lang="da-DK" sz="1800" b="1" kern="0" dirty="0">
                <a:solidFill>
                  <a:srgbClr val="008000"/>
                </a:solidFill>
              </a:rPr>
              <a:t> max</a:t>
            </a:r>
            <a:r>
              <a:rPr lang="da-DK" sz="1800" kern="0" dirty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returnerer mindste og største element (som en </a:t>
            </a:r>
            <a:r>
              <a:rPr lang="da-DK" sz="1800" kern="0" dirty="0" err="1"/>
              <a:t>OptionalInt</a:t>
            </a:r>
            <a:r>
              <a:rPr lang="da-DK" sz="1800" kern="0" dirty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average</a:t>
            </a:r>
            <a:r>
              <a:rPr lang="da-DK" sz="1800" kern="0" dirty="0"/>
              <a:t> returnerer gennemsnittet (som en </a:t>
            </a:r>
            <a:r>
              <a:rPr lang="da-DK" sz="1800" kern="0" dirty="0" err="1"/>
              <a:t>OptinalDouble</a:t>
            </a:r>
            <a:r>
              <a:rPr lang="da-DK" sz="1800" kern="0" dirty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bruge en </a:t>
            </a:r>
            <a:r>
              <a:rPr lang="da-DK" b="1" kern="0" dirty="0" err="1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kan vi ofte slippe for at skrive vores egen reduce metode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  <a:p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2024" y="5235890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.sum();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191864" y="2994395"/>
            <a:ext cx="377262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Hvorfor findes de ikke i Stream&lt;Integer&gt;?</a:t>
            </a:r>
            <a:br>
              <a:rPr lang="da-DK" altLang="da-DK" sz="1400" b="1" spc="-20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Hvorfor returnerer de sidste en Optional?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101171" y="5457321"/>
            <a:ext cx="254730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Analogt, kan man mappe en Stream til en </a:t>
            </a:r>
            <a:r>
              <a:rPr lang="da-DK" altLang="da-DK" sz="1400" b="1" dirty="0" err="1">
                <a:solidFill>
                  <a:srgbClr val="0000FF"/>
                </a:solidFill>
              </a:rPr>
              <a:t>DoubleStream</a:t>
            </a:r>
            <a:r>
              <a:rPr lang="da-DK" altLang="da-DK" sz="1400" b="1" dirty="0">
                <a:solidFill>
                  <a:srgbClr val="0000FF"/>
                </a:solidFill>
              </a:rPr>
              <a:t> eller en </a:t>
            </a:r>
            <a:r>
              <a:rPr lang="da-DK" altLang="da-DK" sz="1400" b="1" dirty="0" err="1">
                <a:solidFill>
                  <a:srgbClr val="0000FF"/>
                </a:solidFill>
              </a:rPr>
              <a:t>LongStream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72249" y="5272953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34795" y="5911992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.max();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375020" y="5949055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 animBg="1"/>
      <p:bldP spid="14" grpId="0"/>
      <p:bldP spid="15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Imperative og funktionelle sprog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157" y="1052736"/>
            <a:ext cx="8329323" cy="5616624"/>
          </a:xfrm>
        </p:spPr>
        <p:txBody>
          <a:bodyPr/>
          <a:lstStyle/>
          <a:p>
            <a:pPr eaLnBrk="1" hangingPunct="1"/>
            <a:r>
              <a:rPr lang="da-DK" altLang="da-DK" sz="2000" dirty="0">
                <a:ea typeface="ＭＳ Ｐゴシック" pitchFamily="34" charset="-128"/>
              </a:rPr>
              <a:t>De dele af Java, som I har set indtil nu, er imperative</a:t>
            </a:r>
          </a:p>
          <a:p>
            <a:pPr lvl="1"/>
            <a:r>
              <a:rPr lang="da-DK" sz="1800" dirty="0"/>
              <a:t>En udførsel af et program forstås som en række</a:t>
            </a:r>
            <a:r>
              <a:rPr lang="da-DK" sz="1800" b="1" dirty="0">
                <a:solidFill>
                  <a:srgbClr val="008000"/>
                </a:solidFill>
              </a:rPr>
              <a:t> operationer</a:t>
            </a:r>
            <a:r>
              <a:rPr lang="da-DK" sz="1800" dirty="0"/>
              <a:t>, der ændrer</a:t>
            </a:r>
            <a:r>
              <a:rPr lang="da-DK" sz="1800" b="1" dirty="0">
                <a:solidFill>
                  <a:srgbClr val="008000"/>
                </a:solidFill>
              </a:rPr>
              <a:t> systems tilstand</a:t>
            </a:r>
            <a:r>
              <a:rPr lang="da-DK" sz="1800" dirty="0"/>
              <a:t>, f.eks. via </a:t>
            </a:r>
            <a:r>
              <a:rPr lang="da-DK" sz="1800" b="1" dirty="0">
                <a:solidFill>
                  <a:srgbClr val="008000"/>
                </a:solidFill>
              </a:rPr>
              <a:t>assignments</a:t>
            </a:r>
            <a:r>
              <a:rPr lang="da-DK" sz="1800" dirty="0"/>
              <a:t> til feltvariabler</a:t>
            </a:r>
          </a:p>
          <a:p>
            <a:pPr lvl="1"/>
            <a:r>
              <a:rPr lang="da-DK" sz="1800" dirty="0"/>
              <a:t>Objekt-orienterede sprog (og de fleste andre programmeringssprog) er (primært) imperative</a:t>
            </a:r>
          </a:p>
          <a:p>
            <a:pPr lvl="1"/>
            <a:r>
              <a:rPr lang="da-DK" sz="1800" dirty="0"/>
              <a:t>Eksempler på imperative sprog: Java, C#, C og C++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Funktionelle programmeringssprog fungerer anderledes</a:t>
            </a:r>
          </a:p>
          <a:p>
            <a:pPr lvl="1"/>
            <a:r>
              <a:rPr lang="da-DK" sz="1800" dirty="0"/>
              <a:t>En udførsel af et program forstås som en </a:t>
            </a:r>
            <a:r>
              <a:rPr lang="da-DK" sz="1800" b="1" dirty="0">
                <a:solidFill>
                  <a:srgbClr val="008000"/>
                </a:solidFill>
              </a:rPr>
              <a:t>evaluering</a:t>
            </a:r>
            <a:r>
              <a:rPr lang="da-DK" sz="1800" dirty="0"/>
              <a:t> af et </a:t>
            </a:r>
            <a:r>
              <a:rPr lang="da-DK" sz="1800" b="1" dirty="0">
                <a:solidFill>
                  <a:srgbClr val="008000"/>
                </a:solidFill>
              </a:rPr>
              <a:t>matematisk udtryk</a:t>
            </a:r>
            <a:r>
              <a:rPr lang="da-DK" sz="1800" dirty="0"/>
              <a:t> (uden brug af assignments)</a:t>
            </a:r>
          </a:p>
          <a:p>
            <a:pPr lvl="1"/>
            <a:r>
              <a:rPr lang="da-DK" sz="1800" dirty="0"/>
              <a:t>Programmer skrevet ved hjælp af funktionel programmering er ofte kortere, mere letlæselige og nemmere at bevise korrekte</a:t>
            </a:r>
          </a:p>
          <a:p>
            <a:pPr lvl="1"/>
            <a:r>
              <a:rPr lang="da-DK" sz="1800" dirty="0"/>
              <a:t>Eksempler på funktionelle sprog: Standard ML, </a:t>
            </a:r>
            <a:r>
              <a:rPr lang="da-DK" sz="1800" dirty="0" err="1"/>
              <a:t>OCaml</a:t>
            </a:r>
            <a:r>
              <a:rPr lang="da-DK" sz="1800" dirty="0"/>
              <a:t>, F#, Lisp, </a:t>
            </a:r>
            <a:r>
              <a:rPr lang="da-DK" sz="1800" dirty="0" err="1"/>
              <a:t>Haskell</a:t>
            </a:r>
            <a:r>
              <a:rPr lang="da-DK" sz="1800" dirty="0"/>
              <a:t> og Erlang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Moderne sprog er ofte både imperative og funktionelle</a:t>
            </a:r>
          </a:p>
          <a:p>
            <a:pPr lvl="1"/>
            <a:r>
              <a:rPr lang="da-DK" sz="1800" dirty="0"/>
              <a:t>Java indeholder </a:t>
            </a:r>
            <a:r>
              <a:rPr lang="da-DK" sz="1800" b="1" dirty="0">
                <a:solidFill>
                  <a:srgbClr val="008000"/>
                </a:solidFill>
              </a:rPr>
              <a:t>lambda</a:t>
            </a:r>
            <a:r>
              <a:rPr lang="da-DK" sz="1800" dirty="0"/>
              <a:t>'er (som I skal lære om i denne forelæsning)</a:t>
            </a:r>
          </a:p>
          <a:p>
            <a:pPr lvl="1"/>
            <a:r>
              <a:rPr lang="da-DK" sz="1800" dirty="0" err="1"/>
              <a:t>OCaml</a:t>
            </a:r>
            <a:r>
              <a:rPr lang="da-DK" sz="1800" dirty="0"/>
              <a:t> indeholder </a:t>
            </a:r>
            <a:r>
              <a:rPr lang="da-DK" sz="1800" b="1" dirty="0">
                <a:solidFill>
                  <a:srgbClr val="008000"/>
                </a:solidFill>
              </a:rPr>
              <a:t>mutable </a:t>
            </a:r>
            <a:r>
              <a:rPr lang="da-DK" sz="1800" dirty="0">
                <a:solidFill>
                  <a:srgbClr val="002060"/>
                </a:solidFill>
              </a:rPr>
              <a:t>data </a:t>
            </a:r>
            <a:r>
              <a:rPr lang="da-DK" sz="1800" dirty="0"/>
              <a:t>(som kan ændres med assignments)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5849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568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pc="-50" noProof="0" dirty="0">
                <a:ea typeface="ＭＳ Ｐゴシック" pitchFamily="34" charset="-128"/>
              </a:rPr>
              <a:t>Algoritmeskabelonerne, </a:t>
            </a:r>
            <a:r>
              <a:rPr lang="da-DK" altLang="da-DK" sz="3200" spc="-50" noProof="0" dirty="0" err="1">
                <a:ea typeface="ＭＳ Ｐゴシック" pitchFamily="34" charset="-128"/>
              </a:rPr>
              <a:t>findOne</a:t>
            </a:r>
            <a:r>
              <a:rPr lang="da-DK" altLang="da-DK" sz="3200" spc="-50" noProof="0" dirty="0">
                <a:ea typeface="ＭＳ Ｐゴシック" pitchFamily="34" charset="-128"/>
              </a:rPr>
              <a:t> + </a:t>
            </a:r>
            <a:r>
              <a:rPr lang="da-DK" altLang="da-DK" sz="3200" spc="-50" noProof="0" dirty="0" err="1">
                <a:ea typeface="ＭＳ Ｐゴシック" pitchFamily="34" charset="-128"/>
              </a:rPr>
              <a:t>findAll</a:t>
            </a:r>
            <a:endParaRPr lang="da-DK" altLang="da-DK" sz="3200" spc="-5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25027"/>
            <a:ext cx="7992119" cy="79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000" dirty="0"/>
              <a:t>Vores fem algoritmeskabeloner kan</a:t>
            </a:r>
            <a:br>
              <a:rPr lang="da-DK" sz="2000" dirty="0"/>
            </a:br>
            <a:r>
              <a:rPr lang="da-DK" sz="2000" spc="-100" dirty="0"/>
              <a:t>implementeres via streams og lambda'er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826623" y="1701106"/>
            <a:ext cx="6270207" cy="187654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spc="-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.filter(</a:t>
            </a:r>
            <a:r>
              <a:rPr lang="en-US" altLang="da-DK" sz="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392932" y="3787390"/>
            <a:ext cx="16561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stream</a:t>
            </a:r>
            <a:br>
              <a:rPr lang="da-DK" altLang="da-DK" sz="1400" b="1" dirty="0">
                <a:solidFill>
                  <a:srgbClr val="008000"/>
                </a:solidFill>
              </a:rPr>
            </a:br>
            <a:r>
              <a:rPr lang="da-DK" altLang="da-DK" sz="1400" b="1" dirty="0">
                <a:solidFill>
                  <a:srgbClr val="008000"/>
                </a:solidFill>
              </a:rPr>
              <a:t>ud fra Arraylisten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2289096" y="2380651"/>
            <a:ext cx="801630" cy="140673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170119" y="3787390"/>
            <a:ext cx="194421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Find de elementer, der opfylder TEST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090726" y="210747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34253" y="2453838"/>
            <a:ext cx="386961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246026" y="2740320"/>
            <a:ext cx="3550" cy="103213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01927" y="2800201"/>
            <a:ext cx="1991352" cy="5668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657951" y="3465964"/>
            <a:ext cx="0" cy="30648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834253" y="3787390"/>
            <a:ext cx="1792128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Returner det første af disse (eller null)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848860" y="4419687"/>
            <a:ext cx="6323540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TYPE&gt;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.filter(</a:t>
            </a:r>
            <a:r>
              <a:rPr lang="en-US" altLang="da-DK" sz="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.toList();  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2321422" y="4224434"/>
            <a:ext cx="705689" cy="6168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112963" y="4826056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823456" y="5172419"/>
            <a:ext cx="3857737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7246026" y="4265459"/>
            <a:ext cx="0" cy="84714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824165" y="5518782"/>
            <a:ext cx="1483516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849893" y="4487790"/>
            <a:ext cx="1467955" cy="23447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79512" y="5409457"/>
            <a:ext cx="3511955" cy="1306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/>
              <a:t>toList er en </a:t>
            </a:r>
            <a:r>
              <a:rPr lang="da-DK" altLang="da-DK" sz="1400" spc="-30" dirty="0"/>
              <a:t>metode i Stream interfacet</a:t>
            </a:r>
            <a:endParaRPr lang="da-DK" altLang="da-DK" sz="1400" dirty="0"/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spc="-30" dirty="0"/>
              <a:t>Returnerer de fundne elementer som</a:t>
            </a:r>
            <a:r>
              <a:rPr lang="da-DK" altLang="da-DK" sz="1400" dirty="0"/>
              <a:t> </a:t>
            </a:r>
            <a:r>
              <a:rPr lang="da-DK" altLang="da-DK" sz="1400" spc="-40" dirty="0"/>
              <a:t>en objektsamling af typen </a:t>
            </a:r>
            <a:r>
              <a:rPr lang="da-DK" altLang="da-DK" sz="1400" spc="-40" dirty="0">
                <a:solidFill>
                  <a:srgbClr val="008000"/>
                </a:solidFill>
              </a:rPr>
              <a:t>List&lt;Type&gt;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/>
              <a:t>List er et </a:t>
            </a:r>
            <a:r>
              <a:rPr lang="da-DK" altLang="da-DK" sz="1400" dirty="0">
                <a:solidFill>
                  <a:srgbClr val="008000"/>
                </a:solidFill>
              </a:rPr>
              <a:t>interface</a:t>
            </a:r>
            <a:r>
              <a:rPr lang="da-DK" altLang="da-DK" sz="1400" dirty="0"/>
              <a:t> som ArrayList</a:t>
            </a:r>
            <a:br>
              <a:rPr lang="da-DK" altLang="da-DK" sz="1400" dirty="0"/>
            </a:br>
            <a:r>
              <a:rPr lang="da-DK" altLang="da-DK" sz="1400" dirty="0"/>
              <a:t>(og andre lister) implementerer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/>
              <a:t>List Introduceres i afsnit 6.17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724128" y="1171474"/>
            <a:ext cx="3254640" cy="10592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77800" indent="-1778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da-DK" altLang="da-DK" sz="1400" spc="-30" dirty="0"/>
              <a:t>Den funktionelle version af findOne tester </a:t>
            </a:r>
            <a:r>
              <a:rPr lang="da-DK" altLang="da-DK" sz="1400" spc="-30" dirty="0">
                <a:solidFill>
                  <a:srgbClr val="008000"/>
                </a:solidFill>
              </a:rPr>
              <a:t>alle</a:t>
            </a:r>
            <a:r>
              <a:rPr lang="da-DK" altLang="da-DK" sz="1400" spc="-30" dirty="0"/>
              <a:t> elementer </a:t>
            </a:r>
            <a:r>
              <a:rPr lang="da-DK" altLang="da-DK" sz="1400" spc="-30" dirty="0">
                <a:solidFill>
                  <a:srgbClr val="008000"/>
                </a:solidFill>
              </a:rPr>
              <a:t>før</a:t>
            </a:r>
            <a:r>
              <a:rPr lang="da-DK" altLang="da-DK" sz="1400" spc="-30" dirty="0"/>
              <a:t> den finder det </a:t>
            </a:r>
            <a:r>
              <a:rPr lang="da-DK" altLang="da-DK" sz="1400" spc="-30" dirty="0">
                <a:solidFill>
                  <a:srgbClr val="008000"/>
                </a:solidFill>
              </a:rPr>
              <a:t>første</a:t>
            </a:r>
            <a:r>
              <a:rPr lang="da-DK" altLang="da-DK" sz="1400" spc="-30" dirty="0"/>
              <a:t>, hvilket er </a:t>
            </a:r>
            <a:r>
              <a:rPr lang="da-DK" altLang="da-DK" sz="1400" spc="-30" dirty="0" err="1"/>
              <a:t>ueffektivt</a:t>
            </a:r>
            <a:endParaRPr lang="da-DK" altLang="da-DK" sz="1400" spc="-30" dirty="0"/>
          </a:p>
          <a:p>
            <a:pPr marL="177800" indent="-177800">
              <a:lnSpc>
                <a:spcPct val="8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spc="-30" dirty="0"/>
              <a:t>Det slipper man for, når man bruger </a:t>
            </a:r>
            <a:r>
              <a:rPr lang="da-DK" altLang="da-DK" sz="1400" spc="-30" dirty="0" err="1"/>
              <a:t>multi-core</a:t>
            </a:r>
            <a:r>
              <a:rPr lang="da-DK" altLang="da-DK" sz="1400" spc="-30" dirty="0"/>
              <a:t> </a:t>
            </a:r>
            <a:r>
              <a:rPr lang="da-DK" altLang="da-DK" sz="1400" spc="-30" dirty="0" err="1"/>
              <a:t>processering</a:t>
            </a:r>
            <a:endParaRPr lang="da-DK" altLang="da-DK" sz="1400" spc="-30" dirty="0"/>
          </a:p>
        </p:txBody>
      </p:sp>
    </p:spTree>
    <p:extLst>
      <p:ext uri="{BB962C8B-B14F-4D97-AF65-F5344CB8AC3E}">
        <p14:creationId xmlns:p14="http://schemas.microsoft.com/office/powerpoint/2010/main" val="33808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3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err="1">
                <a:ea typeface="ＭＳ Ｐゴシック" pitchFamily="34" charset="-128"/>
              </a:rPr>
              <a:t>findNoOf</a:t>
            </a:r>
            <a:r>
              <a:rPr lang="da-DK" altLang="da-DK" sz="3200" dirty="0">
                <a:ea typeface="ＭＳ Ｐゴシック" pitchFamily="34" charset="-128"/>
              </a:rPr>
              <a:t> og </a:t>
            </a:r>
            <a:r>
              <a:rPr lang="da-DK" altLang="da-DK" sz="3200" dirty="0" err="1">
                <a:ea typeface="ＭＳ Ｐゴシック" pitchFamily="34" charset="-128"/>
              </a:rPr>
              <a:t>findSumOf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12358" y="1196752"/>
            <a:ext cx="6142538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.filter(</a:t>
            </a:r>
            <a:r>
              <a:rPr lang="en-US" altLang="da-DK" sz="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.count();   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15894" y="3933056"/>
            <a:ext cx="6814571" cy="195348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.filter(</a:t>
            </a:r>
            <a:r>
              <a:rPr lang="en-US" altLang="da-DK" sz="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.sum();   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3001273" y="1881284"/>
            <a:ext cx="346591" cy="11591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209808" y="3135973"/>
            <a:ext cx="20346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Find de elementer, der opfylder TEST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207917" y="160810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951443" y="1954468"/>
            <a:ext cx="3931399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  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7073241" y="2240950"/>
            <a:ext cx="0" cy="7994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928353" y="2299855"/>
            <a:ext cx="1416053" cy="28807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766899" y="2587933"/>
            <a:ext cx="2749" cy="5531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685077" y="3156333"/>
            <a:ext cx="2193308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Tæl hvor mange der er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843896" y="3135973"/>
            <a:ext cx="183094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stream</a:t>
            </a:r>
            <a:br>
              <a:rPr lang="da-DK" altLang="da-DK" sz="1400" b="1" dirty="0">
                <a:solidFill>
                  <a:srgbClr val="008000"/>
                </a:solidFill>
              </a:rPr>
            </a:br>
            <a:r>
              <a:rPr lang="da-DK" altLang="da-DK" sz="1400" b="1" dirty="0">
                <a:solidFill>
                  <a:srgbClr val="008000"/>
                </a:solidFill>
              </a:rPr>
              <a:t>ud fra Arraylisten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885349" y="3578772"/>
            <a:ext cx="102475" cy="7409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>
                <a:solidFill>
                  <a:srgbClr val="0000FF"/>
                </a:solidFill>
              </a:rPr>
              <a:t>                       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630645" y="4328214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374171" y="4674577"/>
            <a:ext cx="394945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7044928" y="3613766"/>
            <a:ext cx="604" cy="10423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378791" y="5015345"/>
            <a:ext cx="4300011" cy="29269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3813545" y="5639811"/>
            <a:ext cx="0" cy="452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267744" y="6111065"/>
            <a:ext cx="2679661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Læg elementerne sammen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374172" y="5397890"/>
            <a:ext cx="107690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6051387" y="5301208"/>
            <a:ext cx="0" cy="78426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417720" y="6085476"/>
            <a:ext cx="304271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Lav en </a:t>
            </a:r>
            <a:r>
              <a:rPr lang="da-DK" altLang="da-DK" sz="1400" b="1" dirty="0" err="1">
                <a:solidFill>
                  <a:srgbClr val="0000FF"/>
                </a:solidFill>
              </a:rPr>
              <a:t>IntStream</a:t>
            </a:r>
            <a:r>
              <a:rPr lang="da-DK" altLang="da-DK" sz="1400" b="1" dirty="0">
                <a:solidFill>
                  <a:srgbClr val="0000FF"/>
                </a:solidFill>
              </a:rPr>
              <a:t> med værdierne af de udvalgte elementer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013953" y="1249989"/>
            <a:ext cx="626879" cy="24861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42496" y="1608105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err="1"/>
              <a:t>count</a:t>
            </a:r>
            <a:r>
              <a:rPr lang="da-DK" altLang="da-DK" sz="1400" dirty="0"/>
              <a:t> metoden returnerer en long, hvorfor returtypen er long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89475" y="4656104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/>
              <a:t>sum metoden returnerer en int, hvorfor returtypen er int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431017" y="3997535"/>
            <a:ext cx="462192" cy="2207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3" grpId="0" animBg="1"/>
      <p:bldP spid="34" grpId="0" animBg="1"/>
      <p:bldP spid="35" grpId="0"/>
      <p:bldP spid="25" grpId="0" animBg="1"/>
      <p:bldP spid="32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>
                <a:ea typeface="ＭＳ Ｐゴシック" pitchFamily="34" charset="-128"/>
              </a:rPr>
              <a:t>findBest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030480" y="1147117"/>
            <a:ext cx="5993804" cy="1782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1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V="1">
            <a:off x="1680804" y="1825541"/>
            <a:ext cx="465237" cy="12924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7109919" y="1756174"/>
            <a:ext cx="19226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Find de elementer der opfylder TEST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191437" y="1472460"/>
            <a:ext cx="1986390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829747" y="1835915"/>
            <a:ext cx="3922483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 flipV="1">
            <a:off x="6752228" y="1946145"/>
            <a:ext cx="47319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2815203" y="2164462"/>
            <a:ext cx="2353936" cy="572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3287841" y="2730039"/>
            <a:ext cx="0" cy="2577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683568" y="3091708"/>
            <a:ext cx="18002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stream</a:t>
            </a:r>
            <a:br>
              <a:rPr lang="da-DK" altLang="da-DK" sz="1400" b="1" dirty="0">
                <a:solidFill>
                  <a:srgbClr val="008000"/>
                </a:solidFill>
              </a:rPr>
            </a:br>
            <a:r>
              <a:rPr lang="da-DK" altLang="da-DK" sz="1400" b="1" dirty="0">
                <a:solidFill>
                  <a:srgbClr val="008000"/>
                </a:solidFill>
              </a:rPr>
              <a:t>ud fra Arraylisten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753368" y="2982985"/>
            <a:ext cx="519601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Returner bedste element (eller null)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Ordningen bestemmes ved hjælp af et objekt fra en klasse </a:t>
            </a:r>
            <a:r>
              <a:rPr lang="da-DK" altLang="da-DK" sz="1400" b="1" dirty="0">
                <a:solidFill>
                  <a:srgbClr val="FF0000"/>
                </a:solidFill>
              </a:rPr>
              <a:t>BEST, </a:t>
            </a:r>
            <a:r>
              <a:rPr lang="da-DK" altLang="da-DK" sz="1400" b="1" dirty="0">
                <a:solidFill>
                  <a:srgbClr val="0000FF"/>
                </a:solidFill>
              </a:rPr>
              <a:t>der implementerer Comparator interfacet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Men er det ikke ”bøvlet ”at skulle lave en sådan klasse?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1786" y="4607586"/>
            <a:ext cx="4991614" cy="3099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.max(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s.getAge</a:t>
            </a:r>
            <a:r>
              <a:rPr lang="en-US" altLang="da-DK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69527" y="3921819"/>
            <a:ext cx="8396865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da-DK" sz="2000" spc="-40" dirty="0"/>
              <a:t>Comparator interfacet har en klassemetode, der kan gøre det for os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600" kern="0" dirty="0"/>
              <a:t>Hvis man vil finde det objekt, der 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ældst</a:t>
            </a:r>
            <a:r>
              <a:rPr lang="da-DK" altLang="da-DK" sz="1600" kern="0" dirty="0"/>
              <a:t> skriver man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66168" y="5056375"/>
            <a:ext cx="6134024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600" kern="0" dirty="0"/>
              <a:t>Hvis man vil finde det objekt, der 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mindst</a:t>
            </a:r>
            <a:r>
              <a:rPr lang="da-DK" altLang="da-DK" sz="1600" kern="0" dirty="0"/>
              <a:t> skriver man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09343" y="5377518"/>
            <a:ext cx="4998492" cy="3099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4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altLang="da-DK" sz="7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7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400" b="1" spc="-2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s.getSize</a:t>
            </a:r>
            <a:r>
              <a:rPr lang="en-US" altLang="da-DK" sz="14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7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66168" y="5805264"/>
            <a:ext cx="6134024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600" kern="0" dirty="0"/>
              <a:t>Hvis man vil finde det objekt, hvis </a:t>
            </a:r>
            <a:r>
              <a:rPr lang="da-DK" altLang="da-DK" sz="1600" b="1" kern="0" dirty="0">
                <a:solidFill>
                  <a:srgbClr val="008000"/>
                </a:solidFill>
              </a:rPr>
              <a:t>navn</a:t>
            </a:r>
            <a:r>
              <a:rPr lang="da-DK" altLang="da-DK" sz="1600" kern="0" dirty="0"/>
              <a:t> kommer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først</a:t>
            </a:r>
            <a:r>
              <a:rPr lang="da-DK" altLang="da-DK" sz="1600" kern="0" dirty="0"/>
              <a:t> (alfabetisk), skriver man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994331" y="6374746"/>
            <a:ext cx="4983378" cy="3099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4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altLang="da-DK" sz="7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7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400" b="1" spc="-2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s.getName</a:t>
            </a:r>
            <a:r>
              <a:rPr lang="en-US" altLang="da-DK" sz="14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7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74282" y="4774396"/>
            <a:ext cx="2897289" cy="19913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8000"/>
                </a:solidFill>
              </a:rPr>
              <a:t>comparing</a:t>
            </a:r>
            <a:r>
              <a:rPr lang="da-DK" altLang="da-DK" sz="1400" b="1" dirty="0">
                <a:solidFill>
                  <a:srgbClr val="0000FF"/>
                </a:solidFill>
              </a:rPr>
              <a:t> tager en </a:t>
            </a:r>
            <a:r>
              <a:rPr lang="da-DK" altLang="da-DK" sz="1400" b="1" dirty="0" err="1">
                <a:solidFill>
                  <a:srgbClr val="008000"/>
                </a:solidFill>
              </a:rPr>
              <a:t>lambda</a:t>
            </a:r>
            <a:r>
              <a:rPr lang="da-DK" altLang="da-DK" sz="1400" b="1" dirty="0">
                <a:solidFill>
                  <a:srgbClr val="0000FF"/>
                </a:solidFill>
              </a:rPr>
              <a:t> som parameter og returnerer et </a:t>
            </a:r>
            <a:r>
              <a:rPr lang="da-DK" altLang="da-DK" sz="1400" b="1" dirty="0">
                <a:solidFill>
                  <a:srgbClr val="008000"/>
                </a:solidFill>
              </a:rPr>
              <a:t>Comparator objekt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Parameteren "udpeger" den feltvariabel, hvis værdier skal sammenlignes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Sammenligningen sker via den naturlige ordning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(i </a:t>
            </a:r>
            <a:r>
              <a:rPr lang="da-DK" altLang="da-DK" sz="1400" b="1" dirty="0" err="1">
                <a:solidFill>
                  <a:srgbClr val="0000FF"/>
                </a:solidFill>
              </a:rPr>
              <a:t>lambda’ens</a:t>
            </a:r>
            <a:r>
              <a:rPr lang="da-DK" altLang="da-DK" sz="1400" b="1" dirty="0">
                <a:solidFill>
                  <a:srgbClr val="0000FF"/>
                </a:solidFill>
              </a:rPr>
              <a:t> returtype)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81609" y="6393408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388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16" grpId="0" animBg="1"/>
      <p:bldP spid="24" grpId="0"/>
      <p:bldP spid="23" grpId="0"/>
      <p:bldP spid="25" grpId="0" animBg="1"/>
      <p:bldP spid="27" grpId="0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807122" y="5937198"/>
            <a:ext cx="322299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200" b="1" dirty="0">
                <a:solidFill>
                  <a:srgbClr val="0000FF"/>
                </a:solidFill>
              </a:rPr>
              <a:t>Ved køreprøven skal opgave 11 og 12 </a:t>
            </a:r>
            <a:r>
              <a:rPr lang="da-DK" altLang="da-DK" sz="1200" b="1" spc="-60" dirty="0">
                <a:solidFill>
                  <a:srgbClr val="0000FF"/>
                </a:solidFill>
              </a:rPr>
              <a:t>løses ved hjælp af </a:t>
            </a:r>
            <a:r>
              <a:rPr lang="da-DK" altLang="da-DK" sz="1200" b="1" spc="-60" dirty="0">
                <a:solidFill>
                  <a:srgbClr val="008000"/>
                </a:solidFill>
              </a:rPr>
              <a:t>funktionel</a:t>
            </a:r>
            <a:r>
              <a:rPr lang="da-DK" altLang="da-DK" sz="1200" b="1" spc="-60" dirty="0">
                <a:solidFill>
                  <a:srgbClr val="0000FF"/>
                </a:solidFill>
              </a:rPr>
              <a:t> programmering, </a:t>
            </a:r>
            <a:r>
              <a:rPr lang="da-DK" altLang="da-DK" sz="1200" b="1" dirty="0">
                <a:solidFill>
                  <a:srgbClr val="0000FF"/>
                </a:solidFill>
              </a:rPr>
              <a:t>dvs. Streams og lambda'er (samt de</a:t>
            </a:r>
            <a:br>
              <a:rPr lang="da-DK" altLang="da-DK" sz="1200" b="1" dirty="0">
                <a:solidFill>
                  <a:srgbClr val="0000FF"/>
                </a:solidFill>
              </a:rPr>
            </a:br>
            <a:r>
              <a:rPr lang="da-DK" altLang="da-DK" sz="1200" b="1" dirty="0">
                <a:solidFill>
                  <a:srgbClr val="0000FF"/>
                </a:solidFill>
              </a:rPr>
              <a:t>funktionelle algoritmeskabeloner)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932075" y="5937198"/>
            <a:ext cx="3433629" cy="6463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da-DK" altLang="da-DK" sz="1200" b="1" dirty="0">
                <a:solidFill>
                  <a:srgbClr val="0000FF"/>
                </a:solidFill>
              </a:rPr>
              <a:t>For at bruge de funktionelle skabeloner skal man importere Collections, Comparator, og Optional via </a:t>
            </a:r>
            <a:r>
              <a:rPr lang="da-DK" altLang="da-DK" sz="1200" b="1" dirty="0">
                <a:solidFill>
                  <a:srgbClr val="008000"/>
                </a:solidFill>
              </a:rPr>
              <a:t>import java.util.*</a:t>
            </a:r>
            <a:endParaRPr lang="da-DK" altLang="da-DK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  <a:cs typeface="Arial"/>
              </a:rPr>
              <a:t>Sammenligning af algoritmeskabelonerne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8"/>
            <a:ext cx="8650749" cy="368962"/>
          </a:xfrm>
        </p:spPr>
        <p:txBody>
          <a:bodyPr/>
          <a:lstStyle/>
          <a:p>
            <a:pPr eaLnBrk="1" hangingPunct="1"/>
            <a:r>
              <a:rPr lang="da-DK" altLang="da-DK" sz="2000" dirty="0">
                <a:ea typeface="ＭＳ Ｐゴシック" pitchFamily="34" charset="-128"/>
              </a:rPr>
              <a:t>De funktionelle er mere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34" charset="-128"/>
              </a:rPr>
              <a:t>kompakte</a:t>
            </a:r>
            <a:r>
              <a:rPr lang="da-DK" altLang="da-DK" sz="2000" dirty="0">
                <a:ea typeface="ＭＳ Ｐゴシック" pitchFamily="34" charset="-128"/>
              </a:rPr>
              <a:t> og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34" charset="-128"/>
              </a:rPr>
              <a:t>mere ens</a:t>
            </a:r>
            <a:r>
              <a:rPr lang="da-DK" altLang="da-DK" sz="2000" dirty="0">
                <a:ea typeface="ＭＳ Ｐゴシック" pitchFamily="34" charset="-128"/>
              </a:rPr>
              <a:t> end de imperative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785" y="1390063"/>
            <a:ext cx="5233904" cy="13169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da-DK" sz="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4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6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altLang="da-DK" sz="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600" b="1" spc="-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altLang="da-DK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4407" y="2842051"/>
            <a:ext cx="1914133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34407" y="3537516"/>
            <a:ext cx="144379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.toList();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77321" y="2939685"/>
            <a:ext cx="69152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22259" y="3538926"/>
            <a:ext cx="143983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List&lt;TYPE&gt;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34407" y="3986759"/>
            <a:ext cx="130844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.count();  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76215" y="3996561"/>
            <a:ext cx="686055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34407" y="4436002"/>
            <a:ext cx="3967629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.sum();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32075" y="5140762"/>
            <a:ext cx="5458695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.max(</a:t>
            </a:r>
            <a:r>
              <a:rPr lang="en-US" altLang="da-DK" sz="8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-&gt; </a:t>
            </a:r>
            <a:r>
              <a:rPr lang="en-US" altLang="da-DK" sz="16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en-US" altLang="da-DK" sz="1600" b="1" spc="-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.orElse(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021300" y="4543993"/>
            <a:ext cx="58296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541705" y="5261116"/>
            <a:ext cx="70816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01768" y="1734966"/>
            <a:ext cx="4825552" cy="47970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176496" y="1778968"/>
            <a:ext cx="889177" cy="1591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62283" y="1504569"/>
            <a:ext cx="199620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De to første linjer i kroppen er helt ens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595857" y="2270522"/>
            <a:ext cx="66309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40645" y="1458117"/>
            <a:ext cx="515161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612295" y="2408233"/>
            <a:ext cx="1975016" cy="45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42113" y="2116199"/>
            <a:ext cx="227018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Det er kun de sidste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1-2 linjer og returtypen, der er forskellige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91382" y="2968972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/>
              <a:t>findOne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1381" y="3504117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/>
              <a:t>findAll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19943" y="4021498"/>
            <a:ext cx="11579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/>
              <a:t>findNoOf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67544" y="4559112"/>
            <a:ext cx="13103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/>
              <a:t>findSumOf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7146" y="5188075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/>
              <a:t>findBest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4" name="Rectangle 33"/>
          <p:cNvSpPr/>
          <p:nvPr/>
        </p:nvSpPr>
        <p:spPr>
          <a:xfrm rot="21165640">
            <a:off x="6054070" y="3611029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36464" y="2588579"/>
            <a:ext cx="3893656" cy="80842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>
                <a:solidFill>
                  <a:srgbClr val="008000"/>
                </a:solidFill>
              </a:defRPr>
            </a:lvl1pPr>
          </a:lstStyle>
          <a:p>
            <a:pPr>
              <a:spcBef>
                <a:spcPts val="200"/>
              </a:spcBef>
            </a:pPr>
            <a:r>
              <a:rPr lang="da-DK" altLang="da-DK" sz="1200" dirty="0">
                <a:solidFill>
                  <a:srgbClr val="0000FF"/>
                </a:solidFill>
              </a:rPr>
              <a:t>Mange synes, at det er svært at huske, hvor de forskellige metoder ligger</a:t>
            </a:r>
          </a:p>
          <a:p>
            <a:pPr>
              <a:spcBef>
                <a:spcPts val="200"/>
              </a:spcBef>
            </a:pPr>
            <a:r>
              <a:rPr lang="da-DK" altLang="da-DK" sz="1200" dirty="0">
                <a:solidFill>
                  <a:srgbClr val="0000FF"/>
                </a:solidFill>
              </a:rPr>
              <a:t>Men det skal man heldigvis heller ikke</a:t>
            </a:r>
          </a:p>
          <a:p>
            <a:pPr>
              <a:spcBef>
                <a:spcPts val="200"/>
              </a:spcBef>
            </a:pPr>
            <a:r>
              <a:rPr lang="da-DK" altLang="da-DK" sz="1200" dirty="0">
                <a:solidFill>
                  <a:srgbClr val="0000FF"/>
                </a:solidFill>
              </a:rPr>
              <a:t>Det fremgår af den sammenhæng, de anvendes i</a:t>
            </a:r>
          </a:p>
        </p:txBody>
      </p:sp>
    </p:spTree>
    <p:extLst>
      <p:ext uri="{BB962C8B-B14F-4D97-AF65-F5344CB8AC3E}">
        <p14:creationId xmlns:p14="http://schemas.microsoft.com/office/powerpoint/2010/main" val="3717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60208" y="4186571"/>
            <a:ext cx="3911452" cy="157799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 : persons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7544" y="1052735"/>
            <a:ext cx="8496944" cy="112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/>
              <a:t>Indtil nu har vi sorteret ved at skrive en compareTo metode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For Person klassen ser dette ud, som vist nedenfor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/>
              <a:t>Vi sorterer efter alder og hvis to personer er lige gamle alfabetisk efter navn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254734" y="4565869"/>
            <a:ext cx="3124509" cy="2199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090282" y="4462287"/>
            <a:ext cx="359943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Sortering (via den naturlige ordning fastlagt af vores compareTo metode)</a:t>
            </a: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 flipV="1">
            <a:off x="4387973" y="4671904"/>
            <a:ext cx="6930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250615" y="4850075"/>
            <a:ext cx="3136866" cy="7098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110801" y="5084843"/>
            <a:ext cx="184241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Udskrift af den sorterede arrayliste</a:t>
            </a: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4416805" y="5227959"/>
            <a:ext cx="69303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315935" y="2395658"/>
            <a:ext cx="223724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Fastlæggelse af ordning via compareTo metode</a:t>
            </a: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959507" y="2538774"/>
            <a:ext cx="3758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76834" y="2244770"/>
            <a:ext cx="4896780" cy="171739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if(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!=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54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Funktionel sortering version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535" y="1032520"/>
            <a:ext cx="874846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50" dirty="0"/>
              <a:t>Som vi har set, har Comparator interfacet en klassemetode, der gør det let at definere en ordning uden selv at skrive en compareTo metode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For Persons kan dette anvendes, som vist nedenfor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/>
              <a:t>Som før sorteres efter alder, og hvis to personer er lige gamle alfabetisk efter navn</a:t>
            </a:r>
          </a:p>
          <a:p>
            <a:pPr lvl="1">
              <a:spcBef>
                <a:spcPts val="400"/>
              </a:spcBef>
            </a:pPr>
            <a:endParaRPr lang="da-DK" sz="1800" kern="0" dirty="0"/>
          </a:p>
          <a:p>
            <a:pPr lvl="1">
              <a:spcBef>
                <a:spcPts val="400"/>
              </a:spcBef>
            </a:pPr>
            <a:endParaRPr lang="da-DK" sz="1800" kern="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49000" y="2492896"/>
            <a:ext cx="8136904" cy="140564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122022" y="3438508"/>
            <a:ext cx="5456550" cy="24033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251165" y="4092517"/>
            <a:ext cx="330434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Udskrift af den sorterede arrayliste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7131597" y="3379506"/>
            <a:ext cx="8327" cy="737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00337" y="2850111"/>
            <a:ext cx="7677227" cy="5326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159260" y="4118279"/>
            <a:ext cx="3661212" cy="272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Sortering via to Comparator klasser (der anvender den naturlige ordning for henholdsvis String og int)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>
                <a:solidFill>
                  <a:srgbClr val="FF0000"/>
                </a:solidFill>
              </a:rPr>
              <a:t>comparing</a:t>
            </a:r>
            <a:r>
              <a:rPr lang="da-DK" altLang="da-DK" sz="1400" b="1" dirty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>
                <a:solidFill>
                  <a:srgbClr val="008000"/>
                </a:solidFill>
              </a:rPr>
              <a:t>Comparator objekt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Bemærk, at vi starter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mindst</a:t>
            </a:r>
            <a:r>
              <a:rPr lang="da-DK" altLang="da-DK" sz="1400" b="1" dirty="0">
                <a:solidFill>
                  <a:srgbClr val="FF0000"/>
                </a:solidFill>
              </a:rPr>
              <a:t> betydende kriterie og slutter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mest</a:t>
            </a:r>
            <a:r>
              <a:rPr lang="da-DK" altLang="da-DK" sz="1400" b="1" dirty="0">
                <a:solidFill>
                  <a:srgbClr val="FF0000"/>
                </a:solidFill>
              </a:rPr>
              <a:t> betydende</a:t>
            </a:r>
          </a:p>
          <a:p>
            <a:pPr marL="180975" indent="-18097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Hvis man vil have de ældste først sætter man et </a:t>
            </a:r>
            <a:r>
              <a:rPr lang="da-DK" altLang="da-DK" sz="1400" b="1" dirty="0">
                <a:solidFill>
                  <a:srgbClr val="008000"/>
                </a:solidFill>
              </a:rPr>
              <a:t>minus</a:t>
            </a:r>
            <a:r>
              <a:rPr lang="da-DK" altLang="da-DK" sz="1400" b="1" dirty="0">
                <a:solidFill>
                  <a:srgbClr val="FF0000"/>
                </a:solidFill>
              </a:rPr>
              <a:t> på </a:t>
            </a:r>
            <a:r>
              <a:rPr lang="da-DK" altLang="da-DK" sz="1400" b="1" dirty="0" err="1">
                <a:solidFill>
                  <a:srgbClr val="FF0000"/>
                </a:solidFill>
              </a:rPr>
              <a:t>lambda'ens</a:t>
            </a:r>
            <a:r>
              <a:rPr lang="da-DK" altLang="da-DK" sz="1400" b="1" dirty="0">
                <a:solidFill>
                  <a:srgbClr val="FF0000"/>
                </a:solidFill>
              </a:rPr>
              <a:t> højre side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1981200" y="3681370"/>
            <a:ext cx="9385" cy="3824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849000" y="4441986"/>
            <a:ext cx="4058611" cy="21605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Vi sorterer to gange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Vil den sidste sortering ikke blot ødelægge den første?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Nej, sorteringerne er stabile (stable). Det betyder, at de kun bytter om på elementer, når det er nødvendigt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Derfor vil den første sortering stadig være gældende for de elementer, der har samme ordning i den anden sortering </a:t>
            </a:r>
          </a:p>
        </p:txBody>
      </p:sp>
    </p:spTree>
    <p:extLst>
      <p:ext uri="{BB962C8B-B14F-4D97-AF65-F5344CB8AC3E}">
        <p14:creationId xmlns:p14="http://schemas.microsoft.com/office/powerpoint/2010/main" val="393982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Funktionel sortering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98967" y="3351704"/>
            <a:ext cx="8319776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6512961" y="4195802"/>
            <a:ext cx="0" cy="6921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3789671" y="4847874"/>
            <a:ext cx="5328591" cy="94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Metode i Comparator interfacet, der kaldes på det </a:t>
            </a:r>
            <a:r>
              <a:rPr lang="da-DK" altLang="da-DK" sz="1400" b="1" dirty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>
                <a:solidFill>
                  <a:srgbClr val="FF0000"/>
                </a:solidFill>
              </a:rPr>
              <a:t>, som </a:t>
            </a:r>
            <a:r>
              <a:rPr lang="da-DK" altLang="da-DK" sz="1400" b="1" dirty="0" err="1">
                <a:solidFill>
                  <a:srgbClr val="FF0000"/>
                </a:solidFill>
              </a:rPr>
              <a:t>comparing</a:t>
            </a:r>
            <a:r>
              <a:rPr lang="da-DK" altLang="da-DK" sz="1400" b="1" dirty="0">
                <a:solidFill>
                  <a:srgbClr val="FF0000"/>
                </a:solidFill>
              </a:rPr>
              <a:t> returnerer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thenComparing returnerer også et </a:t>
            </a:r>
            <a:r>
              <a:rPr lang="da-DK" altLang="da-DK" sz="1400" b="1" dirty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>
                <a:solidFill>
                  <a:srgbClr val="FF0000"/>
                </a:solidFill>
              </a:rPr>
              <a:t>,</a:t>
            </a:r>
            <a:r>
              <a:rPr lang="da-DK" altLang="da-DK" sz="1400" b="1" dirty="0">
                <a:solidFill>
                  <a:srgbClr val="008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og</a:t>
            </a:r>
            <a:br>
              <a:rPr lang="da-DK" altLang="da-DK" sz="1400" b="1" dirty="0">
                <a:solidFill>
                  <a:srgbClr val="FF0000"/>
                </a:solidFill>
              </a:rPr>
            </a:br>
            <a:r>
              <a:rPr lang="da-DK" altLang="da-DK" sz="1400" b="1" dirty="0">
                <a:solidFill>
                  <a:srgbClr val="FF0000"/>
                </a:solidFill>
              </a:rPr>
              <a:t>det er dette der bestemmer den ordning, der sorteres efter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117274" y="3969642"/>
            <a:ext cx="1492630" cy="226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88517" y="3699364"/>
            <a:ext cx="73423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6660232" y="3232957"/>
            <a:ext cx="0" cy="4664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810247" y="2780928"/>
            <a:ext cx="3325405" cy="4801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Nu er det nødvendigt at hjælpe oversætteren ved at angive p's type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5"/>
            <a:ext cx="8530163" cy="161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/>
              <a:t>Man kan nøjes med én sortering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Før brugte vi to forskellige Comparator objekter, hvor det ene sorterede efter navn og det anden efter alder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Nu bruger vi </a:t>
            </a:r>
            <a:r>
              <a:rPr lang="da-DK" sz="1800" b="1" kern="0" dirty="0">
                <a:solidFill>
                  <a:srgbClr val="008000"/>
                </a:solidFill>
              </a:rPr>
              <a:t>ét</a:t>
            </a:r>
            <a:r>
              <a:rPr lang="da-DK" sz="1800" kern="0" dirty="0"/>
              <a:t> Comparator objekt, der primært sorterer efter alder og sekundært efter navn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13008" y="4895143"/>
            <a:ext cx="3076663" cy="94897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Bemærk, at </a:t>
            </a:r>
            <a:r>
              <a:rPr lang="da-DK" altLang="da-DK" dirty="0" err="1"/>
              <a:t>comparing</a:t>
            </a:r>
            <a:r>
              <a:rPr lang="da-DK" altLang="da-DK" dirty="0"/>
              <a:t> er en klassemetode, mens thenComparing er en almindelig metode</a:t>
            </a:r>
          </a:p>
          <a:p>
            <a:r>
              <a:rPr lang="da-DK" altLang="da-DK" dirty="0"/>
              <a:t>Det fremgår af den sammenhæng, som de anvendes i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134995" y="2795738"/>
            <a:ext cx="298227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>
                <a:solidFill>
                  <a:srgbClr val="FF0000"/>
                </a:solidFill>
              </a:rPr>
              <a:t>comparing</a:t>
            </a:r>
            <a:r>
              <a:rPr lang="da-DK" altLang="da-DK" sz="1400" b="1" dirty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>
                <a:solidFill>
                  <a:srgbClr val="008000"/>
                </a:solidFill>
              </a:rPr>
              <a:t>Comparator objekt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5004048" y="3232956"/>
            <a:ext cx="461999" cy="511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713008" y="6058413"/>
            <a:ext cx="5874933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200" b="1" dirty="0">
                <a:solidFill>
                  <a:srgbClr val="0000FF"/>
                </a:solidFill>
              </a:rPr>
              <a:t>Bemærk også, at vi nu starter med det mest betydende kriterie og slutter med det mindst betydende (hvilket gør koden mere logisk og lettere at forstå)</a:t>
            </a:r>
          </a:p>
        </p:txBody>
      </p:sp>
    </p:spTree>
    <p:extLst>
      <p:ext uri="{BB962C8B-B14F-4D97-AF65-F5344CB8AC3E}">
        <p14:creationId xmlns:p14="http://schemas.microsoft.com/office/powerpoint/2010/main" val="88174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62776" y="4161371"/>
            <a:ext cx="6849583" cy="1567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72000" tIns="144000" rIns="90000" bIns="46800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.sorted(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spc="-6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Funktionel sortering version 3 og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1604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8313" y="1018564"/>
            <a:ext cx="741605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/>
              <a:t>I stedet for at </a:t>
            </a:r>
            <a:r>
              <a:rPr lang="da-DK" sz="2000" kern="0" dirty="0"/>
              <a:t>sortere arraylisten kan vi sortere en stream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31288" y="1480393"/>
            <a:ext cx="7744399" cy="14487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.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altLang="da-DK" sz="1600" b="1" spc="-3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((Person p)</a:t>
            </a: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3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3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-&gt; </a:t>
            </a:r>
            <a:r>
              <a:rPr lang="en-US" altLang="da-DK" sz="1600" b="1" spc="-3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18083" y="2213933"/>
            <a:ext cx="485805" cy="8125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056276" y="2991705"/>
            <a:ext cx="7929700" cy="72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>
                <a:solidFill>
                  <a:srgbClr val="FF0000"/>
                </a:solidFill>
              </a:rPr>
              <a:t>Metode i Stream klassen (fungerer analogt til sort metoden i ArrayList klassen)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Bemærk at arraylisten og den Stream, der produceres ud fra den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FF0000"/>
                </a:solidFill>
              </a:rPr>
              <a:t> ændres.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>
                <a:solidFill>
                  <a:srgbClr val="FF0000"/>
                </a:solidFill>
              </a:rPr>
              <a:t>Metoden </a:t>
            </a:r>
            <a:r>
              <a:rPr lang="da-DK" altLang="da-DK" sz="1400" b="1" spc="-30" dirty="0" err="1">
                <a:solidFill>
                  <a:srgbClr val="FF0000"/>
                </a:solidFill>
              </a:rPr>
              <a:t>sorted</a:t>
            </a:r>
            <a:r>
              <a:rPr lang="da-DK" altLang="da-DK" sz="1400" b="1" spc="-30" dirty="0">
                <a:solidFill>
                  <a:srgbClr val="FF0000"/>
                </a:solidFill>
              </a:rPr>
              <a:t> returnerer en ny Stream, der er sorteret (som angivet af Comparator objektet)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149363" y="2027438"/>
            <a:ext cx="763169" cy="2061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88111" y="3717032"/>
            <a:ext cx="849786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/>
              <a:t>Derudover kan vi erstatte de tre lambda'er med metode referencer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317082" y="4813422"/>
            <a:ext cx="1599107" cy="1991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H="1">
            <a:off x="6107238" y="4567143"/>
            <a:ext cx="7812" cy="24627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170125" y="4149080"/>
            <a:ext cx="252092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>
                <a:solidFill>
                  <a:srgbClr val="FF0000"/>
                </a:solidFill>
              </a:rPr>
              <a:t>lambda'en</a:t>
            </a:r>
            <a:br>
              <a:rPr lang="da-DK" altLang="da-DK" sz="1400" b="1" dirty="0">
                <a:solidFill>
                  <a:srgbClr val="FF0000"/>
                </a:solidFill>
              </a:rPr>
            </a:br>
            <a:r>
              <a:rPr lang="da-DK" altLang="da-DK" sz="1400" b="1" dirty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>
                <a:solidFill>
                  <a:srgbClr val="FF0000"/>
                </a:solidFill>
              </a:rPr>
              <a:t>p.getAge</a:t>
            </a:r>
            <a:r>
              <a:rPr lang="da-DK" altLang="da-DK" sz="1400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796761" y="5061175"/>
            <a:ext cx="1684693" cy="208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 flipH="1" flipV="1">
            <a:off x="6716838" y="5250491"/>
            <a:ext cx="146980" cy="5217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6565421" y="5789298"/>
            <a:ext cx="25023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>
                <a:solidFill>
                  <a:srgbClr val="FF0000"/>
                </a:solidFill>
              </a:rPr>
              <a:t>lambda'en</a:t>
            </a:r>
            <a:br>
              <a:rPr lang="da-DK" altLang="da-DK" sz="1400" b="1" dirty="0">
                <a:solidFill>
                  <a:srgbClr val="FF0000"/>
                </a:solidFill>
              </a:rPr>
            </a:br>
            <a:r>
              <a:rPr lang="da-DK" altLang="da-DK" sz="1400" b="1" dirty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>
                <a:solidFill>
                  <a:srgbClr val="FF0000"/>
                </a:solidFill>
              </a:rPr>
              <a:t>p.getName</a:t>
            </a:r>
            <a:r>
              <a:rPr lang="da-DK" altLang="da-DK" sz="1400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961757" y="5815301"/>
            <a:ext cx="3030579" cy="9064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Metode referencer er beskrevet på side 219-220 i BlueJ bogen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 kan også bruges i findBest algoritmeskabelonen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3187384" y="5290750"/>
            <a:ext cx="2406811" cy="2310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 flipH="1" flipV="1">
            <a:off x="4772705" y="5521794"/>
            <a:ext cx="3465" cy="28486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4139952" y="5789298"/>
            <a:ext cx="25767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>
                <a:solidFill>
                  <a:srgbClr val="FF0000"/>
                </a:solidFill>
              </a:rPr>
              <a:t>lambda'en</a:t>
            </a:r>
            <a:br>
              <a:rPr lang="da-DK" altLang="da-DK" sz="1400" b="1" dirty="0">
                <a:solidFill>
                  <a:srgbClr val="FF0000"/>
                </a:solidFill>
              </a:rPr>
            </a:br>
            <a:r>
              <a:rPr lang="da-DK" altLang="da-DK" sz="1400" b="1" dirty="0">
                <a:solidFill>
                  <a:srgbClr val="FF0000"/>
                </a:solidFill>
              </a:rPr>
              <a:t> p </a:t>
            </a:r>
            <a:r>
              <a:rPr lang="da-DK" altLang="da-DK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>
                <a:solidFill>
                  <a:srgbClr val="FF0000"/>
                </a:solidFill>
              </a:rPr>
              <a:t>System.out.println</a:t>
            </a:r>
            <a:r>
              <a:rPr lang="da-DK" altLang="da-DK" sz="1400" b="1" dirty="0">
                <a:solidFill>
                  <a:srgbClr val="FF0000"/>
                </a:solidFill>
              </a:rPr>
              <a:t>(p)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167281" y="6310170"/>
            <a:ext cx="45812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reversed</a:t>
            </a:r>
            <a:r>
              <a:rPr lang="da-DK" altLang="da-DK" sz="1400" b="1" dirty="0">
                <a:solidFill>
                  <a:srgbClr val="0000FF"/>
                </a:solidFill>
              </a:rPr>
              <a:t>() </a:t>
            </a:r>
            <a:r>
              <a:rPr lang="da-DK" altLang="da-DK" sz="1400" b="1" spc="-40" dirty="0">
                <a:solidFill>
                  <a:srgbClr val="0000FF"/>
                </a:solidFill>
              </a:rPr>
              <a:t>metoden i Comparator klassen returnerer </a:t>
            </a:r>
            <a:r>
              <a:rPr lang="da-DK" altLang="da-DK" sz="1400" b="1" dirty="0">
                <a:solidFill>
                  <a:srgbClr val="0000FF"/>
                </a:solidFill>
              </a:rPr>
              <a:t>et Comparator objekt med omvendt sortering</a:t>
            </a:r>
          </a:p>
        </p:txBody>
      </p:sp>
    </p:spTree>
    <p:extLst>
      <p:ext uri="{BB962C8B-B14F-4D97-AF65-F5344CB8AC3E}">
        <p14:creationId xmlns:p14="http://schemas.microsoft.com/office/powerpoint/2010/main" val="421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7" grpId="0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3" grpId="0" animBg="1"/>
      <p:bldP spid="54" grpId="0" animBg="1"/>
      <p:bldP spid="55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87624" y="3754785"/>
            <a:ext cx="3165165" cy="1794576"/>
            <a:chOff x="2126717" y="2303362"/>
            <a:chExt cx="3901813" cy="1668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300322" y="2303362"/>
              <a:ext cx="3550674" cy="1668537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81729" y="3155107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81729" y="3539852"/>
              <a:ext cx="2228850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00779" y="2747764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126717" y="2368644"/>
              <a:ext cx="3901813" cy="312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persons : </a:t>
              </a:r>
              <a:r>
                <a:rPr lang="en-AU" sz="1600" u="sng" dirty="0" err="1">
                  <a:solidFill>
                    <a:schemeClr val="bg1"/>
                  </a:solidFill>
                  <a:latin typeface="Trebuchet MS" charset="0"/>
                </a:rPr>
                <a:t>HashSet</a:t>
              </a: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&lt;String&gt;</a:t>
              </a: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Set (mængde)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2592288"/>
          </a:xfrm>
        </p:spPr>
        <p:txBody>
          <a:bodyPr/>
          <a:lstStyle/>
          <a:p>
            <a:pPr eaLnBrk="1" hangingPunct="1"/>
            <a:r>
              <a:rPr lang="da-DK" altLang="da-DK" sz="2000" dirty="0">
                <a:ea typeface="ＭＳ Ｐゴシック" pitchFamily="34" charset="-128"/>
              </a:rPr>
              <a:t>Matematisk mængde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Et element kan højst forekomme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én gang</a:t>
            </a:r>
            <a:r>
              <a:rPr lang="da-DK" altLang="da-DK" sz="1800" dirty="0">
                <a:ea typeface="ＭＳ Ｐゴシック" pitchFamily="34" charset="-128"/>
              </a:rPr>
              <a:t> i mængden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Indsætter man elementet en gang til, har det ingen effekt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Der er mange forskellige implementationer af mængder – på samme måde, som der er forskellige implementationer af lister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>
                <a:solidFill>
                  <a:srgbClr val="008000"/>
                </a:solidFill>
                <a:ea typeface="ＭＳ Ｐゴシック" pitchFamily="34" charset="-128"/>
              </a:rPr>
              <a:t>HashSet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&lt;E&gt;</a:t>
            </a:r>
            <a:r>
              <a:rPr lang="da-DK" altLang="da-DK" sz="1800" dirty="0">
                <a:ea typeface="ＭＳ Ｐゴシック" pitchFamily="34" charset="-128"/>
              </a:rPr>
              <a:t> klassen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En mængde af personnavne kan modelleres via </a:t>
            </a:r>
            <a:r>
              <a:rPr lang="da-DK" altLang="da-DK" sz="2000" dirty="0" err="1">
                <a:ea typeface="ＭＳ Ｐゴシック" pitchFamily="34" charset="-128"/>
              </a:rPr>
              <a:t>HashSet</a:t>
            </a:r>
            <a:r>
              <a:rPr lang="da-DK" altLang="da-DK" sz="2000" dirty="0">
                <a:ea typeface="ＭＳ Ｐゴシック" pitchFamily="34" charset="-128"/>
              </a:rPr>
              <a:t>&lt;</a:t>
            </a:r>
            <a:r>
              <a:rPr lang="da-DK" altLang="da-DK" sz="2000" dirty="0" err="1">
                <a:ea typeface="ＭＳ Ｐゴシック" pitchFamily="34" charset="-128"/>
              </a:rPr>
              <a:t>String</a:t>
            </a:r>
            <a:r>
              <a:rPr lang="da-DK" altLang="da-DK" sz="2000" dirty="0"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4486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  <a:cs typeface="Arial"/>
              </a:rPr>
              <a:t>Implementation af mængde af personer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3128" y="1068716"/>
            <a:ext cx="6383224" cy="39580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java.util.HashSet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mængde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&lt;String&gt; persons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Indsættelse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personnavne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Indsæt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et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navn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, der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allerede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mængden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31438" y="2322530"/>
            <a:ext cx="3710859" cy="5663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add</a:t>
            </a:r>
            <a:r>
              <a:rPr lang="da-DK" altLang="da-DK" sz="1400" b="1" dirty="0">
                <a:solidFill>
                  <a:srgbClr val="0000FF"/>
                </a:solidFill>
              </a:rPr>
              <a:t> metoden indsætter elementer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true, hvis mængden ændres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090786" y="4396667"/>
            <a:ext cx="2873702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add</a:t>
            </a:r>
            <a:r>
              <a:rPr lang="da-DK" altLang="da-DK" sz="1400" b="1" dirty="0">
                <a:solidFill>
                  <a:srgbClr val="0000FF"/>
                </a:solidFill>
              </a:rPr>
              <a:t> metoden returnerer false, hvis mængden ikke ændres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size</a:t>
            </a:r>
            <a:r>
              <a:rPr lang="da-DK" altLang="da-DK" sz="1400" b="1" dirty="0">
                <a:solidFill>
                  <a:srgbClr val="0000FF"/>
                </a:solidFill>
              </a:rPr>
              <a:t> ændres ikke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091671" y="3230048"/>
            <a:ext cx="2440769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size</a:t>
            </a:r>
            <a:r>
              <a:rPr lang="da-DK" altLang="da-DK" sz="1400" b="1" dirty="0">
                <a:solidFill>
                  <a:srgbClr val="0000FF"/>
                </a:solidFill>
              </a:rPr>
              <a:t> metoden fortæller, hvor mange elementer, der er i mængden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5245967"/>
            <a:ext cx="8183424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equals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(for element typen E), der bruges til at afgøre, om elementet allerede forekommer i mængden</a:t>
            </a:r>
          </a:p>
          <a:p>
            <a:pPr lvl="1" eaLnBrk="1" hangingPunct="1"/>
            <a:r>
              <a:rPr lang="da-DK" altLang="da-DK" sz="1800" spc="-30" dirty="0">
                <a:ea typeface="ＭＳ Ｐゴシック" pitchFamily="34" charset="-128"/>
              </a:rPr>
              <a:t>Object klassen (som alle klasser er underklasser af) har en equals metode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Dette sikrer at alle klasser har en equals metode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05778" y="3223565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9810" y="4569958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9781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Lambda calculus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792311"/>
          </a:xfrm>
        </p:spPr>
        <p:txBody>
          <a:bodyPr/>
          <a:lstStyle/>
          <a:p>
            <a:pPr eaLnBrk="1" hangingPunct="1"/>
            <a:r>
              <a:rPr lang="da-DK" altLang="da-DK" sz="2000" dirty="0">
                <a:ea typeface="ＭＳ Ｐゴシック" pitchFamily="34" charset="-128"/>
              </a:rPr>
              <a:t>Funktionelle programmeringssprog bygger på lambda calculus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Formalisme til beskrivelse af beregninger (introduceret i 1930)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835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1293" y="2180553"/>
            <a:ext cx="4199103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b="1" dirty="0" err="1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n) {</a:t>
            </a:r>
          </a:p>
          <a:p>
            <a:pPr>
              <a:lnSpc>
                <a:spcPct val="9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n+1;</a:t>
            </a:r>
          </a:p>
          <a:p>
            <a:pPr>
              <a:lnSpc>
                <a:spcPct val="6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1302" y="3660889"/>
            <a:ext cx="3322666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fun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(n) = n+1;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6459" y="4172961"/>
            <a:ext cx="1656176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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 int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45737" y="4900863"/>
            <a:ext cx="2242554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>
                <a:solidFill>
                  <a:srgbClr val="7030A0"/>
                </a:solidFill>
                <a:latin typeface="Courier New" pitchFamily="49" charset="0"/>
              </a:rPr>
              <a:t>fn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(n) =&gt; n+1;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600" y="6041649"/>
            <a:ext cx="1224136" cy="46166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  <a:sym typeface="Symbol"/>
              </a:rPr>
              <a:t>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n.n+1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1785497"/>
            <a:ext cx="3644483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dirty="0">
                <a:ea typeface="ＭＳ Ｐゴシック" pitchFamily="34" charset="-128"/>
              </a:rPr>
              <a:t>Java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37758" y="2339272"/>
            <a:ext cx="1728192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306925" y="4910097"/>
            <a:ext cx="2705235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Anonym funktion (uden navn)</a:t>
            </a:r>
            <a:br>
              <a:rPr lang="da-DK" altLang="da-DK" dirty="0"/>
            </a:br>
            <a:r>
              <a:rPr lang="da-DK" altLang="da-DK" dirty="0"/>
              <a:t>Kan bruges som parameter til en anden funktion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3260075"/>
            <a:ext cx="468052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pc="-30" dirty="0"/>
              <a:t>Standard ML (funktionelt sprog)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789120" y="4172961"/>
            <a:ext cx="3223040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Man behøver ikke at angive typerne</a:t>
            </a:r>
            <a:br>
              <a:rPr lang="da-DK" altLang="da-DK" dirty="0"/>
            </a:br>
            <a:r>
              <a:rPr lang="da-DK" altLang="da-DK" dirty="0"/>
              <a:t>Dem deducerer oversætteren selv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5628765"/>
            <a:ext cx="2966077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Lambda calculus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525023" y="6041093"/>
            <a:ext cx="317400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Datalogistuderende  vil lære meget mere om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  <a:sym typeface="Symbol"/>
              </a:rPr>
              <a:t></a:t>
            </a:r>
            <a:r>
              <a:rPr lang="da-DK" altLang="da-DK" sz="1400" b="1" dirty="0">
                <a:solidFill>
                  <a:srgbClr val="0000FF"/>
                </a:solidFill>
              </a:rPr>
              <a:t>-calculus i senere kurser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364088" y="2204952"/>
            <a:ext cx="3311600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Metode, der lægger 1 til parameteren</a:t>
            </a:r>
          </a:p>
          <a:p>
            <a:r>
              <a:rPr lang="da-DK" altLang="da-DK" dirty="0">
                <a:solidFill>
                  <a:srgbClr val="FF0000"/>
                </a:solidFill>
              </a:rPr>
              <a:t>Funktion</a:t>
            </a:r>
            <a:r>
              <a:rPr lang="da-DK" altLang="da-DK" dirty="0"/>
              <a:t> ≈ metode, der</a:t>
            </a:r>
            <a:br>
              <a:rPr lang="da-DK" altLang="da-DK" dirty="0"/>
            </a:br>
            <a:r>
              <a:rPr lang="da-DK" altLang="da-DK" dirty="0"/>
              <a:t>	returnerer en værdi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932040" y="3255043"/>
            <a:ext cx="3920264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Tæt på den notation vi kender fra matematik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424381" y="3649293"/>
            <a:ext cx="4422631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(n) = n+1  for </a:t>
            </a:r>
            <a:r>
              <a:rPr lang="en-US" altLang="da-DK" b="1" dirty="0" err="1">
                <a:solidFill>
                  <a:schemeClr val="tx1"/>
                </a:solidFill>
                <a:latin typeface="Courier New" pitchFamily="49" charset="0"/>
              </a:rPr>
              <a:t>alle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21478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 animBg="1"/>
      <p:bldP spid="13" grpId="0"/>
      <p:bldP spid="14" grpId="0" animBg="1"/>
      <p:bldP spid="15" grpId="0"/>
      <p:bldP spid="16" grpId="0" animBg="1"/>
      <p:bldP spid="18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7900646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  <a:cs typeface="Arial"/>
              </a:rPr>
              <a:t>Eksempel: Indlæsning af kommandoer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07704" y="1501971"/>
            <a:ext cx="6903010" cy="39641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&lt;String&gt;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getInput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  <a:r>
              <a:rPr lang="en-US" altLang="da-DK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"&gt; 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String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reader.nextLine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                  .trim().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toLowerCase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String[]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inputLine.split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2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&lt;String&gt; words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 word :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words.add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(word); 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4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words;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15422" y="1666224"/>
            <a:ext cx="14859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Prompt bruger for input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26536" y="1979656"/>
            <a:ext cx="3281567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98863" y="2353108"/>
            <a:ext cx="2423973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7227264" y="2180181"/>
            <a:ext cx="199623" cy="1901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809464" y="1970495"/>
            <a:ext cx="417072" cy="10971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40962" y="1956929"/>
            <a:ext cx="304233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Returnerer brugerens næste linje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653226" y="2690235"/>
            <a:ext cx="2897216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26536" y="2702388"/>
            <a:ext cx="294213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Fjern blanke fra enderne og</a:t>
            </a:r>
            <a:br>
              <a:rPr lang="da-DK" altLang="da-DK" sz="1400" b="1" dirty="0">
                <a:solidFill>
                  <a:srgbClr val="FF0000"/>
                </a:solidFill>
              </a:rPr>
            </a:br>
            <a:r>
              <a:rPr lang="da-DK" altLang="da-DK" sz="1400" b="1" dirty="0">
                <a:solidFill>
                  <a:srgbClr val="FF0000"/>
                </a:solidFill>
              </a:rPr>
              <a:t>konverter til små bogstaver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5168668" y="2827176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084266" y="3229638"/>
            <a:ext cx="297815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89590" y="3225944"/>
            <a:ext cx="1227866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89590" y="3591691"/>
            <a:ext cx="562763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09077" y="2327830"/>
            <a:ext cx="1842047" cy="120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>
                <a:solidFill>
                  <a:srgbClr val="0000FF"/>
                </a:solidFill>
              </a:rPr>
              <a:t>[ ] fortæller, at vi har</a:t>
            </a:r>
            <a:r>
              <a:rPr lang="da-DK" altLang="da-DK" sz="1400" b="1" dirty="0">
                <a:solidFill>
                  <a:srgbClr val="0000FF"/>
                </a:solidFill>
              </a:rPr>
              <a:t> et </a:t>
            </a:r>
            <a:r>
              <a:rPr lang="da-DK" altLang="da-DK" sz="1400" b="1" dirty="0">
                <a:solidFill>
                  <a:srgbClr val="008000"/>
                </a:solidFill>
              </a:rPr>
              <a:t>array</a:t>
            </a:r>
            <a:r>
              <a:rPr lang="da-DK" altLang="da-DK" sz="1400" b="1" dirty="0">
                <a:solidFill>
                  <a:srgbClr val="0000FF"/>
                </a:solidFill>
              </a:rPr>
              <a:t> (Kap. 7)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Ligner arraylister, </a:t>
            </a:r>
            <a:r>
              <a:rPr lang="da-DK" altLang="da-DK" sz="1400" b="1" spc="-50" dirty="0">
                <a:solidFill>
                  <a:srgbClr val="0000FF"/>
                </a:solidFill>
              </a:rPr>
              <a:t>men har et fast (på</a:t>
            </a:r>
            <a:r>
              <a:rPr lang="da-DK" altLang="da-DK" sz="1400" b="1" dirty="0">
                <a:solidFill>
                  <a:srgbClr val="0000FF"/>
                </a:solidFill>
              </a:rPr>
              <a:t> forhånd kendt) antal elementer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25024" y="3591691"/>
            <a:ext cx="1682679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Lokal variabel (</a:t>
            </a:r>
            <a:r>
              <a:rPr lang="da-DK" altLang="da-DK" sz="1400" b="1" dirty="0" err="1">
                <a:solidFill>
                  <a:srgbClr val="FF0000"/>
                </a:solidFill>
              </a:rPr>
              <a:t>initaliseres</a:t>
            </a:r>
            <a:r>
              <a:rPr lang="da-DK" altLang="da-DK" sz="1400" b="1" dirty="0">
                <a:solidFill>
                  <a:srgbClr val="FF0000"/>
                </a:solidFill>
              </a:rPr>
              <a:t> til at være den tomme mængde)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177123" y="3937179"/>
            <a:ext cx="4386048" cy="72882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 flipV="1">
            <a:off x="4529849" y="4695784"/>
            <a:ext cx="269014" cy="10787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4418636" y="5647341"/>
            <a:ext cx="4257819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for-</a:t>
            </a:r>
            <a:r>
              <a:rPr lang="da-DK" altLang="da-DK" sz="1400" b="1" dirty="0" err="1">
                <a:solidFill>
                  <a:srgbClr val="0000FF"/>
                </a:solidFill>
              </a:rPr>
              <a:t>each</a:t>
            </a:r>
            <a:r>
              <a:rPr lang="da-DK" altLang="da-DK" sz="1400" b="1" dirty="0">
                <a:solidFill>
                  <a:srgbClr val="0000FF"/>
                </a:solidFill>
              </a:rPr>
              <a:t> løkke, hvor arrayets elementer et for et kopieres over i mængden – uden gentagelser</a:t>
            </a: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1717505" y="3355350"/>
            <a:ext cx="4628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698577" y="3728632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183775" y="4791104"/>
            <a:ext cx="190144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16741" y="4665055"/>
            <a:ext cx="15694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Returner den konstruerede mængde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1703652" y="4969754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099045" y="1599813"/>
            <a:ext cx="116044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886935" y="1599813"/>
            <a:ext cx="215612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3830988" y="1339267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6594" y="1031785"/>
            <a:ext cx="466578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Returnerer en </a:t>
            </a:r>
            <a:r>
              <a:rPr lang="da-DK" altLang="da-DK" sz="1400" b="1" dirty="0">
                <a:solidFill>
                  <a:srgbClr val="008000"/>
                </a:solidFill>
              </a:rPr>
              <a:t>mængde</a:t>
            </a:r>
            <a:r>
              <a:rPr lang="da-DK" altLang="da-DK" sz="1400" b="1" dirty="0">
                <a:solidFill>
                  <a:srgbClr val="FF0000"/>
                </a:solidFill>
              </a:rPr>
              <a:t> af tekststrenge bestående af de ord, der forekommer i en input linje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5813472" y="1361394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580112" y="1080702"/>
            <a:ext cx="150132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Metodens navn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11560" y="5607205"/>
            <a:ext cx="2952328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>
                <a:solidFill>
                  <a:srgbClr val="008000"/>
                </a:solidFill>
              </a:rPr>
              <a:t>"   Peter besøgte   Hans Peter    "</a:t>
            </a: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899592" y="6430269"/>
            <a:ext cx="3798243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>
                <a:solidFill>
                  <a:schemeClr val="tx1"/>
                </a:solidFill>
              </a:rPr>
              <a:t>[</a:t>
            </a:r>
            <a:r>
              <a:rPr lang="da-DK" altLang="da-DK" sz="1400" b="1" dirty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>
                <a:solidFill>
                  <a:srgbClr val="008000"/>
                </a:solidFill>
              </a:rPr>
              <a:t>peter</a:t>
            </a:r>
            <a:r>
              <a:rPr lang="da-DK" altLang="da-DK" sz="1400" b="1" dirty="0">
                <a:solidFill>
                  <a:srgbClr val="008000"/>
                </a:solidFill>
              </a:rPr>
              <a:t>”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>
                <a:solidFill>
                  <a:srgbClr val="008000"/>
                </a:solidFill>
              </a:rPr>
              <a:t>"hans"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>
                <a:solidFill>
                  <a:srgbClr val="008000"/>
                </a:solidFill>
              </a:rPr>
              <a:t>peter</a:t>
            </a:r>
            <a:r>
              <a:rPr lang="da-DK" altLang="da-DK" sz="1400" b="1" dirty="0">
                <a:solidFill>
                  <a:srgbClr val="008000"/>
                </a:solidFill>
              </a:rPr>
              <a:t>”</a:t>
            </a:r>
            <a:r>
              <a:rPr lang="da-DK" altLang="da-DK" sz="1400" b="1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4843331" y="6435867"/>
            <a:ext cx="392777" cy="300221"/>
          </a:xfrm>
          <a:prstGeom prst="rightArrow">
            <a:avLst/>
          </a:prstGeom>
          <a:solidFill>
            <a:srgbClr val="99CC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7024426" y="3492811"/>
            <a:ext cx="0" cy="13149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332646" y="4258746"/>
            <a:ext cx="3266070" cy="106849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Metode i </a:t>
            </a:r>
            <a:r>
              <a:rPr lang="da-DK" altLang="da-DK" sz="1400" b="1" dirty="0" err="1">
                <a:solidFill>
                  <a:srgbClr val="0000FF"/>
                </a:solidFill>
              </a:rPr>
              <a:t>String</a:t>
            </a:r>
            <a:r>
              <a:rPr lang="da-DK" altLang="da-DK" sz="1400" b="1" dirty="0">
                <a:solidFill>
                  <a:srgbClr val="0000FF"/>
                </a:solidFill>
              </a:rPr>
              <a:t> klassen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Opdeler tekststrengen de steder, </a:t>
            </a:r>
            <a:r>
              <a:rPr lang="da-DK" altLang="da-DK" sz="1400" b="1" spc="-70" dirty="0">
                <a:solidFill>
                  <a:srgbClr val="0000FF"/>
                </a:solidFill>
              </a:rPr>
              <a:t>hvor der er blanke tegn (parameteren)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"stumperne" i et String array</a:t>
            </a: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5393176" y="6428311"/>
            <a:ext cx="2851232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>
                <a:solidFill>
                  <a:schemeClr val="tx1"/>
                </a:solidFill>
              </a:rPr>
              <a:t>{</a:t>
            </a:r>
            <a:r>
              <a:rPr lang="da-DK" altLang="da-DK" sz="1400" b="1" dirty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>
                <a:solidFill>
                  <a:srgbClr val="008000"/>
                </a:solidFill>
              </a:rPr>
              <a:t>peter</a:t>
            </a:r>
            <a:r>
              <a:rPr lang="da-DK" altLang="da-DK" sz="1400" b="1" dirty="0">
                <a:solidFill>
                  <a:srgbClr val="008000"/>
                </a:solidFill>
              </a:rPr>
              <a:t>"</a:t>
            </a:r>
            <a:r>
              <a:rPr lang="da-DK" altLang="da-DK" sz="1400" b="1" dirty="0">
                <a:solidFill>
                  <a:schemeClr val="tx1"/>
                </a:solidFill>
              </a:rPr>
              <a:t>,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>
                <a:solidFill>
                  <a:schemeClr val="tx1"/>
                </a:solidFill>
              </a:rPr>
              <a:t>,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</a:t>
            </a:r>
            <a:r>
              <a:rPr lang="da-DK" altLang="da-DK" sz="1400" b="1" dirty="0">
                <a:solidFill>
                  <a:srgbClr val="008000"/>
                </a:solidFill>
              </a:rPr>
              <a:t> "hans"</a:t>
            </a:r>
            <a:r>
              <a:rPr lang="da-DK" altLang="da-DK" sz="14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755576" y="6025129"/>
            <a:ext cx="2571824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>
                <a:solidFill>
                  <a:srgbClr val="008000"/>
                </a:solidFill>
              </a:rPr>
              <a:t>peter</a:t>
            </a:r>
            <a:r>
              <a:rPr lang="da-DK" altLang="da-DK" sz="1400" b="1" dirty="0">
                <a:solidFill>
                  <a:srgbClr val="008000"/>
                </a:solidFill>
              </a:rPr>
              <a:t> besøgte   hans </a:t>
            </a:r>
            <a:r>
              <a:rPr lang="da-DK" altLang="da-DK" sz="1400" b="1" dirty="0" err="1">
                <a:solidFill>
                  <a:srgbClr val="008000"/>
                </a:solidFill>
              </a:rPr>
              <a:t>peter</a:t>
            </a:r>
            <a:r>
              <a:rPr lang="da-DK" altLang="da-DK" sz="1400" b="1" dirty="0">
                <a:solidFill>
                  <a:srgbClr val="00800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182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2" grpId="0" animBg="1"/>
      <p:bldP spid="33" grpId="0" animBg="1"/>
      <p:bldP spid="35" grpId="0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9" grpId="0" animBg="1"/>
      <p:bldP spid="50" grpId="0" animBg="1"/>
      <p:bldP spid="3" grpId="0" animBg="1"/>
      <p:bldP spid="30" grpId="0" animBg="1"/>
      <p:bldP spid="20" grpId="0" animBg="1"/>
      <p:bldP spid="54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588224" y="2420888"/>
            <a:ext cx="1872208" cy="1112822"/>
            <a:chOff x="6444208" y="241622"/>
            <a:chExt cx="1872208" cy="1112822"/>
          </a:xfrm>
        </p:grpSpPr>
        <p:sp>
          <p:nvSpPr>
            <p:cNvPr id="3" name="Oval 2"/>
            <p:cNvSpPr/>
            <p:nvPr/>
          </p:nvSpPr>
          <p:spPr bwMode="auto">
            <a:xfrm>
              <a:off x="6444208" y="241622"/>
              <a:ext cx="720080" cy="432048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K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7596336" y="241770"/>
              <a:ext cx="720080" cy="431900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4" name="Arc 3"/>
            <p:cNvSpPr/>
            <p:nvPr/>
          </p:nvSpPr>
          <p:spPr bwMode="auto">
            <a:xfrm rot="19119600">
              <a:off x="6800090" y="278866"/>
              <a:ext cx="1161852" cy="1075578"/>
            </a:xfrm>
            <a:prstGeom prst="arc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33593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Map (afbildning / funktion)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96175" cy="5400823"/>
          </a:xfrm>
        </p:spPr>
        <p:txBody>
          <a:bodyPr/>
          <a:lstStyle/>
          <a:p>
            <a:pPr eaLnBrk="1" hangingPunct="1"/>
            <a:r>
              <a:rPr lang="da-DK" altLang="da-DK" sz="2000" dirty="0">
                <a:ea typeface="ＭＳ Ｐゴシック" pitchFamily="34" charset="-128"/>
              </a:rPr>
              <a:t>Matematisk funktion (afbildning) fra en mængde til en anden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Der er mange forskellige implementationer af </a:t>
            </a:r>
            <a:r>
              <a:rPr lang="da-DK" altLang="da-DK" sz="1800" dirty="0" err="1">
                <a:ea typeface="ＭＳ Ｐゴシック" pitchFamily="34" charset="-128"/>
              </a:rPr>
              <a:t>maps</a:t>
            </a:r>
            <a:r>
              <a:rPr lang="da-DK" altLang="da-DK" sz="1800" dirty="0">
                <a:ea typeface="ＭＳ Ｐゴシック" pitchFamily="34" charset="-128"/>
              </a:rPr>
              <a:t> – på samme måde, som der er forskellige implementationer af lister og mængder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>
                <a:solidFill>
                  <a:srgbClr val="008000"/>
                </a:solidFill>
                <a:ea typeface="ＭＳ Ｐゴシック" pitchFamily="34" charset="-128"/>
              </a:rPr>
              <a:t>HashMap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&lt;K,</a:t>
            </a:r>
            <a:r>
              <a:rPr lang="da-DK" altLang="da-DK" sz="800" b="1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V&gt;</a:t>
            </a:r>
            <a:r>
              <a:rPr lang="da-DK" altLang="da-DK" sz="1800" dirty="0">
                <a:ea typeface="ＭＳ Ｐゴシック" pitchFamily="34" charset="-128"/>
              </a:rPr>
              <a:t> klassen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Parametriseret klasse med 2 type parametre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Første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>
                <a:ea typeface="ＭＳ Ｐゴシック" pitchFamily="34" charset="-128"/>
              </a:rPr>
              <a:t> angiver </a:t>
            </a:r>
            <a:r>
              <a:rPr lang="da-DK" altLang="da-DK" sz="1800" b="1" dirty="0" err="1">
                <a:solidFill>
                  <a:srgbClr val="008000"/>
                </a:solidFill>
                <a:ea typeface="ＭＳ Ｐゴシック" pitchFamily="34" charset="-128"/>
              </a:rPr>
              <a:t>keys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 (nøgler)</a:t>
            </a:r>
            <a:r>
              <a:rPr lang="da-DK" altLang="da-DK" sz="1800" dirty="0">
                <a:ea typeface="ＭＳ Ｐゴシック" pitchFamily="34" charset="-128"/>
              </a:rPr>
              <a:t> – den type der afbildes fra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Anden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>
                <a:ea typeface="ＭＳ Ｐゴシック" pitchFamily="34" charset="-128"/>
              </a:rPr>
              <a:t> angiver </a:t>
            </a:r>
            <a:r>
              <a:rPr lang="da-DK" altLang="da-DK" sz="1800" b="1" dirty="0" err="1">
                <a:solidFill>
                  <a:srgbClr val="008000"/>
                </a:solidFill>
                <a:ea typeface="ＭＳ Ｐゴシック" pitchFamily="34" charset="-128"/>
              </a:rPr>
              <a:t>values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 (værdier)</a:t>
            </a:r>
            <a:r>
              <a:rPr lang="da-DK" altLang="da-DK" sz="1800" dirty="0">
                <a:ea typeface="ＭＳ Ｐゴシック" pitchFamily="34" charset="-128"/>
              </a:rPr>
              <a:t> – den type der afbildes til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Map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objekt indeholder par på formen (</a:t>
            </a:r>
            <a:r>
              <a:rPr lang="da-DK" altLang="da-DK" b="1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k,v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), hvor k er af typen K og v af typen V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Hvis man kende</a:t>
            </a:r>
            <a:r>
              <a:rPr lang="da-DK" altLang="da-DK" sz="1800" dirty="0">
                <a:solidFill>
                  <a:srgbClr val="002060"/>
                </a:solidFill>
                <a:ea typeface="ＭＳ Ｐゴシック" pitchFamily="34" charset="-128"/>
              </a:rPr>
              <a:t>r nøglen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>
                <a:solidFill>
                  <a:srgbClr val="002060"/>
                </a:solidFill>
                <a:ea typeface="ＭＳ Ｐゴシック" pitchFamily="34" charset="-128"/>
              </a:rPr>
              <a:t>, kan man slå værdien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>
                <a:solidFill>
                  <a:srgbClr val="002060"/>
                </a:solidFill>
                <a:ea typeface="ＭＳ Ｐゴシック" pitchFamily="34" charset="-128"/>
              </a:rPr>
              <a:t> op (ved hjælp af</a:t>
            </a:r>
            <a:br>
              <a:rPr lang="da-DK" altLang="da-DK" sz="1800" dirty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da-DK" altLang="da-DK" sz="1800" dirty="0">
                <a:solidFill>
                  <a:srgbClr val="002060"/>
                </a:solidFill>
                <a:ea typeface="ＭＳ Ｐゴシック" pitchFamily="34" charset="-128"/>
              </a:rPr>
              <a:t>Map objektet)</a:t>
            </a:r>
          </a:p>
          <a:p>
            <a:pPr lvl="1" eaLnBrk="1" hangingPunct="1"/>
            <a:r>
              <a:rPr lang="da-DK" altLang="da-DK" sz="1800" dirty="0">
                <a:solidFill>
                  <a:srgbClr val="002060"/>
                </a:solidFill>
                <a:ea typeface="ＭＳ Ｐゴシック" pitchFamily="34" charset="-128"/>
              </a:rPr>
              <a:t>En værdi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>
                <a:solidFill>
                  <a:srgbClr val="002060"/>
                </a:solidFill>
                <a:ea typeface="ＭＳ Ｐゴシック" pitchFamily="34" charset="-128"/>
              </a:rPr>
              <a:t> kan være knyttet til flere nøgler (afbildningen behøver ikke være injektiv)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Omvendt har en nøgle højst én tilknyttet værdi (ellers ville det være en relation og ikke en afbildning)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35680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  <a:cs typeface="Arial"/>
              </a:rPr>
              <a:t>Telefonliste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24167" cy="1008112"/>
          </a:xfrm>
        </p:spPr>
        <p:txBody>
          <a:bodyPr/>
          <a:lstStyle/>
          <a:p>
            <a:pPr eaLnBrk="1" hangingPunct="1"/>
            <a:r>
              <a:rPr lang="da-DK" altLang="da-DK" sz="2000" dirty="0">
                <a:ea typeface="ＭＳ Ｐゴシック" pitchFamily="34" charset="-128"/>
              </a:rPr>
              <a:t>En telefonliste er et typisk eksempel på brug af Map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 er personer, mens V er deres telefonnumre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Begge kan repræsenteres som tekststrenge (String)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1247366" y="2204864"/>
            <a:ext cx="4331568" cy="1656184"/>
            <a:chOff x="1752600" y="2308989"/>
            <a:chExt cx="5339680" cy="166291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95737" y="3155107"/>
              <a:ext cx="241252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08260" y="3155107"/>
              <a:ext cx="2045176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"4525 2512"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95737" y="3539852"/>
              <a:ext cx="2412524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08260" y="3539852"/>
              <a:ext cx="2045176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r>
                <a:rPr lang="en-AU" sz="1400" dirty="0" err="1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hemmeligt</a:t>
              </a:r>
              <a:r>
                <a:rPr lang="en-AU" sz="1400" dirty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14786" y="2747764"/>
              <a:ext cx="239347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27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contacts : </a:t>
              </a:r>
              <a:r>
                <a:rPr lang="en-AU" sz="1600" u="sng" dirty="0" err="1">
                  <a:solidFill>
                    <a:schemeClr val="bg1"/>
                  </a:solidFill>
                  <a:latin typeface="Trebuchet MS" charset="0"/>
                </a:rPr>
                <a:t>HashMap</a:t>
              </a: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&lt;String, String&gt;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08260" y="2747764"/>
              <a:ext cx="2064225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"2674 5681"</a:t>
              </a: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67544" y="4022659"/>
            <a:ext cx="792088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>
                <a:ea typeface="ＭＳ Ｐゴシック" pitchFamily="34" charset="-128"/>
              </a:rPr>
              <a:t>Alternativt kan man bruge HashMap&lt;String, Integer&gt;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Nu er værdierne heltal (og hemmeligt nummer angives som 0)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15616" y="4875940"/>
            <a:ext cx="4331568" cy="1656184"/>
            <a:chOff x="1752600" y="2308989"/>
            <a:chExt cx="5339680" cy="1662911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195737" y="3155107"/>
              <a:ext cx="257493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770673" y="3155107"/>
              <a:ext cx="1882763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45252512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5737" y="3539852"/>
              <a:ext cx="2574937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70673" y="3539852"/>
              <a:ext cx="1882763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214786" y="2747764"/>
              <a:ext cx="255588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33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contacts : HashMap&lt;String, Integer&gt;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770673" y="2747764"/>
              <a:ext cx="1901812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26745681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34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  <a:cs typeface="Arial"/>
              </a:rPr>
              <a:t>Implementation af telefonliste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27583" y="1077904"/>
            <a:ext cx="7272808" cy="35979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java.util.HashMap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kontaktliste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&lt;String,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String&gt; contacts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Operettelse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kontakter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>
                <a:solidFill>
                  <a:srgbClr val="008000"/>
                </a:solidFill>
                <a:latin typeface="Courier New" pitchFamily="49" charset="0"/>
              </a:rPr>
              <a:t>2674 5681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>
                <a:solidFill>
                  <a:srgbClr val="008000"/>
                </a:solidFill>
                <a:latin typeface="Courier New" pitchFamily="49" charset="0"/>
              </a:rPr>
              <a:t>7412 3716"</a:t>
            </a:r>
            <a:r>
              <a:rPr lang="en-AU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hemmeligt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>
                <a:solidFill>
                  <a:srgbClr val="008000"/>
                </a:solidFill>
                <a:latin typeface="Courier New" pitchFamily="49" charset="0"/>
              </a:rPr>
              <a:t>4525 2512"</a:t>
            </a:r>
            <a:r>
              <a:rPr lang="en-AU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Opslag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kontaktlisten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 number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contacts.get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(number);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746861" y="4630593"/>
            <a:ext cx="1566726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"4525 2512"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987021" y="2401777"/>
            <a:ext cx="2049475" cy="12126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put metoden indsætter et nyt par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0000FF"/>
                </a:solidFill>
              </a:rPr>
              <a:t>Hvis nøglen allerede </a:t>
            </a:r>
            <a:r>
              <a:rPr lang="da-DK" altLang="da-DK" sz="1400" b="1" dirty="0">
                <a:solidFill>
                  <a:srgbClr val="0000FF"/>
                </a:solidFill>
              </a:rPr>
              <a:t>er i brug glemmes det gamle par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870776" y="4377169"/>
            <a:ext cx="3001376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get</a:t>
            </a:r>
            <a:r>
              <a:rPr lang="da-DK" altLang="da-DK" sz="1400" b="1" dirty="0">
                <a:solidFill>
                  <a:srgbClr val="0000FF"/>
                </a:solidFill>
              </a:rPr>
              <a:t> metoden laver opslag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den værdi, der er knyttet til den anvendte nøgle (null hvis nøglen ikke er i brug)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0351" y="5095523"/>
            <a:ext cx="8748464" cy="167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>
                <a:ea typeface="ＭＳ Ｐゴシック" pitchFamily="34" charset="-128"/>
              </a:rPr>
              <a:t>Andre metoder i HashMap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size</a:t>
            </a:r>
            <a:r>
              <a:rPr lang="da-DK" altLang="da-DK" sz="1800" kern="0" dirty="0">
                <a:ea typeface="ＭＳ Ｐゴシック" pitchFamily="34" charset="-128"/>
              </a:rPr>
              <a:t> metoden fortæller, hvor mange par, der er i afbildningen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keySet</a:t>
            </a:r>
            <a:r>
              <a:rPr lang="da-DK" altLang="da-DK" sz="1800" kern="0" dirty="0">
                <a:ea typeface="ＭＳ Ｐゴシック" pitchFamily="34" charset="-128"/>
              </a:rPr>
              <a:t> metoden returnerer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mængde</a:t>
            </a:r>
            <a:r>
              <a:rPr lang="da-DK" altLang="da-DK" sz="1800" kern="0" dirty="0">
                <a:ea typeface="ＭＳ Ｐゴシック" pitchFamily="34" charset="-128"/>
              </a:rPr>
              <a:t> indeholdende alle de nøgler (</a:t>
            </a:r>
            <a:r>
              <a:rPr lang="da-DK" altLang="da-DK" sz="1800" kern="0" dirty="0" err="1">
                <a:ea typeface="ＭＳ Ｐゴシック" pitchFamily="34" charset="-128"/>
              </a:rPr>
              <a:t>keys</a:t>
            </a:r>
            <a:r>
              <a:rPr lang="da-DK" altLang="da-DK" sz="1800" kern="0" dirty="0">
                <a:ea typeface="ＭＳ Ｐゴシック" pitchFamily="34" charset="-128"/>
              </a:rPr>
              <a:t>), der er i brug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I alt er der ca. 20 metoder (kan ses i Java API'en)</a:t>
            </a:r>
          </a:p>
        </p:txBody>
      </p:sp>
    </p:spTree>
    <p:extLst>
      <p:ext uri="{BB962C8B-B14F-4D97-AF65-F5344CB8AC3E}">
        <p14:creationId xmlns:p14="http://schemas.microsoft.com/office/powerpoint/2010/main" val="2068155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Collections (objektsamlinger)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328592"/>
          </a:xfrm>
        </p:spPr>
        <p:txBody>
          <a:bodyPr/>
          <a:lstStyle/>
          <a:p>
            <a:pPr eaLnBrk="1" hangingPunct="1"/>
            <a:r>
              <a:rPr lang="da-DK" altLang="da-DK" sz="2000" dirty="0">
                <a:ea typeface="ＭＳ Ｐゴシック" pitchFamily="34" charset="-128"/>
              </a:rPr>
              <a:t>Forskellige måder at gruppere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ArrayList, LinkedList, …                          </a:t>
            </a:r>
            <a:r>
              <a:rPr lang="da-DK" altLang="da-DK" sz="1400" dirty="0">
                <a:ea typeface="ＭＳ Ｐゴシック" pitchFamily="34" charset="-128"/>
              </a:rPr>
              <a:t>  </a:t>
            </a:r>
            <a:r>
              <a:rPr lang="da-DK" altLang="da-DK" sz="1800" dirty="0">
                <a:ea typeface="ＭＳ Ｐゴシック" pitchFamily="34" charset="-128"/>
              </a:rPr>
              <a:t>  (lister / sekvenser)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err="1">
                <a:ea typeface="ＭＳ Ｐゴシック" pitchFamily="34" charset="-128"/>
              </a:rPr>
              <a:t>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>
                <a:ea typeface="ＭＳ Ｐゴシック" pitchFamily="34" charset="-128"/>
              </a:rPr>
              <a:t>LinkedHashSet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>
                <a:ea typeface="ＭＳ Ｐゴシック" pitchFamily="34" charset="-128"/>
              </a:rPr>
              <a:t>TreeSet</a:t>
            </a:r>
            <a:r>
              <a:rPr lang="da-DK" altLang="da-DK" sz="1800" dirty="0">
                <a:ea typeface="ＭＳ Ｐゴシック" pitchFamily="34" charset="-128"/>
              </a:rPr>
              <a:t>, …       (mængder)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HashMap, </a:t>
            </a:r>
            <a:r>
              <a:rPr lang="da-DK" altLang="da-DK" sz="1800" dirty="0" err="1">
                <a:ea typeface="ＭＳ Ｐゴシック" pitchFamily="34" charset="-128"/>
              </a:rPr>
              <a:t>LinkedHashMap</a:t>
            </a:r>
            <a:r>
              <a:rPr lang="da-DK" altLang="da-DK" sz="1800" dirty="0">
                <a:ea typeface="ＭＳ Ｐゴシック" pitchFamily="34" charset="-128"/>
              </a:rPr>
              <a:t> , </a:t>
            </a:r>
            <a:r>
              <a:rPr lang="da-DK" altLang="da-DK" sz="1800" dirty="0" err="1">
                <a:ea typeface="ＭＳ Ｐゴシック" pitchFamily="34" charset="-128"/>
              </a:rPr>
              <a:t>TreeMap</a:t>
            </a:r>
            <a:r>
              <a:rPr lang="da-DK" altLang="da-DK" sz="1800" dirty="0">
                <a:ea typeface="ＭＳ Ｐゴシック" pitchFamily="34" charset="-128"/>
              </a:rPr>
              <a:t>, … (afbildninger / funktioner)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Sidste del</a:t>
            </a:r>
            <a:r>
              <a:rPr lang="da-DK" altLang="da-DK" sz="1800" dirty="0">
                <a:ea typeface="ＭＳ Ｐゴシック" pitchFamily="34" charset="-128"/>
              </a:rPr>
              <a:t> af navnet angiver, om det er en liste, mængde (set) eller afbildning (map)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Første del</a:t>
            </a:r>
            <a:r>
              <a:rPr lang="da-DK" altLang="da-DK" sz="1800" dirty="0">
                <a:ea typeface="ＭＳ Ｐゴシック" pitchFamily="34" charset="-128"/>
              </a:rPr>
              <a:t> af navnet angiver implementationsmetoden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Der er ca. 30 forskellige slags collections (objektsamlinger)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er parametriserede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Parametrene skal være objekt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For de primitive typer bruges de tilsvarende wrapper typer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bruger de samme metodenavne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F.eks. </a:t>
            </a:r>
            <a:r>
              <a:rPr lang="da-DK" altLang="da-DK" sz="1800" b="1" dirty="0">
                <a:ea typeface="ＭＳ Ｐゴシック" pitchFamily="34" charset="-128"/>
              </a:rPr>
              <a:t>size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b="1" dirty="0">
                <a:ea typeface="ＭＳ Ｐゴシック" pitchFamily="34" charset="-128"/>
              </a:rPr>
              <a:t>clear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b="1" dirty="0" err="1">
                <a:ea typeface="ＭＳ Ｐゴシック" pitchFamily="34" charset="-128"/>
              </a:rPr>
              <a:t>isEmpty</a:t>
            </a:r>
            <a:r>
              <a:rPr lang="da-DK" altLang="da-DK" sz="1800" dirty="0">
                <a:ea typeface="ＭＳ Ｐゴシック" pitchFamily="34" charset="-128"/>
              </a:rPr>
              <a:t>,</a:t>
            </a:r>
            <a:r>
              <a:rPr lang="da-DK" altLang="da-DK" sz="1800" b="1" dirty="0">
                <a:ea typeface="ＭＳ Ｐゴシック" pitchFamily="34" charset="-128"/>
              </a:rPr>
              <a:t> </a:t>
            </a:r>
            <a:r>
              <a:rPr lang="da-DK" altLang="da-DK" sz="1800" b="1" dirty="0" err="1">
                <a:ea typeface="ＭＳ Ｐゴシック" pitchFamily="34" charset="-128"/>
              </a:rPr>
              <a:t>get</a:t>
            </a:r>
            <a:r>
              <a:rPr lang="da-DK" altLang="da-DK" sz="1800" b="1" dirty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og</a:t>
            </a:r>
            <a:r>
              <a:rPr lang="da-DK" altLang="da-DK" sz="1800" b="1" dirty="0">
                <a:ea typeface="ＭＳ Ｐゴシック" pitchFamily="34" charset="-128"/>
              </a:rPr>
              <a:t> remove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Bemærk dog, at man i lister og mængder indsætter via </a:t>
            </a:r>
            <a:r>
              <a:rPr lang="da-DK" altLang="da-DK" sz="1800" b="1" dirty="0" err="1">
                <a:ea typeface="ＭＳ Ｐゴシック" pitchFamily="34" charset="-128"/>
              </a:rPr>
              <a:t>add</a:t>
            </a:r>
            <a:r>
              <a:rPr lang="da-DK" altLang="da-DK" sz="1800" dirty="0">
                <a:ea typeface="ＭＳ Ｐゴシック" pitchFamily="34" charset="-128"/>
              </a:rPr>
              <a:t> metoden, mens man i </a:t>
            </a:r>
            <a:r>
              <a:rPr lang="da-DK" altLang="da-DK" sz="1800" dirty="0" err="1">
                <a:ea typeface="ＭＳ Ｐゴシック" pitchFamily="34" charset="-128"/>
              </a:rPr>
              <a:t>maps</a:t>
            </a:r>
            <a:r>
              <a:rPr lang="da-DK" altLang="da-DK" sz="1800" dirty="0">
                <a:ea typeface="ＭＳ Ｐゴシック" pitchFamily="34" charset="-128"/>
              </a:rPr>
              <a:t> indsætter via </a:t>
            </a:r>
            <a:r>
              <a:rPr lang="da-DK" altLang="da-DK" sz="1800" b="1" dirty="0">
                <a:ea typeface="ＭＳ Ｐゴシック" pitchFamily="34" charset="-128"/>
              </a:rPr>
              <a:t>put</a:t>
            </a:r>
            <a:r>
              <a:rPr lang="da-DK" altLang="da-DK" sz="1800" dirty="0">
                <a:ea typeface="ＭＳ Ｐゴシック" pitchFamily="34" charset="-128"/>
              </a:rPr>
              <a:t> metoden</a:t>
            </a:r>
          </a:p>
          <a:p>
            <a:pPr marL="742950" lvl="2" indent="-342900" eaLnBrk="1" hangingPunct="1">
              <a:spcBef>
                <a:spcPts val="1800"/>
              </a:spcBef>
            </a:pPr>
            <a:endParaRPr lang="da-DK" altLang="da-DK" sz="1400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08199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  <a:cs typeface="Arial"/>
              </a:rPr>
              <a:t>Polymorfe variabler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640959" cy="3384376"/>
          </a:xfrm>
        </p:spPr>
        <p:txBody>
          <a:bodyPr/>
          <a:lstStyle/>
          <a:p>
            <a:pPr eaLnBrk="1" hangingPunct="1"/>
            <a:r>
              <a:rPr lang="da-DK" altLang="da-DK" sz="2000" dirty="0">
                <a:ea typeface="ＭＳ Ｐゴシック" pitchFamily="34" charset="-128"/>
              </a:rPr>
              <a:t>Når vi skriver et program, behøver vi ikke fra start at fastlægge, hvilken type objektsamling vi vil anvende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I stedet for at erklære en variabel til at referere til en arrayliste</a:t>
            </a:r>
          </a:p>
          <a:p>
            <a:pPr lvl="1" eaLnBrk="1" hangingPunct="1">
              <a:spcBef>
                <a:spcPts val="4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marL="717550" lvl="1" indent="0" eaLnBrk="1" hangingPunct="1">
              <a:spcBef>
                <a:spcPts val="1200"/>
              </a:spcBef>
              <a:buNone/>
            </a:pPr>
            <a:r>
              <a:rPr lang="da-DK" altLang="da-DK" sz="1800" dirty="0">
                <a:ea typeface="ＭＳ Ｐゴシック" pitchFamily="34" charset="-128"/>
              </a:rPr>
              <a:t>kan man med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stor fordel</a:t>
            </a:r>
            <a:r>
              <a:rPr lang="da-DK" altLang="da-DK" sz="1800" dirty="0">
                <a:ea typeface="ＭＳ Ｐゴシック" pitchFamily="34" charset="-128"/>
              </a:rPr>
              <a:t> nøjes med at angive, at den refererer til en liste</a:t>
            </a:r>
          </a:p>
          <a:p>
            <a:pPr lvl="1" eaLnBrk="1" hangingPunct="1">
              <a:spcBef>
                <a:spcPts val="12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kan så senere let </a:t>
            </a:r>
            <a:r>
              <a:rPr lang="da-DK" altLang="da-DK" b="1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udskifte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en liste implementation med en anden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Det eneste sted man skal ændre i koden er der, hvor listen oprettes.</a:t>
            </a:r>
            <a:br>
              <a:rPr lang="da-DK" altLang="da-DK" sz="1800" dirty="0">
                <a:ea typeface="ＭＳ Ｐゴシック" pitchFamily="34" charset="-128"/>
              </a:rPr>
            </a:br>
            <a:r>
              <a:rPr lang="da-DK" altLang="da-DK" sz="1800" dirty="0">
                <a:ea typeface="ＭＳ Ｐゴシック" pitchFamily="34" charset="-128"/>
              </a:rPr>
              <a:t>Her angiver man, hvilken liste implementation, man vil bruge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34347" y="2097062"/>
            <a:ext cx="3816424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&lt;Person&gt; persons;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98732" y="2880097"/>
            <a:ext cx="31814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List&lt;Person&gt; persons;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07186" y="4437112"/>
            <a:ext cx="4144933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90458" y="4869160"/>
            <a:ext cx="4161662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LinkedList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63153" y="5768760"/>
            <a:ext cx="29386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Set&lt;Person&gt; persons;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66857" y="6228020"/>
            <a:ext cx="404558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Map&lt;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Person,Person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farthers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5378121"/>
            <a:ext cx="8568952" cy="44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Tilsvarende kan vi bruge polymorfe variabler for mængder og afbildninger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868144" y="5937206"/>
            <a:ext cx="2664296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List, Set og Map er </a:t>
            </a:r>
            <a:r>
              <a:rPr lang="da-DK" altLang="da-DK" sz="1400" b="1" dirty="0">
                <a:solidFill>
                  <a:srgbClr val="008000"/>
                </a:solidFill>
              </a:rPr>
              <a:t>interfaces</a:t>
            </a:r>
            <a:r>
              <a:rPr lang="da-DK" altLang="da-DK" sz="1400" b="1" dirty="0">
                <a:solidFill>
                  <a:srgbClr val="0000FF"/>
                </a:solidFill>
              </a:rPr>
              <a:t> (som vi skal kigge nærmere på i Kap. 12)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963854" y="2876250"/>
            <a:ext cx="3672408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Variablen persons er </a:t>
            </a:r>
            <a:r>
              <a:rPr lang="da-DK" altLang="da-DK" sz="1400" b="1" dirty="0">
                <a:solidFill>
                  <a:srgbClr val="008000"/>
                </a:solidFill>
              </a:rPr>
              <a:t>polymorf</a:t>
            </a:r>
            <a:r>
              <a:rPr lang="da-DK" altLang="da-DK" sz="1400" b="1" dirty="0">
                <a:solidFill>
                  <a:srgbClr val="0000FF"/>
                </a:solidFill>
              </a:rPr>
              <a:t>, fordi den kan pege på værdier af </a:t>
            </a:r>
            <a:r>
              <a:rPr lang="da-DK" altLang="da-DK" sz="1400" b="1" dirty="0">
                <a:solidFill>
                  <a:srgbClr val="008000"/>
                </a:solidFill>
              </a:rPr>
              <a:t>forskellig</a:t>
            </a:r>
            <a:r>
              <a:rPr lang="da-DK" altLang="da-DK" sz="1400" b="1" dirty="0">
                <a:solidFill>
                  <a:srgbClr val="0000FF"/>
                </a:solidFill>
              </a:rPr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6181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Funktionel 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Forskellen på imperative og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Lambda'er (kodestumper, der kan bruges som parametre i et metodekald)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Streams (sekvenser / strømme af data)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De fem algoritmeskabeloner implementeret ved hjælp af streams og lambda'er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Sortering ved hjælp af lambda'er</a:t>
            </a: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da-DK" altLang="da-DK" sz="2000" kern="0" spc="-80" dirty="0">
                <a:ea typeface="ＭＳ Ｐゴシック" pitchFamily="34" charset="-128"/>
              </a:rPr>
              <a:t>Forskellige</a:t>
            </a:r>
            <a:r>
              <a:rPr lang="da-DK" altLang="da-DK" sz="1600" kern="0" spc="-80" dirty="0">
                <a:ea typeface="ＭＳ Ｐゴシック" pitchFamily="34" charset="-128"/>
              </a:rPr>
              <a:t> </a:t>
            </a:r>
            <a:r>
              <a:rPr lang="da-DK" altLang="da-DK" sz="2000" kern="0" spc="-80" dirty="0">
                <a:ea typeface="ＭＳ Ｐゴシック" pitchFamily="34" charset="-128"/>
              </a:rPr>
              <a:t>objektsamlinger</a:t>
            </a:r>
            <a:r>
              <a:rPr lang="da-DK" altLang="da-DK" sz="1600" kern="0" spc="-80" dirty="0">
                <a:ea typeface="ＭＳ Ｐゴシック" pitchFamily="34" charset="-128"/>
              </a:rPr>
              <a:t> </a:t>
            </a:r>
            <a:r>
              <a:rPr lang="da-DK" altLang="da-DK" sz="2000" kern="0" spc="-80" dirty="0">
                <a:ea typeface="ＭＳ Ｐゴシック" pitchFamily="34" charset="-128"/>
              </a:rPr>
              <a:t>(Kapitel 6)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Liste (kendt fra ArrayList)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Sæt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Maps (afbildning / funktion)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Polymorfe variabler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292080" y="2953783"/>
            <a:ext cx="3289094" cy="25914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Køreprøven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Opgave 1-10 skal løses ved hjælp </a:t>
            </a:r>
            <a:r>
              <a:rPr lang="da-DK" altLang="da-DK" sz="1400" b="1" dirty="0">
                <a:solidFill>
                  <a:srgbClr val="008000"/>
                </a:solidFill>
              </a:rPr>
              <a:t>imperativ programmering.</a:t>
            </a:r>
            <a:br>
              <a:rPr lang="da-DK" altLang="da-DK" sz="1400" b="1" dirty="0">
                <a:solidFill>
                  <a:srgbClr val="008000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Man må altså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bruge streams og lambda'er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Opgave 11-12 skal løses ved hjælp af </a:t>
            </a:r>
            <a:r>
              <a:rPr lang="da-DK" altLang="da-DK" sz="1400" b="1" dirty="0">
                <a:solidFill>
                  <a:srgbClr val="008000"/>
                </a:solidFill>
              </a:rPr>
              <a:t>funktionel programmering,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dvs. streams, lambda'er (og de funktionelle algoritmeskabeloner)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Testserveren bruges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under køreprøven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4620734" y="5691456"/>
            <a:ext cx="3960440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Husk at I </a:t>
            </a:r>
            <a:r>
              <a:rPr lang="da-DK" altLang="da-DK" sz="1400" b="1" dirty="0">
                <a:solidFill>
                  <a:srgbClr val="008000"/>
                </a:solidFill>
              </a:rPr>
              <a:t>SKAL</a:t>
            </a:r>
            <a:r>
              <a:rPr lang="da-DK" altLang="da-DK" sz="1400" b="1" dirty="0">
                <a:solidFill>
                  <a:srgbClr val="0000FF"/>
                </a:solidFill>
              </a:rPr>
              <a:t> tjekke køreprøveopgaverne ved hjælp af </a:t>
            </a:r>
            <a:r>
              <a:rPr lang="da-DK" altLang="da-DK" sz="1400" b="1" dirty="0">
                <a:solidFill>
                  <a:srgbClr val="008000"/>
                </a:solidFill>
              </a:rPr>
              <a:t>testserveren</a:t>
            </a:r>
            <a:r>
              <a:rPr lang="da-DK" altLang="da-DK" sz="1400" b="1" dirty="0">
                <a:solidFill>
                  <a:srgbClr val="0000FF"/>
                </a:solidFill>
              </a:rPr>
              <a:t>, før I afleverer dem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ved I, at de virker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Instruktorerne kigger på koden i testserveren</a:t>
            </a:r>
          </a:p>
        </p:txBody>
      </p:sp>
    </p:spTree>
    <p:extLst>
      <p:ext uri="{BB962C8B-B14F-4D97-AF65-F5344CB8AC3E}">
        <p14:creationId xmlns:p14="http://schemas.microsoft.com/office/powerpoint/2010/main" val="2834870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  <a:cs typeface="Arial"/>
              </a:rPr>
              <a:t>Resten af kapitel 6 i BlueJ bogen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112568"/>
          </a:xfrm>
        </p:spPr>
        <p:txBody>
          <a:bodyPr/>
          <a:lstStyle/>
          <a:p>
            <a:pPr eaLnBrk="1" hangingPunct="1"/>
            <a:r>
              <a:rPr lang="da-DK" altLang="da-DK" sz="2000" dirty="0">
                <a:ea typeface="ＭＳ Ｐゴシック" pitchFamily="34" charset="-128"/>
              </a:rPr>
              <a:t>Kapitel 6 er forholdsvis langt, men det indeholder mange ting, som I allerede er stødt på her i kurset og derfor vil have let ved at læse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Læsning og skrivning af Java dokumentation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klassen </a:t>
            </a:r>
            <a:r>
              <a:rPr lang="da-DK" altLang="da-DK" sz="1800" dirty="0" err="1">
                <a:ea typeface="ＭＳ Ｐゴシック" pitchFamily="34" charset="-128"/>
              </a:rPr>
              <a:t>Random</a:t>
            </a:r>
            <a:r>
              <a:rPr lang="da-DK" altLang="da-DK" sz="1800" dirty="0">
                <a:ea typeface="ＭＳ Ｐゴシック" pitchFamily="34" charset="-128"/>
              </a:rPr>
              <a:t> til at generere tilfældige 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Import af klasser og pakker fra Javas klassebibliotek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Automatisk konvertering af værdier mellem primitive typer og de tilhørende wrapper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nøgleordene public og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Klassevariabler og klassemetoder (static)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Konstanter (final)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Læs kapitlet grundigt – uden at springe afsnit over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Det er nyttig repetition og tilføjer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mange nye detaljer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374270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solidFill>
                  <a:srgbClr val="000066"/>
                </a:solidFill>
              </a:rPr>
              <a:t>Status</a:t>
            </a:r>
            <a:endParaRPr lang="da-DK" altLang="da-DK" sz="3200" noProof="0" dirty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070118"/>
            <a:ext cx="8424167" cy="5383218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Forelæsninger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/>
              <a:t>Dagens forelæsning er den sidste før køreprøve og efterårsferie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/>
              <a:t>I har nu haft 10 forelæsninger og mangler kun 7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I når frem til køreprøven, har i afleveret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/>
              <a:t>6 programmeringsopgaver (Raflebæger, Skildpadde og Billedredigering)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/>
              <a:t>7 køreprøvesæt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/>
              <a:t>5 quizzer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mangler så kun 7 programmeringsopgaver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/>
              <a:t>De er noget større end dem, som I hidtil har haft, men de enkelte dele er ikke meget sværere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/>
              <a:t>Al erfaring viser, at hvis I kan klare opgaverne frem til køreprøven,</a:t>
            </a:r>
            <a:br>
              <a:rPr lang="da-DK" altLang="da-DK" sz="1800" dirty="0"/>
            </a:br>
            <a:r>
              <a:rPr lang="da-DK" altLang="da-DK" sz="1800" dirty="0"/>
              <a:t>kan I også klare de sidste syv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/>
              <a:t>Der er stort set ingen, der falder fra i kursets sidste halvdel</a:t>
            </a:r>
          </a:p>
          <a:p>
            <a:pPr marL="457200" lvl="1" indent="0" eaLnBrk="1" hangingPunct="1">
              <a:spcBef>
                <a:spcPts val="300"/>
              </a:spcBef>
              <a:buNone/>
            </a:pPr>
            <a:endParaRPr lang="da-DK" altLang="da-DK" sz="1800" dirty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8574" y="6392334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81401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/>
              <a:t>Forberedelse til køreprøven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382" y="1052736"/>
            <a:ext cx="8515106" cy="5544616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Husk at se videoerne om køreprøvesættene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Hvis du ikke allerede har set videoerne om Phone og </a:t>
            </a:r>
            <a:r>
              <a:rPr lang="da-DK" altLang="da-DK" sz="1700" dirty="0" err="1"/>
              <a:t>Pirate</a:t>
            </a:r>
            <a:r>
              <a:rPr lang="da-DK" altLang="da-DK" sz="1700" dirty="0"/>
              <a:t> er det </a:t>
            </a:r>
            <a:r>
              <a:rPr lang="da-DK" altLang="da-DK" sz="1700" b="1" dirty="0">
                <a:solidFill>
                  <a:srgbClr val="008000"/>
                </a:solidFill>
              </a:rPr>
              <a:t>på høje tid</a:t>
            </a:r>
            <a:r>
              <a:rPr lang="da-DK" altLang="da-DK" sz="1700" dirty="0"/>
              <a:t>, at du ser dem nu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Er du usikker på brugen af algoritmeskabeloner bør du også se Car og Turtle 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Se også</a:t>
            </a:r>
            <a:r>
              <a:rPr lang="en-US" altLang="da-DK" sz="1700" dirty="0"/>
              <a:t> Penguin </a:t>
            </a:r>
            <a:r>
              <a:rPr lang="da-DK" altLang="da-DK" sz="1700" dirty="0"/>
              <a:t>(der løses ved hjælp af funktionel programmering)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Det er ikke nok at se videoerne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Efter hvert sæt, bør I </a:t>
            </a:r>
            <a:r>
              <a:rPr lang="da-DK" sz="1700" b="1" dirty="0">
                <a:solidFill>
                  <a:srgbClr val="008000"/>
                </a:solidFill>
              </a:rPr>
              <a:t>selv</a:t>
            </a:r>
            <a:r>
              <a:rPr lang="da-DK" sz="1700" dirty="0"/>
              <a:t> prøve at løse opgaverne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Hvis det kniber, ses videoerne igen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Bliv ved, indtil I kan løse sættet hurtigt og sikkert (tag tid)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Løs tidligere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spc="-10" dirty="0"/>
              <a:t>Kan findes på Brightspace siden ”Køreprøvesæt fra tidligere år” under ”Øvelser”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spc="-70" dirty="0"/>
              <a:t>Det er helt normalt, at det på nuværende tidspunkt tager 1 time at løse et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Til køreprøven kan de fleste studerende klare det på 30 minutter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Test din besvarelse ved hjælp af testserveren (</a:t>
            </a:r>
            <a:r>
              <a:rPr lang="da-DK" sz="1700" dirty="0"/>
              <a:t>gælder også de sæt, der er på videoerne, og de sæt, som I skal aflevere i uge 5 og 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prøve-køreprøven ved første øvelsesgang i uge 7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3810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Funktionelle aspekter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496175" cy="5040560"/>
          </a:xfrm>
        </p:spPr>
        <p:txBody>
          <a:bodyPr/>
          <a:lstStyle/>
          <a:p>
            <a:pPr eaLnBrk="1" hangingPunct="1"/>
            <a:r>
              <a:rPr lang="da-DK" altLang="da-DK" sz="2000" dirty="0">
                <a:ea typeface="ＭＳ Ｐゴシック" pitchFamily="34" charset="-128"/>
              </a:rPr>
              <a:t>Java er (primært) et imperativt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Men de nyere versioner af Java (fra og med version 8 i 2014) indeholder også aspekter fra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Det gør sproget mere kompliceret (fordi der er flere ting at lære)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Til gengæld kan man (som I snart skal se) udtrykke visse ting simplere, mere elegant og mere læseligt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funktionelle dele af Java vinder hurtigt indpas og er dermed et "must" for alle kompetente Java programmører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er bl.a. yderst velegnede til gennemsøgning og sortering af 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Om lidt vil vi se, at vi ved hjælp af funktionel programmering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kan omskrive vores fem algoritmeskabeloner, så de bliver mere kompakte og letlæselige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sortere uden selv at skulle skrive en compareTo eller compare metode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719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/>
              <a:t>Træning i mundtlig præsentation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898" y="1066381"/>
            <a:ext cx="8579296" cy="5348064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kurset sidste halvdel er der intensiv træning i, hvordan man går til mundtlig eksamen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>
                <a:ea typeface="ＭＳ Ｐゴシック" pitchFamily="34" charset="-128"/>
              </a:rPr>
              <a:t>I skal hver især lave 2 præsentationer af et eksamensspørgsmål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>
                <a:ea typeface="ＭＳ Ｐゴシック" pitchFamily="34" charset="-128"/>
              </a:rPr>
              <a:t>Det er den eneste gang under jeres studier, at I får systematisk oplæring i og feedback omkring, hvordan man laver en god mundtlig præsentation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Kan få stort betydning for jeres fremtidige eksaminer og jeres fremtidige job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Held og lykke med køreprøven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Hvis I forbereder jer godt, har I intet at frygte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Sidste år afleverede </a:t>
            </a:r>
            <a:r>
              <a:rPr lang="da-DK" sz="1800" spc="-20" dirty="0">
                <a:ea typeface="ＭＳ Ｐゴシック" pitchFamily="34" charset="-128"/>
              </a:rPr>
              <a:t>83% fuld besvarelse, mens 94% nåede mindst 4 tjekpunkter og 99% nåede mindst 2 tjekpunkter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>
                <a:ea typeface="ＭＳ Ｐゴシック" pitchFamily="34" charset="-128"/>
              </a:rPr>
              <a:t>Rekorden for fuld besvarelse er imponerende 9 minutter og 55 sekunder (indehaves af Mads Odgaard)</a:t>
            </a:r>
          </a:p>
          <a:p>
            <a:pPr marL="457200" lvl="1" indent="0" eaLnBrk="1" hangingPunct="1">
              <a:spcBef>
                <a:spcPts val="400"/>
              </a:spcBef>
              <a:buNone/>
            </a:pPr>
            <a:endParaRPr lang="da-DK" sz="1800" spc="-20" dirty="0">
              <a:ea typeface="ＭＳ Ｐゴシック" pitchFamily="34" charset="-128"/>
            </a:endParaRP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>
                <a:solidFill>
                  <a:srgbClr val="FF0000"/>
                </a:solidFill>
                <a:ea typeface="ＭＳ Ｐゴシック" pitchFamily="34" charset="-128"/>
              </a:rPr>
              <a:t>Husk at skrive til mig, hvis I skal have forlænget tid (35 min i stedet for 30 min) eller har behov for </a:t>
            </a:r>
            <a:r>
              <a:rPr lang="da-DK" sz="1800" spc="-20">
                <a:solidFill>
                  <a:srgbClr val="FF0000"/>
                </a:solidFill>
                <a:ea typeface="ＭＳ Ｐゴシック" pitchFamily="34" charset="-128"/>
              </a:rPr>
              <a:t>høretelefoner / </a:t>
            </a:r>
            <a:r>
              <a:rPr lang="da-DK" sz="1800" spc="-20" dirty="0">
                <a:solidFill>
                  <a:srgbClr val="FF0000"/>
                </a:solidFill>
                <a:ea typeface="ＭＳ Ｐゴシック" pitchFamily="34" charset="-128"/>
              </a:rPr>
              <a:t>andre hjælpemidler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4159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Observationer af dyr (eksempel)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5431" y="1052736"/>
            <a:ext cx="7952788" cy="5726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Sighting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private final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animal;  </a:t>
            </a:r>
            <a:r>
              <a:rPr lang="en-US" altLang="da-DK" sz="2000" dirty="0">
                <a:solidFill>
                  <a:srgbClr val="0000FF"/>
                </a:solidFill>
                <a:latin typeface="Courier New" pitchFamily="49" charset="0"/>
              </a:rPr>
              <a:t>// Which animal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private 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spotter;    </a:t>
            </a:r>
            <a:r>
              <a:rPr lang="en-US" altLang="da-DK" sz="2000" dirty="0">
                <a:solidFill>
                  <a:srgbClr val="0000FF"/>
                </a:solidFill>
                <a:latin typeface="Courier New" pitchFamily="49" charset="0"/>
              </a:rPr>
              <a:t>// Who saw 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private 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count;      </a:t>
            </a:r>
            <a:r>
              <a:rPr lang="en-US" altLang="da-DK" sz="2000" dirty="0">
                <a:solidFill>
                  <a:srgbClr val="0000FF"/>
                </a:solidFill>
                <a:latin typeface="Courier New" pitchFamily="49" charset="0"/>
              </a:rPr>
              <a:t>// How many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private 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area;       </a:t>
            </a:r>
            <a:r>
              <a:rPr lang="en-US" altLang="da-DK" sz="2000" dirty="0">
                <a:solidFill>
                  <a:srgbClr val="0000FF"/>
                </a:solidFill>
                <a:latin typeface="Courier New" pitchFamily="49" charset="0"/>
              </a:rPr>
              <a:t>// Where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private 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period;     </a:t>
            </a:r>
            <a:r>
              <a:rPr lang="en-US" altLang="da-DK" sz="2000" dirty="0">
                <a:solidFill>
                  <a:srgbClr val="0000FF"/>
                </a:solidFill>
                <a:latin typeface="Courier New" pitchFamily="49" charset="0"/>
              </a:rPr>
              <a:t>// When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Sighting(String animal,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.animal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= animal;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.spotter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= spotter;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String toString()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animal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", count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count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", area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area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", spotter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spotter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", period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period;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265" y="1414138"/>
            <a:ext cx="4417699" cy="15230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51646" y="3053593"/>
            <a:ext cx="7498027" cy="14555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51645" y="4607868"/>
            <a:ext cx="5664571" cy="17281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39752" y="6251647"/>
            <a:ext cx="547260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008000"/>
                </a:solidFill>
              </a:rPr>
              <a:t>"Elephant, count = 24, area = 2, spotter = 3, period = 2"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200" y="4725144"/>
            <a:ext cx="2616741" cy="137268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BlueJ bogen kalder metoden for </a:t>
            </a:r>
            <a:r>
              <a:rPr lang="da-DK" altLang="da-DK" sz="1600" b="1" dirty="0" err="1">
                <a:solidFill>
                  <a:srgbClr val="0000FF"/>
                </a:solidFill>
              </a:rPr>
              <a:t>getDetails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Som vi skal se om et øjeblik, er det bedre at kalde den toString</a:t>
            </a:r>
          </a:p>
        </p:txBody>
      </p:sp>
    </p:spTree>
    <p:extLst>
      <p:ext uri="{BB962C8B-B14F-4D97-AF65-F5344CB8AC3E}">
        <p14:creationId xmlns:p14="http://schemas.microsoft.com/office/powerpoint/2010/main" val="14798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>
                <a:ea typeface="ＭＳ Ｐゴシック" pitchFamily="34" charset="-128"/>
              </a:rPr>
              <a:t>AnimalMonitor</a:t>
            </a:r>
            <a:r>
              <a:rPr lang="da-DK" altLang="da-DK" sz="3200" noProof="0" dirty="0">
                <a:ea typeface="ＭＳ Ｐゴシック" pitchFamily="34" charset="-128"/>
              </a:rPr>
              <a:t> klassen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1068407"/>
            <a:ext cx="8192934" cy="571108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&lt;Sighting&gt; sightings;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2000" dirty="0" err="1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.sightings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}    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>
                <a:solidFill>
                  <a:srgbClr val="0000FF"/>
                </a:solidFill>
                <a:latin typeface="Courier New" pitchFamily="49" charset="0"/>
              </a:rPr>
              <a:t>// Add sightings from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addSightings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(String filename)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reader 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sightings.</a:t>
            </a:r>
            <a:r>
              <a:rPr lang="en-US" altLang="da-DK" sz="2000" spc="-80" dirty="0" err="1">
                <a:solidFill>
                  <a:schemeClr val="tx1"/>
                </a:solidFill>
                <a:latin typeface="Courier New" pitchFamily="49" charset="0"/>
              </a:rPr>
              <a:t>addAll</a:t>
            </a:r>
            <a:r>
              <a:rPr lang="en-US" altLang="da-DK" sz="2000" spc="-8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err="1">
                <a:solidFill>
                  <a:schemeClr val="tx1"/>
                </a:solidFill>
                <a:latin typeface="Courier New" pitchFamily="49" charset="0"/>
              </a:rPr>
              <a:t>reader.getSightings</a:t>
            </a:r>
            <a:r>
              <a:rPr lang="en-US" altLang="da-DK" sz="2000" spc="-80" dirty="0">
                <a:solidFill>
                  <a:schemeClr val="tx1"/>
                </a:solidFill>
                <a:latin typeface="Courier New" pitchFamily="49" charset="0"/>
              </a:rPr>
              <a:t>(filename)</a:t>
            </a:r>
            <a:r>
              <a:rPr lang="en-US" altLang="da-DK" sz="800" spc="-8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(Sighting s : sightings)</a:t>
            </a:r>
            <a:r>
              <a:rPr lang="en-US" altLang="da-DK" sz="1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1349" y="3222099"/>
            <a:ext cx="7747528" cy="161775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3676" y="2322062"/>
            <a:ext cx="6014298" cy="8090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9785" y="4953917"/>
            <a:ext cx="7761383" cy="138222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267744" y="6186790"/>
            <a:ext cx="533899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0000FF"/>
                </a:solidFill>
              </a:rPr>
              <a:t>Elephant, count = 24, area = 2, spotter = 3, period = 2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43676" y="1868971"/>
            <a:ext cx="6036958" cy="3569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696547" y="4170348"/>
            <a:ext cx="4182675" cy="29055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787884" y="4460905"/>
            <a:ext cx="0" cy="21603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404947" y="4598220"/>
            <a:ext cx="348282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Returnerer en ArrayList&lt;Sighting&gt;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4978410" y="5687760"/>
            <a:ext cx="80947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652120" y="5352643"/>
            <a:ext cx="2637552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>
                <a:solidFill>
                  <a:srgbClr val="0000FF"/>
                </a:solidFill>
              </a:rPr>
              <a:t>println</a:t>
            </a:r>
            <a:r>
              <a:rPr lang="da-DK" altLang="da-DK" sz="1600" b="1" dirty="0">
                <a:solidFill>
                  <a:srgbClr val="0000FF"/>
                </a:solidFill>
              </a:rPr>
              <a:t> metoden kalder automatisk toString på 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395878" y="5544797"/>
            <a:ext cx="218851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284091" y="595199"/>
            <a:ext cx="363640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>
                <a:solidFill>
                  <a:srgbClr val="0000FF"/>
                </a:solidFill>
              </a:rPr>
              <a:t>addAll</a:t>
            </a:r>
            <a:r>
              <a:rPr lang="da-DK" altLang="da-DK" sz="1600" b="1" dirty="0">
                <a:solidFill>
                  <a:srgbClr val="0000FF"/>
                </a:solidFill>
              </a:rPr>
              <a:t> metoden i ArrayList klassen tager en Collection (af Sighting objekter) som parameter og tilføjer dem bagerst i arraylisten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686227" y="4167656"/>
            <a:ext cx="888246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23636" y="1133343"/>
            <a:ext cx="4193144" cy="2915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2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57057" y="2584843"/>
            <a:ext cx="1149235" cy="29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78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081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Lambda'er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7"/>
            <a:ext cx="8352928" cy="1368151"/>
          </a:xfrm>
        </p:spPr>
        <p:txBody>
          <a:bodyPr/>
          <a:lstStyle/>
          <a:p>
            <a:pPr eaLnBrk="1" hangingPunct="1"/>
            <a:r>
              <a:rPr lang="da-DK" altLang="da-DK" sz="2000" dirty="0">
                <a:ea typeface="ＭＳ Ｐゴシック" pitchFamily="34" charset="-128"/>
              </a:rPr>
              <a:t>En lambda er en "kodestump"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Kan bruges som parameterværdi i et metodekald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Den kaldte metode kan så udføre </a:t>
            </a:r>
            <a:r>
              <a:rPr lang="da-DK" altLang="da-DK" sz="1800" dirty="0" err="1">
                <a:ea typeface="ＭＳ Ｐゴシック" pitchFamily="34" charset="-128"/>
              </a:rPr>
              <a:t>lambda'en</a:t>
            </a:r>
            <a:r>
              <a:rPr lang="da-DK" altLang="da-DK" sz="1800" dirty="0">
                <a:ea typeface="ＭＳ Ｐゴシック" pitchFamily="34" charset="-128"/>
              </a:rPr>
              <a:t> ("kodestumpen")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Skellet mellem kode og data forsvinder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1" y="2897649"/>
            <a:ext cx="4988932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(Sighting s : sightings)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(s);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4660853"/>
            <a:ext cx="7704856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(s)); 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1" y="2502597"/>
            <a:ext cx="324036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>
                <a:ea typeface="ＭＳ Ｐゴシック" pitchFamily="34" charset="-128"/>
              </a:rPr>
              <a:t>Imperativ kode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1600" y="4293096"/>
            <a:ext cx="3816424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>
                <a:ea typeface="ＭＳ Ｐゴシック" pitchFamily="34" charset="-128"/>
              </a:rPr>
              <a:t>Funktionel kode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069727" y="2900531"/>
            <a:ext cx="2179216" cy="8802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0000FF"/>
                </a:solidFill>
              </a:rPr>
              <a:t>For-each </a:t>
            </a:r>
            <a:r>
              <a:rPr lang="en-US" altLang="da-DK" sz="1600" b="1" dirty="0" err="1">
                <a:solidFill>
                  <a:srgbClr val="0000FF"/>
                </a:solidFill>
              </a:rPr>
              <a:t>løkke</a:t>
            </a:r>
            <a:endParaRPr lang="en-US" altLang="da-DK" sz="1600" b="1" dirty="0">
              <a:solidFill>
                <a:srgbClr val="0000FF"/>
              </a:solidFill>
            </a:endParaRP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>
                <a:solidFill>
                  <a:srgbClr val="0000FF"/>
                </a:solidFill>
              </a:rPr>
              <a:t>Bruger</a:t>
            </a:r>
            <a:r>
              <a:rPr lang="en-US" altLang="da-DK" sz="1600" b="1" dirty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>
                <a:solidFill>
                  <a:srgbClr val="0000FF"/>
                </a:solidFill>
              </a:rPr>
              <a:t>kroppen</a:t>
            </a:r>
            <a:r>
              <a:rPr lang="en-US" altLang="da-DK" sz="1600" b="1" dirty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>
                <a:solidFill>
                  <a:srgbClr val="0000FF"/>
                </a:solidFill>
              </a:rPr>
              <a:t>på</a:t>
            </a:r>
            <a:r>
              <a:rPr lang="en-US" altLang="da-DK" sz="1600" b="1" dirty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>
                <a:solidFill>
                  <a:srgbClr val="0000FF"/>
                </a:solidFill>
              </a:rPr>
              <a:t>alle</a:t>
            </a:r>
            <a:r>
              <a:rPr lang="en-US" altLang="da-DK" sz="1600" b="1" dirty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>
                <a:solidFill>
                  <a:srgbClr val="0000FF"/>
                </a:solidFill>
              </a:rPr>
              <a:t>elementer</a:t>
            </a:r>
            <a:endParaRPr lang="en-US" altLang="da-DK" sz="1600" b="1" dirty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978201" y="5594385"/>
            <a:ext cx="6474120" cy="88229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err="1">
                <a:solidFill>
                  <a:srgbClr val="0000FF"/>
                </a:solidFill>
              </a:rPr>
              <a:t>forEach</a:t>
            </a:r>
            <a:r>
              <a:rPr lang="en-US" altLang="da-DK" sz="1600" b="1" dirty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>
                <a:solidFill>
                  <a:srgbClr val="0000FF"/>
                </a:solidFill>
              </a:rPr>
              <a:t>er</a:t>
            </a:r>
            <a:r>
              <a:rPr lang="en-US" altLang="da-DK" sz="1600" b="1" dirty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>
                <a:solidFill>
                  <a:srgbClr val="0000FF"/>
                </a:solidFill>
              </a:rPr>
              <a:t>en</a:t>
            </a:r>
            <a:r>
              <a:rPr lang="en-US" altLang="da-DK" sz="1600" b="1" dirty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>
                <a:solidFill>
                  <a:srgbClr val="008000"/>
                </a:solidFill>
              </a:rPr>
              <a:t>metode</a:t>
            </a:r>
            <a:r>
              <a:rPr lang="en-US" altLang="da-DK" sz="1600" b="1" dirty="0">
                <a:solidFill>
                  <a:srgbClr val="0000FF"/>
                </a:solidFill>
              </a:rPr>
              <a:t> i ArrayList </a:t>
            </a:r>
            <a:r>
              <a:rPr lang="en-US" altLang="da-DK" sz="1600" b="1" dirty="0" err="1">
                <a:solidFill>
                  <a:srgbClr val="0000FF"/>
                </a:solidFill>
              </a:rPr>
              <a:t>klassen</a:t>
            </a:r>
            <a:r>
              <a:rPr lang="en-US" altLang="da-DK" sz="1600" b="1" dirty="0">
                <a:solidFill>
                  <a:srgbClr val="0000FF"/>
                </a:solidFill>
              </a:rPr>
              <a:t> (og </a:t>
            </a:r>
            <a:r>
              <a:rPr lang="en-US" altLang="da-DK" sz="1600" b="1" dirty="0" err="1">
                <a:solidFill>
                  <a:srgbClr val="0000FF"/>
                </a:solidFill>
              </a:rPr>
              <a:t>andre</a:t>
            </a:r>
            <a:r>
              <a:rPr lang="en-US" altLang="da-DK" sz="1600" b="1" dirty="0">
                <a:solidFill>
                  <a:srgbClr val="0000FF"/>
                </a:solidFill>
              </a:rPr>
              <a:t> collections)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>
                <a:solidFill>
                  <a:srgbClr val="0000FF"/>
                </a:solidFill>
              </a:rPr>
              <a:t>Tager</a:t>
            </a:r>
            <a:r>
              <a:rPr lang="en-US" altLang="da-DK" sz="1600" b="1" dirty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>
                <a:solidFill>
                  <a:srgbClr val="0000FF"/>
                </a:solidFill>
              </a:rPr>
              <a:t>en</a:t>
            </a:r>
            <a:r>
              <a:rPr lang="en-US" altLang="da-DK" sz="1600" b="1" dirty="0">
                <a:solidFill>
                  <a:srgbClr val="0000FF"/>
                </a:solidFill>
              </a:rPr>
              <a:t> lambda </a:t>
            </a:r>
            <a:r>
              <a:rPr lang="en-US" altLang="da-DK" sz="1600" b="1" dirty="0" err="1">
                <a:solidFill>
                  <a:srgbClr val="0000FF"/>
                </a:solidFill>
              </a:rPr>
              <a:t>som</a:t>
            </a:r>
            <a:r>
              <a:rPr lang="en-US" altLang="da-DK" sz="1600" b="1" dirty="0">
                <a:solidFill>
                  <a:srgbClr val="0000FF"/>
                </a:solidFill>
              </a:rPr>
              <a:t> parameter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>
                <a:solidFill>
                  <a:srgbClr val="0000FF"/>
                </a:solidFill>
              </a:rPr>
              <a:t>Bruger</a:t>
            </a:r>
            <a:r>
              <a:rPr lang="en-US" altLang="da-DK" sz="1600" b="1" dirty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>
                <a:solidFill>
                  <a:srgbClr val="0000FF"/>
                </a:solidFill>
              </a:rPr>
              <a:t>lambda'en</a:t>
            </a:r>
            <a:r>
              <a:rPr lang="en-US" altLang="da-DK" sz="1600" b="1" dirty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>
                <a:solidFill>
                  <a:srgbClr val="0000FF"/>
                </a:solidFill>
              </a:rPr>
              <a:t>på</a:t>
            </a:r>
            <a:r>
              <a:rPr lang="en-US" altLang="da-DK" sz="1600" b="1" dirty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>
                <a:solidFill>
                  <a:srgbClr val="0000FF"/>
                </a:solidFill>
              </a:rPr>
              <a:t>alle</a:t>
            </a:r>
            <a:r>
              <a:rPr lang="en-US" altLang="da-DK" sz="1600" b="1" dirty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>
                <a:solidFill>
                  <a:srgbClr val="0000FF"/>
                </a:solidFill>
              </a:rPr>
              <a:t>elementerne</a:t>
            </a:r>
            <a:r>
              <a:rPr lang="en-US" altLang="da-DK" sz="1600" b="1" dirty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>
                <a:solidFill>
                  <a:srgbClr val="0000FF"/>
                </a:solidFill>
              </a:rPr>
              <a:t>i</a:t>
            </a:r>
            <a:r>
              <a:rPr lang="en-US" altLang="da-DK" sz="1600" b="1" dirty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>
                <a:solidFill>
                  <a:srgbClr val="0000FF"/>
                </a:solidFill>
              </a:rPr>
              <a:t>arraylisten</a:t>
            </a:r>
            <a:r>
              <a:rPr lang="en-US" altLang="da-DK" sz="1600" b="1" dirty="0">
                <a:solidFill>
                  <a:srgbClr val="0000FF"/>
                </a:solidFill>
              </a:rPr>
              <a:t> (</a:t>
            </a:r>
            <a:r>
              <a:rPr lang="en-US" altLang="da-DK" sz="1600" b="1" dirty="0" err="1">
                <a:solidFill>
                  <a:srgbClr val="0000FF"/>
                </a:solidFill>
              </a:rPr>
              <a:t>en</a:t>
            </a:r>
            <a:r>
              <a:rPr lang="en-US" altLang="da-DK" sz="1600" b="1" dirty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>
                <a:solidFill>
                  <a:srgbClr val="0000FF"/>
                </a:solidFill>
              </a:rPr>
              <a:t>efter</a:t>
            </a:r>
            <a:r>
              <a:rPr lang="en-US" altLang="da-DK" sz="1600" b="1" dirty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>
                <a:solidFill>
                  <a:srgbClr val="0000FF"/>
                </a:solidFill>
              </a:rPr>
              <a:t>en</a:t>
            </a:r>
            <a:r>
              <a:rPr lang="en-US" altLang="da-DK" sz="1600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131129" y="5027095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6804248" y="4515992"/>
            <a:ext cx="0" cy="5111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336196" y="4260415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0883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Java syntaks</a:t>
            </a:r>
            <a:r>
              <a:rPr lang="da-DK" altLang="da-DK" sz="3200" dirty="0">
                <a:ea typeface="ＭＳ Ｐゴシック" pitchFamily="34" charset="-128"/>
              </a:rPr>
              <a:t> for </a:t>
            </a:r>
            <a:r>
              <a:rPr lang="da-DK" altLang="da-DK" sz="3200" noProof="0" dirty="0">
                <a:ea typeface="ＭＳ Ｐゴシック" pitchFamily="34" charset="-128"/>
              </a:rPr>
              <a:t>Lambda'er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2952328" cy="123110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(P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Q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code;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5903887" cy="504279"/>
          </a:xfrm>
        </p:spPr>
        <p:txBody>
          <a:bodyPr/>
          <a:lstStyle/>
          <a:p>
            <a:r>
              <a:rPr lang="da-DK" sz="2000" dirty="0"/>
              <a:t>Den generelle syntax er som følger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7922" y="2907005"/>
            <a:ext cx="8299176" cy="161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Simplifikationer</a:t>
            </a:r>
          </a:p>
          <a:p>
            <a:pPr lvl="1"/>
            <a:r>
              <a:rPr lang="da-DK" sz="1800" kern="0" dirty="0"/>
              <a:t>Vi kan (i de fleste tilfælde) udelade typerne på parametrene, idet oversætteren selv kan deducere dem</a:t>
            </a:r>
          </a:p>
          <a:p>
            <a:pPr lvl="1"/>
            <a:r>
              <a:rPr lang="da-DK" sz="1800" kern="0" dirty="0"/>
              <a:t>Hvis der kun er én parameter (uden typeangivelse) kan vi udelade ( )</a:t>
            </a:r>
          </a:p>
          <a:p>
            <a:pPr lvl="1"/>
            <a:r>
              <a:rPr lang="da-DK" sz="1800" kern="0" dirty="0"/>
              <a:t>Hvis kroppen kun har én sætning kan vi udelade { } og semikolonnet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635896" y="4652095"/>
            <a:ext cx="2630397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(p,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q,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87624" y="5949931"/>
            <a:ext cx="7287509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(s));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560" y="5504738"/>
            <a:ext cx="273630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Eksemplet fra før</a:t>
            </a:r>
            <a:endParaRPr lang="da-DK" kern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31640" y="4656273"/>
            <a:ext cx="1659524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54929" y="6013750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5868144" y="6293942"/>
            <a:ext cx="2952" cy="255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36096" y="6527144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Lambda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528232" y="5064149"/>
            <a:ext cx="137149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Én parameter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207700" y="5066919"/>
            <a:ext cx="173245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Flere parametre</a:t>
            </a:r>
          </a:p>
        </p:txBody>
      </p:sp>
    </p:spTree>
    <p:extLst>
      <p:ext uri="{BB962C8B-B14F-4D97-AF65-F5344CB8AC3E}">
        <p14:creationId xmlns:p14="http://schemas.microsoft.com/office/powerpoint/2010/main" val="3974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9" grpId="0"/>
      <p:bldP spid="10" grpId="0" animBg="1"/>
      <p:bldP spid="11" grpId="0" animBg="1"/>
      <p:bldP spid="15" grpId="0" animBg="1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Streams i Java (interfacet Stream&lt;T&gt;)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8603679" cy="5472831"/>
          </a:xfrm>
        </p:spPr>
        <p:txBody>
          <a:bodyPr/>
          <a:lstStyle/>
          <a:p>
            <a:r>
              <a:rPr lang="da-DK" sz="2000" dirty="0"/>
              <a:t>En stream er </a:t>
            </a:r>
            <a:r>
              <a:rPr lang="da-DK" sz="2000" dirty="0">
                <a:solidFill>
                  <a:srgbClr val="008000"/>
                </a:solidFill>
              </a:rPr>
              <a:t>sekvens</a:t>
            </a:r>
            <a:r>
              <a:rPr lang="da-DK" sz="2000" dirty="0"/>
              <a:t> af data, f.eks.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Elementerne i en Collection (f.eks. en arrayliste)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Tekstlinjer fra en tekstfil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Tegn (</a:t>
            </a:r>
            <a:r>
              <a:rPr lang="da-DK" sz="1800" dirty="0" err="1"/>
              <a:t>char</a:t>
            </a:r>
            <a:r>
              <a:rPr lang="da-DK" sz="1800" dirty="0"/>
              <a:t> værdier) fra en tekststreng (String)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Data der "strømmer" ind via et netværk</a:t>
            </a:r>
          </a:p>
          <a:p>
            <a:pPr lvl="0">
              <a:spcBef>
                <a:spcPts val="1200"/>
              </a:spcBef>
            </a:pPr>
            <a:r>
              <a:rPr lang="da-DK" sz="2000" dirty="0"/>
              <a:t>Karakteristika for streams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Elementer tilgås ikke via et </a:t>
            </a:r>
            <a:r>
              <a:rPr lang="da-DK" sz="1800" dirty="0" err="1"/>
              <a:t>index</a:t>
            </a:r>
            <a:r>
              <a:rPr lang="da-DK" sz="1800" dirty="0"/>
              <a:t> (men i den rækkefølge, de kommer)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Streams er </a:t>
            </a:r>
            <a:r>
              <a:rPr lang="da-DK" sz="1800" b="1" dirty="0">
                <a:solidFill>
                  <a:srgbClr val="008000"/>
                </a:solidFill>
              </a:rPr>
              <a:t>immutable</a:t>
            </a:r>
            <a:r>
              <a:rPr lang="da-DK" sz="1800" dirty="0"/>
              <a:t> (rækkefølgen og elementer kan ikke ændres),</a:t>
            </a:r>
            <a:br>
              <a:rPr lang="da-DK" sz="1800" dirty="0"/>
            </a:br>
            <a:r>
              <a:rPr lang="da-DK" sz="1800" dirty="0"/>
              <a:t>men man kan lave en ny stream ud fra den gamle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Streams kan være potentielt ”uendelige” (have ubegrænset længde)</a:t>
            </a:r>
          </a:p>
          <a:p>
            <a:pPr>
              <a:spcBef>
                <a:spcPts val="1200"/>
              </a:spcBef>
            </a:pPr>
            <a:r>
              <a:rPr lang="da-DK" sz="2000" spc="-70" dirty="0"/>
              <a:t>Elementer i en stream kan behandles </a:t>
            </a:r>
            <a:r>
              <a:rPr lang="da-DK" sz="2000" spc="-70" dirty="0">
                <a:solidFill>
                  <a:srgbClr val="008000"/>
                </a:solidFill>
              </a:rPr>
              <a:t>parallelt</a:t>
            </a:r>
            <a:r>
              <a:rPr lang="da-DK" sz="2000" spc="-70" dirty="0"/>
              <a:t> på en </a:t>
            </a:r>
            <a:r>
              <a:rPr lang="da-DK" sz="2000" spc="-70" dirty="0" err="1">
                <a:solidFill>
                  <a:srgbClr val="008000"/>
                </a:solidFill>
              </a:rPr>
              <a:t>multi-core</a:t>
            </a:r>
            <a:r>
              <a:rPr lang="da-DK" sz="2000" spc="-70" dirty="0">
                <a:solidFill>
                  <a:srgbClr val="008000"/>
                </a:solidFill>
              </a:rPr>
              <a:t> maskine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Potentiel stor </a:t>
            </a:r>
            <a:r>
              <a:rPr lang="da-DK" sz="1800" b="1" dirty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ekstra programmeringsindsats</a:t>
            </a:r>
          </a:p>
          <a:p>
            <a:pPr>
              <a:spcBef>
                <a:spcPts val="1200"/>
              </a:spcBef>
            </a:pPr>
            <a:r>
              <a:rPr lang="da-DK" sz="2000" dirty="0"/>
              <a:t>En arrayliste er </a:t>
            </a:r>
            <a:r>
              <a:rPr lang="da-DK" sz="2000" dirty="0">
                <a:solidFill>
                  <a:srgbClr val="008000"/>
                </a:solidFill>
              </a:rPr>
              <a:t>ikke</a:t>
            </a:r>
            <a:r>
              <a:rPr lang="da-DK" sz="2000" dirty="0"/>
              <a:t> en stream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Men ArrayList klassen har en metode, som skaber en stream ud fra arraylistens elementer (analogt for andre collections)</a:t>
            </a:r>
          </a:p>
          <a:p>
            <a:pPr lvl="1"/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47537765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9357</TotalTime>
  <Words>6194</Words>
  <Application>Microsoft Office PowerPoint</Application>
  <PresentationFormat>On-screen Show (4:3)</PresentationFormat>
  <Paragraphs>799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ＭＳ Ｐゴシック</vt:lpstr>
      <vt:lpstr>ＭＳ Ｐゴシック</vt:lpstr>
      <vt:lpstr>Arial</vt:lpstr>
      <vt:lpstr>Courier New</vt:lpstr>
      <vt:lpstr>Monotype Sorts</vt:lpstr>
      <vt:lpstr>Times New Roman</vt:lpstr>
      <vt:lpstr>Trebuchet MS</vt:lpstr>
      <vt:lpstr>Standarddesign</vt:lpstr>
      <vt:lpstr>● Forelæsning Uge 5 – Torsdag</vt:lpstr>
      <vt:lpstr>● Imperative og funktionelle sprog</vt:lpstr>
      <vt:lpstr>Lambda calculus</vt:lpstr>
      <vt:lpstr>Funktionelle aspekter i Java</vt:lpstr>
      <vt:lpstr>● Observationer af dyr (eksempel)</vt:lpstr>
      <vt:lpstr>AnimalMonitor klassen</vt:lpstr>
      <vt:lpstr>● Lambda'er i Java</vt:lpstr>
      <vt:lpstr>Java syntaks for Lambda'er</vt:lpstr>
      <vt:lpstr>● Streams i Java (interfacet Stream&lt;T&gt;)</vt:lpstr>
      <vt:lpstr>Streams har tre vigtige metoder (funktioner)</vt:lpstr>
      <vt:lpstr>Pipelines (sammensætning af funktioner)</vt:lpstr>
      <vt:lpstr>Opbygning af pipelines</vt:lpstr>
      <vt:lpstr>Filter funktionen</vt:lpstr>
      <vt:lpstr>Map funktionen</vt:lpstr>
      <vt:lpstr>Reduce funktionen</vt:lpstr>
      <vt:lpstr>Alternativ reduce funktionen</vt:lpstr>
      <vt:lpstr>Færdig metode (med streams og lambda'er)</vt:lpstr>
      <vt:lpstr>Andre Stream metoder</vt:lpstr>
      <vt:lpstr>IntStream</vt:lpstr>
      <vt:lpstr>● Algoritmeskabelonerne, findOne + findAll</vt:lpstr>
      <vt:lpstr>findNoOf og findSumOf</vt:lpstr>
      <vt:lpstr>findBest</vt:lpstr>
      <vt:lpstr>Sammenligning af algoritmeskabelonerne</vt:lpstr>
      <vt:lpstr>● Sortering</vt:lpstr>
      <vt:lpstr>Funktionel sortering version 1</vt:lpstr>
      <vt:lpstr>Funktionel sortering version 2</vt:lpstr>
      <vt:lpstr>Funktionel sortering version 3 og 4</vt:lpstr>
      <vt:lpstr>● Set (mængde)</vt:lpstr>
      <vt:lpstr>Implementation af mængde af personer</vt:lpstr>
      <vt:lpstr>Eksempel: Indlæsning af kommandoer</vt:lpstr>
      <vt:lpstr>● Map (afbildning / funktion)</vt:lpstr>
      <vt:lpstr>Telefonliste</vt:lpstr>
      <vt:lpstr>Implementation af telefonliste</vt:lpstr>
      <vt:lpstr>● Collections (objektsamlinger)</vt:lpstr>
      <vt:lpstr>Polymorfe variabler</vt:lpstr>
      <vt:lpstr>● Opsummering</vt:lpstr>
      <vt:lpstr>Resten af kapitel 6 i BlueJ bogen</vt:lpstr>
      <vt:lpstr>Status</vt:lpstr>
      <vt:lpstr>Forberedelse til køreprøven</vt:lpstr>
      <vt:lpstr>Træning i mundtlig præsentation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849</cp:revision>
  <cp:lastPrinted>2019-03-15T06:41:46Z</cp:lastPrinted>
  <dcterms:created xsi:type="dcterms:W3CDTF">2009-09-02T10:07:09Z</dcterms:created>
  <dcterms:modified xsi:type="dcterms:W3CDTF">2025-09-23T12:39:15Z</dcterms:modified>
</cp:coreProperties>
</file>