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518" r:id="rId39"/>
    <p:sldId id="451" r:id="rId40"/>
    <p:sldId id="452" r:id="rId41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FFFFCC"/>
    <a:srgbClr val="000066"/>
    <a:srgbClr val="000000"/>
    <a:srgbClr val="0000FF"/>
    <a:srgbClr val="6699FF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5506" autoAdjust="0"/>
  </p:normalViewPr>
  <p:slideViewPr>
    <p:cSldViewPr>
      <p:cViewPr varScale="1">
        <p:scale>
          <a:sx n="120" d="100"/>
          <a:sy n="120" d="100"/>
        </p:scale>
        <p:origin x="8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01267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08912" cy="565409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Andre former for </a:t>
            </a:r>
            <a:r>
              <a:rPr lang="da-DK" sz="2000" dirty="0" err="1" smtClean="0"/>
              <a:t>nedarvning</a:t>
            </a:r>
            <a:endParaRPr lang="da-DK" sz="2000" dirty="0" smtClean="0"/>
          </a:p>
          <a:p>
            <a:pPr lvl="1">
              <a:spcBef>
                <a:spcPts val="300"/>
              </a:spcBef>
            </a:pPr>
            <a:r>
              <a:rPr lang="da-DK" sz="1800" dirty="0"/>
              <a:t>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Abstrakte </a:t>
            </a:r>
            <a:r>
              <a:rPr lang="da-DK" sz="1800" dirty="0" smtClean="0"/>
              <a:t>klasser, der er en ”mellemting” </a:t>
            </a:r>
            <a:r>
              <a:rPr lang="da-DK" sz="1800" dirty="0"/>
              <a:t>mellem interfaces og almindelige </a:t>
            </a:r>
            <a:r>
              <a:rPr lang="da-DK" sz="1800" dirty="0" smtClean="0"/>
              <a:t>klasser</a:t>
            </a:r>
            <a:endParaRPr lang="da-DK" sz="1800" dirty="0"/>
          </a:p>
          <a:p>
            <a:pPr lvl="1">
              <a:spcBef>
                <a:spcPts val="300"/>
              </a:spcBef>
            </a:pPr>
            <a:r>
              <a:rPr lang="da-DK" sz="1800" dirty="0"/>
              <a:t>Funktionelle </a:t>
            </a:r>
            <a:r>
              <a:rPr lang="da-DK" sz="1800" dirty="0" smtClean="0"/>
              <a:t>interfaces, som er nyttige i funktionel programmering (og som I har brugt mange gange – uden at vide det)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forskellige krav til typerne for en metodes parametre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 implementeret i</a:t>
            </a:r>
            <a:br>
              <a:rPr lang="da-DK" sz="1800" dirty="0" smtClean="0"/>
            </a:br>
            <a:r>
              <a:rPr lang="da-DK" sz="1800" dirty="0" smtClean="0"/>
              <a:t>den 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19360"/>
            <a:ext cx="2097782" cy="29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p.getName())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metoder </a:t>
            </a:r>
            <a:r>
              <a:rPr lang="da-DK" altLang="da-DK" sz="1800" dirty="0"/>
              <a:t>(almindelige metoder)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8063"/>
            <a:ext cx="2264610" cy="235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83967" y="6150437"/>
            <a:ext cx="39946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 (kaldes på det Comparator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returnerede, og returnerer et nyt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i de abstrakte klasser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</a:t>
            </a:r>
            <a:r>
              <a:rPr lang="da-DK" sz="1800" kern="0" dirty="0" err="1"/>
              <a:t>boolsk</a:t>
            </a:r>
            <a:r>
              <a:rPr lang="da-DK" sz="1800" kern="0" dirty="0"/>
              <a:t> </a:t>
            </a:r>
            <a:r>
              <a:rPr lang="da-DK" sz="1800" kern="0" dirty="0" smtClean="0"/>
              <a:t>værdi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 smtClean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</a:t>
            </a:r>
            <a:r>
              <a:rPr lang="da-DK" sz="1800" kern="0" dirty="0" smtClean="0"/>
              <a:t>(f.eks. String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</a:t>
            </a:r>
            <a:r>
              <a:rPr lang="da-DK" sz="1800" kern="0" spc="-40" dirty="0" smtClean="0"/>
              <a:t>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peek</a:t>
            </a:r>
            <a:r>
              <a:rPr lang="da-DK" sz="2000" kern="0" dirty="0" smtClean="0"/>
              <a:t>,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fire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Parameteren til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peek</a:t>
            </a:r>
            <a:r>
              <a:rPr lang="da-DK" sz="1800" kern="0" dirty="0" smtClean="0"/>
              <a:t> </a:t>
            </a:r>
            <a:r>
              <a:rPr lang="da-DK" sz="1800" kern="0" dirty="0"/>
              <a:t>metoden er </a:t>
            </a:r>
            <a:r>
              <a:rPr lang="da-DK" sz="1800" kern="0" dirty="0" smtClean="0"/>
              <a:t>en </a:t>
            </a:r>
            <a:r>
              <a:rPr lang="da-DK" sz="1800" b="1" kern="0" dirty="0">
                <a:solidFill>
                  <a:srgbClr val="008000"/>
                </a:solidFill>
              </a:rPr>
              <a:t>Consumer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4490" y="3789040"/>
            <a:ext cx="7943948" cy="20851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.peek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System.out.println(s)) </a:t>
            </a:r>
            <a:endParaRPr lang="en-US" altLang="da-DK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.map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43303" y="4449394"/>
            <a:ext cx="3187414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34709" y="5298842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96186" y="5028083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6989" y="4750183"/>
            <a:ext cx="4034589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8313" y="5671392"/>
            <a:ext cx="2396092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uge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</a:t>
            </a:r>
            <a:r>
              <a:rPr lang="da-DK" sz="1800" dirty="0" smtClean="0"/>
              <a:t>I 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I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I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99057"/>
            <a:ext cx="4767122" cy="66347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country1.addCity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2774" y="3861048"/>
            <a:ext cx="3481084" cy="13326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Det eneste, som I selv skal skrive, er tingene i de to grønne bokse, hvor 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 </a:t>
            </a:r>
            <a:r>
              <a:rPr lang="da-DK" altLang="da-DK" dirty="0"/>
              <a:t>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, der </a:t>
            </a:r>
            <a:r>
              <a:rPr lang="da-DK" altLang="da-DK" dirty="0"/>
              <a:t>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96063" y="1852863"/>
            <a:ext cx="4219075" cy="458002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51921" y="1617706"/>
            <a:ext cx="45147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46417" y="1605518"/>
            <a:ext cx="2518313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25875" y="5593098"/>
            <a:ext cx="3506359" cy="61943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468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road1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82774" y="1124744"/>
            <a:ext cx="3421140" cy="25730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Hele teksten er kopieret fra den generelle Test Fixture i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klassen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vil kun bruge det </a:t>
            </a:r>
            <a:r>
              <a:rPr lang="da-DK" altLang="da-DK" sz="1200" b="1" dirty="0">
                <a:solidFill>
                  <a:srgbClr val="0000FF"/>
                </a:solidFill>
              </a:rPr>
              <a:t>første land og de første fire byer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>
                <a:solidFill>
                  <a:srgbClr val="0000FF"/>
                </a:solidFill>
              </a:rPr>
              <a:t>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 (derfor er resten fjernet for at lette overskueligheden)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Tagget </a:t>
            </a:r>
            <a:r>
              <a:rPr lang="da-DK" altLang="da-DK" sz="1200" b="1" dirty="0">
                <a:solidFill>
                  <a:srgbClr val="008000"/>
                </a:solidFill>
              </a:rPr>
              <a:t>@</a:t>
            </a:r>
            <a:r>
              <a:rPr lang="da-DK" altLang="da-DK" sz="1200" b="1" dirty="0" err="1">
                <a:solidFill>
                  <a:srgbClr val="008000"/>
                </a:solidFill>
              </a:rPr>
              <a:t>BeforeEach</a:t>
            </a:r>
            <a:r>
              <a:rPr lang="da-DK" altLang="da-DK" sz="1200" b="1" dirty="0">
                <a:solidFill>
                  <a:srgbClr val="0000FF"/>
                </a:solidFill>
              </a:rPr>
              <a:t> angiver, at </a:t>
            </a:r>
            <a:r>
              <a:rPr lang="da-DK" altLang="da-DK" sz="1200" b="1" dirty="0">
                <a:solidFill>
                  <a:srgbClr val="008000"/>
                </a:solidFill>
              </a:rPr>
              <a:t>setUp</a:t>
            </a:r>
            <a:r>
              <a:rPr lang="da-DK" altLang="da-DK" sz="1200" b="1" dirty="0">
                <a:solidFill>
                  <a:srgbClr val="0000FF"/>
                </a:solidFill>
              </a:rPr>
              <a:t> metoden udføres før hver testmetode (dette etablerer test fixturen)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BlueJ’s testsystem er ligeglad med, hvad metoden hedder, men testserveren kræver, at den hedder setUp (sådan som den gør, når en ny testklasse skabes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774" y="5357013"/>
            <a:ext cx="3481084" cy="1404291"/>
            <a:chOff x="482774" y="5357013"/>
            <a:chExt cx="3481084" cy="1404291"/>
          </a:xfrm>
        </p:grpSpPr>
        <p:pic>
          <p:nvPicPr>
            <p:cNvPr id="13" name="Picture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835291" y="5950498"/>
              <a:ext cx="284381" cy="5809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47529" y="5818909"/>
              <a:ext cx="251043" cy="7254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1833" y="4941168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5569" y="4941168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4812" y="3141586"/>
            <a:ext cx="3481084" cy="1404291"/>
            <a:chOff x="482774" y="5357013"/>
            <a:chExt cx="3481084" cy="1404291"/>
          </a:xfrm>
        </p:grpSpPr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835291" y="5950498"/>
              <a:ext cx="284381" cy="5809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47529" y="5818909"/>
              <a:ext cx="251043" cy="7254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76621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98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95657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72144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25488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826808" y="4985744"/>
            <a:ext cx="214988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man højre-klikker i Blue J, er der ikke en new indgang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4957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8416" y="3519970"/>
            <a:ext cx="3306896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  <a:r>
              <a:rPr lang="da-DK" altLang="da-DK" dirty="0"/>
              <a:t> 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/>
              <a:t>, der 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første 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andet står spilleren i </a:t>
            </a:r>
            <a:r>
              <a:rPr lang="da-DK" altLang="da-DK" dirty="0" err="1"/>
              <a:t>cityC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cityD</a:t>
            </a:r>
            <a:r>
              <a:rPr lang="da-DK" altLang="da-DK" dirty="0"/>
              <a:t>, som kan nås i 2 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4291" y="2215658"/>
            <a:ext cx="2687781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private Position pos1, </a:t>
            </a:r>
            <a:r>
              <a:rPr lang="en-US" altLang="da-DK" dirty="0" err="1"/>
              <a:t>pos2</a:t>
            </a:r>
            <a:r>
              <a:rPr lang="en-US" altLang="da-DK" dirty="0"/>
              <a:t>;                                   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93464" y="4691672"/>
            <a:ext cx="3525299" cy="590349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// Create positions</a:t>
            </a:r>
          </a:p>
          <a:p>
            <a:r>
              <a:rPr lang="en-US" altLang="da-DK" dirty="0" err="1"/>
              <a:t>pos1</a:t>
            </a:r>
            <a:r>
              <a:rPr lang="en-US" altLang="da-DK" dirty="0"/>
              <a:t> = new Position(</a:t>
            </a:r>
            <a:r>
              <a:rPr lang="en-US" altLang="da-DK" dirty="0" err="1"/>
              <a:t>cityA</a:t>
            </a:r>
            <a:r>
              <a:rPr lang="en-US" altLang="da-DK" dirty="0"/>
              <a:t>, </a:t>
            </a:r>
            <a:r>
              <a:rPr lang="en-US" altLang="da-DK" dirty="0" err="1"/>
              <a:t>cityB</a:t>
            </a:r>
            <a:r>
              <a:rPr lang="en-US" altLang="da-DK" dirty="0"/>
              <a:t>, 4);</a:t>
            </a:r>
          </a:p>
          <a:p>
            <a:r>
              <a:rPr lang="en-US" altLang="da-DK" dirty="0" err="1"/>
              <a:t>pos2</a:t>
            </a:r>
            <a:r>
              <a:rPr lang="en-US" altLang="da-DK" dirty="0"/>
              <a:t> = new Position(</a:t>
            </a:r>
            <a:r>
              <a:rPr lang="en-US" altLang="da-DK" dirty="0" err="1"/>
              <a:t>cityC</a:t>
            </a:r>
            <a:r>
              <a:rPr lang="en-US" altLang="da-DK" dirty="0"/>
              <a:t>, </a:t>
            </a:r>
            <a:r>
              <a:rPr lang="en-US" altLang="da-DK" dirty="0" err="1"/>
              <a:t>cityD</a:t>
            </a:r>
            <a:r>
              <a:rPr lang="en-US" altLang="da-DK" dirty="0"/>
              <a:t>, 2);                                            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419872" y="1772816"/>
            <a:ext cx="65391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35932" y="1466222"/>
            <a:ext cx="3030228" cy="14450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kopiere det meste fra den generelle Test Fixture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er kun tingene i de to grønne kasser, som I selv skal skrive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at fjerne de </a:t>
            </a:r>
            <a:r>
              <a:rPr lang="da-DK" altLang="da-DK" sz="1200" b="1" dirty="0">
                <a:solidFill>
                  <a:srgbClr val="0000FF"/>
                </a:solidFill>
              </a:rPr>
              <a:t>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1602" y="4884007"/>
            <a:ext cx="3481084" cy="1404291"/>
            <a:chOff x="482774" y="5357013"/>
            <a:chExt cx="3481084" cy="1404291"/>
          </a:xfrm>
        </p:grpSpPr>
        <p:pic>
          <p:nvPicPr>
            <p:cNvPr id="14" name="Picture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835291" y="5950498"/>
              <a:ext cx="230781" cy="18416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47529" y="5803669"/>
              <a:ext cx="196723" cy="1709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0" y="4114197"/>
            <a:ext cx="6740773" cy="26182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80-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586974" y="3415144"/>
            <a:ext cx="839451" cy="2078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53490" y="6108559"/>
            <a:ext cx="926057" cy="12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780163" y="6188434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949127" y="3084374"/>
            <a:ext cx="72368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72808" y="2984318"/>
            <a:ext cx="3411360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790492"/>
            <a:ext cx="227618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Kald af bonus metoden med de parametre som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arrive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/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om lidt vil kalde bonus med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136271" y="3428954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482635" y="3643700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075701" y="3318437"/>
            <a:ext cx="544083" cy="1780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09494" y="3393606"/>
            <a:ext cx="16213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samme værdi som før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979712" y="2635689"/>
            <a:ext cx="594341" cy="243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86108" y="2367251"/>
            <a:ext cx="15936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et eller andet, f.eks. 0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Nogle studerende synes, at det er smart at sende ting til testserveren uden selv at teste dem ordentligt </a:t>
            </a:r>
            <a:r>
              <a:rPr lang="da-DK" sz="2000" dirty="0" smtClean="0"/>
              <a:t>først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Det er generelt dumt og koster ofte en del ekstra bøvl og besvær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For </a:t>
            </a:r>
            <a:r>
              <a:rPr lang="da-DK" sz="1800" dirty="0"/>
              <a:t>regression tests er det </a:t>
            </a:r>
            <a:r>
              <a:rPr lang="da-DK" sz="1800" dirty="0" smtClean="0"/>
              <a:t>endog en </a:t>
            </a:r>
            <a:r>
              <a:rPr lang="da-DK" sz="1800" b="1" dirty="0">
                <a:solidFill>
                  <a:srgbClr val="008000"/>
                </a:solidFill>
              </a:rPr>
              <a:t>MEGET</a:t>
            </a:r>
            <a:r>
              <a:rPr lang="da-DK" sz="1800" dirty="0"/>
              <a:t> dum </a:t>
            </a:r>
            <a:r>
              <a:rPr lang="da-DK" sz="1800" dirty="0" smtClean="0"/>
              <a:t>idé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der f.eks. </a:t>
            </a:r>
            <a:r>
              <a:rPr lang="da-DK" sz="1800" dirty="0"/>
              <a:t>er en lille fejl i jeres test af </a:t>
            </a:r>
            <a:r>
              <a:rPr lang="da-DK" sz="1800" dirty="0" err="1"/>
              <a:t>toString</a:t>
            </a:r>
            <a:r>
              <a:rPr lang="da-DK" sz="1800" dirty="0"/>
              <a:t> metoden for en klasse, vil </a:t>
            </a:r>
            <a:r>
              <a:rPr lang="da-DK" sz="1800" b="1" dirty="0">
                <a:solidFill>
                  <a:srgbClr val="008000"/>
                </a:solidFill>
              </a:rPr>
              <a:t>BlueJ’s testsystem</a:t>
            </a:r>
            <a:r>
              <a:rPr lang="da-DK" sz="1800" dirty="0"/>
              <a:t> fortælle jer, at fejlen ligger i </a:t>
            </a:r>
            <a:r>
              <a:rPr lang="da-DK" sz="1800" b="1" dirty="0">
                <a:solidFill>
                  <a:srgbClr val="008000"/>
                </a:solidFill>
              </a:rPr>
              <a:t>testen af </a:t>
            </a:r>
            <a:r>
              <a:rPr lang="da-DK" sz="1800" b="1" dirty="0" err="1">
                <a:solidFill>
                  <a:srgbClr val="008000"/>
                </a:solidFill>
              </a:rPr>
              <a:t>toString</a:t>
            </a:r>
            <a:r>
              <a:rPr lang="da-DK" sz="1800" dirty="0"/>
              <a:t> </a:t>
            </a:r>
            <a:r>
              <a:rPr lang="da-DK" sz="1800" dirty="0" smtClean="0"/>
              <a:t>metoden (og i mere komplekse tilfælde præcis hvilken assertion det er, der fejler)</a:t>
            </a:r>
          </a:p>
          <a:p>
            <a:pPr lvl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Testserveren</a:t>
            </a:r>
            <a:r>
              <a:rPr lang="da-DK" sz="1800" dirty="0" smtClean="0"/>
              <a:t> derimod vil blot </a:t>
            </a:r>
            <a:r>
              <a:rPr lang="da-DK" sz="1800" dirty="0"/>
              <a:t>fortælle </a:t>
            </a:r>
            <a:r>
              <a:rPr lang="da-DK" sz="1800" dirty="0" smtClean="0"/>
              <a:t>jer, </a:t>
            </a:r>
            <a:r>
              <a:rPr lang="da-DK" sz="1800" dirty="0"/>
              <a:t>at jeres regression tests for </a:t>
            </a:r>
            <a:r>
              <a:rPr lang="da-DK" sz="1800" dirty="0" smtClean="0"/>
              <a:t>klassen </a:t>
            </a:r>
            <a:r>
              <a:rPr lang="da-DK" sz="1800" dirty="0"/>
              <a:t>finder fejl i et </a:t>
            </a:r>
            <a:r>
              <a:rPr lang="da-DK" sz="1800" b="1" dirty="0">
                <a:solidFill>
                  <a:srgbClr val="008000"/>
                </a:solidFill>
              </a:rPr>
              <a:t>korrekt projekt </a:t>
            </a:r>
            <a:r>
              <a:rPr lang="da-DK" sz="1800" dirty="0" smtClean="0"/>
              <a:t>– uden </a:t>
            </a:r>
            <a:r>
              <a:rPr lang="da-DK" sz="1800" dirty="0"/>
              <a:t>at </a:t>
            </a:r>
            <a:r>
              <a:rPr lang="da-DK" sz="1800" dirty="0" smtClean="0"/>
              <a:t>fortælle, </a:t>
            </a:r>
            <a:r>
              <a:rPr lang="da-DK" sz="1800" dirty="0"/>
              <a:t>hvilken metode testene fejler </a:t>
            </a:r>
            <a:r>
              <a:rPr lang="da-DK" sz="1800" dirty="0" smtClean="0"/>
              <a:t>for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Dermed bliver fejlen </a:t>
            </a:r>
            <a:r>
              <a:rPr lang="da-DK" sz="1800" b="1" dirty="0" smtClean="0">
                <a:solidFill>
                  <a:srgbClr val="008000"/>
                </a:solidFill>
              </a:rPr>
              <a:t>meget vanskeligere</a:t>
            </a:r>
            <a:r>
              <a:rPr lang="da-DK" sz="1800" dirty="0" smtClean="0"/>
              <a:t> at lokalisere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9898617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40" dirty="0" smtClean="0"/>
              <a:t>Et interface ligner en abstrakt klasse, hvor</a:t>
            </a:r>
            <a:r>
              <a:rPr lang="da-DK" sz="2000" spc="-40" dirty="0"/>
              <a:t> </a:t>
            </a:r>
            <a:r>
              <a:rPr lang="da-DK" sz="2000" spc="-40" dirty="0" smtClean="0">
                <a:solidFill>
                  <a:srgbClr val="008000"/>
                </a:solidFill>
              </a:rPr>
              <a:t>alle</a:t>
            </a:r>
            <a:r>
              <a:rPr lang="da-DK" sz="2000" spc="-4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9872</TotalTime>
  <Words>5833</Words>
  <Application>Microsoft Office PowerPoint</Application>
  <PresentationFormat>On-screen Show (4:3)</PresentationFormat>
  <Paragraphs>762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Testserveren (fortsat)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925</cp:revision>
  <cp:lastPrinted>2018-10-30T12:43:05Z</cp:lastPrinted>
  <dcterms:created xsi:type="dcterms:W3CDTF">2009-09-02T10:07:09Z</dcterms:created>
  <dcterms:modified xsi:type="dcterms:W3CDTF">2024-11-11T15:40:33Z</dcterms:modified>
</cp:coreProperties>
</file>