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43" r:id="rId2"/>
    <p:sldId id="373" r:id="rId3"/>
    <p:sldId id="377" r:id="rId4"/>
    <p:sldId id="379" r:id="rId5"/>
    <p:sldId id="382" r:id="rId6"/>
    <p:sldId id="408" r:id="rId7"/>
    <p:sldId id="391" r:id="rId8"/>
    <p:sldId id="429" r:id="rId9"/>
    <p:sldId id="442" r:id="rId10"/>
    <p:sldId id="443" r:id="rId11"/>
    <p:sldId id="447" r:id="rId12"/>
    <p:sldId id="444" r:id="rId13"/>
    <p:sldId id="448" r:id="rId14"/>
    <p:sldId id="446" r:id="rId15"/>
    <p:sldId id="445" r:id="rId16"/>
    <p:sldId id="449" r:id="rId17"/>
    <p:sldId id="450" r:id="rId18"/>
    <p:sldId id="395" r:id="rId19"/>
    <p:sldId id="396" r:id="rId20"/>
    <p:sldId id="397" r:id="rId21"/>
    <p:sldId id="398" r:id="rId22"/>
    <p:sldId id="400" r:id="rId23"/>
    <p:sldId id="399" r:id="rId24"/>
    <p:sldId id="288" r:id="rId25"/>
    <p:sldId id="305" r:id="rId26"/>
    <p:sldId id="300" r:id="rId27"/>
    <p:sldId id="456" r:id="rId28"/>
    <p:sldId id="407" r:id="rId29"/>
    <p:sldId id="324" r:id="rId30"/>
    <p:sldId id="322" r:id="rId31"/>
    <p:sldId id="314" r:id="rId32"/>
    <p:sldId id="462" r:id="rId33"/>
    <p:sldId id="463" r:id="rId34"/>
    <p:sldId id="315" r:id="rId35"/>
    <p:sldId id="316" r:id="rId36"/>
    <p:sldId id="411" r:id="rId37"/>
    <p:sldId id="455" r:id="rId38"/>
    <p:sldId id="384" r:id="rId39"/>
    <p:sldId id="441" r:id="rId40"/>
    <p:sldId id="452" r:id="rId41"/>
    <p:sldId id="451" r:id="rId42"/>
    <p:sldId id="470" r:id="rId43"/>
    <p:sldId id="458" r:id="rId44"/>
    <p:sldId id="393" r:id="rId45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6600"/>
    <a:srgbClr val="7030A0"/>
    <a:srgbClr val="FFFF99"/>
    <a:srgbClr val="0000CC"/>
    <a:srgbClr val="FFFFCC"/>
    <a:srgbClr val="CCFFCC"/>
    <a:srgbClr val="FFAA71"/>
    <a:srgbClr val="01C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1" autoAdjust="0"/>
    <p:restoredTop sz="94703" autoAdjust="0"/>
  </p:normalViewPr>
  <p:slideViewPr>
    <p:cSldViewPr>
      <p:cViewPr varScale="1">
        <p:scale>
          <a:sx n="131" d="100"/>
          <a:sy n="131" d="100"/>
        </p:scale>
        <p:origin x="81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544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21180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4082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738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6C346C2-91C1-4324-8E07-1C2B8ABF721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1199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6051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7640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3848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48497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176593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98032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368097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829783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174053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22858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8230291-1962-4748-B6B0-8EB6628F285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1723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744053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515204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691127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084129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5127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365050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676868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676868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7F4C5CE-0ABF-4D1A-9678-39CFD5C1BCC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21320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2B1AF26-C351-4039-A0E1-A79816C9331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3272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8230291-1962-4748-B6B0-8EB6628F285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32575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53460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4387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4389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792" indent="-275304" defTabSz="954389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219" indent="-220244" defTabSz="954389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706" indent="-220244" defTabSz="954389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193" indent="-220244" defTabSz="954389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680" indent="-220244" defTabSz="954389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167" indent="-220244" defTabSz="954389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654" indent="-220244" defTabSz="954389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142" indent="-220244" defTabSz="954389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83062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45051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2720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8230291-1962-4748-B6B0-8EB6628F285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5134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EC67E73-2481-48D2-8A94-C1DE28221E6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1732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EC67E73-2481-48D2-8A94-C1DE28221E6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5141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18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5494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826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0015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60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1 – Torsdag 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49928"/>
            <a:ext cx="8280920" cy="5481931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Objekters tilstand og opførsel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 og BlueJ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Skabelse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 objekter (via new-operatoren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Objektdiagrammer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Iteration (gentagelser), selektering (valg) og parametrisering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Java's for </a:t>
            </a:r>
            <a:r>
              <a:rPr lang="da-DK" altLang="da-DK" sz="1800" dirty="0" smtClean="0">
                <a:ea typeface="ＭＳ Ｐゴシック" pitchFamily="34" charset="-128"/>
              </a:rPr>
              <a:t>løkke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Java's if sætning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Parametre i metoder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/>
              <a:t>Forskellige slags 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Feltvariabler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Lokale </a:t>
            </a:r>
            <a:r>
              <a:rPr lang="da-DK" altLang="da-DK" sz="1800" dirty="0" smtClean="0">
                <a:ea typeface="ＭＳ Ｐゴシック" pitchFamily="34" charset="-128"/>
              </a:rPr>
              <a:t>variabler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220072" y="3230647"/>
            <a:ext cx="3744416" cy="3537714"/>
            <a:chOff x="395536" y="1385997"/>
            <a:chExt cx="5650357" cy="5284848"/>
          </a:xfrm>
        </p:grpSpPr>
        <p:grpSp>
          <p:nvGrpSpPr>
            <p:cNvPr id="2" name="Group 1"/>
            <p:cNvGrpSpPr/>
            <p:nvPr/>
          </p:nvGrpSpPr>
          <p:grpSpPr>
            <a:xfrm>
              <a:off x="395536" y="1385997"/>
              <a:ext cx="5650357" cy="5034386"/>
              <a:chOff x="395536" y="1385997"/>
              <a:chExt cx="5650357" cy="503438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36" y="1385997"/>
                <a:ext cx="5650357" cy="5034386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3381" y="5227640"/>
                <a:ext cx="952500" cy="676275"/>
              </a:xfrm>
              <a:prstGeom prst="rect">
                <a:avLst/>
              </a:prstGeom>
            </p:spPr>
          </p:pic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5696" y="4512119"/>
              <a:ext cx="3798912" cy="21587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07160"/>
              <a:ext cx="1928404" cy="1641611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</a:t>
            </a:r>
            <a:r>
              <a:rPr lang="da-DK" altLang="da-DK" sz="3200" dirty="0" err="1" smtClean="0">
                <a:ea typeface="ＭＳ Ｐゴシック" pitchFamily="34" charset="-128"/>
              </a:rPr>
              <a:t>højreklikke</a:t>
            </a:r>
            <a:r>
              <a:rPr lang="da-DK" altLang="da-DK" sz="3200" dirty="0" smtClean="0">
                <a:ea typeface="ＭＳ Ｐゴシック" pitchFamily="34" charset="-128"/>
              </a:rPr>
              <a:t> på person2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10</a:t>
            </a:fld>
            <a:endParaRPr lang="da-DK" altLang="da-DK" dirty="0"/>
          </a:p>
        </p:txBody>
      </p:sp>
      <p:grpSp>
        <p:nvGrpSpPr>
          <p:cNvPr id="6" name="Group 5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4" name="Rounded Rectangle 3"/>
            <p:cNvSpPr/>
            <p:nvPr/>
          </p:nvSpPr>
          <p:spPr bwMode="auto">
            <a:xfrm>
              <a:off x="2777311" y="6318322"/>
              <a:ext cx="414124" cy="181090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918" y="4523667"/>
            <a:ext cx="380023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9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getAge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accessor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11</a:t>
            </a:fld>
            <a:endParaRPr lang="da-DK" altLang="da-DK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35" name="Rounded Rectangle 34"/>
            <p:cNvSpPr/>
            <p:nvPr/>
          </p:nvSpPr>
          <p:spPr bwMode="auto">
            <a:xfrm>
              <a:off x="2759382" y="5072228"/>
              <a:ext cx="700994" cy="181090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918" y="4523667"/>
            <a:ext cx="3800230" cy="22383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4048" y="1209674"/>
            <a:ext cx="4057882" cy="270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4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7704087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setName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mutator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12</a:t>
            </a:fld>
            <a:endParaRPr lang="da-DK" altLang="da-DK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20" name="Rounded Rectangle 19"/>
            <p:cNvSpPr/>
            <p:nvPr/>
          </p:nvSpPr>
          <p:spPr bwMode="auto">
            <a:xfrm>
              <a:off x="2750417" y="5798368"/>
              <a:ext cx="1301630" cy="190055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918" y="4523667"/>
            <a:ext cx="3800230" cy="2238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2080" y="1268760"/>
            <a:ext cx="3114675" cy="2419350"/>
          </a:xfrm>
          <a:prstGeom prst="rect">
            <a:avLst/>
          </a:prstGeom>
        </p:spPr>
      </p:pic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6514975" y="2583781"/>
            <a:ext cx="540575" cy="16838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"Maria"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6610653" y="5312614"/>
            <a:ext cx="525253" cy="15585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900" b="0" kern="0" dirty="0" smtClean="0">
                <a:solidFill>
                  <a:schemeClr val="tx1"/>
                </a:solidFill>
                <a:ea typeface="ＭＳ Ｐゴシック" pitchFamily="34" charset="-128"/>
              </a:rPr>
              <a:t>"Maria"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6557591" y="5209745"/>
            <a:ext cx="470737" cy="312513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68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774737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birthday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mutator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13</a:t>
            </a:fld>
            <a:endParaRPr lang="da-DK" altLang="da-DK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9" name="Rounded Rectangle 18"/>
            <p:cNvSpPr/>
            <p:nvPr/>
          </p:nvSpPr>
          <p:spPr bwMode="auto">
            <a:xfrm>
              <a:off x="2768346" y="4821215"/>
              <a:ext cx="835466" cy="190056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70918" y="4523667"/>
              <a:ext cx="3800230" cy="2238375"/>
            </a:xfrm>
            <a:prstGeom prst="rect">
              <a:avLst/>
            </a:prstGeom>
          </p:spPr>
        </p:pic>
        <p:sp>
          <p:nvSpPr>
            <p:cNvPr id="21" name="Rectangle 2"/>
            <p:cNvSpPr txBox="1">
              <a:spLocks noChangeArrowheads="1"/>
            </p:cNvSpPr>
            <p:nvPr/>
          </p:nvSpPr>
          <p:spPr bwMode="auto">
            <a:xfrm>
              <a:off x="6610653" y="5312614"/>
              <a:ext cx="525253" cy="155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"Maria"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3942" y="2019730"/>
            <a:ext cx="3486150" cy="2095500"/>
          </a:xfrm>
          <a:prstGeom prst="rect">
            <a:avLst/>
          </a:prstGeom>
        </p:spPr>
      </p:pic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6745124" y="5599486"/>
            <a:ext cx="256311" cy="10206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900" b="0" kern="0" dirty="0" smtClean="0">
                <a:solidFill>
                  <a:schemeClr val="tx1"/>
                </a:solidFill>
                <a:ea typeface="ＭＳ Ｐゴシック" pitchFamily="34" charset="-128"/>
              </a:rPr>
              <a:t>19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6647239" y="5541440"/>
            <a:ext cx="318338" cy="240796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7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Kald af metoden </a:t>
            </a:r>
            <a:r>
              <a:rPr lang="da-DK" altLang="da-DK" sz="3200" dirty="0" err="1" smtClean="0">
                <a:ea typeface="ＭＳ Ｐゴシック" pitchFamily="34" charset="-128"/>
              </a:rPr>
              <a:t>isTeenager</a:t>
            </a:r>
            <a:r>
              <a:rPr lang="da-DK" altLang="da-DK" sz="3200" dirty="0" smtClean="0">
                <a:ea typeface="ＭＳ Ｐゴシック" pitchFamily="34" charset="-128"/>
              </a:rPr>
              <a:t> (</a:t>
            </a:r>
            <a:r>
              <a:rPr lang="da-DK" altLang="da-DK" sz="3200" dirty="0" err="1" smtClean="0">
                <a:ea typeface="ＭＳ Ｐゴシック" pitchFamily="34" charset="-128"/>
              </a:rPr>
              <a:t>accessor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14</a:t>
            </a:fld>
            <a:endParaRPr lang="da-DK" altLang="da-DK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 bwMode="auto">
            <a:xfrm>
              <a:off x="2768346" y="5556321"/>
              <a:ext cx="1167160" cy="181091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grpSp>
          <p:nvGrpSpPr>
            <p:cNvPr id="18" name="Group 17"/>
            <p:cNvGrpSpPr/>
            <p:nvPr/>
          </p:nvGrpSpPr>
          <p:grpSpPr>
            <a:xfrm>
              <a:off x="4470918" y="4523667"/>
              <a:ext cx="3800230" cy="2238375"/>
              <a:chOff x="4470918" y="4523667"/>
              <a:chExt cx="3800230" cy="2238375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70918" y="4523667"/>
                <a:ext cx="3800230" cy="2238375"/>
              </a:xfrm>
              <a:prstGeom prst="rect">
                <a:avLst/>
              </a:prstGeom>
            </p:spPr>
          </p:pic>
          <p:sp>
            <p:nvSpPr>
              <p:cNvPr id="20" name="Rectangle 2"/>
              <p:cNvSpPr txBox="1">
                <a:spLocks noChangeArrowheads="1"/>
              </p:cNvSpPr>
              <p:nvPr/>
            </p:nvSpPr>
            <p:spPr bwMode="auto">
              <a:xfrm>
                <a:off x="6610653" y="5312614"/>
                <a:ext cx="525253" cy="155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+mj-lt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9pPr>
              </a:lstStyle>
              <a:p>
                <a:pPr eaLnBrk="1" hangingPunct="1">
                  <a:spcBef>
                    <a:spcPts val="800"/>
                  </a:spcBef>
                </a:pPr>
                <a:r>
                  <a:rPr lang="da-DK" altLang="da-DK" sz="900" b="0" kern="0" dirty="0" smtClean="0">
                    <a:solidFill>
                      <a:schemeClr val="tx1"/>
                    </a:solidFill>
                    <a:ea typeface="ＭＳ Ｐゴシック" pitchFamily="34" charset="-128"/>
                  </a:rPr>
                  <a:t>"Maria"</a:t>
                </a:r>
              </a:p>
            </p:txBody>
          </p:sp>
        </p:grpSp>
        <p:sp>
          <p:nvSpPr>
            <p:cNvPr id="23" name="Rectangle 2"/>
            <p:cNvSpPr txBox="1">
              <a:spLocks noChangeArrowheads="1"/>
            </p:cNvSpPr>
            <p:nvPr/>
          </p:nvSpPr>
          <p:spPr bwMode="auto">
            <a:xfrm>
              <a:off x="6745124" y="5599486"/>
              <a:ext cx="256311" cy="10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19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5936" y="1196751"/>
            <a:ext cx="5093735" cy="328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4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136135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kalde metoden </a:t>
            </a:r>
            <a:r>
              <a:rPr lang="da-DK" altLang="da-DK" sz="3200" dirty="0" err="1" smtClean="0">
                <a:ea typeface="ＭＳ Ｐゴシック" pitchFamily="34" charset="-128"/>
              </a:rPr>
              <a:t>birthday</a:t>
            </a:r>
            <a:r>
              <a:rPr lang="da-DK" altLang="da-DK" sz="3200" dirty="0" smtClean="0">
                <a:ea typeface="ＭＳ Ｐゴシック" pitchFamily="34" charset="-128"/>
              </a:rPr>
              <a:t> igen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15</a:t>
            </a:fld>
            <a:endParaRPr lang="da-DK" altLang="da-DK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9" name="Rounded Rectangle 18"/>
            <p:cNvSpPr/>
            <p:nvPr/>
          </p:nvSpPr>
          <p:spPr bwMode="auto">
            <a:xfrm>
              <a:off x="2768346" y="4821215"/>
              <a:ext cx="835466" cy="190056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grpSp>
          <p:nvGrpSpPr>
            <p:cNvPr id="20" name="Group 19"/>
            <p:cNvGrpSpPr/>
            <p:nvPr/>
          </p:nvGrpSpPr>
          <p:grpSpPr>
            <a:xfrm>
              <a:off x="4470918" y="4523667"/>
              <a:ext cx="3800230" cy="2238375"/>
              <a:chOff x="4470918" y="4523667"/>
              <a:chExt cx="3800230" cy="2238375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70918" y="4523667"/>
                <a:ext cx="3800230" cy="2238375"/>
              </a:xfrm>
              <a:prstGeom prst="rect">
                <a:avLst/>
              </a:prstGeom>
            </p:spPr>
          </p:pic>
          <p:sp>
            <p:nvSpPr>
              <p:cNvPr id="23" name="Rectangle 2"/>
              <p:cNvSpPr txBox="1">
                <a:spLocks noChangeArrowheads="1"/>
              </p:cNvSpPr>
              <p:nvPr/>
            </p:nvSpPr>
            <p:spPr bwMode="auto">
              <a:xfrm>
                <a:off x="6610653" y="5312614"/>
                <a:ext cx="525253" cy="155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+mj-lt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9pPr>
              </a:lstStyle>
              <a:p>
                <a:pPr eaLnBrk="1" hangingPunct="1">
                  <a:spcBef>
                    <a:spcPts val="800"/>
                  </a:spcBef>
                </a:pPr>
                <a:r>
                  <a:rPr lang="da-DK" altLang="da-DK" sz="900" b="0" kern="0" dirty="0" smtClean="0">
                    <a:solidFill>
                      <a:schemeClr val="tx1"/>
                    </a:solidFill>
                    <a:ea typeface="ＭＳ Ｐゴシック" pitchFamily="34" charset="-128"/>
                  </a:rPr>
                  <a:t>"Maria"</a:t>
                </a:r>
              </a:p>
            </p:txBody>
          </p:sp>
        </p:grpSp>
        <p:sp>
          <p:nvSpPr>
            <p:cNvPr id="25" name="Rectangle 2"/>
            <p:cNvSpPr txBox="1">
              <a:spLocks noChangeArrowheads="1"/>
            </p:cNvSpPr>
            <p:nvPr/>
          </p:nvSpPr>
          <p:spPr bwMode="auto">
            <a:xfrm>
              <a:off x="6745124" y="5599486"/>
              <a:ext cx="256311" cy="10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19</a:t>
              </a:r>
            </a:p>
          </p:txBody>
        </p:sp>
      </p:grpSp>
      <p:sp>
        <p:nvSpPr>
          <p:cNvPr id="26" name="Oval 25"/>
          <p:cNvSpPr/>
          <p:nvPr/>
        </p:nvSpPr>
        <p:spPr bwMode="auto">
          <a:xfrm>
            <a:off x="6647239" y="5541440"/>
            <a:ext cx="318338" cy="240796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6746115" y="5599002"/>
            <a:ext cx="165674" cy="15633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900" b="0" kern="0" dirty="0" smtClean="0">
                <a:solidFill>
                  <a:schemeClr val="tx1"/>
                </a:solidFill>
                <a:ea typeface="ＭＳ Ｐゴシック" pitchFamily="34" charset="-128"/>
              </a:rPr>
              <a:t>20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2746" y="2045914"/>
            <a:ext cx="35242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9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kalde metoden </a:t>
            </a:r>
            <a:r>
              <a:rPr lang="da-DK" altLang="da-DK" sz="3200" dirty="0" err="1" smtClean="0">
                <a:ea typeface="ＭＳ Ｐゴシック" pitchFamily="34" charset="-128"/>
              </a:rPr>
              <a:t>isTeenager</a:t>
            </a:r>
            <a:r>
              <a:rPr lang="da-DK" altLang="da-DK" sz="3200" dirty="0" smtClean="0">
                <a:ea typeface="ＭＳ Ｐゴシック" pitchFamily="34" charset="-128"/>
              </a:rPr>
              <a:t> igen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16</a:t>
            </a:fld>
            <a:endParaRPr lang="da-DK" altLang="da-DK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 bwMode="auto">
            <a:xfrm>
              <a:off x="2759380" y="5538391"/>
              <a:ext cx="1176125" cy="216950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grpSp>
          <p:nvGrpSpPr>
            <p:cNvPr id="18" name="Group 17"/>
            <p:cNvGrpSpPr/>
            <p:nvPr/>
          </p:nvGrpSpPr>
          <p:grpSpPr>
            <a:xfrm>
              <a:off x="4470918" y="4523667"/>
              <a:ext cx="3800230" cy="2238375"/>
              <a:chOff x="4470918" y="4523667"/>
              <a:chExt cx="3800230" cy="223837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470918" y="4523667"/>
                <a:ext cx="3800230" cy="2238375"/>
                <a:chOff x="4470918" y="4523667"/>
                <a:chExt cx="3800230" cy="2238375"/>
              </a:xfrm>
            </p:grpSpPr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70918" y="4523667"/>
                  <a:ext cx="3800230" cy="2238375"/>
                </a:xfrm>
                <a:prstGeom prst="rect">
                  <a:avLst/>
                </a:prstGeom>
              </p:spPr>
            </p:pic>
            <p:sp>
              <p:nvSpPr>
                <p:cNvPr id="23" name="Rectangle 2"/>
                <p:cNvSpPr txBox="1">
                  <a:spLocks noChangeArrowheads="1"/>
                </p:cNvSpPr>
                <p:nvPr/>
              </p:nvSpPr>
              <p:spPr bwMode="auto">
                <a:xfrm>
                  <a:off x="6610653" y="5312614"/>
                  <a:ext cx="525253" cy="1558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+mj-lt"/>
                      <a:ea typeface="ＭＳ Ｐゴシック" pitchFamily="-106" charset="-128"/>
                      <a:cs typeface="ＭＳ Ｐゴシック" pitchFamily="-106" charset="-128"/>
                    </a:defRPr>
                  </a:lvl1pPr>
                  <a:lvl2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2pPr>
                  <a:lvl3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3pPr>
                  <a:lvl4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4pPr>
                  <a:lvl5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5pPr>
                  <a:lvl6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6pPr>
                  <a:lvl7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7pPr>
                  <a:lvl8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8pPr>
                  <a:lvl9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9pPr>
                </a:lstStyle>
                <a:p>
                  <a:pPr eaLnBrk="1" hangingPunct="1">
                    <a:spcBef>
                      <a:spcPts val="800"/>
                    </a:spcBef>
                  </a:pPr>
                  <a:r>
                    <a:rPr lang="da-DK" altLang="da-DK" sz="900" b="0" kern="0" dirty="0" smtClean="0">
                      <a:solidFill>
                        <a:schemeClr val="tx1"/>
                      </a:solidFill>
                      <a:ea typeface="ＭＳ Ｐゴシック" pitchFamily="34" charset="-128"/>
                    </a:rPr>
                    <a:t>"Maria"</a:t>
                  </a:r>
                </a:p>
              </p:txBody>
            </p:sp>
          </p:grpSp>
          <p:sp>
            <p:nvSpPr>
              <p:cNvPr id="20" name="Rectangle 2"/>
              <p:cNvSpPr txBox="1">
                <a:spLocks noChangeArrowheads="1"/>
              </p:cNvSpPr>
              <p:nvPr/>
            </p:nvSpPr>
            <p:spPr bwMode="auto">
              <a:xfrm>
                <a:off x="6745124" y="5599486"/>
                <a:ext cx="256311" cy="102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+mj-lt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9pPr>
              </a:lstStyle>
              <a:p>
                <a:pPr eaLnBrk="1" hangingPunct="1">
                  <a:spcBef>
                    <a:spcPts val="800"/>
                  </a:spcBef>
                </a:pPr>
                <a:r>
                  <a:rPr lang="da-DK" altLang="da-DK" sz="900" b="0" kern="0" dirty="0" smtClean="0">
                    <a:solidFill>
                      <a:schemeClr val="tx1"/>
                    </a:solidFill>
                    <a:ea typeface="ＭＳ Ｐゴシック" pitchFamily="34" charset="-128"/>
                  </a:rPr>
                  <a:t>19</a:t>
                </a:r>
              </a:p>
            </p:txBody>
          </p:sp>
        </p:grpSp>
        <p:sp>
          <p:nvSpPr>
            <p:cNvPr id="25" name="Rectangle 2"/>
            <p:cNvSpPr txBox="1">
              <a:spLocks noChangeArrowheads="1"/>
            </p:cNvSpPr>
            <p:nvPr/>
          </p:nvSpPr>
          <p:spPr bwMode="auto">
            <a:xfrm>
              <a:off x="6746115" y="5599002"/>
              <a:ext cx="165674" cy="156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 smtClean="0">
                  <a:solidFill>
                    <a:schemeClr val="tx1"/>
                  </a:solidFill>
                  <a:ea typeface="ＭＳ Ｐゴシック" pitchFamily="34" charset="-128"/>
                </a:rPr>
                <a:t>20</a:t>
              </a: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5936" y="1222281"/>
            <a:ext cx="5103239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2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Java kode for Person klassen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auto">
          <a:xfrm>
            <a:off x="2299024" y="3708557"/>
            <a:ext cx="963385" cy="59266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1122" y="4108453"/>
            <a:ext cx="1866900" cy="223837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 bwMode="auto">
          <a:xfrm>
            <a:off x="2877646" y="4537323"/>
            <a:ext cx="869601" cy="213971"/>
          </a:xfrm>
          <a:prstGeom prst="roundRect">
            <a:avLst/>
          </a:prstGeom>
          <a:noFill/>
          <a:ln w="12700" cap="flat" cmpd="sng" algn="ctr">
            <a:solidFill>
              <a:srgbClr val="068E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68EEA"/>
              </a:solidFill>
              <a:effectLst/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2154" y="811620"/>
            <a:ext cx="4551846" cy="604638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60821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Skabelse af objekter (new operator)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18</a:t>
            </a:fld>
            <a:endParaRPr lang="da-DK" altLang="da-DK" dirty="0"/>
          </a:p>
        </p:txBody>
      </p:sp>
      <p:sp>
        <p:nvSpPr>
          <p:cNvPr id="10245" name="Rectangle 14"/>
          <p:cNvSpPr>
            <a:spLocks noChangeArrowheads="1"/>
          </p:cNvSpPr>
          <p:nvPr/>
        </p:nvSpPr>
        <p:spPr bwMode="auto">
          <a:xfrm>
            <a:off x="467544" y="1190966"/>
            <a:ext cx="6720065" cy="324614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age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female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da-DK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father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Person(String n, </a:t>
            </a:r>
            <a:r>
              <a:rPr lang="en-US" altLang="da-DK" sz="18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a, </a:t>
            </a:r>
            <a:r>
              <a:rPr lang="en-US" altLang="da-DK" sz="1800" dirty="0" err="1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sex)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name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age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female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sex;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1326618" y="5586675"/>
            <a:ext cx="304800" cy="304800"/>
            <a:chOff x="5084663" y="3809002"/>
            <a:chExt cx="304800" cy="304800"/>
          </a:xfrm>
        </p:grpSpPr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9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80" name="AutoShape 26"/>
          <p:cNvCxnSpPr>
            <a:cxnSpLocks noChangeShapeType="1"/>
          </p:cNvCxnSpPr>
          <p:nvPr/>
        </p:nvCxnSpPr>
        <p:spPr bwMode="auto">
          <a:xfrm>
            <a:off x="1511022" y="5748793"/>
            <a:ext cx="1137278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939033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2631637" y="4581128"/>
            <a:ext cx="1879301" cy="1997936"/>
            <a:chOff x="2999090" y="4077072"/>
            <a:chExt cx="2167333" cy="2376264"/>
          </a:xfrm>
        </p:grpSpPr>
        <p:sp>
          <p:nvSpPr>
            <p:cNvPr id="83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4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5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0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86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7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8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89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68EEA"/>
                  </a:solidFill>
                </a:rPr>
                <a:t>false</a:t>
              </a:r>
              <a:endParaRPr lang="en-US" altLang="da-DK" sz="1400" b="1" dirty="0">
                <a:solidFill>
                  <a:srgbClr val="068EEA"/>
                </a:solidFill>
              </a:endParaRPr>
            </a:p>
          </p:txBody>
        </p:sp>
        <p:sp>
          <p:nvSpPr>
            <p:cNvPr id="90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95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96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9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9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5444788" y="4795772"/>
            <a:ext cx="1800200" cy="781581"/>
            <a:chOff x="6660330" y="3452447"/>
            <a:chExt cx="1800200" cy="1017909"/>
          </a:xfrm>
        </p:grpSpPr>
        <p:sp>
          <p:nvSpPr>
            <p:cNvPr id="98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9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0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01" name="AutoShape 26"/>
          <p:cNvCxnSpPr>
            <a:cxnSpLocks noChangeShapeType="1"/>
          </p:cNvCxnSpPr>
          <p:nvPr/>
        </p:nvCxnSpPr>
        <p:spPr bwMode="auto">
          <a:xfrm flipV="1">
            <a:off x="4071342" y="5196036"/>
            <a:ext cx="1373446" cy="120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" name="Rectangle 8"/>
          <p:cNvSpPr>
            <a:spLocks noChangeArrowheads="1"/>
          </p:cNvSpPr>
          <p:nvPr/>
        </p:nvSpPr>
        <p:spPr bwMode="auto">
          <a:xfrm>
            <a:off x="3819256" y="5426467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42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104" name="Rectangle 48"/>
          <p:cNvSpPr>
            <a:spLocks noChangeArrowheads="1"/>
          </p:cNvSpPr>
          <p:nvPr/>
        </p:nvSpPr>
        <p:spPr bwMode="auto">
          <a:xfrm>
            <a:off x="3702342" y="5791998"/>
            <a:ext cx="640316" cy="286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400" b="1" dirty="0" smtClean="0">
                <a:solidFill>
                  <a:srgbClr val="068EEA"/>
                </a:solidFill>
              </a:rPr>
              <a:t>true</a:t>
            </a:r>
            <a:endParaRPr lang="en-US" altLang="da-DK" sz="1400" b="1" dirty="0">
              <a:solidFill>
                <a:srgbClr val="068EEA"/>
              </a:solidFill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3147111" y="3672940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54258" y="1532079"/>
            <a:ext cx="3295099" cy="1084996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6599" y="1917674"/>
            <a:ext cx="2592288" cy="361104"/>
          </a:xfrm>
        </p:spPr>
        <p:txBody>
          <a:bodyPr/>
          <a:lstStyle/>
          <a:p>
            <a:pPr marL="0" lvl="1" indent="0" eaLnBrk="1" hangingPunct="1">
              <a:buNone/>
            </a:pPr>
            <a:r>
              <a:rPr lang="da-DK" altLang="da-DK" sz="1800" b="1" noProof="0" dirty="0" smtClean="0">
                <a:solidFill>
                  <a:srgbClr val="C00000"/>
                </a:solidFill>
                <a:ea typeface="ＭＳ Ｐゴシック" pitchFamily="34" charset="-128"/>
                <a:cs typeface="ＭＳ Ｐゴシック" pitchFamily="-106" charset="-128"/>
              </a:rPr>
              <a:t>Nu med 4 feltvariabler</a:t>
            </a:r>
            <a:endParaRPr lang="da-DK" altLang="da-DK" sz="1800" b="1" noProof="0" dirty="0">
              <a:solidFill>
                <a:srgbClr val="C00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noProof="0" dirty="0" smtClean="0">
              <a:ea typeface="ＭＳ Ｐゴシック" pitchFamily="34" charset="-128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36537" y="2705204"/>
            <a:ext cx="6307536" cy="1324535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6296" y="2676296"/>
            <a:ext cx="1926448" cy="921031"/>
          </a:xfrm>
        </p:spPr>
        <p:txBody>
          <a:bodyPr/>
          <a:lstStyle/>
          <a:p>
            <a:pPr marL="0" lvl="1" indent="0" eaLnBrk="1" hangingPunct="1">
              <a:buNone/>
            </a:pPr>
            <a:r>
              <a:rPr lang="da-DK" altLang="da-DK" sz="1800" b="1" noProof="0" dirty="0" smtClean="0">
                <a:solidFill>
                  <a:srgbClr val="C00000"/>
                </a:solidFill>
                <a:ea typeface="ＭＳ Ｐゴシック" pitchFamily="34" charset="-128"/>
                <a:cs typeface="ＭＳ Ｐゴシック" pitchFamily="-106" charset="-128"/>
              </a:rPr>
              <a:t>Konstruktøren initialiserer 3 af feltvariablerne</a:t>
            </a:r>
            <a:endParaRPr lang="da-DK" altLang="da-DK" sz="1800" b="1" noProof="0" dirty="0">
              <a:solidFill>
                <a:srgbClr val="C00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noProof="0" dirty="0" smtClean="0">
              <a:ea typeface="ＭＳ Ｐゴシック" pitchFamily="34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739426" y="3644584"/>
            <a:ext cx="5017730" cy="64851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Person p1;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42, </a:t>
            </a:r>
            <a:r>
              <a:rPr lang="en-US" altLang="da-DK" sz="1800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04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48148E-6 L -0.00018 0.0476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4769 L -0.00018 0.1002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103" grpId="0" animBg="1"/>
      <p:bldP spid="104" grpId="0" animBg="1"/>
      <p:bldP spid="34" grpId="0" animBg="1"/>
      <p:bldP spid="34" grpId="1" animBg="1"/>
      <p:bldP spid="34" grpId="2" animBg="1"/>
      <p:bldP spid="34" grpId="3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Endnu et objekt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19</a:t>
            </a:fld>
            <a:endParaRPr lang="da-DK" altLang="da-DK" dirty="0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475656" y="1124304"/>
            <a:ext cx="5102615" cy="64851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 p2;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69, 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529249" y="5586675"/>
            <a:ext cx="304800" cy="304800"/>
            <a:chOff x="5084663" y="3809002"/>
            <a:chExt cx="304800" cy="304800"/>
          </a:xfrm>
        </p:grpSpPr>
        <p:sp>
          <p:nvSpPr>
            <p:cNvPr id="85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86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87" name="AutoShape 26"/>
          <p:cNvCxnSpPr>
            <a:cxnSpLocks noChangeShapeType="1"/>
          </p:cNvCxnSpPr>
          <p:nvPr/>
        </p:nvCxnSpPr>
        <p:spPr bwMode="auto">
          <a:xfrm>
            <a:off x="1673897" y="5748793"/>
            <a:ext cx="1177034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Rectangle 8"/>
          <p:cNvSpPr>
            <a:spLocks noChangeArrowheads="1"/>
          </p:cNvSpPr>
          <p:nvPr/>
        </p:nvSpPr>
        <p:spPr bwMode="auto">
          <a:xfrm>
            <a:off x="1141664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2827931" y="4581128"/>
            <a:ext cx="1879301" cy="1997936"/>
            <a:chOff x="2999090" y="4077072"/>
            <a:chExt cx="2167333" cy="2376264"/>
          </a:xfrm>
        </p:grpSpPr>
        <p:sp>
          <p:nvSpPr>
            <p:cNvPr id="90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1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2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4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5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96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97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02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03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00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01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5647419" y="4795772"/>
            <a:ext cx="1800200" cy="781581"/>
            <a:chOff x="6660330" y="3452447"/>
            <a:chExt cx="1800200" cy="1017909"/>
          </a:xfrm>
        </p:grpSpPr>
        <p:sp>
          <p:nvSpPr>
            <p:cNvPr id="105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6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08" name="AutoShape 26"/>
          <p:cNvCxnSpPr>
            <a:cxnSpLocks noChangeShapeType="1"/>
          </p:cNvCxnSpPr>
          <p:nvPr/>
        </p:nvCxnSpPr>
        <p:spPr bwMode="auto">
          <a:xfrm flipV="1">
            <a:off x="4289876" y="5196037"/>
            <a:ext cx="1357543" cy="1206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1" name="Group 110"/>
          <p:cNvGrpSpPr/>
          <p:nvPr/>
        </p:nvGrpSpPr>
        <p:grpSpPr>
          <a:xfrm>
            <a:off x="1533950" y="3212976"/>
            <a:ext cx="304800" cy="304800"/>
            <a:chOff x="5084663" y="3809002"/>
            <a:chExt cx="304800" cy="304800"/>
          </a:xfrm>
        </p:grpSpPr>
        <p:sp>
          <p:nvSpPr>
            <p:cNvPr id="112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13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114" name="AutoShape 26"/>
          <p:cNvCxnSpPr>
            <a:cxnSpLocks noChangeShapeType="1"/>
          </p:cNvCxnSpPr>
          <p:nvPr/>
        </p:nvCxnSpPr>
        <p:spPr bwMode="auto">
          <a:xfrm flipV="1">
            <a:off x="1747008" y="3367043"/>
            <a:ext cx="1101304" cy="43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" name="Rectangle 8"/>
          <p:cNvSpPr>
            <a:spLocks noChangeArrowheads="1"/>
          </p:cNvSpPr>
          <p:nvPr/>
        </p:nvSpPr>
        <p:spPr bwMode="auto">
          <a:xfrm>
            <a:off x="1146365" y="2871503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2838969" y="2207429"/>
            <a:ext cx="1879301" cy="1997936"/>
            <a:chOff x="2999090" y="4077072"/>
            <a:chExt cx="2167333" cy="2376264"/>
          </a:xfrm>
        </p:grpSpPr>
        <p:sp>
          <p:nvSpPr>
            <p:cNvPr id="117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8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9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0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20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21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22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23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68EEA"/>
                  </a:solidFill>
                </a:rPr>
                <a:t>false</a:t>
              </a:r>
              <a:endParaRPr lang="en-US" altLang="da-DK" sz="1400" b="1" dirty="0">
                <a:solidFill>
                  <a:srgbClr val="068EEA"/>
                </a:solidFill>
              </a:endParaRPr>
            </a:p>
          </p:txBody>
        </p:sp>
        <p:sp>
          <p:nvSpPr>
            <p:cNvPr id="124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29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30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27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28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5652120" y="2422073"/>
            <a:ext cx="1800200" cy="781581"/>
            <a:chOff x="6660330" y="3452447"/>
            <a:chExt cx="1800200" cy="1017909"/>
          </a:xfrm>
        </p:grpSpPr>
        <p:sp>
          <p:nvSpPr>
            <p:cNvPr id="132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33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4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"Peter"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35" name="AutoShape 26"/>
          <p:cNvCxnSpPr>
            <a:cxnSpLocks noChangeShapeType="1"/>
          </p:cNvCxnSpPr>
          <p:nvPr/>
        </p:nvCxnSpPr>
        <p:spPr bwMode="auto">
          <a:xfrm flipV="1">
            <a:off x="4297827" y="2822337"/>
            <a:ext cx="1354293" cy="1627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" name="Rectangle 8"/>
          <p:cNvSpPr>
            <a:spLocks noChangeArrowheads="1"/>
          </p:cNvSpPr>
          <p:nvPr/>
        </p:nvSpPr>
        <p:spPr bwMode="auto">
          <a:xfrm>
            <a:off x="4026588" y="3052768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69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61" name="Right Arrow 60"/>
          <p:cNvSpPr/>
          <p:nvPr/>
        </p:nvSpPr>
        <p:spPr bwMode="auto">
          <a:xfrm>
            <a:off x="834325" y="1156549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7" name="Rectangle 48"/>
          <p:cNvSpPr>
            <a:spLocks noChangeArrowheads="1"/>
          </p:cNvSpPr>
          <p:nvPr/>
        </p:nvSpPr>
        <p:spPr bwMode="auto">
          <a:xfrm>
            <a:off x="3919207" y="3429000"/>
            <a:ext cx="640316" cy="286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400" b="1" dirty="0" smtClean="0">
                <a:solidFill>
                  <a:srgbClr val="0070C0"/>
                </a:solidFill>
              </a:rPr>
              <a:t>false</a:t>
            </a:r>
            <a:endParaRPr lang="en-US" altLang="da-DK" sz="1400" b="1" dirty="0">
              <a:solidFill>
                <a:srgbClr val="0070C0"/>
              </a:solidFill>
            </a:endParaRPr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5364088" y="3517776"/>
            <a:ext cx="3600400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For feltvariabler </a:t>
            </a:r>
            <a:r>
              <a:rPr lang="da-DK" sz="1400" b="1" dirty="0" smtClean="0">
                <a:solidFill>
                  <a:srgbClr val="0000CC"/>
                </a:solidFill>
                <a:latin typeface="+mn-lt"/>
                <a:ea typeface="ＭＳ Ｐゴシック" charset="0"/>
              </a:rPr>
              <a:t>af en </a:t>
            </a:r>
            <a:r>
              <a:rPr lang="da-DK" sz="14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objekt</a:t>
            </a: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 type repræsenteres værdien via en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reference</a:t>
            </a:r>
            <a:r>
              <a:rPr lang="da-DK" sz="1400" b="1" dirty="0" smtClean="0">
                <a:solidFill>
                  <a:srgbClr val="0000CC"/>
                </a:solidFill>
                <a:latin typeface="+mn-lt"/>
                <a:ea typeface="ＭＳ Ｐゴシック" charset="0"/>
              </a:rPr>
              <a:t> (pegepind) til </a:t>
            </a: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det pågældende objekt</a:t>
            </a:r>
            <a:b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</a:b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(f.eks. </a:t>
            </a:r>
            <a:r>
              <a:rPr lang="da-DK" sz="1400" b="1" dirty="0" err="1">
                <a:solidFill>
                  <a:srgbClr val="0000CC"/>
                </a:solidFill>
                <a:latin typeface="+mn-lt"/>
                <a:ea typeface="ＭＳ Ｐゴシック" charset="0"/>
              </a:rPr>
              <a:t>name</a:t>
            </a: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 og </a:t>
            </a:r>
            <a:r>
              <a:rPr lang="da-DK" sz="1400" b="1" dirty="0" err="1" smtClean="0">
                <a:solidFill>
                  <a:srgbClr val="0000CC"/>
                </a:solidFill>
                <a:latin typeface="+mn-lt"/>
                <a:ea typeface="ＭＳ Ｐゴシック" charset="0"/>
              </a:rPr>
              <a:t>father</a:t>
            </a:r>
            <a:r>
              <a:rPr lang="da-DK" sz="1400" b="1" dirty="0" smtClean="0">
                <a:solidFill>
                  <a:srgbClr val="0000CC"/>
                </a:solidFill>
                <a:latin typeface="+mn-lt"/>
                <a:ea typeface="ＭＳ Ｐゴシック" charset="0"/>
              </a:rPr>
              <a:t>)</a:t>
            </a:r>
            <a:endParaRPr lang="da-DK" sz="1400" b="1" dirty="0">
              <a:solidFill>
                <a:srgbClr val="0000CC"/>
              </a:solidFill>
              <a:latin typeface="+mn-lt"/>
              <a:ea typeface="ＭＳ Ｐゴシック" charset="0"/>
            </a:endParaRP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148856" y="3844229"/>
            <a:ext cx="2549336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>
                <a:ln w="11430"/>
                <a:solidFill>
                  <a:srgbClr val="0000CC"/>
                </a:solidFill>
              </a:rPr>
              <a:t>For feltvariabler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af en </a:t>
            </a:r>
            <a:r>
              <a:rPr lang="da-DK" sz="1400" b="1" dirty="0">
                <a:ln w="11430"/>
                <a:solidFill>
                  <a:srgbClr val="008000"/>
                </a:solidFill>
              </a:rPr>
              <a:t>primitiv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 type repræsenteres værdien </a:t>
            </a:r>
            <a:r>
              <a:rPr lang="da-DK" sz="1400" b="1" dirty="0">
                <a:ln w="11430"/>
                <a:solidFill>
                  <a:srgbClr val="008000"/>
                </a:solidFill>
              </a:rPr>
              <a:t>direkte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 i objektet</a:t>
            </a:r>
            <a:br>
              <a:rPr lang="da-DK" sz="1400" b="1" dirty="0">
                <a:ln w="11430"/>
                <a:solidFill>
                  <a:srgbClr val="0000CC"/>
                </a:solidFill>
              </a:rPr>
            </a:br>
            <a:r>
              <a:rPr lang="da-DK" sz="1400" b="1" dirty="0">
                <a:ln w="11430"/>
                <a:solidFill>
                  <a:srgbClr val="0000CC"/>
                </a:solidFill>
              </a:rPr>
              <a:t>(f.eks. age og </a:t>
            </a:r>
            <a:r>
              <a:rPr lang="da-DK" sz="1400" b="1" dirty="0" err="1">
                <a:ln w="11430"/>
                <a:solidFill>
                  <a:srgbClr val="0000CC"/>
                </a:solidFill>
              </a:rPr>
              <a:t>female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334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5 L -0.00017 0.1001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36" grpId="0" animBg="1"/>
      <p:bldP spid="61" grpId="0" animBg="1"/>
      <p:bldP spid="61" grpId="1" animBg="1"/>
      <p:bldP spid="61" grpId="2" animBg="1"/>
      <p:bldP spid="57" grpId="0" animBg="1"/>
      <p:bldP spid="59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Objekters tilstand og opførsel i Java</a:t>
            </a:r>
          </a:p>
        </p:txBody>
      </p:sp>
      <p:sp>
        <p:nvSpPr>
          <p:cNvPr id="22533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539552" y="1124744"/>
            <a:ext cx="8424936" cy="4608512"/>
          </a:xfrm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Tilstand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Et objekts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tilstand</a:t>
            </a:r>
            <a:r>
              <a:rPr lang="da-DK" altLang="da-DK" sz="1800" noProof="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noProof="0" dirty="0" smtClean="0">
                <a:ea typeface="ＭＳ Ｐゴシック" pitchFamily="34" charset="-128"/>
              </a:rPr>
              <a:t>er defineret ved et sæt af feltvariabler (</a:t>
            </a:r>
            <a:r>
              <a:rPr lang="da-DK" altLang="da-DK" sz="1800" noProof="0" dirty="0" err="1" smtClean="0">
                <a:ea typeface="ＭＳ Ｐゴシック" pitchFamily="34" charset="-128"/>
              </a:rPr>
              <a:t>fields</a:t>
            </a:r>
            <a:r>
              <a:rPr lang="da-DK" altLang="da-DK" sz="1800" noProof="0" dirty="0" smtClean="0">
                <a:ea typeface="ＭＳ Ｐゴシック" pitchFamily="34" charset="-128"/>
              </a:rPr>
              <a:t>)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Feltvariablerne er fastlagt i klassens erklæring (beskrivelse)</a:t>
            </a:r>
            <a:endParaRPr lang="da-DK" altLang="da-DK" sz="1800" noProof="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Alle </a:t>
            </a:r>
            <a:r>
              <a:rPr lang="da-DK" altLang="da-DK" sz="1800" b="1" noProof="0" dirty="0">
                <a:solidFill>
                  <a:srgbClr val="008000"/>
                </a:solidFill>
                <a:ea typeface="ＭＳ Ｐゴシック" pitchFamily="34" charset="-128"/>
              </a:rPr>
              <a:t>objekter</a:t>
            </a:r>
            <a:r>
              <a:rPr lang="da-DK" altLang="da-DK" sz="1800" noProof="0" dirty="0">
                <a:ea typeface="ＭＳ Ｐゴシック" pitchFamily="34" charset="-128"/>
              </a:rPr>
              <a:t> (af en given klasse) har de </a:t>
            </a:r>
            <a:r>
              <a:rPr lang="da-DK" altLang="da-DK" sz="1800" b="1" noProof="0" dirty="0">
                <a:solidFill>
                  <a:srgbClr val="008000"/>
                </a:solidFill>
                <a:ea typeface="ＭＳ Ｐゴシック" pitchFamily="34" charset="-128"/>
              </a:rPr>
              <a:t>samme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feltvariabler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Hvert objekt har sin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egen tilstand</a:t>
            </a:r>
            <a:r>
              <a:rPr lang="da-DK" altLang="da-DK" sz="1800" noProof="0" dirty="0" smtClean="0">
                <a:ea typeface="ＭＳ Ｐゴシック" pitchFamily="34" charset="-128"/>
              </a:rPr>
              <a:t> (værdier af feltvariabler)</a:t>
            </a:r>
          </a:p>
          <a:p>
            <a:pPr lvl="4" eaLnBrk="1" hangingPunct="1"/>
            <a:endParaRPr lang="da-DK" altLang="da-DK" sz="1000" noProof="0" dirty="0" smtClean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Opførsel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Et objekts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opførsel</a:t>
            </a:r>
            <a:r>
              <a:rPr lang="da-DK" altLang="da-DK" sz="1800" noProof="0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da-DK" altLang="da-DK" sz="1800" noProof="0" dirty="0" smtClean="0">
                <a:ea typeface="ＭＳ Ｐゴシック" pitchFamily="34" charset="-128"/>
              </a:rPr>
              <a:t>er defineret ved et sæt konstruktører og metoder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Konstruktører og metoder </a:t>
            </a:r>
            <a:r>
              <a:rPr lang="da-DK" altLang="da-DK" sz="1800" dirty="0">
                <a:ea typeface="ＭＳ Ｐゴシック" pitchFamily="34" charset="-128"/>
              </a:rPr>
              <a:t>er fastlagt i klassens </a:t>
            </a:r>
            <a:r>
              <a:rPr lang="da-DK" altLang="da-DK" sz="1800" dirty="0" smtClean="0">
                <a:ea typeface="ＭＳ Ｐゴシック" pitchFamily="34" charset="-128"/>
              </a:rPr>
              <a:t>erklæring (beskrivelse)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Alle </a:t>
            </a:r>
            <a:r>
              <a:rPr lang="da-DK" altLang="da-DK" sz="1800" b="1" noProof="0" dirty="0">
                <a:solidFill>
                  <a:srgbClr val="008000"/>
                </a:solidFill>
                <a:ea typeface="ＭＳ Ｐゴシック" pitchFamily="34" charset="-128"/>
              </a:rPr>
              <a:t>objekter</a:t>
            </a:r>
            <a:r>
              <a:rPr lang="da-DK" altLang="da-DK" sz="1800" noProof="0" dirty="0">
                <a:ea typeface="ＭＳ Ｐゴシック" pitchFamily="34" charset="-128"/>
              </a:rPr>
              <a:t> (af en given </a:t>
            </a:r>
            <a:r>
              <a:rPr lang="da-DK" altLang="da-DK" sz="1800" noProof="0" dirty="0" smtClean="0">
                <a:ea typeface="ＭＳ Ｐゴシック" pitchFamily="34" charset="-128"/>
              </a:rPr>
              <a:t>klasse</a:t>
            </a:r>
            <a:r>
              <a:rPr lang="da-DK" altLang="da-DK" sz="1800" noProof="0" dirty="0">
                <a:ea typeface="ＭＳ Ｐゴシック" pitchFamily="34" charset="-128"/>
              </a:rPr>
              <a:t>) har </a:t>
            </a:r>
            <a:r>
              <a:rPr lang="da-DK" altLang="da-DK" sz="1800" noProof="0" dirty="0" smtClean="0">
                <a:ea typeface="ＭＳ Ｐゴシック" pitchFamily="34" charset="-128"/>
              </a:rPr>
              <a:t>de </a:t>
            </a:r>
            <a:r>
              <a:rPr lang="da-DK" altLang="da-DK" sz="1800" b="1" noProof="0" dirty="0" smtClean="0">
                <a:solidFill>
                  <a:srgbClr val="008000"/>
                </a:solidFill>
                <a:ea typeface="ＭＳ Ｐゴシック" pitchFamily="34" charset="-128"/>
              </a:rPr>
              <a:t>samme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konstruktører </a:t>
            </a:r>
            <a:r>
              <a:rPr lang="da-DK" altLang="da-DK" sz="1800" dirty="0">
                <a:ea typeface="ＭＳ Ｐゴシック" pitchFamily="34" charset="-128"/>
              </a:rPr>
              <a:t>og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734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14"/>
          <p:cNvSpPr>
            <a:spLocks noChangeArrowheads="1"/>
          </p:cNvSpPr>
          <p:nvPr/>
        </p:nvSpPr>
        <p:spPr bwMode="auto">
          <a:xfrm>
            <a:off x="3449485" y="1174129"/>
            <a:ext cx="4833228" cy="81471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setFather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(Person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father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Metoden </a:t>
            </a:r>
            <a:r>
              <a:rPr lang="da-DK" altLang="da-DK" sz="3200" dirty="0" err="1" smtClean="0">
                <a:ea typeface="ＭＳ Ｐゴシック" pitchFamily="34" charset="-128"/>
                <a:cs typeface="Arial"/>
              </a:rPr>
              <a:t>setFather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 (mutator metode)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20</a:t>
            </a:fld>
            <a:endParaRPr lang="da-DK" altLang="da-DK" dirty="0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39552" y="1202480"/>
            <a:ext cx="2697092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smtClean="0">
                <a:solidFill>
                  <a:schemeClr val="tx1"/>
                </a:solidFill>
                <a:latin typeface="Courier New" pitchFamily="49" charset="0"/>
              </a:rPr>
              <a:t>p1.setFather(p2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529249" y="5586675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1676400" y="5743575"/>
            <a:ext cx="1185863" cy="95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1141664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4268" y="458112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47419" y="4795772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>
            <a:off x="4297827" y="5192202"/>
            <a:ext cx="1349592" cy="383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2" name="Group 121"/>
          <p:cNvGrpSpPr/>
          <p:nvPr/>
        </p:nvGrpSpPr>
        <p:grpSpPr>
          <a:xfrm>
            <a:off x="1533950" y="3212976"/>
            <a:ext cx="304800" cy="304800"/>
            <a:chOff x="5084663" y="3809002"/>
            <a:chExt cx="304800" cy="304800"/>
          </a:xfrm>
        </p:grpSpPr>
        <p:sp>
          <p:nvSpPr>
            <p:cNvPr id="123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24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125" name="AutoShape 26"/>
          <p:cNvCxnSpPr>
            <a:cxnSpLocks noChangeShapeType="1"/>
          </p:cNvCxnSpPr>
          <p:nvPr/>
        </p:nvCxnSpPr>
        <p:spPr bwMode="auto">
          <a:xfrm>
            <a:off x="1673897" y="3379304"/>
            <a:ext cx="1181735" cy="38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Rectangle 8"/>
          <p:cNvSpPr>
            <a:spLocks noChangeArrowheads="1"/>
          </p:cNvSpPr>
          <p:nvPr/>
        </p:nvSpPr>
        <p:spPr bwMode="auto">
          <a:xfrm>
            <a:off x="1146365" y="2871503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2838969" y="2207429"/>
            <a:ext cx="1879301" cy="1997936"/>
            <a:chOff x="2999090" y="4077072"/>
            <a:chExt cx="2167333" cy="2376264"/>
          </a:xfrm>
        </p:grpSpPr>
        <p:sp>
          <p:nvSpPr>
            <p:cNvPr id="128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29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0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69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31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2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3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34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false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35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40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41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38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39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5652120" y="2422073"/>
            <a:ext cx="1800200" cy="781581"/>
            <a:chOff x="6660330" y="3452447"/>
            <a:chExt cx="1800200" cy="1017909"/>
          </a:xfrm>
        </p:grpSpPr>
        <p:sp>
          <p:nvSpPr>
            <p:cNvPr id="143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44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45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B050"/>
                  </a:solidFill>
                </a:rPr>
                <a:t>"Peter"</a:t>
              </a:r>
              <a:endParaRPr lang="en-US" altLang="da-DK" sz="14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146" name="AutoShape 26"/>
          <p:cNvCxnSpPr>
            <a:cxnSpLocks noChangeShapeType="1"/>
          </p:cNvCxnSpPr>
          <p:nvPr/>
        </p:nvCxnSpPr>
        <p:spPr bwMode="auto">
          <a:xfrm flipV="1">
            <a:off x="4305778" y="2822337"/>
            <a:ext cx="1346342" cy="37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4" name="Group 153"/>
          <p:cNvGrpSpPr/>
          <p:nvPr/>
        </p:nvGrpSpPr>
        <p:grpSpPr>
          <a:xfrm>
            <a:off x="4247985" y="4057162"/>
            <a:ext cx="895358" cy="2252950"/>
            <a:chOff x="4108690" y="4057162"/>
            <a:chExt cx="895358" cy="2252950"/>
          </a:xfrm>
        </p:grpSpPr>
        <p:cxnSp>
          <p:nvCxnSpPr>
            <p:cNvPr id="149" name="AutoShape 26"/>
            <p:cNvCxnSpPr>
              <a:cxnSpLocks noChangeShapeType="1"/>
            </p:cNvCxnSpPr>
            <p:nvPr/>
          </p:nvCxnSpPr>
          <p:spPr bwMode="auto">
            <a:xfrm flipV="1">
              <a:off x="4108690" y="6302724"/>
              <a:ext cx="895358" cy="73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" name="AutoShape 26"/>
            <p:cNvCxnSpPr>
              <a:cxnSpLocks noChangeShapeType="1"/>
            </p:cNvCxnSpPr>
            <p:nvPr/>
          </p:nvCxnSpPr>
          <p:spPr bwMode="auto">
            <a:xfrm flipH="1" flipV="1">
              <a:off x="4499992" y="4057162"/>
              <a:ext cx="504056" cy="570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" name="AutoShape 26"/>
            <p:cNvCxnSpPr>
              <a:cxnSpLocks noChangeShapeType="1"/>
            </p:cNvCxnSpPr>
            <p:nvPr/>
          </p:nvCxnSpPr>
          <p:spPr bwMode="auto">
            <a:xfrm flipV="1">
              <a:off x="5004048" y="4627778"/>
              <a:ext cx="0" cy="16785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" name="Text Box 101"/>
          <p:cNvSpPr txBox="1">
            <a:spLocks noChangeArrowheads="1"/>
          </p:cNvSpPr>
          <p:nvPr/>
        </p:nvSpPr>
        <p:spPr bwMode="auto">
          <a:xfrm>
            <a:off x="6943512" y="3934797"/>
            <a:ext cx="1660936" cy="646331"/>
          </a:xfrm>
          <a:prstGeom prst="rect">
            <a:avLst/>
          </a:prstGeom>
          <a:solidFill>
            <a:srgbClr val="FFFFCC"/>
          </a:solidFill>
          <a:ln w="57150" cmpd="thickThin">
            <a:solidFill>
              <a:srgbClr val="000066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da-DK" altLang="da-DK" sz="1800" b="1" dirty="0" smtClean="0"/>
              <a:t>OPFØRSEL</a:t>
            </a:r>
          </a:p>
          <a:p>
            <a:pPr algn="ctr" eaLnBrk="1" hangingPunct="1">
              <a:defRPr/>
            </a:pPr>
            <a:r>
              <a:rPr lang="da-DK" altLang="da-DK" sz="1800" b="1" dirty="0" smtClean="0"/>
              <a:t>(dynamisk)</a:t>
            </a:r>
          </a:p>
        </p:txBody>
      </p:sp>
      <p:sp>
        <p:nvSpPr>
          <p:cNvPr id="62" name="Text Box 101"/>
          <p:cNvSpPr txBox="1">
            <a:spLocks noChangeArrowheads="1"/>
          </p:cNvSpPr>
          <p:nvPr/>
        </p:nvSpPr>
        <p:spPr bwMode="auto">
          <a:xfrm>
            <a:off x="6153471" y="3487919"/>
            <a:ext cx="2450976" cy="369332"/>
          </a:xfrm>
          <a:prstGeom prst="rect">
            <a:avLst/>
          </a:prstGeom>
          <a:solidFill>
            <a:srgbClr val="FFFFCC"/>
          </a:solidFill>
          <a:ln w="57150" cmpd="thickThin">
            <a:solidFill>
              <a:srgbClr val="000066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a-DK" altLang="da-DK" sz="1800" b="1" dirty="0"/>
              <a:t>UML </a:t>
            </a:r>
            <a:r>
              <a:rPr lang="da-DK" altLang="da-DK" sz="1800" b="1" dirty="0" smtClean="0"/>
              <a:t>Objektdiagram</a:t>
            </a:r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81430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754" y="3757017"/>
            <a:ext cx="35242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Metoden </a:t>
            </a:r>
            <a:r>
              <a:rPr lang="da-DK" altLang="da-DK" sz="3200" dirty="0" err="1" smtClean="0">
                <a:ea typeface="ＭＳ Ｐゴシック" pitchFamily="34" charset="-128"/>
                <a:cs typeface="Arial"/>
              </a:rPr>
              <a:t>birthday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 (mutator metode)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21</a:t>
            </a:fld>
            <a:endParaRPr lang="da-DK" altLang="da-DK" dirty="0"/>
          </a:p>
        </p:txBody>
      </p:sp>
      <p:grpSp>
        <p:nvGrpSpPr>
          <p:cNvPr id="95" name="Group 94"/>
          <p:cNvGrpSpPr/>
          <p:nvPr/>
        </p:nvGrpSpPr>
        <p:grpSpPr>
          <a:xfrm>
            <a:off x="1533950" y="5676971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1146365" y="5335498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8969" y="4671424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52120" y="4886068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 flipV="1">
            <a:off x="4278674" y="5286332"/>
            <a:ext cx="1373446" cy="120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Rectangle 14"/>
          <p:cNvSpPr>
            <a:spLocks noChangeArrowheads="1"/>
          </p:cNvSpPr>
          <p:nvPr/>
        </p:nvSpPr>
        <p:spPr bwMode="auto">
          <a:xfrm>
            <a:off x="1371480" y="1617210"/>
            <a:ext cx="7593008" cy="10917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birthday()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age =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age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Happy birthday 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+ name +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"!"</a:t>
            </a:r>
            <a:r>
              <a:rPr lang="en-US" altLang="da-DK" sz="1000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4035614" y="5508477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43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 flipV="1">
            <a:off x="1663212" y="5839089"/>
            <a:ext cx="1160374" cy="9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545153" y="1124744"/>
            <a:ext cx="2226647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p1.birthday();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1604952" y="2997673"/>
            <a:ext cx="4191184" cy="94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metode i Java’s </a:t>
            </a:r>
            <a:r>
              <a:rPr lang="da-DK" altLang="da-DK" sz="1400" b="1" dirty="0">
                <a:solidFill>
                  <a:srgbClr val="0000FF"/>
                </a:solidFill>
              </a:rPr>
              <a:t>klassebibliotek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(udskriver linje på BueJ's terminal)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man kun skriver print,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får man intet linjeskift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V="1">
            <a:off x="2771800" y="2517608"/>
            <a:ext cx="0" cy="47934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1" name="Right Arrow 40"/>
          <p:cNvSpPr/>
          <p:nvPr/>
        </p:nvSpPr>
        <p:spPr bwMode="auto">
          <a:xfrm>
            <a:off x="849370" y="1916832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V="1">
            <a:off x="6950482" y="2464989"/>
            <a:ext cx="0" cy="33895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6227544" y="2811825"/>
            <a:ext cx="2488499" cy="6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da-DK" altLang="da-DK" sz="1400" b="1" dirty="0" smtClean="0">
                <a:solidFill>
                  <a:srgbClr val="0000FF"/>
                </a:solidFill>
              </a:rPr>
              <a:t>Sammensætning af tekststrenge (konkatenering)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 flipV="1">
            <a:off x="7902351" y="2447849"/>
            <a:ext cx="0" cy="36397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6" name="Rectangle 45"/>
          <p:cNvSpPr/>
          <p:nvPr/>
        </p:nvSpPr>
        <p:spPr bwMode="auto">
          <a:xfrm>
            <a:off x="1680618" y="2204864"/>
            <a:ext cx="2544541" cy="312745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6826714" y="2251886"/>
            <a:ext cx="209807" cy="183886"/>
          </a:xfrm>
          <a:prstGeom prst="ellipse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7783155" y="2254514"/>
            <a:ext cx="209807" cy="183886"/>
          </a:xfrm>
          <a:prstGeom prst="ellipse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74931" y="2199609"/>
            <a:ext cx="4162097" cy="312745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508104" y="4351283"/>
            <a:ext cx="1468137" cy="2621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976242" y="4351283"/>
            <a:ext cx="495552" cy="2621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471793" y="4351283"/>
            <a:ext cx="124543" cy="2621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60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5 L -0.00017 0.1001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34" grpId="0"/>
      <p:bldP spid="36" grpId="0" animBg="1"/>
      <p:bldP spid="41" grpId="0" animBg="1"/>
      <p:bldP spid="41" grpId="1" animBg="1"/>
      <p:bldP spid="41" grpId="2" animBg="1"/>
      <p:bldP spid="42" grpId="0" animBg="1"/>
      <p:bldP spid="43" grpId="0"/>
      <p:bldP spid="44" grpId="0" animBg="1"/>
      <p:bldP spid="46" grpId="0" animBg="1"/>
      <p:bldP spid="2" grpId="0" animBg="1"/>
      <p:bldP spid="47" grpId="0" animBg="1"/>
      <p:bldP spid="48" grpId="0" animBg="1"/>
      <p:bldP spid="49" grpId="0" animBg="1"/>
      <p:bldP spid="51" grpId="0" animBg="1"/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Én person – to referencer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22</a:t>
            </a:fld>
            <a:endParaRPr lang="da-DK" altLang="da-DK" dirty="0"/>
          </a:p>
        </p:txBody>
      </p:sp>
      <p:grpSp>
        <p:nvGrpSpPr>
          <p:cNvPr id="95" name="Group 94"/>
          <p:cNvGrpSpPr/>
          <p:nvPr/>
        </p:nvGrpSpPr>
        <p:grpSpPr>
          <a:xfrm>
            <a:off x="1533950" y="5586675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1678598" y="5748793"/>
            <a:ext cx="1177034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1138446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8969" y="458112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52120" y="4795772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 flipV="1">
            <a:off x="4286626" y="5196036"/>
            <a:ext cx="1365494" cy="411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1116953" y="1196752"/>
            <a:ext cx="5111231" cy="147950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p1, p2;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42, </a:t>
            </a:r>
            <a:r>
              <a:rPr lang="en-US" altLang="da-DK" sz="1800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p2 = p1;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p1.birthday();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smtClean="0">
                <a:solidFill>
                  <a:schemeClr val="tx1"/>
                </a:solidFill>
                <a:latin typeface="Courier New" pitchFamily="49" charset="0"/>
              </a:rPr>
              <a:t>p2.birthday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511100" y="4647830"/>
            <a:ext cx="304800" cy="304800"/>
            <a:chOff x="5084663" y="3809002"/>
            <a:chExt cx="304800" cy="304800"/>
          </a:xfrm>
        </p:grpSpPr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0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71" name="AutoShape 26"/>
          <p:cNvCxnSpPr>
            <a:cxnSpLocks noChangeShapeType="1"/>
          </p:cNvCxnSpPr>
          <p:nvPr/>
        </p:nvCxnSpPr>
        <p:spPr bwMode="auto">
          <a:xfrm>
            <a:off x="1670646" y="4810539"/>
            <a:ext cx="1184986" cy="39524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Rectangle 8"/>
          <p:cNvSpPr>
            <a:spLocks noChangeArrowheads="1"/>
          </p:cNvSpPr>
          <p:nvPr/>
        </p:nvSpPr>
        <p:spPr bwMode="auto">
          <a:xfrm>
            <a:off x="1115596" y="4306357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73" name="Rectangle 8"/>
          <p:cNvSpPr>
            <a:spLocks noChangeArrowheads="1"/>
          </p:cNvSpPr>
          <p:nvPr/>
        </p:nvSpPr>
        <p:spPr bwMode="auto">
          <a:xfrm>
            <a:off x="4027255" y="5421444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43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74" name="Rectangle 8"/>
          <p:cNvSpPr>
            <a:spLocks noChangeArrowheads="1"/>
          </p:cNvSpPr>
          <p:nvPr/>
        </p:nvSpPr>
        <p:spPr bwMode="auto">
          <a:xfrm>
            <a:off x="4034955" y="5423771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44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382" y="3062551"/>
            <a:ext cx="33813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069282"/>
            <a:ext cx="34671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 bwMode="auto">
          <a:xfrm>
            <a:off x="521435" y="1229384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6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9 L -0.00017 0.0791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7917 L -0.00017 0.121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213 L -0.00017 0.163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6308 L -0.00017 0.2051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72" grpId="0" animBg="1"/>
      <p:bldP spid="73" grpId="0" animBg="1"/>
      <p:bldP spid="74" grpId="0" animBg="1"/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To personer – én reference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23</a:t>
            </a:fld>
            <a:endParaRPr lang="da-DK" altLang="da-DK" dirty="0"/>
          </a:p>
        </p:txBody>
      </p:sp>
      <p:grpSp>
        <p:nvGrpSpPr>
          <p:cNvPr id="95" name="Group 94"/>
          <p:cNvGrpSpPr/>
          <p:nvPr/>
        </p:nvGrpSpPr>
        <p:grpSpPr>
          <a:xfrm>
            <a:off x="1527157" y="5586675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1687707" y="5748793"/>
            <a:ext cx="1161132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892779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2176" y="458112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true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45327" y="4795772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8000"/>
                  </a:solidFill>
                </a:rPr>
                <a:t>"Susan"</a:t>
              </a:r>
              <a:endParaRPr lang="en-US" altLang="da-DK" sz="1400" b="1" dirty="0">
                <a:solidFill>
                  <a:srgbClr val="008000"/>
                </a:solidFill>
              </a:endParaRP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 flipV="1">
            <a:off x="4263930" y="5196036"/>
            <a:ext cx="1381397" cy="200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1116953" y="1124744"/>
            <a:ext cx="5111231" cy="125380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200"/>
              </a:spcBef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2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42, </a:t>
            </a:r>
            <a:r>
              <a:rPr lang="en-US" altLang="da-DK" sz="1800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2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 =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69, </a:t>
            </a:r>
            <a:r>
              <a:rPr lang="en-US" altLang="da-DK" sz="1800" dirty="0" smtClean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p1.birthday();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cxnSp>
        <p:nvCxnSpPr>
          <p:cNvPr id="38" name="AutoShape 26"/>
          <p:cNvCxnSpPr>
            <a:cxnSpLocks noChangeShapeType="1"/>
          </p:cNvCxnSpPr>
          <p:nvPr/>
        </p:nvCxnSpPr>
        <p:spPr bwMode="auto">
          <a:xfrm flipV="1">
            <a:off x="1687707" y="4273185"/>
            <a:ext cx="1216550" cy="147560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0" name="Group 39"/>
          <p:cNvGrpSpPr/>
          <p:nvPr/>
        </p:nvGrpSpPr>
        <p:grpSpPr>
          <a:xfrm>
            <a:off x="2836877" y="2423453"/>
            <a:ext cx="1879301" cy="1997936"/>
            <a:chOff x="2999090" y="4077072"/>
            <a:chExt cx="2167333" cy="2376264"/>
          </a:xfrm>
        </p:grpSpPr>
        <p:sp>
          <p:nvSpPr>
            <p:cNvPr id="4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 smtClean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  <a:endParaRPr lang="en-AU" altLang="da-DK" sz="16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 smtClean="0">
                  <a:solidFill>
                    <a:srgbClr val="000000"/>
                  </a:solidFill>
                  <a:latin typeface="Helvetica" pitchFamily="6" charset="0"/>
                </a:rPr>
                <a:t>69</a:t>
              </a:r>
              <a:endParaRPr lang="en-AU" altLang="da-DK" sz="1200" b="1" dirty="0">
                <a:solidFill>
                  <a:srgbClr val="000000"/>
                </a:solidFill>
                <a:latin typeface="Helvetica" pitchFamily="6" charset="0"/>
              </a:endParaRP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70C0"/>
                  </a:solidFill>
                </a:rPr>
                <a:t>false</a:t>
              </a:r>
              <a:endParaRPr lang="en-US" altLang="da-DK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 smtClean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  <a:endParaRPr lang="en-AU" altLang="da-DK" sz="14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5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5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5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5650028" y="2638097"/>
            <a:ext cx="1800200" cy="781581"/>
            <a:chOff x="6660330" y="3452447"/>
            <a:chExt cx="1800200" cy="1017909"/>
          </a:xfrm>
        </p:grpSpPr>
        <p:sp>
          <p:nvSpPr>
            <p:cNvPr id="5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 smtClean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  <a:endParaRPr lang="en-AU" altLang="da-DK" sz="1400" u="sng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  <p:sp>
          <p:nvSpPr>
            <p:cNvPr id="5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>
                  <a:solidFill>
                    <a:srgbClr val="00B050"/>
                  </a:solidFill>
                </a:rPr>
                <a:t>"Peter"</a:t>
              </a:r>
              <a:endParaRPr lang="en-US" altLang="da-DK" sz="1400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59" name="AutoShape 26"/>
          <p:cNvCxnSpPr>
            <a:cxnSpLocks noChangeShapeType="1"/>
          </p:cNvCxnSpPr>
          <p:nvPr/>
        </p:nvCxnSpPr>
        <p:spPr bwMode="auto">
          <a:xfrm flipV="1">
            <a:off x="4287571" y="3036140"/>
            <a:ext cx="1354293" cy="832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4028429" y="3267094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 smtClean="0">
                <a:solidFill>
                  <a:srgbClr val="000000"/>
                </a:solidFill>
                <a:latin typeface="Helvetica" pitchFamily="6" charset="0"/>
              </a:rPr>
              <a:t>70</a:t>
            </a:r>
            <a:endParaRPr lang="en-AU" altLang="da-DK" sz="12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499" y="3429000"/>
            <a:ext cx="3180909" cy="1298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ight Arrow 61"/>
          <p:cNvSpPr/>
          <p:nvPr/>
        </p:nvSpPr>
        <p:spPr bwMode="auto">
          <a:xfrm>
            <a:off x="539364" y="1754887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0" name="Text Box 8"/>
          <p:cNvSpPr txBox="1">
            <a:spLocks noChangeArrowheads="1"/>
          </p:cNvSpPr>
          <p:nvPr/>
        </p:nvSpPr>
        <p:spPr bwMode="auto">
          <a:xfrm>
            <a:off x="4716178" y="5998269"/>
            <a:ext cx="324036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sz="1400" b="1" dirty="0" smtClean="0">
                <a:solidFill>
                  <a:srgbClr val="0000FF"/>
                </a:solidFill>
              </a:rPr>
              <a:t>Vi kan ikke længere bruge dette objekt (ingen referencer til det)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21165640">
            <a:off x="155757" y="3433999"/>
            <a:ext cx="2489509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252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5 L -0.00017 0.1001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2" grpId="0" animBg="1"/>
      <p:bldP spid="62" grpId="1" animBg="1"/>
      <p:bldP spid="62" grpId="2" animBg="1"/>
      <p:bldP spid="6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130015" y="1207129"/>
            <a:ext cx="3819505" cy="32299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462" name="Text Box 8"/>
          <p:cNvSpPr txBox="1">
            <a:spLocks noChangeArrowheads="1"/>
          </p:cNvSpPr>
          <p:nvPr/>
        </p:nvSpPr>
        <p:spPr bwMode="auto">
          <a:xfrm>
            <a:off x="5244910" y="1230560"/>
            <a:ext cx="28344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b="1" dirty="0" smtClean="0"/>
              <a:t>Skildpaddens tilstand</a:t>
            </a:r>
            <a:endParaRPr lang="da-DK" altLang="da-DK" sz="1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747810" y="2008315"/>
            <a:ext cx="1936568" cy="1296144"/>
            <a:chOff x="6747810" y="2204864"/>
            <a:chExt cx="1936568" cy="1296144"/>
          </a:xfrm>
        </p:grpSpPr>
        <p:grpSp>
          <p:nvGrpSpPr>
            <p:cNvPr id="5" name="Group 4"/>
            <p:cNvGrpSpPr/>
            <p:nvPr/>
          </p:nvGrpSpPr>
          <p:grpSpPr>
            <a:xfrm>
              <a:off x="6747810" y="2204864"/>
              <a:ext cx="1936568" cy="1078365"/>
              <a:chOff x="6086581" y="2558240"/>
              <a:chExt cx="2568612" cy="1524000"/>
            </a:xfrm>
          </p:grpSpPr>
          <p:sp>
            <p:nvSpPr>
              <p:cNvPr id="19457" name="Oval 2"/>
              <p:cNvSpPr>
                <a:spLocks noChangeArrowheads="1"/>
              </p:cNvSpPr>
              <p:nvPr/>
            </p:nvSpPr>
            <p:spPr bwMode="auto">
              <a:xfrm>
                <a:off x="6651918" y="2939240"/>
                <a:ext cx="1066800" cy="10668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800" b="1"/>
              </a:p>
            </p:txBody>
          </p:sp>
          <p:sp>
            <p:nvSpPr>
              <p:cNvPr id="19463" name="Line 9"/>
              <p:cNvSpPr>
                <a:spLocks noChangeShapeType="1"/>
              </p:cNvSpPr>
              <p:nvPr/>
            </p:nvSpPr>
            <p:spPr bwMode="auto">
              <a:xfrm>
                <a:off x="7185318" y="2863040"/>
                <a:ext cx="0" cy="12192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19464" name="Line 10"/>
              <p:cNvSpPr>
                <a:spLocks noChangeShapeType="1"/>
              </p:cNvSpPr>
              <p:nvPr/>
            </p:nvSpPr>
            <p:spPr bwMode="auto">
              <a:xfrm>
                <a:off x="6575718" y="3472640"/>
                <a:ext cx="1219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19465" name="Text Box 11"/>
              <p:cNvSpPr txBox="1">
                <a:spLocks noChangeArrowheads="1"/>
              </p:cNvSpPr>
              <p:nvPr/>
            </p:nvSpPr>
            <p:spPr bwMode="auto">
              <a:xfrm>
                <a:off x="7718718" y="3320240"/>
                <a:ext cx="93647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0 (360)</a:t>
                </a:r>
              </a:p>
            </p:txBody>
          </p:sp>
          <p:sp>
            <p:nvSpPr>
              <p:cNvPr id="19466" name="Text Box 12"/>
              <p:cNvSpPr txBox="1">
                <a:spLocks noChangeArrowheads="1"/>
              </p:cNvSpPr>
              <p:nvPr/>
            </p:nvSpPr>
            <p:spPr bwMode="auto">
              <a:xfrm>
                <a:off x="6956718" y="2558240"/>
                <a:ext cx="5068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270</a:t>
                </a:r>
              </a:p>
            </p:txBody>
          </p:sp>
          <p:sp>
            <p:nvSpPr>
              <p:cNvPr id="19467" name="Text Box 13"/>
              <p:cNvSpPr txBox="1">
                <a:spLocks noChangeArrowheads="1"/>
              </p:cNvSpPr>
              <p:nvPr/>
            </p:nvSpPr>
            <p:spPr bwMode="auto">
              <a:xfrm>
                <a:off x="6086581" y="3314242"/>
                <a:ext cx="5068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180</a:t>
                </a:r>
              </a:p>
            </p:txBody>
          </p:sp>
        </p:grpSp>
        <p:sp>
          <p:nvSpPr>
            <p:cNvPr id="19468" name="Text Box 14"/>
            <p:cNvSpPr txBox="1">
              <a:spLocks noChangeArrowheads="1"/>
            </p:cNvSpPr>
            <p:nvPr/>
          </p:nvSpPr>
          <p:spPr bwMode="auto">
            <a:xfrm>
              <a:off x="7444324" y="3283229"/>
              <a:ext cx="301173" cy="217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90</a:t>
              </a:r>
            </a:p>
          </p:txBody>
        </p:sp>
      </p:grpSp>
      <p:sp>
        <p:nvSpPr>
          <p:cNvPr id="1946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5436095" y="3448475"/>
            <a:ext cx="1479377" cy="47177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1800" noProof="0" dirty="0" smtClean="0">
                <a:solidFill>
                  <a:srgbClr val="000066"/>
                </a:solidFill>
                <a:ea typeface="ＭＳ Ｐゴシック" pitchFamily="34" charset="-128"/>
              </a:rPr>
              <a:t>Farve: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804248" y="3494376"/>
            <a:ext cx="1905000" cy="304800"/>
            <a:chOff x="6804248" y="3690925"/>
            <a:chExt cx="1905000" cy="304800"/>
          </a:xfrm>
        </p:grpSpPr>
        <p:sp>
          <p:nvSpPr>
            <p:cNvPr id="19470" name="Rectangle 16"/>
            <p:cNvSpPr>
              <a:spLocks noChangeArrowheads="1"/>
            </p:cNvSpPr>
            <p:nvPr/>
          </p:nvSpPr>
          <p:spPr bwMode="auto">
            <a:xfrm>
              <a:off x="6804248" y="3690925"/>
              <a:ext cx="381000" cy="30480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71" name="Rectangle 17"/>
            <p:cNvSpPr>
              <a:spLocks noChangeArrowheads="1"/>
            </p:cNvSpPr>
            <p:nvPr/>
          </p:nvSpPr>
          <p:spPr bwMode="auto">
            <a:xfrm>
              <a:off x="7185248" y="3690925"/>
              <a:ext cx="381000" cy="304800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72" name="Rectangle 18"/>
            <p:cNvSpPr>
              <a:spLocks noChangeArrowheads="1"/>
            </p:cNvSpPr>
            <p:nvPr/>
          </p:nvSpPr>
          <p:spPr bwMode="auto">
            <a:xfrm>
              <a:off x="7566248" y="3690925"/>
              <a:ext cx="381000" cy="304800"/>
            </a:xfrm>
            <a:prstGeom prst="rect">
              <a:avLst/>
            </a:prstGeom>
            <a:solidFill>
              <a:srgbClr val="008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73" name="Rectangle 19"/>
            <p:cNvSpPr>
              <a:spLocks noChangeArrowheads="1"/>
            </p:cNvSpPr>
            <p:nvPr/>
          </p:nvSpPr>
          <p:spPr bwMode="auto">
            <a:xfrm>
              <a:off x="7947248" y="3690925"/>
              <a:ext cx="381000" cy="304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2400">
                  <a:solidFill>
                    <a:schemeClr val="tx1"/>
                  </a:solidFill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19474" name="Rectangle 20"/>
            <p:cNvSpPr>
              <a:spLocks noChangeArrowheads="1"/>
            </p:cNvSpPr>
            <p:nvPr/>
          </p:nvSpPr>
          <p:spPr bwMode="auto">
            <a:xfrm>
              <a:off x="8328248" y="3690925"/>
              <a:ext cx="381000" cy="3048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24</a:t>
            </a:fld>
            <a:endParaRPr lang="da-DK" altLang="da-DK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63550" y="260648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Iteration, selektion og parametrisering</a:t>
            </a:r>
          </a:p>
        </p:txBody>
      </p:sp>
      <p:sp>
        <p:nvSpPr>
          <p:cNvPr id="28" name="Rectangle 15"/>
          <p:cNvSpPr txBox="1">
            <a:spLocks noChangeArrowheads="1"/>
          </p:cNvSpPr>
          <p:nvPr/>
        </p:nvSpPr>
        <p:spPr bwMode="auto">
          <a:xfrm>
            <a:off x="5488129" y="2008315"/>
            <a:ext cx="2519362" cy="37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Vinkel:</a:t>
            </a:r>
          </a:p>
        </p:txBody>
      </p:sp>
      <p:sp>
        <p:nvSpPr>
          <p:cNvPr id="29" name="Rectangle 15"/>
          <p:cNvSpPr txBox="1">
            <a:spLocks noChangeArrowheads="1"/>
          </p:cNvSpPr>
          <p:nvPr/>
        </p:nvSpPr>
        <p:spPr bwMode="auto">
          <a:xfrm>
            <a:off x="5436095" y="3952531"/>
            <a:ext cx="3384377" cy="3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Pen status: up/</a:t>
            </a:r>
            <a:r>
              <a:rPr lang="da-DK" altLang="da-DK" sz="1800" kern="0" dirty="0" err="1" smtClean="0">
                <a:solidFill>
                  <a:srgbClr val="000066"/>
                </a:solidFill>
                <a:ea typeface="ＭＳ Ｐゴシック" pitchFamily="34" charset="-128"/>
              </a:rPr>
              <a:t>down</a:t>
            </a:r>
            <a:endParaRPr lang="da-DK" altLang="da-DK" sz="1800" kern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30" name="Rectangle 15"/>
          <p:cNvSpPr txBox="1">
            <a:spLocks noChangeArrowheads="1"/>
          </p:cNvSpPr>
          <p:nvPr/>
        </p:nvSpPr>
        <p:spPr bwMode="auto">
          <a:xfrm>
            <a:off x="5472359" y="1648275"/>
            <a:ext cx="2991880" cy="42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Position:  (x,</a:t>
            </a:r>
            <a:r>
              <a:rPr lang="da-DK" altLang="da-DK" sz="800" kern="0" dirty="0" smtClean="0">
                <a:solidFill>
                  <a:srgbClr val="000066"/>
                </a:solidFill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y)</a:t>
            </a: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5130015" y="4725144"/>
            <a:ext cx="3834473" cy="85329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bIns="144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87313"/>
            <a:r>
              <a:rPr lang="da-DK" altLang="da-DK" b="1" dirty="0" smtClean="0"/>
              <a:t>Eksempel på tilstand</a:t>
            </a:r>
            <a:endParaRPr lang="da-DK" altLang="da-DK" sz="1600" b="1" dirty="0" smtClean="0"/>
          </a:p>
          <a:p>
            <a:pPr marL="3603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a-DK" sz="1800" dirty="0" smtClean="0">
                <a:solidFill>
                  <a:srgbClr val="002060"/>
                </a:solidFill>
              </a:rPr>
              <a:t>  </a:t>
            </a:r>
            <a:r>
              <a:rPr lang="en-US" altLang="da-DK" sz="1800" b="1" dirty="0" smtClean="0">
                <a:solidFill>
                  <a:srgbClr val="002060"/>
                </a:solidFill>
              </a:rPr>
              <a:t>((450, 450), 0, </a:t>
            </a:r>
            <a:r>
              <a:rPr lang="en-US" altLang="da-DK" sz="1800" b="1" dirty="0" smtClean="0">
                <a:solidFill>
                  <a:srgbClr val="008000"/>
                </a:solidFill>
              </a:rPr>
              <a:t>“blue"</a:t>
            </a:r>
            <a:r>
              <a:rPr lang="en-US" altLang="da-DK" sz="1800" b="1" dirty="0" smtClean="0">
                <a:solidFill>
                  <a:srgbClr val="002060"/>
                </a:solidFill>
              </a:rPr>
              <a:t>, down)</a:t>
            </a:r>
            <a:endParaRPr lang="en-US" altLang="da-DK" sz="1800" b="1" dirty="0">
              <a:solidFill>
                <a:srgbClr val="002060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63550" y="1124762"/>
            <a:ext cx="4612506" cy="232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Skildpadden kan dirigeres rundt på et lærred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Den tegner en streg, hvor den kommer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frem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Stregens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farve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kan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skifte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undervejs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P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ennen kan trækkes op, så der ikke kommer en streg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89673" y="3695363"/>
            <a:ext cx="2960260" cy="2653490"/>
            <a:chOff x="1289673" y="3695363"/>
            <a:chExt cx="2960260" cy="2653490"/>
          </a:xfrm>
        </p:grpSpPr>
        <p:sp>
          <p:nvSpPr>
            <p:cNvPr id="19459" name="Rectangle 4"/>
            <p:cNvSpPr>
              <a:spLocks noChangeArrowheads="1"/>
            </p:cNvSpPr>
            <p:nvPr/>
          </p:nvSpPr>
          <p:spPr bwMode="auto">
            <a:xfrm>
              <a:off x="1361883" y="3703384"/>
              <a:ext cx="2808257" cy="2643187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60" name="Text Box 5"/>
            <p:cNvSpPr txBox="1">
              <a:spLocks noChangeArrowheads="1"/>
            </p:cNvSpPr>
            <p:nvPr/>
          </p:nvSpPr>
          <p:spPr bwMode="auto">
            <a:xfrm>
              <a:off x="1289673" y="3695363"/>
              <a:ext cx="649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(</a:t>
              </a:r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0,0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19475" name="Text Box 35"/>
            <p:cNvSpPr txBox="1">
              <a:spLocks noChangeArrowheads="1"/>
            </p:cNvSpPr>
            <p:nvPr/>
          </p:nvSpPr>
          <p:spPr bwMode="auto">
            <a:xfrm>
              <a:off x="3228500" y="6071854"/>
              <a:ext cx="10214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smtClean="0">
                  <a:solidFill>
                    <a:schemeClr val="tx1"/>
                  </a:solidFill>
                  <a:latin typeface="Courier New" pitchFamily="49" charset="0"/>
                </a:rPr>
                <a:t>(600,600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2713746" y="5625664"/>
              <a:ext cx="102950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da-DK" altLang="da-DK" sz="1200" b="1" dirty="0" smtClean="0">
                  <a:solidFill>
                    <a:schemeClr val="tx1"/>
                  </a:solidFill>
                </a:rPr>
                <a:t>Skildpadde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728" y="4145213"/>
              <a:ext cx="1646069" cy="1409863"/>
              <a:chOff x="1115468" y="3890574"/>
              <a:chExt cx="1646069" cy="1409863"/>
            </a:xfrm>
          </p:grpSpPr>
          <p:sp>
            <p:nvSpPr>
              <p:cNvPr id="34" name="Line 22"/>
              <p:cNvSpPr>
                <a:spLocks noChangeShapeType="1"/>
              </p:cNvSpPr>
              <p:nvPr/>
            </p:nvSpPr>
            <p:spPr bwMode="auto">
              <a:xfrm>
                <a:off x="1351161" y="5300437"/>
                <a:ext cx="106599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5" name="Line 22"/>
              <p:cNvSpPr>
                <a:spLocks noChangeShapeType="1"/>
              </p:cNvSpPr>
              <p:nvPr/>
            </p:nvSpPr>
            <p:spPr bwMode="auto">
              <a:xfrm flipH="1">
                <a:off x="1351161" y="4410480"/>
                <a:ext cx="584905" cy="3210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6" name="Line 22"/>
              <p:cNvSpPr>
                <a:spLocks noChangeShapeType="1"/>
              </p:cNvSpPr>
              <p:nvPr/>
            </p:nvSpPr>
            <p:spPr bwMode="auto">
              <a:xfrm flipH="1" flipV="1">
                <a:off x="1115468" y="3890574"/>
                <a:ext cx="1146909" cy="155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7" name="Line 22"/>
              <p:cNvSpPr>
                <a:spLocks noChangeShapeType="1"/>
              </p:cNvSpPr>
              <p:nvPr/>
            </p:nvSpPr>
            <p:spPr bwMode="auto">
              <a:xfrm>
                <a:off x="2247861" y="3892018"/>
                <a:ext cx="507035" cy="51678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9" name="Line 22"/>
              <p:cNvSpPr>
                <a:spLocks noChangeShapeType="1"/>
              </p:cNvSpPr>
              <p:nvPr/>
            </p:nvSpPr>
            <p:spPr bwMode="auto">
              <a:xfrm flipH="1" flipV="1">
                <a:off x="1975025" y="4410479"/>
                <a:ext cx="786512" cy="1162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</p:grpSp>
        <p:pic>
          <p:nvPicPr>
            <p:cNvPr id="19477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095419" y="5469918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/>
            <p:nvPr/>
          </p:nvSpPr>
          <p:spPr bwMode="auto">
            <a:xfrm>
              <a:off x="3154884" y="5544027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3063595" y="3695363"/>
              <a:ext cx="10679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da-DK" altLang="da-DK" b="1" dirty="0" smtClean="0"/>
                <a:t>Lærred</a:t>
              </a:r>
              <a:endParaRPr lang="da-DK" altLang="da-DK" sz="1600" dirty="0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2032629" y="4988226"/>
              <a:ext cx="1" cy="5688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Programmering af skildpadden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80112" y="1196752"/>
            <a:ext cx="3168353" cy="2880320"/>
            <a:chOff x="5652120" y="1412776"/>
            <a:chExt cx="3168353" cy="2880320"/>
          </a:xfrm>
        </p:grpSpPr>
        <p:grpSp>
          <p:nvGrpSpPr>
            <p:cNvPr id="3" name="Group 2"/>
            <p:cNvGrpSpPr/>
            <p:nvPr/>
          </p:nvGrpSpPr>
          <p:grpSpPr>
            <a:xfrm>
              <a:off x="5652120" y="1412776"/>
              <a:ext cx="3168353" cy="2880320"/>
              <a:chOff x="641615" y="1412775"/>
              <a:chExt cx="3138270" cy="2880320"/>
            </a:xfrm>
          </p:grpSpPr>
          <p:sp>
            <p:nvSpPr>
              <p:cNvPr id="20493" name="Rectangle 7"/>
              <p:cNvSpPr>
                <a:spLocks noChangeArrowheads="1"/>
              </p:cNvSpPr>
              <p:nvPr/>
            </p:nvSpPr>
            <p:spPr bwMode="auto">
              <a:xfrm>
                <a:off x="641615" y="1412775"/>
                <a:ext cx="3136681" cy="2880320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20494" name="Text Box 8"/>
              <p:cNvSpPr txBox="1">
                <a:spLocks noChangeArrowheads="1"/>
              </p:cNvSpPr>
              <p:nvPr/>
            </p:nvSpPr>
            <p:spPr bwMode="auto">
              <a:xfrm>
                <a:off x="1501342" y="1432081"/>
                <a:ext cx="1422651" cy="3407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/>
                  <a:t>Turtle</a:t>
                </a:r>
              </a:p>
            </p:txBody>
          </p:sp>
          <p:sp>
            <p:nvSpPr>
              <p:cNvPr id="20495" name="Line 11"/>
              <p:cNvSpPr>
                <a:spLocks noChangeShapeType="1"/>
              </p:cNvSpPr>
              <p:nvPr/>
            </p:nvSpPr>
            <p:spPr bwMode="auto">
              <a:xfrm>
                <a:off x="641616" y="1800572"/>
                <a:ext cx="313826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  <a:extLst/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20496" name="Text Box 13"/>
              <p:cNvSpPr txBox="1">
                <a:spLocks noChangeArrowheads="1"/>
              </p:cNvSpPr>
              <p:nvPr/>
            </p:nvSpPr>
            <p:spPr bwMode="auto">
              <a:xfrm>
                <a:off x="685619" y="1844824"/>
                <a:ext cx="2737643" cy="11717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move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(double distance)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turn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(double </a:t>
                </a:r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degrees</a:t>
                </a:r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)</a:t>
                </a:r>
              </a:p>
              <a:p>
                <a:pPr eaLnBrk="1" hangingPunct="1"/>
                <a:r>
                  <a:rPr lang="da-DK" altLang="da-DK" sz="1400" b="1" dirty="0" err="1" smtClean="0">
                    <a:solidFill>
                      <a:schemeClr val="tx1"/>
                    </a:solidFill>
                    <a:latin typeface="Courier New" pitchFamily="49" charset="0"/>
                  </a:rPr>
                  <a:t>penUp</a:t>
                </a: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penDown</a:t>
                </a: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</a:p>
              <a:p>
                <a:pPr eaLnBrk="1" hangingPunct="1"/>
                <a:r>
                  <a:rPr lang="da-DK" altLang="da-DK" sz="1400" b="1" dirty="0" smtClean="0">
                    <a:solidFill>
                      <a:schemeClr val="tx1"/>
                    </a:solidFill>
                    <a:latin typeface="Courier New" pitchFamily="49" charset="0"/>
                  </a:rPr>
                  <a:t>...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20491" name="Text Box 14"/>
            <p:cNvSpPr txBox="1">
              <a:spLocks noChangeArrowheads="1"/>
            </p:cNvSpPr>
            <p:nvPr/>
          </p:nvSpPr>
          <p:spPr bwMode="auto">
            <a:xfrm>
              <a:off x="5724127" y="3110421"/>
              <a:ext cx="3094741" cy="95628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square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(double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size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polygon(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n, double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size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1" hangingPunct="1"/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circle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(double radius)</a:t>
              </a:r>
            </a:p>
            <a:p>
              <a:pPr eaLnBrk="1" hangingPunct="1"/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da-DK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25</a:t>
            </a:fld>
            <a:endParaRPr lang="da-DK" altLang="da-DK" dirty="0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67544" y="1124744"/>
            <a:ext cx="518457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Vi antager, at Turtle klassen stiller</a:t>
            </a:r>
            <a:br>
              <a:rPr lang="da-DK" altLang="da-DK" b="1" dirty="0" smtClean="0"/>
            </a:br>
            <a:r>
              <a:rPr lang="da-DK" altLang="da-DK" b="1" dirty="0" smtClean="0"/>
              <a:t>en række simple metoder (tegneoperationer) til rådighed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Flyt, drej, pen op/ned, ...</a:t>
            </a:r>
          </a:p>
          <a:p>
            <a:pPr marL="342900" indent="-342900" eaLnBrk="1" hangingPunct="1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Dem vil vi supplere med nogle mere komplekse metoder</a:t>
            </a:r>
            <a:endParaRPr lang="da-DK" altLang="da-DK" b="1" dirty="0"/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</a:rPr>
              <a:t>Kvadrat, polygon, cirkel, …</a:t>
            </a:r>
            <a:endParaRPr lang="da-DK" altLang="da-DK" sz="1800" kern="0" dirty="0">
              <a:solidFill>
                <a:srgbClr val="000066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67544" y="4221088"/>
            <a:ext cx="842493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Typen double repræsenterer reelle tal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Alle steder, hvor I skal bruge en double kan I </a:t>
            </a:r>
            <a:r>
              <a:rPr lang="da-DK" altLang="da-DK" sz="1800" kern="0" dirty="0" err="1" smtClean="0">
                <a:solidFill>
                  <a:srgbClr val="000066"/>
                </a:solidFill>
                <a:latin typeface="+mn-lt"/>
              </a:rPr>
              <a:t>i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stedet bruge en int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Det omvendte gælder ikke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</a:rPr>
              <a:t>Hvis I vil indtaste et reelt tal indsættes et punktum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</a:rPr>
              <a:t>360.0 er af typen double, mens 360 er af typen int</a:t>
            </a:r>
            <a:endParaRPr lang="da-DK" altLang="da-DK" sz="1800" kern="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Kvadrat</a:t>
            </a:r>
          </a:p>
        </p:txBody>
      </p:sp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1061412" y="2952094"/>
            <a:ext cx="2729880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kvadrat</a:t>
            </a: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move(100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26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4634337" y="2959558"/>
            <a:ext cx="222658" cy="189019"/>
            <a:chOff x="3137239" y="4572760"/>
            <a:chExt cx="222658" cy="189019"/>
          </a:xfrm>
        </p:grpSpPr>
        <p:pic>
          <p:nvPicPr>
            <p:cNvPr id="9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Oval 11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4725129" y="3067315"/>
            <a:ext cx="1152073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grpSp>
        <p:nvGrpSpPr>
          <p:cNvPr id="14" name="Group 13"/>
          <p:cNvGrpSpPr/>
          <p:nvPr/>
        </p:nvGrpSpPr>
        <p:grpSpPr>
          <a:xfrm>
            <a:off x="5773154" y="2961745"/>
            <a:ext cx="222658" cy="189019"/>
            <a:chOff x="3137239" y="4572760"/>
            <a:chExt cx="222658" cy="189019"/>
          </a:xfrm>
        </p:grpSpPr>
        <p:pic>
          <p:nvPicPr>
            <p:cNvPr id="15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Oval 15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5400000">
            <a:off x="5770433" y="2991682"/>
            <a:ext cx="222658" cy="189019"/>
            <a:chOff x="3137239" y="4572760"/>
            <a:chExt cx="222658" cy="189019"/>
          </a:xfrm>
        </p:grpSpPr>
        <p:pic>
          <p:nvPicPr>
            <p:cNvPr id="18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Oval 18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5862094" y="3054068"/>
            <a:ext cx="4832" cy="1080131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grpSp>
        <p:nvGrpSpPr>
          <p:cNvPr id="21" name="Group 20"/>
          <p:cNvGrpSpPr/>
          <p:nvPr/>
        </p:nvGrpSpPr>
        <p:grpSpPr>
          <a:xfrm rot="5400000">
            <a:off x="5773153" y="4071151"/>
            <a:ext cx="222658" cy="189019"/>
            <a:chOff x="3137239" y="4572760"/>
            <a:chExt cx="222658" cy="189019"/>
          </a:xfrm>
        </p:grpSpPr>
        <p:pic>
          <p:nvPicPr>
            <p:cNvPr id="22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Oval 22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4717514" y="4145076"/>
            <a:ext cx="1152073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4733407" y="3064945"/>
            <a:ext cx="4832" cy="1080131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grpSp>
        <p:nvGrpSpPr>
          <p:cNvPr id="26" name="Group 25"/>
          <p:cNvGrpSpPr/>
          <p:nvPr/>
        </p:nvGrpSpPr>
        <p:grpSpPr>
          <a:xfrm rot="10800000">
            <a:off x="5737774" y="4060265"/>
            <a:ext cx="222658" cy="189019"/>
            <a:chOff x="3137239" y="4572760"/>
            <a:chExt cx="222658" cy="189019"/>
          </a:xfrm>
        </p:grpSpPr>
        <p:pic>
          <p:nvPicPr>
            <p:cNvPr id="27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Oval 27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10800000">
            <a:off x="4592053" y="4049379"/>
            <a:ext cx="222658" cy="189019"/>
            <a:chOff x="3137239" y="4572760"/>
            <a:chExt cx="222658" cy="189019"/>
          </a:xfrm>
        </p:grpSpPr>
        <p:pic>
          <p:nvPicPr>
            <p:cNvPr id="30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Oval 30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rot="16200000">
            <a:off x="4622078" y="2942738"/>
            <a:ext cx="222658" cy="189019"/>
            <a:chOff x="3137239" y="4572760"/>
            <a:chExt cx="222658" cy="189019"/>
          </a:xfrm>
        </p:grpSpPr>
        <p:pic>
          <p:nvPicPr>
            <p:cNvPr id="33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Oval 33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35686" y="2940016"/>
            <a:ext cx="222658" cy="189019"/>
            <a:chOff x="3137239" y="4572760"/>
            <a:chExt cx="222658" cy="189019"/>
          </a:xfrm>
        </p:grpSpPr>
        <p:pic>
          <p:nvPicPr>
            <p:cNvPr id="36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Oval 36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 rot="16200000">
            <a:off x="4603876" y="4031690"/>
            <a:ext cx="222658" cy="189019"/>
            <a:chOff x="3137239" y="4572760"/>
            <a:chExt cx="222658" cy="189019"/>
          </a:xfrm>
        </p:grpSpPr>
        <p:pic>
          <p:nvPicPr>
            <p:cNvPr id="39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Oval 39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33218" y="1161133"/>
            <a:ext cx="717340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Vi vil skrive noget kode, der kan tegne et kvadrat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Efter udførelsen af koden skal skildpadden være tilbage i startposition og startvinkel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Koden skal virke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for alle startpositioner og alle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startvinkler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01190" y="2978865"/>
            <a:ext cx="1706682" cy="1644714"/>
            <a:chOff x="6650654" y="4013443"/>
            <a:chExt cx="1706682" cy="1644714"/>
          </a:xfrm>
        </p:grpSpPr>
        <p:sp>
          <p:nvSpPr>
            <p:cNvPr id="43" name="Line 22"/>
            <p:cNvSpPr>
              <a:spLocks noChangeShapeType="1"/>
            </p:cNvSpPr>
            <p:nvPr/>
          </p:nvSpPr>
          <p:spPr bwMode="auto">
            <a:xfrm rot="1833878" flipH="1" flipV="1">
              <a:off x="7205263" y="4378005"/>
              <a:ext cx="11520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 rot="1833878" flipH="1">
              <a:off x="7996062" y="4578026"/>
              <a:ext cx="4832" cy="108013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 rot="1833878" flipH="1" flipV="1">
              <a:off x="6650654" y="5302145"/>
              <a:ext cx="11520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 rot="1833878" flipH="1">
              <a:off x="7018668" y="4013443"/>
              <a:ext cx="4832" cy="108013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grpSp>
        <p:nvGrpSpPr>
          <p:cNvPr id="47" name="Group 46"/>
          <p:cNvGrpSpPr/>
          <p:nvPr/>
        </p:nvGrpSpPr>
        <p:grpSpPr>
          <a:xfrm rot="1833878">
            <a:off x="7368213" y="2970000"/>
            <a:ext cx="222658" cy="189019"/>
            <a:chOff x="3137239" y="4572760"/>
            <a:chExt cx="222658" cy="189019"/>
          </a:xfrm>
        </p:grpSpPr>
        <p:pic>
          <p:nvPicPr>
            <p:cNvPr id="48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82959" y="4797152"/>
            <a:ext cx="717340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Vi har lavet en algoritme, der beskriver, hvordan man tegner et kvadrat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Algoritmen består af to operationer (move og </a:t>
            </a:r>
            <a:r>
              <a:rPr lang="da-DK" altLang="da-DK" sz="1800" kern="0" dirty="0" err="1" smtClean="0">
                <a:solidFill>
                  <a:srgbClr val="000066"/>
                </a:solidFill>
                <a:latin typeface="+mn-lt"/>
              </a:rPr>
              <a:t>turn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) som hver gentages fire gange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4" grpId="0" animBg="1"/>
      <p:bldP spid="25" grpId="0" animBg="1"/>
      <p:bldP spid="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Gentagelser af kode</a:t>
            </a:r>
          </a:p>
        </p:txBody>
      </p:sp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762000" y="1366328"/>
            <a:ext cx="2729880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kvadrat</a:t>
            </a: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move(100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4462609" y="1375608"/>
            <a:ext cx="2592288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kvadrat</a:t>
            </a:r>
          </a:p>
          <a:p>
            <a:r>
              <a:rPr lang="en-US" altLang="da-DK" sz="1600" b="1" i="1" dirty="0" err="1">
                <a:solidFill>
                  <a:srgbClr val="FF0000"/>
                </a:solidFill>
                <a:latin typeface="Courier New" pitchFamily="49" charset="0"/>
              </a:rPr>
              <a:t>gentag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4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i="1" dirty="0" err="1">
                <a:solidFill>
                  <a:srgbClr val="FF0000"/>
                </a:solidFill>
                <a:latin typeface="Courier New" pitchFamily="49" charset="0"/>
              </a:rPr>
              <a:t>gange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move(100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turn(90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4427984" y="3001144"/>
            <a:ext cx="2626913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tolvkant</a:t>
            </a:r>
          </a:p>
          <a:p>
            <a:r>
              <a:rPr lang="en-US" altLang="da-DK" sz="1600" b="1" i="1" dirty="0" err="1" smtClean="0">
                <a:solidFill>
                  <a:srgbClr val="FF0000"/>
                </a:solidFill>
                <a:latin typeface="Courier New" pitchFamily="49" charset="0"/>
              </a:rPr>
              <a:t>gentag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12 </a:t>
            </a:r>
            <a:r>
              <a:rPr lang="en-US" altLang="da-DK" sz="1600" b="1" i="1" dirty="0" err="1" smtClean="0">
                <a:solidFill>
                  <a:srgbClr val="FF0000"/>
                </a:solidFill>
                <a:latin typeface="Courier New" pitchFamily="49" charset="0"/>
              </a:rPr>
              <a:t>gange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move(100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62000" y="2996952"/>
            <a:ext cx="2729880" cy="28007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Tegn tolvkant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move(100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turn(30);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27</a:t>
            </a:fld>
            <a:endParaRPr lang="da-DK" altLang="da-DK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283968" y="4653136"/>
            <a:ext cx="4635624" cy="126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Hurtigere </a:t>
            </a:r>
            <a:r>
              <a:rPr lang="da-DK" altLang="da-DK" b="1" dirty="0"/>
              <a:t>at </a:t>
            </a:r>
            <a:r>
              <a:rPr lang="da-DK" altLang="da-DK" b="1" dirty="0" smtClean="0"/>
              <a:t>skrive</a:t>
            </a:r>
            <a:endParaRPr lang="da-DK" altLang="da-DK" b="1" dirty="0"/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Nemmere at læse og forstå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Lettere at vedligeholde (rette i)</a:t>
            </a:r>
            <a:endParaRPr lang="da-DK" altLang="da-DK" b="1" dirty="0"/>
          </a:p>
        </p:txBody>
      </p:sp>
    </p:spTree>
    <p:extLst>
      <p:ext uri="{BB962C8B-B14F-4D97-AF65-F5344CB8AC3E}">
        <p14:creationId xmlns:p14="http://schemas.microsoft.com/office/powerpoint/2010/main" val="301878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7" grpId="0" animBg="1"/>
      <p:bldP spid="228359" grpId="0" animBg="1"/>
      <p:bldP spid="10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>
                <a:ea typeface="ＭＳ Ｐゴシック" pitchFamily="34" charset="-128"/>
              </a:rPr>
              <a:t>f</a:t>
            </a:r>
            <a:r>
              <a:rPr lang="da-DK" altLang="da-DK" sz="3200" noProof="0" smtClean="0">
                <a:ea typeface="ＭＳ Ｐゴシック" pitchFamily="34" charset="-128"/>
              </a:rPr>
              <a:t>or løkke </a:t>
            </a:r>
            <a:r>
              <a:rPr lang="da-DK" altLang="da-DK" sz="3200" noProof="0" dirty="0" smtClean="0">
                <a:ea typeface="ＭＳ Ｐゴシック" pitchFamily="34" charset="-128"/>
              </a:rPr>
              <a:t>i Java</a:t>
            </a: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899592" y="4885534"/>
            <a:ext cx="4968552" cy="149579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da-DK" sz="2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( </a:t>
            </a:r>
            <a:r>
              <a:rPr lang="en-US" altLang="da-DK" sz="24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=0 ; </a:t>
            </a:r>
            <a:r>
              <a:rPr lang="en-US" altLang="da-DK" sz="2400" b="1" dirty="0" err="1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&lt;4</a:t>
            </a:r>
            <a:r>
              <a:rPr lang="en-US" altLang="da-DK" sz="2400" b="1" dirty="0" smtClean="0">
                <a:latin typeface="Courier New" pitchFamily="49" charset="0"/>
              </a:rPr>
              <a:t> 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i++ 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24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  move(100</a:t>
            </a:r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); turn(90</a:t>
            </a: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28</a:t>
            </a:fld>
            <a:endParaRPr lang="da-DK" altLang="da-DK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828800" y="5062936"/>
            <a:ext cx="1414101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657600" y="5062936"/>
            <a:ext cx="741749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724400" y="5062936"/>
            <a:ext cx="705890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283115" y="5688472"/>
            <a:ext cx="3711969" cy="3399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05263" y="1352725"/>
            <a:ext cx="694529" cy="3694876"/>
            <a:chOff x="1074785" y="1742265"/>
            <a:chExt cx="344693" cy="3355965"/>
          </a:xfrm>
        </p:grpSpPr>
        <p:sp>
          <p:nvSpPr>
            <p:cNvPr id="11" name="Line 22"/>
            <p:cNvSpPr>
              <a:spLocks noChangeShapeType="1"/>
            </p:cNvSpPr>
            <p:nvPr/>
          </p:nvSpPr>
          <p:spPr bwMode="auto">
            <a:xfrm>
              <a:off x="1074785" y="1742265"/>
              <a:ext cx="937" cy="335596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 flipV="1">
              <a:off x="1074785" y="1755538"/>
              <a:ext cx="344693" cy="129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2699792" y="1146156"/>
            <a:ext cx="6048672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ERKLÆRING + INITIALISERING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Lokal variable i af type int</a:t>
            </a:r>
            <a:r>
              <a:rPr lang="da-DK" altLang="da-DK" sz="1800" b="1" dirty="0">
                <a:solidFill>
                  <a:srgbClr val="0000FF"/>
                </a:solidFill>
              </a:rPr>
              <a:t>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med startværdi 0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788569" y="2442299"/>
            <a:ext cx="320385" cy="2617567"/>
            <a:chOff x="1050072" y="1755537"/>
            <a:chExt cx="320385" cy="2304805"/>
          </a:xfrm>
        </p:grpSpPr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H="1">
              <a:off x="1063120" y="1755537"/>
              <a:ext cx="1612" cy="23048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1050072" y="1756783"/>
              <a:ext cx="320385" cy="28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</p:grp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067944" y="2260818"/>
            <a:ext cx="3024336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TEST (boolsk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Falsk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02075" y="3590598"/>
            <a:ext cx="298783" cy="2056432"/>
            <a:chOff x="1089346" y="2258395"/>
            <a:chExt cx="205038" cy="2241951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1093246" y="2258395"/>
              <a:ext cx="8487" cy="22419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1089346" y="2275883"/>
              <a:ext cx="205038" cy="28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4934172" y="3413396"/>
            <a:ext cx="3886300" cy="73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FF0000"/>
                </a:solidFill>
              </a:rPr>
              <a:t>KROP (de ting, der skal gentages)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err="1">
                <a:solidFill>
                  <a:srgbClr val="FF0000"/>
                </a:solidFill>
              </a:rPr>
              <a:t>m</a:t>
            </a:r>
            <a:r>
              <a:rPr lang="da-DK" altLang="da-DK" sz="1800" b="1" dirty="0" err="1" smtClean="0">
                <a:solidFill>
                  <a:srgbClr val="FF0000"/>
                </a:solidFill>
              </a:rPr>
              <a:t>ove</a:t>
            </a:r>
            <a:r>
              <a:rPr lang="da-DK" altLang="da-DK" sz="1800" b="1" dirty="0" smtClean="0">
                <a:solidFill>
                  <a:srgbClr val="FF0000"/>
                </a:solidFill>
              </a:rPr>
              <a:t>(100); </a:t>
            </a:r>
            <a:r>
              <a:rPr lang="da-DK" altLang="da-DK" sz="1800" b="1" dirty="0" err="1" smtClean="0">
                <a:solidFill>
                  <a:srgbClr val="FF0000"/>
                </a:solidFill>
              </a:rPr>
              <a:t>turn</a:t>
            </a:r>
            <a:r>
              <a:rPr lang="da-DK" altLang="da-DK" sz="1800" b="1" dirty="0" smtClean="0">
                <a:solidFill>
                  <a:srgbClr val="FF0000"/>
                </a:solidFill>
              </a:rPr>
              <a:t>(90);</a:t>
            </a:r>
            <a:endParaRPr lang="da-DK" altLang="da-DK" sz="1800" b="1" dirty="0">
              <a:solidFill>
                <a:srgbClr val="FF0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908521" y="4529689"/>
            <a:ext cx="1463680" cy="504899"/>
            <a:chOff x="1102731" y="2202124"/>
            <a:chExt cx="305726" cy="2179649"/>
          </a:xfrm>
        </p:grpSpPr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H="1">
              <a:off x="1104653" y="2202124"/>
              <a:ext cx="405" cy="217964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>
              <a:off x="1102731" y="2228030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</p:grp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6372200" y="4377356"/>
            <a:ext cx="2376264" cy="71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OPDATERING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i++  ≈  i = i+1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34" name="Down Arrow 33"/>
          <p:cNvSpPr/>
          <p:nvPr/>
        </p:nvSpPr>
        <p:spPr bwMode="auto">
          <a:xfrm rot="18787350">
            <a:off x="5087126" y="2922623"/>
            <a:ext cx="292890" cy="515576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6" name="Down Arrow 35"/>
          <p:cNvSpPr/>
          <p:nvPr/>
        </p:nvSpPr>
        <p:spPr bwMode="auto">
          <a:xfrm rot="18787350">
            <a:off x="6113152" y="3896536"/>
            <a:ext cx="292890" cy="626179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8787350">
            <a:off x="3751119" y="1736206"/>
            <a:ext cx="292890" cy="587184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516217" y="2337376"/>
            <a:ext cx="2376265" cy="2271520"/>
            <a:chOff x="6457563" y="2650594"/>
            <a:chExt cx="2288671" cy="2009375"/>
          </a:xfrm>
        </p:grpSpPr>
        <p:sp>
          <p:nvSpPr>
            <p:cNvPr id="38" name="Down Arrow 37"/>
            <p:cNvSpPr/>
            <p:nvPr/>
          </p:nvSpPr>
          <p:spPr bwMode="auto">
            <a:xfrm rot="16200000">
              <a:off x="8324501" y="4300424"/>
              <a:ext cx="127383" cy="591707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Down Arrow 38"/>
            <p:cNvSpPr/>
            <p:nvPr/>
          </p:nvSpPr>
          <p:spPr bwMode="auto">
            <a:xfrm rot="16200000" flipV="1">
              <a:off x="7452749" y="1655408"/>
              <a:ext cx="156513" cy="2146885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Down Arrow 39"/>
            <p:cNvSpPr/>
            <p:nvPr/>
          </p:nvSpPr>
          <p:spPr bwMode="auto">
            <a:xfrm flipV="1">
              <a:off x="8597152" y="2708918"/>
              <a:ext cx="149082" cy="1824111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41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361" y="2541945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Down Arrow 41"/>
          <p:cNvSpPr/>
          <p:nvPr/>
        </p:nvSpPr>
        <p:spPr bwMode="auto">
          <a:xfrm rot="16200000">
            <a:off x="5172034" y="2435289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 flipH="1">
            <a:off x="1187624" y="3993067"/>
            <a:ext cx="2352" cy="104152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189058" y="3489284"/>
            <a:ext cx="1795947" cy="61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(reserveret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982279" y="5067293"/>
            <a:ext cx="577580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Down Arrow 43"/>
          <p:cNvSpPr/>
          <p:nvPr/>
        </p:nvSpPr>
        <p:spPr bwMode="auto">
          <a:xfrm rot="16200000">
            <a:off x="1425930" y="1078539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552030" y="1155058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</a:rPr>
              <a:t>Start</a:t>
            </a:r>
            <a:endParaRPr lang="da-DK" altLang="da-DK" sz="1800" b="1" dirty="0">
              <a:solidFill>
                <a:srgbClr val="7030A0"/>
              </a:solidFill>
            </a:endParaRPr>
          </a:p>
        </p:txBody>
      </p:sp>
      <p:sp>
        <p:nvSpPr>
          <p:cNvPr id="49" name="Rectangle 14"/>
          <p:cNvSpPr>
            <a:spLocks noChangeArrowheads="1"/>
          </p:cNvSpPr>
          <p:nvPr/>
        </p:nvSpPr>
        <p:spPr bwMode="auto">
          <a:xfrm>
            <a:off x="5292081" y="5517232"/>
            <a:ext cx="3698116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da-DK" altLang="da-DK" sz="1400" b="1" dirty="0">
                <a:ln w="11430"/>
                <a:solidFill>
                  <a:srgbClr val="0000CC"/>
                </a:solidFill>
              </a:rPr>
              <a:t>for løkken er en sproglig konstruktion, som gør det let at </a:t>
            </a:r>
            <a:r>
              <a:rPr lang="da-DK" altLang="da-DK" sz="1400" b="1" dirty="0" smtClean="0">
                <a:ln w="11430"/>
                <a:solidFill>
                  <a:srgbClr val="0000CC"/>
                </a:solidFill>
              </a:rPr>
              <a:t>beskrive, </a:t>
            </a:r>
            <a:r>
              <a:rPr lang="da-DK" altLang="da-DK" sz="1400" b="1" dirty="0">
                <a:ln w="11430"/>
                <a:solidFill>
                  <a:srgbClr val="0000CC"/>
                </a:solidFill>
              </a:rPr>
              <a:t>at noget kode (kroppen) skal gentages et antal gange</a:t>
            </a:r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2304443" y="2735230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0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2436030" y="3039069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1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2583991" y="3325821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2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7" name="Rectangle 2"/>
          <p:cNvSpPr>
            <a:spLocks noChangeArrowheads="1"/>
          </p:cNvSpPr>
          <p:nvPr/>
        </p:nvSpPr>
        <p:spPr bwMode="auto">
          <a:xfrm>
            <a:off x="2741015" y="3628372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3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8" name="Rectangle 2"/>
          <p:cNvSpPr>
            <a:spLocks noChangeArrowheads="1"/>
          </p:cNvSpPr>
          <p:nvPr/>
        </p:nvSpPr>
        <p:spPr bwMode="auto">
          <a:xfrm>
            <a:off x="2871306" y="3930189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008000"/>
                </a:solidFill>
              </a:rPr>
              <a:t>4</a:t>
            </a:r>
            <a:endParaRPr lang="da-DK" altLang="da-DK" sz="2800" b="1" dirty="0">
              <a:solidFill>
                <a:srgbClr val="008000"/>
              </a:solidFill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2874077" y="3932960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 smtClean="0">
                <a:solidFill>
                  <a:srgbClr val="FF0000"/>
                </a:solidFill>
              </a:rPr>
              <a:t>4</a:t>
            </a:r>
            <a:endParaRPr lang="da-DK" altLang="da-DK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73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34" grpId="0" animBg="1"/>
      <p:bldP spid="36" grpId="0" animBg="1"/>
      <p:bldP spid="37" grpId="0" animBg="1"/>
      <p:bldP spid="42" grpId="0" animBg="1"/>
      <p:bldP spid="44" grpId="0" animBg="1"/>
      <p:bldP spid="47" grpId="0"/>
      <p:bldP spid="49" grpId="0" animBg="1"/>
      <p:bldP spid="50" grpId="0" animBg="1"/>
      <p:bldP spid="55" grpId="0" animBg="1"/>
      <p:bldP spid="56" grpId="0" animBg="1"/>
      <p:bldP spid="57" grpId="0" animBg="1"/>
      <p:bldP spid="58" grpId="0" animBg="1"/>
      <p:bldP spid="5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549820" y="260350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Metode: kvadrat med længde 100</a:t>
            </a:r>
          </a:p>
        </p:txBody>
      </p:sp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990600" y="1412777"/>
            <a:ext cx="6461720" cy="344709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800" b="1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altLang="da-DK" sz="1800" b="1" dirty="0" smtClean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kvadrat med sidelængde 100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square100()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4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100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90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901044" y="4255386"/>
            <a:ext cx="4575339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</a:rPr>
              <a:t>Det ville være smartere at lave 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metode, </a:t>
            </a:r>
            <a:r>
              <a:rPr lang="da-DK" altLang="da-DK" sz="1600" b="1" dirty="0">
                <a:solidFill>
                  <a:srgbClr val="008000"/>
                </a:solidFill>
              </a:rPr>
              <a:t>der kan tegne kvadrater af vilkårlig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størrelse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20307" y="3056014"/>
            <a:ext cx="491861" cy="248659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555300" y="3406074"/>
            <a:ext cx="3921084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I stedet kunne vi angive længden ved hjælp af en parameter</a:t>
            </a:r>
            <a:endParaRPr lang="da-DK" altLang="da-DK" sz="1600" b="1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539257" y="3013356"/>
            <a:ext cx="403244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Længden 100 indsat direkte i metoden</a:t>
            </a:r>
            <a:endParaRPr lang="da-DK" altLang="da-DK" sz="1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4657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97598" y="1427116"/>
            <a:ext cx="8438897" cy="529991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108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Person(String n,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+ 1;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648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Objekters tilstand i Java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901080" y="1822736"/>
            <a:ext cx="2663868" cy="53520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8065" y="2348880"/>
            <a:ext cx="3744415" cy="2465648"/>
          </a:xfrm>
        </p:spPr>
        <p:txBody>
          <a:bodyPr/>
          <a:lstStyle/>
          <a:p>
            <a:pPr marL="0" lvl="1" indent="0" eaLnBrk="1" hangingPunct="1">
              <a:buNone/>
            </a:pPr>
            <a:r>
              <a:rPr lang="da-DK" altLang="da-DK" sz="1600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Feltvariabler</a:t>
            </a: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r>
              <a:rPr lang="da-DK" altLang="da-DK" sz="1400" b="1" noProof="0" dirty="0" smtClean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Access modifier</a:t>
            </a:r>
            <a:r>
              <a:rPr lang="da-DK" altLang="da-DK" sz="1400" b="1" noProof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, der fortæller hvorfra feltvariablen kan anvendes / tilgås</a:t>
            </a: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r>
              <a:rPr lang="da-DK" altLang="da-DK" sz="1400" b="1" noProof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Access modiferen bør altid være </a:t>
            </a:r>
            <a:r>
              <a:rPr lang="da-DK" altLang="da-DK" sz="1400" b="1" noProof="0" dirty="0" smtClean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private</a:t>
            </a:r>
            <a:endParaRPr lang="da-DK" altLang="da-DK" sz="1400" b="1" dirty="0" smtClean="0">
              <a:solidFill>
                <a:srgbClr val="0000FF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Det</a:t>
            </a:r>
            <a:r>
              <a:rPr lang="da-DK" altLang="da-DK" sz="1400" b="1" noProof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 betyder, at feltvariablen kun kan anvendes / tilgås i objekter af den pågældende klasse</a:t>
            </a:r>
          </a:p>
          <a:p>
            <a:pPr marL="179388" lvl="1" indent="-179388" eaLnBrk="1" hangingPunct="1">
              <a:spcBef>
                <a:spcPts val="600"/>
              </a:spcBef>
              <a:buFontTx/>
              <a:buChar char="•"/>
            </a:pPr>
            <a:r>
              <a:rPr lang="da-DK" altLang="da-DK" sz="1400" b="1" dirty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Type</a:t>
            </a:r>
            <a:r>
              <a:rPr lang="da-DK" altLang="da-DK" sz="1400" b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 der fortæller hvilke værdier feltvariablen kan antage</a:t>
            </a:r>
          </a:p>
          <a:p>
            <a:pPr marL="179388" lvl="1" indent="-179388" eaLnBrk="1" hangingPunct="1">
              <a:spcBef>
                <a:spcPts val="600"/>
              </a:spcBef>
              <a:buFontTx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Navn</a:t>
            </a:r>
            <a:endParaRPr lang="da-DK" altLang="da-DK" sz="1400" b="1" dirty="0">
              <a:solidFill>
                <a:srgbClr val="FF0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endParaRPr lang="da-DK" altLang="da-DK" sz="1400" b="1" noProof="0" dirty="0">
              <a:solidFill>
                <a:srgbClr val="0000FF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800" noProof="0" dirty="0" smtClean="0"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0727" y="1512492"/>
            <a:ext cx="2501744" cy="224868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8948" y="1059462"/>
            <a:ext cx="3500417" cy="520655"/>
          </a:xfr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a-DK" altLang="da-DK" sz="1400" kern="12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Erklæring/beskrivelse af en </a:t>
            </a:r>
            <a:r>
              <a:rPr lang="da-DK" altLang="da-DK" sz="1400" kern="1200" dirty="0">
                <a:ln w="11430"/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klasse</a:t>
            </a:r>
            <a:r>
              <a:rPr lang="da-DK" altLang="da-DK" sz="1400" kern="12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, der hedder </a:t>
            </a:r>
            <a:r>
              <a:rPr lang="da-DK" altLang="da-DK" sz="1400" kern="1200" dirty="0">
                <a:ln w="11430"/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Person</a:t>
            </a:r>
            <a:r>
              <a:rPr lang="da-DK" altLang="da-DK" sz="1400" kern="12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og kan bruges af </a:t>
            </a:r>
            <a:r>
              <a:rPr lang="da-DK" altLang="da-DK" sz="1400" kern="1200" dirty="0" smtClean="0">
                <a:ln w="11430"/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alle</a:t>
            </a:r>
            <a:endParaRPr lang="da-DK" altLang="da-DK" sz="1400" kern="1200" dirty="0">
              <a:ln w="11430"/>
              <a:solidFill>
                <a:srgbClr val="008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 flipV="1">
            <a:off x="2627784" y="1295332"/>
            <a:ext cx="891163" cy="216024"/>
            <a:chOff x="4614193" y="2119718"/>
            <a:chExt cx="7510636" cy="877234"/>
          </a:xfrm>
        </p:grpSpPr>
        <p:sp>
          <p:nvSpPr>
            <p:cNvPr id="13" name="Line 22"/>
            <p:cNvSpPr>
              <a:spLocks noChangeShapeType="1"/>
            </p:cNvSpPr>
            <p:nvPr/>
          </p:nvSpPr>
          <p:spPr bwMode="auto">
            <a:xfrm flipH="1" flipV="1">
              <a:off x="4614193" y="2119718"/>
              <a:ext cx="2573043" cy="87723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 flipV="1">
              <a:off x="7180540" y="2996952"/>
              <a:ext cx="494428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0032" y="1840359"/>
            <a:ext cx="3960440" cy="44104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2000" noProof="0" dirty="0" smtClean="0">
                <a:ea typeface="ＭＳ Ｐゴシック" pitchFamily="34" charset="-128"/>
              </a:rPr>
              <a:t>Tilstand beskrives ved hjælp af</a:t>
            </a:r>
          </a:p>
        </p:txBody>
      </p:sp>
    </p:spTree>
    <p:extLst>
      <p:ext uri="{BB962C8B-B14F-4D97-AF65-F5344CB8AC3E}">
        <p14:creationId xmlns:p14="http://schemas.microsoft.com/office/powerpoint/2010/main" val="20737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p"/>
      <p:bldP spid="1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Metode: kvadrat med vilkårlig størrelse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990600" y="1412776"/>
            <a:ext cx="7181850" cy="344709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 smtClean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altLang="da-DK" sz="1800" b="1" dirty="0" smtClean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Tegn kvadrat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square(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4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turn(90);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545270" y="3380793"/>
            <a:ext cx="2112311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Argument til </a:t>
            </a:r>
            <a:r>
              <a:rPr lang="da-DK" altLang="da-DK" sz="1600" b="1" dirty="0" err="1" smtClean="0"/>
              <a:t>move</a:t>
            </a:r>
            <a:endParaRPr lang="da-DK" altLang="da-DK" sz="1600" dirty="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 flipV="1">
            <a:off x="3260540" y="3336228"/>
            <a:ext cx="284730" cy="214931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551310" y="2934089"/>
            <a:ext cx="2138147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Parameter i </a:t>
            </a:r>
            <a:r>
              <a:rPr lang="da-DK" altLang="da-DK" sz="1600" b="1" dirty="0" err="1" smtClean="0"/>
              <a:t>square</a:t>
            </a:r>
            <a:endParaRPr lang="da-DK" altLang="da-DK" sz="1600" dirty="0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 flipV="1">
            <a:off x="5504780" y="2641161"/>
            <a:ext cx="305603" cy="292969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939158" y="4026696"/>
            <a:ext cx="4377258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</a:rPr>
              <a:t>Det ville være smartere at lave 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metode, </a:t>
            </a:r>
            <a:r>
              <a:rPr lang="da-DK" altLang="da-DK" sz="1600" b="1" dirty="0">
                <a:solidFill>
                  <a:srgbClr val="008000"/>
                </a:solidFill>
              </a:rPr>
              <a:t>der kan tegne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regulære figurer med et vilkårligt antal sider (polygoner)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30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4877912" y="2348880"/>
            <a:ext cx="624530" cy="274004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00581" y="3082661"/>
            <a:ext cx="631903" cy="262118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Metode: polygon med vilkårligt antal sider</a:t>
            </a:r>
          </a:p>
        </p:txBody>
      </p:sp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71600" y="1196752"/>
            <a:ext cx="6696744" cy="317009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regulær n-kant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360.0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31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596569" y="3187576"/>
            <a:ext cx="760241" cy="278160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981779" y="2876552"/>
            <a:ext cx="3672408" cy="74084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/>
              <a:t>To parametre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Den første angiver antallet af sider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Den anden angiver længden af siderne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H="1" flipV="1">
            <a:off x="5652120" y="2448564"/>
            <a:ext cx="216024" cy="4279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1" name="Rectangle 10"/>
          <p:cNvSpPr/>
          <p:nvPr/>
        </p:nvSpPr>
        <p:spPr bwMode="auto">
          <a:xfrm>
            <a:off x="4082143" y="2149390"/>
            <a:ext cx="2514600" cy="274004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 flipV="1">
            <a:off x="3057166" y="3465735"/>
            <a:ext cx="218690" cy="4698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136994" y="5463946"/>
            <a:ext cx="3557815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n er negativ eller 0?</a:t>
            </a:r>
            <a:endParaRPr lang="da-DK" altLang="da-DK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965900" y="3733696"/>
            <a:ext cx="3890805" cy="159787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/>
              <a:t>Reelt </a:t>
            </a:r>
            <a:r>
              <a:rPr lang="da-DK" altLang="da-DK" dirty="0" smtClean="0"/>
              <a:t>tal (double)</a:t>
            </a:r>
            <a:endParaRPr lang="da-DK" altLang="da-DK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For at undgå nedrundingsfejl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Division af to heltal giver et nyt heltal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F.eks. evaluerer 360 </a:t>
            </a:r>
            <a:r>
              <a:rPr lang="da-DK" altLang="da-DK" dirty="0"/>
              <a:t>/ 7 </a:t>
            </a:r>
            <a:r>
              <a:rPr lang="da-DK" altLang="da-DK" dirty="0" smtClean="0"/>
              <a:t>til heltallet 51</a:t>
            </a:r>
            <a:endParaRPr lang="da-DK" altLang="da-DK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Dvs. at man kun drejer 7 * </a:t>
            </a:r>
            <a:r>
              <a:rPr lang="da-DK" altLang="da-DK" dirty="0" smtClean="0"/>
              <a:t>51 </a:t>
            </a:r>
            <a:r>
              <a:rPr lang="da-DK" altLang="da-DK" dirty="0"/>
              <a:t>= </a:t>
            </a:r>
            <a:r>
              <a:rPr lang="da-DK" altLang="da-DK" dirty="0" smtClean="0"/>
              <a:t>357 grader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Skildpadden kommer ikke helt tilbage til startposition og startvinkel</a:t>
            </a:r>
            <a:endParaRPr lang="da-DK" altLang="da-DK" dirty="0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141647" y="5841336"/>
            <a:ext cx="2474389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n er 1?</a:t>
            </a:r>
            <a:endParaRPr lang="da-DK" altLang="da-DK" dirty="0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144418" y="6226493"/>
            <a:ext cx="2474389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n er 2?</a:t>
            </a:r>
            <a:endParaRPr lang="da-DK" altLang="da-DK" dirty="0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6156176" y="5490394"/>
            <a:ext cx="2758573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Om lidt vil vi lave en version, der tjekker, at parameteren n har en fornuftig værdi</a:t>
            </a:r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403" y="5945596"/>
            <a:ext cx="1232429" cy="189019"/>
            <a:chOff x="4301403" y="5945596"/>
            <a:chExt cx="1232429" cy="189019"/>
          </a:xfrm>
        </p:grpSpPr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H="1" flipV="1">
              <a:off x="4301403" y="6040106"/>
              <a:ext cx="11520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311174" y="5945596"/>
              <a:ext cx="222658" cy="189019"/>
              <a:chOff x="3137239" y="4572760"/>
              <a:chExt cx="222658" cy="189019"/>
            </a:xfrm>
          </p:grpSpPr>
          <p:pic>
            <p:nvPicPr>
              <p:cNvPr id="19" name="Picture 1" descr="Screen Shot 2012-09-05 at 22.57.14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90" t="19287" r="15143" b="19255"/>
              <a:stretch/>
            </p:blipFill>
            <p:spPr bwMode="auto">
              <a:xfrm>
                <a:off x="3137239" y="4572760"/>
                <a:ext cx="222658" cy="1890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Oval 19"/>
              <p:cNvSpPr/>
              <p:nvPr/>
            </p:nvSpPr>
            <p:spPr bwMode="auto">
              <a:xfrm>
                <a:off x="3196704" y="4646869"/>
                <a:ext cx="56329" cy="52524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4208643" y="6342686"/>
            <a:ext cx="1235993" cy="189019"/>
            <a:chOff x="4208643" y="6342686"/>
            <a:chExt cx="1235993" cy="189019"/>
          </a:xfrm>
        </p:grpSpPr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 flipV="1">
              <a:off x="4292563" y="6428664"/>
              <a:ext cx="11520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208643" y="6342686"/>
              <a:ext cx="222658" cy="189019"/>
              <a:chOff x="3137239" y="4572760"/>
              <a:chExt cx="222658" cy="189019"/>
            </a:xfrm>
          </p:grpSpPr>
          <p:pic>
            <p:nvPicPr>
              <p:cNvPr id="23" name="Picture 1" descr="Screen Shot 2012-09-05 at 22.57.14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90" t="19287" r="15143" b="19255"/>
              <a:stretch/>
            </p:blipFill>
            <p:spPr bwMode="auto">
              <a:xfrm>
                <a:off x="3137239" y="4572760"/>
                <a:ext cx="222658" cy="1890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Oval 23"/>
              <p:cNvSpPr/>
              <p:nvPr/>
            </p:nvSpPr>
            <p:spPr bwMode="auto">
              <a:xfrm>
                <a:off x="3196704" y="4646869"/>
                <a:ext cx="56329" cy="52524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</p:grp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4981779" y="5426274"/>
            <a:ext cx="641916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Intet</a:t>
            </a:r>
            <a:endParaRPr lang="da-DK" altLang="da-DK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5" grpId="0" animBg="1"/>
      <p:bldP spid="14" grpId="0" animBg="1"/>
      <p:bldP spid="15" grpId="0" animBg="1"/>
      <p:bldP spid="16" grpId="0" animBg="1"/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1835696" y="3140968"/>
            <a:ext cx="3193504" cy="22621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i="1" dirty="0" smtClean="0">
                <a:solidFill>
                  <a:srgbClr val="0000FF"/>
                </a:solidFill>
                <a:latin typeface="Courier New" pitchFamily="49" charset="0"/>
              </a:rPr>
              <a:t>boolsk </a:t>
            </a:r>
            <a:r>
              <a:rPr lang="da-DK" altLang="da-DK" b="1" i="1" dirty="0" smtClean="0">
                <a:solidFill>
                  <a:srgbClr val="0000FF"/>
                </a:solidFill>
                <a:latin typeface="Courier New" pitchFamily="49" charset="0"/>
              </a:rPr>
              <a:t>udtryk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i="1" dirty="0" err="1" smtClean="0">
                <a:solidFill>
                  <a:srgbClr val="0000FF"/>
                </a:solidFill>
                <a:latin typeface="Courier New" pitchFamily="49" charset="0"/>
              </a:rPr>
              <a:t>sætninger</a:t>
            </a:r>
            <a:endParaRPr lang="en-US" altLang="da-DK" b="1" i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i="1" dirty="0" smtClean="0">
                <a:solidFill>
                  <a:srgbClr val="0000FF"/>
                </a:solidFill>
                <a:latin typeface="Courier New" pitchFamily="49" charset="0"/>
              </a:rPr>
              <a:t>sætninger</a:t>
            </a:r>
          </a:p>
          <a:p>
            <a:pPr>
              <a:lnSpc>
                <a:spcPct val="80000"/>
              </a:lnSpc>
            </a:pP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32</a:t>
            </a:fld>
            <a:endParaRPr lang="da-DK" altLang="da-DK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2185968" y="3794277"/>
            <a:ext cx="1583775" cy="3399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3357566" y="2244348"/>
            <a:ext cx="350337" cy="10196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707904" y="2022334"/>
            <a:ext cx="3024336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TEST (boolsk </a:t>
            </a:r>
            <a:r>
              <a:rPr lang="da-DK" altLang="da-DK" sz="1800" b="1" dirty="0" smtClean="0">
                <a:solidFill>
                  <a:srgbClr val="0000FF"/>
                </a:solidFill>
              </a:rPr>
              <a:t>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</a:rPr>
              <a:t>Sand</a:t>
            </a:r>
            <a:endParaRPr lang="da-DK" altLang="da-DK" sz="18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Falsk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3769742" y="3964233"/>
            <a:ext cx="1522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5406875" y="3570964"/>
            <a:ext cx="2981549" cy="870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Sætninger, der skal udføres, hvis det boolske udtryk evaluerer til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sand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>
            <a:off x="1547664" y="2677454"/>
            <a:ext cx="518651" cy="61256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670980" y="2104244"/>
            <a:ext cx="1979712" cy="61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Keywords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(reserverede ord)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900380" y="3272851"/>
            <a:ext cx="349135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402958" y="3264195"/>
            <a:ext cx="2125910" cy="31969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467374" y="221751"/>
            <a:ext cx="856818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Selektering (valg) mellem forskellige kode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172111" y="4761324"/>
            <a:ext cx="1606259" cy="3399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Line 22"/>
          <p:cNvSpPr>
            <a:spLocks noChangeShapeType="1"/>
          </p:cNvSpPr>
          <p:nvPr/>
        </p:nvSpPr>
        <p:spPr bwMode="auto">
          <a:xfrm>
            <a:off x="1009153" y="2700774"/>
            <a:ext cx="806867" cy="174039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55" name="Rectangle 54"/>
          <p:cNvSpPr/>
          <p:nvPr/>
        </p:nvSpPr>
        <p:spPr bwMode="auto">
          <a:xfrm>
            <a:off x="1894838" y="4323026"/>
            <a:ext cx="737062" cy="25839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5373626" y="4501552"/>
            <a:ext cx="2635964" cy="7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Sætninger, der skal udføres, hvis det boolske udtryk evaluerer til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falsk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1835696" y="5688385"/>
            <a:ext cx="3193504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dirty="0" err="1" smtClean="0"/>
              <a:t>else</a:t>
            </a:r>
            <a:r>
              <a:rPr lang="da-DK" altLang="da-DK" dirty="0" smtClean="0"/>
              <a:t> delen kan udelades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dirty="0" smtClean="0"/>
              <a:t>Så udføres der intet, hvis det boolske udtryk evaluerer til falsk</a:t>
            </a:r>
            <a:endParaRPr lang="da-DK" altLang="da-DK" dirty="0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59832" y="1093109"/>
            <a:ext cx="80173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/>
              <a:t>Ved hjælp af en if sætning kan man sikre, at noget kode kun udføres, når bestemte betingelser er opfyldt </a:t>
            </a:r>
          </a:p>
        </p:txBody>
      </p:sp>
      <p:sp>
        <p:nvSpPr>
          <p:cNvPr id="61" name="Line 22"/>
          <p:cNvSpPr>
            <a:spLocks noChangeShapeType="1"/>
          </p:cNvSpPr>
          <p:nvPr/>
        </p:nvSpPr>
        <p:spPr bwMode="auto">
          <a:xfrm flipH="1" flipV="1">
            <a:off x="3766867" y="4927516"/>
            <a:ext cx="1522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855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Færdig polygon metode</a:t>
            </a:r>
          </a:p>
        </p:txBody>
      </p:sp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1043608" y="1052736"/>
            <a:ext cx="7632848" cy="446583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regulær n-kant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 &gt;= 3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move(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turn(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360.0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else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b="1" dirty="0" smtClean="0">
                <a:solidFill>
                  <a:srgbClr val="008000"/>
                </a:solidFill>
                <a:latin typeface="Courier New" pitchFamily="49" charset="0"/>
              </a:rPr>
              <a:t>"n must be &gt;= 3"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33</a:t>
            </a:fld>
            <a:endParaRPr lang="da-DK" altLang="da-DK" dirty="0"/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059891" y="4889508"/>
            <a:ext cx="1728192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Bør vi også tjekke værdien af </a:t>
            </a:r>
            <a:r>
              <a:rPr lang="da-DK" altLang="da-DK" dirty="0" err="1" smtClean="0"/>
              <a:t>size</a:t>
            </a:r>
            <a:r>
              <a:rPr lang="da-DK" altLang="da-DK" dirty="0" smtClean="0"/>
              <a:t>?</a:t>
            </a:r>
            <a:endParaRPr lang="da-DK" altLang="da-DK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878397" y="2674972"/>
            <a:ext cx="3882323" cy="128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5760719" y="3284985"/>
            <a:ext cx="42379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6172321" y="3118331"/>
            <a:ext cx="1615389" cy="73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Tegn polygon med n sider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874702" y="4458536"/>
            <a:ext cx="5237298" cy="3811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623688" y="5082486"/>
            <a:ext cx="3888432" cy="3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</a:rPr>
              <a:t>Udskriv fejlmeddelelse på terminalen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5343768" y="4876379"/>
            <a:ext cx="226253" cy="26903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927336" y="2501208"/>
            <a:ext cx="64807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300179" y="2299567"/>
            <a:ext cx="673860" cy="39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0000FF"/>
                </a:solidFill>
              </a:rPr>
              <a:t>Test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102954" y="2355415"/>
            <a:ext cx="906254" cy="25880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059891" y="5606290"/>
            <a:ext cx="2659783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size er 0?</a:t>
            </a:r>
            <a:endParaRPr lang="da-DK" altLang="da-DK" dirty="0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051720" y="6002153"/>
            <a:ext cx="3200764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 smtClean="0"/>
              <a:t>Hvad sker der, hvis size er negativ?</a:t>
            </a:r>
            <a:endParaRPr lang="da-DK" altLang="da-DK" dirty="0"/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5422501" y="5589240"/>
            <a:ext cx="641916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Intet</a:t>
            </a:r>
            <a:endParaRPr lang="da-DK" altLang="da-DK" sz="1600" dirty="0"/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5436678" y="5986189"/>
            <a:ext cx="3383794" cy="83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/>
              <a:t>Skildpadden bakker, men tegner en korrekt n-kant og returnerer til udgangspositionen</a:t>
            </a: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364122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16" grpId="0" animBg="1"/>
      <p:bldP spid="27" grpId="0"/>
      <p:bldP spid="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Generel metode </a:t>
            </a:r>
            <a:r>
              <a:rPr lang="da-DK" altLang="da-DK" sz="3200" noProof="0" dirty="0">
                <a:sym typeface="Wingdings" panose="05000000000000000000" pitchFamily="2" charset="2"/>
              </a:rPr>
              <a:t></a:t>
            </a:r>
            <a:r>
              <a:rPr lang="da-DK" altLang="da-DK" sz="3200" noProof="0" dirty="0" smtClean="0">
                <a:ea typeface="ＭＳ Ｐゴシック" pitchFamily="34" charset="-128"/>
              </a:rPr>
              <a:t> specifikke metoder</a:t>
            </a:r>
          </a:p>
        </p:txBody>
      </p:sp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1365507" y="1940054"/>
            <a:ext cx="6552728" cy="42473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T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egn regulær n-kant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</a:p>
          <a:p>
            <a:r>
              <a:rPr lang="en-US" altLang="da-DK" sz="1800" b="1" dirty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000066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polygon(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size)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Tegn kvadrat med sidelængde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 size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square(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size)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polygon(4, size);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Tegn cirkel med den angiven radius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circle(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radius)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polygon(100, 2 * radius *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Math.PI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/ 100);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592138" y="1125538"/>
            <a:ext cx="8012112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/>
              <a:t>Vi kan benytte den </a:t>
            </a:r>
            <a:r>
              <a:rPr lang="da-DK" altLang="da-DK" b="1" dirty="0" smtClean="0">
                <a:solidFill>
                  <a:srgbClr val="008000"/>
                </a:solidFill>
              </a:rPr>
              <a:t>generelle</a:t>
            </a:r>
            <a:r>
              <a:rPr lang="da-DK" altLang="da-DK" b="1" dirty="0" smtClean="0"/>
              <a:t> metode polygon til at konstruere mere </a:t>
            </a:r>
            <a:r>
              <a:rPr lang="da-DK" altLang="da-DK" b="1" dirty="0" smtClean="0">
                <a:solidFill>
                  <a:srgbClr val="008000"/>
                </a:solidFill>
              </a:rPr>
              <a:t>specifikke</a:t>
            </a:r>
            <a:r>
              <a:rPr lang="da-DK" altLang="da-DK" b="1" dirty="0" smtClean="0"/>
              <a:t> metoder, der kan tegne kvadrater og cirkler.</a:t>
            </a:r>
            <a:endParaRPr lang="da-DK" altLang="da-DK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34</a:t>
            </a:fld>
            <a:endParaRPr lang="da-DK" altLang="da-DK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488759" y="5513181"/>
            <a:ext cx="1077579" cy="286932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H="1" flipV="1">
            <a:off x="6026610" y="5800113"/>
            <a:ext cx="937" cy="52614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497349" y="6182237"/>
            <a:ext cx="3747059" cy="43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C00000"/>
                </a:solidFill>
              </a:rPr>
              <a:t>Konstanten </a:t>
            </a:r>
            <a:r>
              <a:rPr lang="da-DK" altLang="da-DK" sz="2400" b="1" dirty="0" smtClean="0">
                <a:solidFill>
                  <a:srgbClr val="C00000"/>
                </a:solidFill>
                <a:sym typeface="Symbol"/>
              </a:rPr>
              <a:t></a:t>
            </a:r>
            <a:r>
              <a:rPr lang="da-DK" altLang="da-DK" sz="1800" b="1" dirty="0" smtClean="0">
                <a:solidFill>
                  <a:srgbClr val="C00000"/>
                </a:solidFill>
                <a:sym typeface="Symbol"/>
              </a:rPr>
              <a:t> (fra klassen Math)</a:t>
            </a:r>
            <a:endParaRPr lang="da-DK" altLang="da-DK" sz="1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Vigtige principper for god programmering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5"/>
            <a:ext cx="8568183" cy="3888431"/>
          </a:xfrm>
          <a:noFill/>
        </p:spPr>
        <p:txBody>
          <a:bodyPr/>
          <a:lstStyle/>
          <a:p>
            <a:pPr eaLnBrk="1" hangingPunct="1"/>
            <a:r>
              <a:rPr lang="da-DK" altLang="da-DK" sz="2000" noProof="0" dirty="0" smtClean="0">
                <a:ea typeface="ＭＳ Ｐゴシック" pitchFamily="34" charset="-128"/>
              </a:rPr>
              <a:t>Det kan betale sig at lave gode generelle metoder, som kan genbruges i mange situationer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Parametrisering er nøglen hertil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Det er svært at </a:t>
            </a:r>
            <a:r>
              <a:rPr lang="da-DK" altLang="ja-JP" sz="1800" noProof="0" dirty="0" smtClean="0">
                <a:ea typeface="ＭＳ Ｐゴシック" pitchFamily="34" charset="-128"/>
              </a:rPr>
              <a:t>"opfinde" gode generelle metoder, dvs. at gå fra det konkrete til det</a:t>
            </a:r>
            <a:r>
              <a:rPr lang="da-DK" altLang="ja-JP" sz="1800" noProof="0" dirty="0" smtClean="0">
                <a:ea typeface="ＭＳ Ｐゴシック" pitchFamily="34" charset="-128"/>
                <a:sym typeface="Symbol" pitchFamily="18" charset="2"/>
              </a:rPr>
              <a:t> generelle</a:t>
            </a:r>
            <a:r>
              <a:rPr lang="da-DK" altLang="ja-JP" sz="1800" noProof="0" dirty="0" smtClean="0">
                <a:ea typeface="ＭＳ Ｐゴシック" pitchFamily="34" charset="-128"/>
              </a:rPr>
              <a:t> – men forsøg!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Skeln mellem anvendelse og implementation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Når man anvender en metode, </a:t>
            </a:r>
            <a:r>
              <a:rPr lang="da-DK" altLang="da-DK" sz="1800" dirty="0">
                <a:ea typeface="ＭＳ Ｐゴシック" pitchFamily="34" charset="-128"/>
              </a:rPr>
              <a:t>er det vigtigt at </a:t>
            </a:r>
            <a:r>
              <a:rPr lang="da-DK" altLang="da-DK" sz="1800" dirty="0" smtClean="0">
                <a:ea typeface="ＭＳ Ｐゴシック" pitchFamily="34" charset="-128"/>
              </a:rPr>
              <a:t>forstå,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hvad</a:t>
            </a:r>
            <a:r>
              <a:rPr lang="da-DK" altLang="da-DK" sz="1800" dirty="0">
                <a:ea typeface="ＭＳ Ｐゴシック" pitchFamily="34" charset="-128"/>
              </a:rPr>
              <a:t> operationen </a:t>
            </a:r>
            <a:r>
              <a:rPr lang="da-DK" altLang="da-DK" sz="1800" dirty="0" smtClean="0">
                <a:ea typeface="ＭＳ Ｐゴシック" pitchFamily="34" charset="-128"/>
              </a:rPr>
              <a:t>gør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man </a:t>
            </a:r>
            <a:r>
              <a:rPr lang="da-DK" altLang="da-DK" sz="1800" dirty="0" smtClean="0">
                <a:ea typeface="ＭＳ Ｐゴシック" pitchFamily="34" charset="-128"/>
              </a:rPr>
              <a:t>implementerer </a:t>
            </a:r>
            <a:r>
              <a:rPr lang="da-DK" altLang="da-DK" sz="1800" dirty="0">
                <a:ea typeface="ＭＳ Ｐゴシック" pitchFamily="34" charset="-128"/>
              </a:rPr>
              <a:t>en </a:t>
            </a:r>
            <a:r>
              <a:rPr lang="da-DK" altLang="da-DK" sz="1800" dirty="0" smtClean="0">
                <a:ea typeface="ＭＳ Ｐゴシック" pitchFamily="34" charset="-128"/>
              </a:rPr>
              <a:t>metode, </a:t>
            </a:r>
            <a:r>
              <a:rPr lang="da-DK" altLang="da-DK" sz="1800" dirty="0">
                <a:ea typeface="ＭＳ Ｐゴシック" pitchFamily="34" charset="-128"/>
              </a:rPr>
              <a:t>skal man tage stilling </a:t>
            </a:r>
            <a:r>
              <a:rPr lang="da-DK" altLang="da-DK" sz="1800" dirty="0" smtClean="0">
                <a:ea typeface="ＭＳ Ｐゴシック" pitchFamily="34" charset="-128"/>
              </a:rPr>
              <a:t>til,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hvordan</a:t>
            </a:r>
            <a:r>
              <a:rPr lang="da-DK" altLang="da-DK" sz="1800" dirty="0">
                <a:ea typeface="ＭＳ Ｐゴシック" pitchFamily="34" charset="-128"/>
              </a:rPr>
              <a:t> den skal gøre </a:t>
            </a:r>
            <a:r>
              <a:rPr lang="da-DK" altLang="da-DK" sz="1800" dirty="0" smtClean="0">
                <a:ea typeface="ＭＳ Ｐゴシック" pitchFamily="34" charset="-128"/>
              </a:rPr>
              <a:t>det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skal også skelne – selv om I både er anvender og implementør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35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Forskellige slags variabler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36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66958" y="3002923"/>
            <a:ext cx="6310768" cy="333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String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color;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1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angle = 360.0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move(size);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turn(angle);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715126" y="1033562"/>
            <a:ext cx="6593177" cy="181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har char="•"/>
            </a:pP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Klasser har </a:t>
            </a:r>
            <a:r>
              <a:rPr lang="da-DK" altLang="da-DK" b="1" kern="0" dirty="0" smtClean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feltvariabler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(</a:t>
            </a:r>
            <a:r>
              <a:rPr lang="da-DK" altLang="da-DK" b="1" kern="0" dirty="0" err="1">
                <a:latin typeface="+mn-lt"/>
                <a:cs typeface="ＭＳ Ｐゴシック" pitchFamily="-106" charset="-128"/>
              </a:rPr>
              <a:t>fields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Tilhører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objektet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L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ever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og dør med dette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Bruges til værdier der skal gemmes mellem metodekald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1" kern="0" dirty="0">
                <a:solidFill>
                  <a:srgbClr val="008000"/>
                </a:solidFill>
                <a:latin typeface="+mn-lt"/>
              </a:rPr>
              <a:t>private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som access modifier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293384" y="3328662"/>
            <a:ext cx="2904806" cy="25945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1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Forskellige slags variabler (fortsat)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37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54276" y="3212976"/>
            <a:ext cx="6310768" cy="333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Turtle {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String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color;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1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polygon(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angle = 360.0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n;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move(size);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turn(angle);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275981" y="4117360"/>
            <a:ext cx="2539557" cy="2597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357120" y="4729552"/>
            <a:ext cx="1251808" cy="2361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38690" y="4429155"/>
            <a:ext cx="3347893" cy="2361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958249" y="4429155"/>
            <a:ext cx="1181937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FF0000"/>
                </a:solidFill>
              </a:rPr>
              <a:t>Parametre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 flipV="1">
            <a:off x="6694569" y="4429155"/>
            <a:ext cx="285818" cy="18189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6126361" y="4572781"/>
            <a:ext cx="460249" cy="25793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6548434" y="4716797"/>
            <a:ext cx="165830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FF0000"/>
                </a:solidFill>
              </a:rPr>
              <a:t>Hjælpevariabel</a:t>
            </a: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 flipV="1">
            <a:off x="4629767" y="4948808"/>
            <a:ext cx="290038" cy="1543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913093" y="4948808"/>
            <a:ext cx="1880224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solidFill>
                  <a:srgbClr val="FF0000"/>
                </a:solidFill>
              </a:rPr>
              <a:t>Kontrolvariabel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683567" y="980728"/>
            <a:ext cx="8460433" cy="209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har char="•"/>
            </a:pP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Metoder og konstruktører har </a:t>
            </a:r>
            <a:r>
              <a:rPr lang="da-DK" altLang="da-DK" b="1" kern="0" dirty="0" smtClean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lokale </a:t>
            </a:r>
            <a:r>
              <a:rPr lang="da-DK" altLang="da-DK" b="1" kern="0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variabler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Tilhører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metoden/konstruktøren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Lever og dør med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det enkelte kald af metoden/konstruktøren (eller den enkelte udførelse af en løkke)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Kan </a:t>
            </a:r>
            <a:r>
              <a:rPr lang="da-DK" altLang="da-DK" sz="1800" b="1" kern="0" dirty="0" smtClean="0">
                <a:solidFill>
                  <a:srgbClr val="008000"/>
                </a:solidFill>
                <a:latin typeface="+mn-lt"/>
              </a:rPr>
              <a:t>ikke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bruges til at gemme resultater mellem metodekald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Ingen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access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modifier (kan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aldrig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tilgås ude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nfor metoden/konstruktøren)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4710265" y="5629200"/>
            <a:ext cx="3292439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Det er vigtigt at skelne mellem </a:t>
            </a:r>
            <a:r>
              <a:rPr lang="da-DK" altLang="da-DK" dirty="0" smtClean="0">
                <a:solidFill>
                  <a:srgbClr val="008000"/>
                </a:solidFill>
              </a:rPr>
              <a:t>feltvariabler</a:t>
            </a:r>
            <a:r>
              <a:rPr lang="da-DK" altLang="da-DK" dirty="0" smtClean="0"/>
              <a:t> og </a:t>
            </a:r>
            <a:r>
              <a:rPr lang="da-DK" altLang="da-DK" dirty="0" smtClean="0">
                <a:solidFill>
                  <a:srgbClr val="008000"/>
                </a:solidFill>
              </a:rPr>
              <a:t>lokale variabler</a:t>
            </a:r>
            <a:endParaRPr lang="da-DK" altLang="da-DK" dirty="0">
              <a:solidFill>
                <a:srgbClr val="008000"/>
              </a:solidFill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 smtClean="0"/>
              <a:t>De tjener to helt forskellige formål</a:t>
            </a:r>
            <a:endParaRPr lang="da-DK" altLang="da-DK" dirty="0"/>
          </a:p>
        </p:txBody>
      </p:sp>
      <p:sp>
        <p:nvSpPr>
          <p:cNvPr id="24" name="Rectangle 23"/>
          <p:cNvSpPr/>
          <p:nvPr/>
        </p:nvSpPr>
        <p:spPr>
          <a:xfrm rot="21165640">
            <a:off x="67333" y="5342660"/>
            <a:ext cx="2081585" cy="120032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 </a:t>
            </a:r>
            <a:r>
              <a:rPr lang="en-US" sz="24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af</a:t>
            </a:r>
            <a:r>
              <a:rPr lang="en-US" sz="24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Date </a:t>
            </a:r>
            <a:r>
              <a:rPr lang="en-US" sz="2400" b="1" dirty="0" err="1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klassen</a:t>
            </a:r>
            <a:r>
              <a:rPr lang="en-US" sz="24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i Blue J</a:t>
            </a:r>
            <a:endParaRPr lang="en-US" sz="24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521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124744"/>
            <a:ext cx="5832648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Objekters tilstand og opførsel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Java og BlueJ</a:t>
            </a:r>
          </a:p>
          <a:p>
            <a:pPr marL="342900" lvl="1" indent="-342900" eaLnBrk="1" hangingPunct="1">
              <a:spcBef>
                <a:spcPts val="18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Skabelse af objekter (via new-operatoren)</a:t>
            </a:r>
          </a:p>
          <a:p>
            <a:pPr lvl="1" eaLnBrk="1" hangingPunct="1">
              <a:spcBef>
                <a:spcPts val="600"/>
              </a:spcBef>
              <a:buFontTx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Objekt </a:t>
            </a:r>
            <a:r>
              <a:rPr lang="da-DK" altLang="da-DK" sz="1800" kern="0" dirty="0" smtClean="0">
                <a:ea typeface="ＭＳ Ｐゴシック" pitchFamily="34" charset="-128"/>
              </a:rPr>
              <a:t>referencer og objektdiagrammer</a:t>
            </a:r>
            <a:endParaRPr lang="da-DK" altLang="da-DK" sz="1800" kern="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Iteration (gentagelser) og selektering (valg)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Java's for løkke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Java's if sætning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Parametrisering</a:t>
            </a:r>
            <a:endParaRPr lang="da-DK" altLang="da-DK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Lav </a:t>
            </a:r>
            <a:r>
              <a:rPr lang="da-DK" altLang="da-DK" sz="1800" dirty="0">
                <a:ea typeface="ＭＳ Ｐゴシック" pitchFamily="34" charset="-128"/>
              </a:rPr>
              <a:t>gode generelle metoder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Skeln mellem anvendelse og implementation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/>
              <a:t>Forskellige slags 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Feltvariabler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Lokale variabler</a:t>
            </a:r>
          </a:p>
        </p:txBody>
      </p:sp>
    </p:spTree>
    <p:extLst>
      <p:ext uri="{BB962C8B-B14F-4D97-AF65-F5344CB8AC3E}">
        <p14:creationId xmlns:p14="http://schemas.microsoft.com/office/powerpoint/2010/main" val="38073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da-DK" sz="3200" noProof="0" dirty="0" smtClean="0">
                <a:ea typeface="ＭＳ Ｐゴシック" charset="0"/>
                <a:cs typeface="ＭＳ Ｐゴシック" charset="0"/>
              </a:rPr>
              <a:t>Objektorienteret programmering</a:t>
            </a:r>
            <a:endParaRPr lang="da-DK" sz="3200" noProof="0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43011" name="Picture 5" descr="Nygaard_K_75_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7"/>
          <a:stretch/>
        </p:blipFill>
        <p:spPr bwMode="auto">
          <a:xfrm>
            <a:off x="6585996" y="3861048"/>
            <a:ext cx="1874436" cy="2707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 Box 6"/>
          <p:cNvSpPr txBox="1">
            <a:spLocks noChangeArrowheads="1"/>
          </p:cNvSpPr>
          <p:nvPr/>
        </p:nvSpPr>
        <p:spPr bwMode="auto">
          <a:xfrm>
            <a:off x="602108" y="1052736"/>
            <a:ext cx="821836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har char="•"/>
            </a:pPr>
            <a:r>
              <a:rPr lang="da-DK" altLang="da-DK" b="1" dirty="0">
                <a:latin typeface="+mn-lt"/>
                <a:cs typeface="ＭＳ Ｐゴシック" pitchFamily="-106" charset="-128"/>
              </a:rPr>
              <a:t>I objektorienteret programmering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opfattes et 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program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som en </a:t>
            </a:r>
            <a:r>
              <a:rPr lang="da-DK" altLang="da-DK" b="1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model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, der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beskriver (simulerer) 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opførslen af en del af </a:t>
            </a:r>
            <a:r>
              <a:rPr lang="da-DK" altLang="da-DK" b="1" dirty="0" smtClean="0">
                <a:latin typeface="+mn-lt"/>
                <a:cs typeface="ＭＳ Ｐゴシック" pitchFamily="-106" charset="-128"/>
              </a:rPr>
              <a:t>verden</a:t>
            </a:r>
            <a:endParaRPr lang="da-DK" altLang="da-DK" b="1" dirty="0">
              <a:latin typeface="+mn-lt"/>
              <a:cs typeface="ＭＳ Ｐゴシック" pitchFamily="-106" charset="-128"/>
            </a:endParaRP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I dag har vi f.eks. set på, hvordan vi kan </a:t>
            </a:r>
            <a:r>
              <a:rPr lang="da-DK" altLang="da-DK" sz="1800" b="1" kern="0" dirty="0" smtClean="0">
                <a:solidFill>
                  <a:srgbClr val="000066"/>
                </a:solidFill>
                <a:latin typeface="+mn-lt"/>
              </a:rPr>
              <a:t>modellere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personer (og deres familierelationer) samt hvordan vi kan modellere tegnende skildpadder</a:t>
            </a: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b="1" kern="0" dirty="0" smtClean="0">
                <a:solidFill>
                  <a:srgbClr val="000066"/>
                </a:solidFill>
                <a:latin typeface="+mn-lt"/>
              </a:rPr>
              <a:t>Klasser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modellerer </a:t>
            </a: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begreber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(f.eks.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Person og Turtle)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Objekter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er </a:t>
            </a: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instanser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af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klasser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(f.eks. forskellige personer)</a:t>
            </a: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Det man beskriver kan være noget der eksisterer eller noget, som man gerne vil bygge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4BBFF0A3-FC4E-415E-BA83-286ABBC135C0}" type="slidenum">
              <a:rPr lang="da-DK" altLang="da-DK" smtClean="0"/>
              <a:pPr algn="ctr"/>
              <a:t>39</a:t>
            </a:fld>
            <a:endParaRPr lang="da-DK" altLang="da-DK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83568" y="3933056"/>
            <a:ext cx="5760640" cy="263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 smtClean="0">
                <a:latin typeface="+mn-lt"/>
              </a:rPr>
              <a:t>Ovenstående definitioner stammer fra sproget </a:t>
            </a:r>
            <a:r>
              <a:rPr lang="da-DK" altLang="da-DK" sz="1600" b="1" dirty="0" err="1" smtClean="0">
                <a:latin typeface="+mn-lt"/>
              </a:rPr>
              <a:t>Simula</a:t>
            </a:r>
            <a:r>
              <a:rPr lang="da-DK" altLang="da-DK" sz="1600" b="1" dirty="0" smtClean="0">
                <a:latin typeface="+mn-lt"/>
              </a:rPr>
              <a:t> 67 og er dermed mere end 50 år gamle </a:t>
            </a:r>
            <a:endParaRPr lang="da-DK" altLang="da-DK" sz="1600" b="1" dirty="0">
              <a:latin typeface="+mn-lt"/>
            </a:endParaRPr>
          </a:p>
          <a:p>
            <a:pPr eaLnBrk="1" hangingPunct="1">
              <a:spcBef>
                <a:spcPts val="1200"/>
              </a:spcBef>
            </a:pPr>
            <a:r>
              <a:rPr lang="da-DK" altLang="da-DK" sz="1600" b="1" dirty="0" smtClean="0">
                <a:latin typeface="+mn-lt"/>
              </a:rPr>
              <a:t>De skyldes to nordmænd, Kristen Nygaard og</a:t>
            </a:r>
            <a:r>
              <a:rPr lang="da-DK" altLang="da-DK" sz="1600" b="1" dirty="0">
                <a:latin typeface="+mn-lt"/>
              </a:rPr>
              <a:t> Ole-Johan </a:t>
            </a:r>
            <a:r>
              <a:rPr lang="da-DK" altLang="da-DK" sz="1600" b="1" dirty="0" smtClean="0">
                <a:latin typeface="+mn-lt"/>
              </a:rPr>
              <a:t>Dahl, som grundlagde objekt-orienteret programmering</a:t>
            </a:r>
            <a:endParaRPr lang="da-DK" altLang="da-DK" sz="1600" b="1" dirty="0">
              <a:latin typeface="+mn-lt"/>
            </a:endParaRPr>
          </a:p>
          <a:p>
            <a:pPr marL="180975" indent="-180975" defTabSz="3571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000066"/>
                </a:solidFill>
                <a:latin typeface="+mn-lt"/>
              </a:rPr>
              <a:t>Førstnævnte var gæsteprofessor </a:t>
            </a:r>
            <a:r>
              <a:rPr lang="da-DK" altLang="da-DK" sz="1400" dirty="0">
                <a:solidFill>
                  <a:srgbClr val="000066"/>
                </a:solidFill>
                <a:latin typeface="+mn-lt"/>
              </a:rPr>
              <a:t>på </a:t>
            </a:r>
            <a:r>
              <a:rPr lang="da-DK" altLang="da-DK" sz="1400" dirty="0" smtClean="0">
                <a:solidFill>
                  <a:srgbClr val="000066"/>
                </a:solidFill>
                <a:latin typeface="+mn-lt"/>
              </a:rPr>
              <a:t>Aarhus Universitet i en årrække, hvor han havde stor </a:t>
            </a:r>
            <a:r>
              <a:rPr lang="da-DK" altLang="da-DK" sz="1400" dirty="0">
                <a:solidFill>
                  <a:srgbClr val="000066"/>
                </a:solidFill>
                <a:latin typeface="+mn-lt"/>
              </a:rPr>
              <a:t>betydning </a:t>
            </a:r>
            <a:r>
              <a:rPr lang="da-DK" altLang="da-DK" sz="1400" dirty="0" smtClean="0">
                <a:solidFill>
                  <a:srgbClr val="000066"/>
                </a:solidFill>
                <a:latin typeface="+mn-lt"/>
              </a:rPr>
              <a:t>for opbygningen af datalogi</a:t>
            </a:r>
            <a:endParaRPr lang="da-DK" altLang="da-DK" sz="1400" dirty="0">
              <a:solidFill>
                <a:srgbClr val="000066"/>
              </a:solidFill>
              <a:latin typeface="+mn-lt"/>
            </a:endParaRPr>
          </a:p>
          <a:p>
            <a:pPr marL="180975" indent="-180975" defTabSz="3571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000066"/>
                </a:solidFill>
                <a:latin typeface="+mn-lt"/>
              </a:rPr>
              <a:t>Nygaard-bygningen, som vi er I, </a:t>
            </a:r>
            <a:r>
              <a:rPr lang="da-DK" altLang="da-DK" sz="1400" dirty="0">
                <a:solidFill>
                  <a:srgbClr val="000066"/>
                </a:solidFill>
                <a:latin typeface="+mn-lt"/>
              </a:rPr>
              <a:t>er opkaldt efter </a:t>
            </a:r>
            <a:r>
              <a:rPr lang="da-DK" altLang="da-DK" sz="1400" dirty="0" smtClean="0">
                <a:solidFill>
                  <a:srgbClr val="000066"/>
                </a:solidFill>
                <a:latin typeface="+mn-lt"/>
              </a:rPr>
              <a:t>Kristen</a:t>
            </a:r>
          </a:p>
          <a:p>
            <a:pPr marL="180975" indent="-180975" defTabSz="3571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000066"/>
                </a:solidFill>
                <a:latin typeface="+mn-lt"/>
              </a:rPr>
              <a:t>Auditoriet, som vi er i, er opkaldt efter en anden stor personlighed, </a:t>
            </a:r>
            <a:r>
              <a:rPr lang="da-DK" altLang="da-DK" sz="1400" dirty="0">
                <a:solidFill>
                  <a:srgbClr val="000066"/>
                </a:solidFill>
              </a:rPr>
              <a:t>Peter </a:t>
            </a:r>
            <a:r>
              <a:rPr lang="da-DK" altLang="da-DK" sz="1400" dirty="0" smtClean="0">
                <a:solidFill>
                  <a:srgbClr val="000066"/>
                </a:solidFill>
              </a:rPr>
              <a:t>Bøh-Andersen, </a:t>
            </a:r>
            <a:r>
              <a:rPr lang="da-DK" altLang="da-DK" sz="1400" dirty="0" smtClean="0">
                <a:solidFill>
                  <a:srgbClr val="000066"/>
                </a:solidFill>
                <a:latin typeface="+mn-lt"/>
              </a:rPr>
              <a:t>som havde stor betydning for opbygning af faget Informationsvidenskab ved Aarhus Universitet</a:t>
            </a:r>
            <a:endParaRPr lang="da-DK" altLang="da-DK" sz="1400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081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83334" y="1134385"/>
            <a:ext cx="8552601" cy="562386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Person(String n, </a:t>
            </a:r>
            <a:r>
              <a:rPr lang="en-US" sz="16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a;</a:t>
            </a:r>
          </a:p>
          <a:p>
            <a:pPr>
              <a:lnSpc>
                <a:spcPct val="6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8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  <a:endParaRPr lang="da-DK" sz="16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ts val="1200"/>
              </a:spcBef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setName(String n)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age + 1;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Happy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Objekters</a:t>
            </a:r>
            <a:r>
              <a:rPr lang="da-DK" altLang="da-DK" sz="3200" dirty="0" smtClean="0">
                <a:ea typeface="ＭＳ Ｐゴシック" pitchFamily="34" charset="-128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opførsel i Java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64772" y="2060847"/>
            <a:ext cx="4098174" cy="989924"/>
          </a:xfrm>
          <a:prstGeom prst="rect">
            <a:avLst/>
          </a:prstGeom>
          <a:noFill/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3412" y="1892384"/>
            <a:ext cx="3829148" cy="340882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1600" noProof="0" dirty="0" smtClean="0">
                <a:solidFill>
                  <a:srgbClr val="FF6600"/>
                </a:solidFill>
                <a:ea typeface="ＭＳ Ｐゴシック" pitchFamily="34" charset="-128"/>
              </a:rPr>
              <a:t>Konstruktører</a:t>
            </a:r>
          </a:p>
          <a:p>
            <a:pPr marL="182563" indent="-182563" eaLnBrk="1" hangingPunct="1">
              <a:spcBef>
                <a:spcPts val="200"/>
              </a:spcBef>
            </a:pPr>
            <a:r>
              <a:rPr lang="da-DK" altLang="da-DK" sz="1400" dirty="0" smtClean="0">
                <a:solidFill>
                  <a:srgbClr val="FF0000"/>
                </a:solidFill>
                <a:ea typeface="ＭＳ Ｐゴシック" pitchFamily="34" charset="-128"/>
              </a:rPr>
              <a:t>Skaber og initialiserer</a:t>
            </a:r>
            <a:r>
              <a:rPr lang="da-DK" altLang="da-DK" sz="1400" dirty="0" smtClean="0">
                <a:solidFill>
                  <a:srgbClr val="7030A0"/>
                </a:solidFill>
                <a:ea typeface="ＭＳ Ｐゴシック" pitchFamily="34" charset="-128"/>
              </a:rPr>
              <a:t> </a:t>
            </a:r>
            <a:r>
              <a:rPr lang="da-DK" altLang="da-DK" sz="1400" dirty="0" smtClean="0">
                <a:solidFill>
                  <a:srgbClr val="FF6600"/>
                </a:solidFill>
                <a:ea typeface="ＭＳ Ｐゴシック" pitchFamily="34" charset="-128"/>
              </a:rPr>
              <a:t>et objekt, der tilhører den pågældende klasse</a:t>
            </a:r>
          </a:p>
          <a:p>
            <a:pPr marL="0" indent="0" eaLnBrk="1" hangingPunct="1">
              <a:spcBef>
                <a:spcPts val="1000"/>
              </a:spcBef>
              <a:buNone/>
            </a:pPr>
            <a:r>
              <a:rPr lang="da-DK" altLang="da-DK" sz="1600" dirty="0">
                <a:solidFill>
                  <a:srgbClr val="0000FF"/>
                </a:solidFill>
                <a:ea typeface="ＭＳ Ｐゴシック" pitchFamily="34" charset="-128"/>
              </a:rPr>
              <a:t>Accessor metoder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FF0000"/>
                </a:solidFill>
                <a:ea typeface="ＭＳ Ｐゴシック" pitchFamily="34" charset="-128"/>
              </a:rPr>
              <a:t>Aflæser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 feltvariablers </a:t>
            </a:r>
            <a:r>
              <a:rPr lang="da-DK" altLang="da-DK" sz="1400" dirty="0" smtClean="0">
                <a:solidFill>
                  <a:srgbClr val="0000FF"/>
                </a:solidFill>
                <a:ea typeface="ＭＳ Ｐゴシック" pitchFamily="34" charset="-128"/>
              </a:rPr>
              <a:t>værdi 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og returnerer denne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Hedder ofte </a:t>
            </a:r>
            <a:r>
              <a:rPr lang="da-DK" altLang="da-DK" sz="1400" dirty="0" err="1">
                <a:solidFill>
                  <a:srgbClr val="FF0000"/>
                </a:solidFill>
                <a:ea typeface="ＭＳ Ｐゴシック" pitchFamily="34" charset="-128"/>
              </a:rPr>
              <a:t>getXXX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, hvor XXX er den feltvariabel, der </a:t>
            </a:r>
            <a:r>
              <a:rPr lang="da-DK" altLang="da-DK" sz="1400" dirty="0" smtClean="0">
                <a:solidFill>
                  <a:srgbClr val="0000FF"/>
                </a:solidFill>
                <a:ea typeface="ＭＳ Ｐゴシック" pitchFamily="34" charset="-128"/>
              </a:rPr>
              <a:t>aflæses</a:t>
            </a:r>
          </a:p>
          <a:p>
            <a:pPr marL="0" indent="0" eaLnBrk="1" hangingPunct="1">
              <a:spcBef>
                <a:spcPts val="1000"/>
              </a:spcBef>
              <a:buNone/>
            </a:pPr>
            <a:r>
              <a:rPr lang="da-DK" altLang="da-DK" sz="1600" dirty="0">
                <a:solidFill>
                  <a:srgbClr val="008000"/>
                </a:solidFill>
                <a:ea typeface="ＭＳ Ｐゴシック" pitchFamily="34" charset="-128"/>
              </a:rPr>
              <a:t>Mutator metoder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FF0000"/>
                </a:solidFill>
                <a:ea typeface="ＭＳ Ｐゴシック" pitchFamily="34" charset="-128"/>
              </a:rPr>
              <a:t>Ændrer</a:t>
            </a:r>
            <a:r>
              <a:rPr lang="da-DK" altLang="da-DK" sz="1400" dirty="0">
                <a:solidFill>
                  <a:srgbClr val="008000"/>
                </a:solidFill>
                <a:ea typeface="ＭＳ Ｐゴシック" pitchFamily="34" charset="-128"/>
              </a:rPr>
              <a:t> feltvariablers </a:t>
            </a:r>
            <a:r>
              <a:rPr lang="da-DK" altLang="da-DK" sz="1400" dirty="0" smtClean="0">
                <a:solidFill>
                  <a:srgbClr val="008000"/>
                </a:solidFill>
                <a:ea typeface="ＭＳ Ｐゴシック" pitchFamily="34" charset="-128"/>
              </a:rPr>
              <a:t>værdi</a:t>
            </a:r>
            <a:endParaRPr lang="da-DK" altLang="da-DK" sz="140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008000"/>
                </a:solidFill>
                <a:ea typeface="ＭＳ Ｐゴシック" pitchFamily="34" charset="-128"/>
              </a:rPr>
              <a:t>Hedder ofte </a:t>
            </a:r>
            <a:r>
              <a:rPr lang="da-DK" altLang="da-DK" sz="1400" dirty="0" err="1">
                <a:solidFill>
                  <a:srgbClr val="FF0000"/>
                </a:solidFill>
                <a:ea typeface="ＭＳ Ｐゴシック" pitchFamily="34" charset="-128"/>
              </a:rPr>
              <a:t>setXXX</a:t>
            </a:r>
            <a:r>
              <a:rPr lang="da-DK" altLang="da-DK" sz="1400" dirty="0">
                <a:solidFill>
                  <a:srgbClr val="008000"/>
                </a:solidFill>
                <a:ea typeface="ＭＳ Ｐゴシック" pitchFamily="34" charset="-128"/>
              </a:rPr>
              <a:t>, hvor XXX er den feltvariabel, der </a:t>
            </a:r>
            <a:r>
              <a:rPr lang="da-DK" altLang="da-DK" sz="1400" dirty="0" smtClean="0">
                <a:solidFill>
                  <a:srgbClr val="008000"/>
                </a:solidFill>
                <a:ea typeface="ＭＳ Ｐゴシック" pitchFamily="34" charset="-128"/>
              </a:rPr>
              <a:t>ændres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spc="-40" dirty="0">
                <a:solidFill>
                  <a:srgbClr val="008000"/>
                </a:solidFill>
                <a:ea typeface="ＭＳ Ｐゴシック" pitchFamily="34" charset="-128"/>
              </a:rPr>
              <a:t>K</a:t>
            </a:r>
            <a:r>
              <a:rPr lang="da-DK" altLang="da-DK" sz="1400" spc="-40" dirty="0" smtClean="0">
                <a:solidFill>
                  <a:srgbClr val="008000"/>
                </a:solidFill>
                <a:ea typeface="ＭＳ Ｐゴシック" pitchFamily="34" charset="-128"/>
              </a:rPr>
              <a:t>an også have andre navne (fx </a:t>
            </a:r>
            <a:r>
              <a:rPr lang="da-DK" altLang="da-DK" sz="1400" spc="-40" dirty="0" err="1" smtClean="0">
                <a:solidFill>
                  <a:srgbClr val="008000"/>
                </a:solidFill>
                <a:ea typeface="ＭＳ Ｐゴシック" pitchFamily="34" charset="-128"/>
              </a:rPr>
              <a:t>birthday</a:t>
            </a:r>
            <a:r>
              <a:rPr lang="da-DK" altLang="da-DK" sz="1400" spc="-40" dirty="0" smtClean="0">
                <a:solidFill>
                  <a:srgbClr val="008000"/>
                </a:solidFill>
                <a:ea typeface="ＭＳ Ｐゴシック" pitchFamily="34" charset="-128"/>
              </a:rPr>
              <a:t>)</a:t>
            </a:r>
            <a:endParaRPr lang="da-DK" altLang="da-DK" sz="1400" spc="-4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marL="271463" indent="-271463" eaLnBrk="1" hangingPunct="1">
              <a:spcBef>
                <a:spcPts val="200"/>
              </a:spcBef>
            </a:pPr>
            <a:endParaRPr lang="da-DK" altLang="da-DK" sz="14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marL="182563" indent="-182563" eaLnBrk="1" hangingPunct="1">
              <a:spcBef>
                <a:spcPts val="200"/>
              </a:spcBef>
            </a:pPr>
            <a:endParaRPr lang="da-DK" altLang="da-DK" sz="1400" noProof="0" dirty="0" smtClean="0">
              <a:solidFill>
                <a:srgbClr val="7030A0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765848" y="3171568"/>
            <a:ext cx="3238663" cy="706114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55576" y="4713317"/>
            <a:ext cx="4015929" cy="706582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66674" y="3945924"/>
            <a:ext cx="3256686" cy="700891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55577" y="5503025"/>
            <a:ext cx="6692627" cy="950311"/>
          </a:xfrm>
          <a:prstGeom prst="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6016" y="1340768"/>
            <a:ext cx="4032448" cy="50743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2000" noProof="0" dirty="0" smtClean="0">
                <a:ea typeface="ＭＳ Ｐゴシック" pitchFamily="34" charset="-128"/>
              </a:rPr>
              <a:t>Opførsel beskrives ved hjælp af</a:t>
            </a:r>
          </a:p>
        </p:txBody>
      </p:sp>
    </p:spTree>
    <p:extLst>
      <p:ext uri="{BB962C8B-B14F-4D97-AF65-F5344CB8AC3E}">
        <p14:creationId xmlns:p14="http://schemas.microsoft.com/office/powerpoint/2010/main" val="142922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/>
              <a:t>Studiestartsprøve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496944" cy="3672408"/>
          </a:xfrm>
        </p:spPr>
        <p:txBody>
          <a:bodyPr/>
          <a:lstStyle/>
          <a:p>
            <a:pPr lvl="0"/>
            <a:r>
              <a:rPr lang="da-DK" sz="2000" dirty="0" smtClean="0"/>
              <a:t>Gælder </a:t>
            </a:r>
            <a:r>
              <a:rPr lang="da-DK" sz="2000" dirty="0"/>
              <a:t>alle nye </a:t>
            </a:r>
            <a:r>
              <a:rPr lang="da-DK" sz="2000" dirty="0" smtClean="0"/>
              <a:t>bachelorstuderende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Prøvens </a:t>
            </a:r>
            <a:r>
              <a:rPr lang="da-DK" sz="1800" dirty="0"/>
              <a:t>hovedformål er </a:t>
            </a:r>
            <a:r>
              <a:rPr lang="da-DK" sz="1800" dirty="0" smtClean="0"/>
              <a:t>at identificere de </a:t>
            </a:r>
            <a:r>
              <a:rPr lang="da-DK" sz="1800" dirty="0"/>
              <a:t>studerende, der ikke har påbegyndt studiet, så de kan udmeldes inden det officielle sommeroptag </a:t>
            </a:r>
            <a:r>
              <a:rPr lang="da-DK" sz="1800" dirty="0" smtClean="0"/>
              <a:t>opgøres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I begyndelsen af september </a:t>
            </a:r>
            <a:r>
              <a:rPr lang="da-DK" sz="2000" dirty="0"/>
              <a:t>vil </a:t>
            </a:r>
            <a:r>
              <a:rPr lang="da-DK" sz="2000" dirty="0" smtClean="0"/>
              <a:t>I modtage </a:t>
            </a:r>
            <a:r>
              <a:rPr lang="da-DK" sz="2000" dirty="0"/>
              <a:t>en mail på </a:t>
            </a:r>
            <a:r>
              <a:rPr lang="da-DK" sz="2000" dirty="0" smtClean="0"/>
              <a:t>jeres au-mailadresse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Mailen indeholder et link til et spørgeskema, der handler om studievalg og studiestart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Det er </a:t>
            </a:r>
            <a:r>
              <a:rPr lang="da-DK" sz="1800" b="1" dirty="0">
                <a:solidFill>
                  <a:srgbClr val="008000"/>
                </a:solidFill>
              </a:rPr>
              <a:t>obligatorisk</a:t>
            </a:r>
            <a:r>
              <a:rPr lang="da-DK" sz="1800" dirty="0"/>
              <a:t> at svare og på den måde vise, at I er studieaktive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Hvis I ikke svarer (inden for få dage) bliver I </a:t>
            </a:r>
            <a:r>
              <a:rPr lang="da-DK" sz="1800" b="1" dirty="0">
                <a:solidFill>
                  <a:srgbClr val="008000"/>
                </a:solidFill>
              </a:rPr>
              <a:t>automatisk frameldt</a:t>
            </a:r>
            <a:r>
              <a:rPr lang="da-DK" sz="1800" dirty="0"/>
              <a:t/>
            </a:r>
            <a:br>
              <a:rPr lang="da-DK" sz="1800" dirty="0"/>
            </a:br>
            <a:r>
              <a:rPr lang="da-DK" sz="1800" dirty="0"/>
              <a:t>jeres studie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4628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/>
              <a:t>Husk at forberede jer til øvelserne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08912" cy="4968552"/>
          </a:xfrm>
        </p:spPr>
        <p:txBody>
          <a:bodyPr/>
          <a:lstStyle/>
          <a:p>
            <a:pPr lvl="0"/>
            <a:r>
              <a:rPr lang="da-DK" sz="2000" dirty="0" smtClean="0"/>
              <a:t>Ved øvelserne i Uge 2 skal I beskæftige jer med opgaverne i kapitel 2 og 3 i BlueJ bogen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Opgaverne bør løses, </a:t>
            </a:r>
            <a:r>
              <a:rPr lang="da-DK" sz="1800" u="sng" dirty="0" smtClean="0"/>
              <a:t>mens</a:t>
            </a:r>
            <a:r>
              <a:rPr lang="da-DK" sz="1800" dirty="0" smtClean="0"/>
              <a:t> I læser kapitlerne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Ved øvelserne vil instruktorerne så tage fat i de opgaver, hvor I har problemer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Der vil selvfølgelig også være muligt at få hjælp til tvivlsspørgsmål i kapitlernes tekst og i de tilhørende videonoter (som I også skal se, </a:t>
            </a:r>
            <a:r>
              <a:rPr lang="da-DK" sz="1800" u="sng" dirty="0" smtClean="0"/>
              <a:t>mens</a:t>
            </a:r>
            <a:r>
              <a:rPr lang="da-DK" sz="1800" dirty="0" smtClean="0"/>
              <a:t> i læser kapitlerne)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Derudover skal I (ved anden øvelsesgang) arbejde videre med raflebæger projektet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Nu skal I lave nogle metoder til aftestning af raflebægeret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Derudover skal I generalisere jeres model, således at terninger kan have et vilkårligt antal sider (større end eller lig med 2)</a:t>
            </a:r>
            <a:endParaRPr lang="da-DK" sz="1800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41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771800" y="5762999"/>
            <a:ext cx="3181236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Husk at aflevere Raflebæger 1 og Quiz 1 inden mandag kl. </a:t>
            </a: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14.00</a:t>
            </a:r>
            <a:endParaRPr lang="da-DK" altLang="da-DK" sz="1400" kern="1200" dirty="0" smtClean="0">
              <a:ln w="11430"/>
              <a:solidFill>
                <a:srgbClr val="0000CC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13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86314" y="1075663"/>
            <a:ext cx="8204619" cy="76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</a:rPr>
              <a:t>Stor </a:t>
            </a:r>
            <a:r>
              <a:rPr lang="da-DK" altLang="da-DK" b="1" dirty="0">
                <a:solidFill>
                  <a:srgbClr val="A50021"/>
                </a:solidFill>
              </a:rPr>
              <a:t>spredning med hensyn til </a:t>
            </a:r>
            <a:r>
              <a:rPr lang="da-DK" altLang="da-DK" b="1" dirty="0" smtClean="0">
                <a:solidFill>
                  <a:srgbClr val="A50021"/>
                </a:solidFill>
              </a:rPr>
              <a:t>programmeringserfaring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800" dirty="0" smtClean="0"/>
              <a:t>To tredjedele af jer, der har lille eller slet ingen programmeringserfaring</a:t>
            </a:r>
            <a:endParaRPr lang="da-DK" altLang="da-DK" sz="1800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Programmeringserfaring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42</a:t>
            </a:fld>
            <a:endParaRPr lang="da-DK" altLang="da-DK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86314" y="5513369"/>
            <a:ext cx="8546403" cy="97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spc="-40" dirty="0" smtClean="0">
                <a:solidFill>
                  <a:srgbClr val="A50021"/>
                </a:solidFill>
              </a:rPr>
              <a:t>Det </a:t>
            </a:r>
            <a:r>
              <a:rPr lang="da-DK" altLang="da-DK" b="1" spc="-40" dirty="0">
                <a:solidFill>
                  <a:srgbClr val="A50021"/>
                </a:solidFill>
              </a:rPr>
              <a:t>betyder, at nogle af jer </a:t>
            </a:r>
            <a:r>
              <a:rPr lang="da-DK" altLang="da-DK" b="1" spc="-40" dirty="0" smtClean="0">
                <a:solidFill>
                  <a:srgbClr val="A50021"/>
                </a:solidFill>
              </a:rPr>
              <a:t>vil synes, at det går langsomt her i starten</a:t>
            </a:r>
            <a:endParaRPr lang="da-DK" altLang="da-DK" b="1" spc="-40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300"/>
              </a:spcBef>
            </a:pPr>
            <a:r>
              <a:rPr lang="da-DK" altLang="da-DK" sz="1800" dirty="0" smtClean="0"/>
              <a:t>Det er nødvendigt af hensyn til dem, der har ingen eller lille programmeringserfaring (mere end halvdelen af jer)</a:t>
            </a:r>
            <a:endParaRPr lang="da-DK" altLang="da-DK" sz="20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2195736" y="1824913"/>
            <a:ext cx="3600400" cy="3600400"/>
            <a:chOff x="426046" y="2130556"/>
            <a:chExt cx="3600400" cy="3600400"/>
          </a:xfrm>
        </p:grpSpPr>
        <p:pic>
          <p:nvPicPr>
            <p:cNvPr id="1026" name="Picture 3" descr="image00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29" t="29979" r="29838" b="2044"/>
            <a:stretch/>
          </p:blipFill>
          <p:spPr bwMode="auto">
            <a:xfrm>
              <a:off x="426046" y="2130556"/>
              <a:ext cx="3600400" cy="360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Content Placeholder 2"/>
            <p:cNvSpPr txBox="1">
              <a:spLocks/>
            </p:cNvSpPr>
            <p:nvPr/>
          </p:nvSpPr>
          <p:spPr bwMode="auto">
            <a:xfrm>
              <a:off x="2483768" y="3451535"/>
              <a:ext cx="946017" cy="657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/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rgbClr val="000066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9pPr>
            </a:lstStyle>
            <a:p>
              <a:pPr marL="0" indent="0" algn="ctr" eaLnBrk="1" hangingPunct="1">
                <a:buNone/>
                <a:defRPr/>
              </a:pPr>
              <a:r>
                <a:rPr lang="da-DK" altLang="da-DK" sz="1400" dirty="0" smtClean="0">
                  <a:solidFill>
                    <a:schemeClr val="bg1"/>
                  </a:solidFill>
                  <a:ea typeface="ＭＳ Ｐゴシック" pitchFamily="34" charset="-128"/>
                </a:rPr>
                <a:t>Ingen</a:t>
              </a:r>
            </a:p>
            <a:p>
              <a:pPr marL="0" indent="0" algn="ctr" eaLnBrk="1" hangingPunct="1">
                <a:buNone/>
                <a:defRPr/>
              </a:pPr>
              <a:r>
                <a:rPr lang="da-DK" altLang="da-DK" sz="1400" dirty="0" smtClean="0">
                  <a:solidFill>
                    <a:schemeClr val="bg1"/>
                  </a:solidFill>
                  <a:ea typeface="ＭＳ Ｐゴシック" pitchFamily="34" charset="-128"/>
                </a:rPr>
                <a:t>45%</a:t>
              </a:r>
              <a:endParaRPr lang="da-DK" altLang="da-DK" sz="1400" dirty="0">
                <a:solidFill>
                  <a:schemeClr val="bg1"/>
                </a:solidFill>
                <a:ea typeface="ＭＳ Ｐゴシック" pitchFamily="34" charset="-128"/>
              </a:endParaRPr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 bwMode="auto">
            <a:xfrm>
              <a:off x="1548910" y="4564939"/>
              <a:ext cx="946017" cy="657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/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rgbClr val="000066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9pPr>
            </a:lstStyle>
            <a:p>
              <a:pPr marL="0" indent="0" algn="ctr" eaLnBrk="1" hangingPunct="1">
                <a:buNone/>
                <a:defRPr/>
              </a:pPr>
              <a:r>
                <a:rPr lang="da-DK" altLang="da-DK" sz="1400" dirty="0" smtClean="0">
                  <a:solidFill>
                    <a:schemeClr val="bg1"/>
                  </a:solidFill>
                  <a:ea typeface="ＭＳ Ｐゴシック" pitchFamily="34" charset="-128"/>
                </a:rPr>
                <a:t>Lidt</a:t>
              </a:r>
            </a:p>
            <a:p>
              <a:pPr marL="0" indent="0" algn="ctr" eaLnBrk="1" hangingPunct="1">
                <a:buNone/>
                <a:defRPr/>
              </a:pPr>
              <a:r>
                <a:rPr lang="da-DK" altLang="da-DK" sz="1400" dirty="0" smtClean="0">
                  <a:solidFill>
                    <a:schemeClr val="bg1"/>
                  </a:solidFill>
                  <a:ea typeface="ＭＳ Ｐゴシック" pitchFamily="34" charset="-128"/>
                </a:rPr>
                <a:t>18%</a:t>
              </a:r>
              <a:endParaRPr lang="da-DK" altLang="da-DK" sz="1400" dirty="0">
                <a:solidFill>
                  <a:schemeClr val="bg1"/>
                </a:solidFill>
                <a:ea typeface="ＭＳ Ｐゴシック" pitchFamily="34" charset="-128"/>
              </a:endParaRPr>
            </a:p>
          </p:txBody>
        </p:sp>
        <p:sp>
          <p:nvSpPr>
            <p:cNvPr id="27" name="Content Placeholder 2"/>
            <p:cNvSpPr txBox="1">
              <a:spLocks/>
            </p:cNvSpPr>
            <p:nvPr/>
          </p:nvSpPr>
          <p:spPr bwMode="auto">
            <a:xfrm>
              <a:off x="972302" y="3709587"/>
              <a:ext cx="1027515" cy="542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/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rgbClr val="000066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9pPr>
            </a:lstStyle>
            <a:p>
              <a:pPr marL="0" indent="0" algn="ctr" eaLnBrk="1" hangingPunct="1">
                <a:buNone/>
                <a:defRPr/>
              </a:pPr>
              <a:r>
                <a:rPr lang="da-DK" altLang="da-DK" sz="1400" dirty="0" smtClean="0">
                  <a:solidFill>
                    <a:schemeClr val="bg1"/>
                  </a:solidFill>
                  <a:ea typeface="ＭＳ Ｐゴシック" pitchFamily="34" charset="-128"/>
                </a:rPr>
                <a:t>Medium</a:t>
              </a:r>
            </a:p>
            <a:p>
              <a:pPr marL="0" indent="0" algn="ctr" eaLnBrk="1" hangingPunct="1">
                <a:buNone/>
                <a:defRPr/>
              </a:pPr>
              <a:r>
                <a:rPr lang="da-DK" altLang="da-DK" sz="1400" dirty="0" smtClean="0">
                  <a:solidFill>
                    <a:schemeClr val="bg1"/>
                  </a:solidFill>
                  <a:ea typeface="ＭＳ Ｐゴシック" pitchFamily="34" charset="-128"/>
                </a:rPr>
                <a:t>21%</a:t>
              </a:r>
              <a:endParaRPr lang="da-DK" altLang="da-DK" sz="1400" dirty="0">
                <a:solidFill>
                  <a:schemeClr val="bg1"/>
                </a:solidFill>
                <a:ea typeface="ＭＳ Ｐゴシック" pitchFamily="34" charset="-128"/>
              </a:endParaRPr>
            </a:p>
          </p:txBody>
        </p:sp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1259632" y="2701779"/>
              <a:ext cx="1027515" cy="542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/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rgbClr val="000066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9pPr>
            </a:lstStyle>
            <a:p>
              <a:pPr marL="0" indent="0" algn="ctr" eaLnBrk="1" hangingPunct="1">
                <a:buNone/>
                <a:defRPr/>
              </a:pPr>
              <a:r>
                <a:rPr lang="da-DK" altLang="da-DK" sz="1400" dirty="0" smtClean="0">
                  <a:solidFill>
                    <a:schemeClr val="bg1"/>
                  </a:solidFill>
                  <a:ea typeface="ＭＳ Ｐゴシック" pitchFamily="34" charset="-128"/>
                </a:rPr>
                <a:t>Meget</a:t>
              </a:r>
            </a:p>
            <a:p>
              <a:pPr marL="0" indent="0" algn="ctr" eaLnBrk="1" hangingPunct="1">
                <a:buNone/>
                <a:defRPr/>
              </a:pPr>
              <a:r>
                <a:rPr lang="da-DK" altLang="da-DK" sz="1400" dirty="0" smtClean="0">
                  <a:solidFill>
                    <a:schemeClr val="bg1"/>
                  </a:solidFill>
                  <a:ea typeface="ＭＳ Ｐゴシック" pitchFamily="34" charset="-128"/>
                </a:rPr>
                <a:t>14%</a:t>
              </a:r>
              <a:endParaRPr lang="da-DK" altLang="da-DK" sz="1400" dirty="0">
                <a:solidFill>
                  <a:schemeClr val="bg1"/>
                </a:solidFill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3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 smtClean="0"/>
              <a:t>Hvis I har tid til overs</a:t>
            </a:r>
            <a:endParaRPr lang="da-DK" sz="3200" noProof="0" dirty="0" smtClean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6175" y="1044891"/>
            <a:ext cx="8642329" cy="4328325"/>
          </a:xfrm>
        </p:spPr>
        <p:txBody>
          <a:bodyPr/>
          <a:lstStyle/>
          <a:p>
            <a:r>
              <a:rPr lang="da-DK" sz="1800" dirty="0" smtClean="0"/>
              <a:t>Brug </a:t>
            </a:r>
            <a:r>
              <a:rPr lang="da-DK" sz="1800" dirty="0"/>
              <a:t>mere tid på de andre kurser</a:t>
            </a:r>
          </a:p>
          <a:p>
            <a:pPr lvl="0">
              <a:spcBef>
                <a:spcPts val="1800"/>
              </a:spcBef>
            </a:pPr>
            <a:r>
              <a:rPr lang="da-DK" sz="1800" dirty="0" smtClean="0"/>
              <a:t>Begynd på afleveringsopgaverne til de kommende uger</a:t>
            </a:r>
          </a:p>
          <a:p>
            <a:pPr lvl="1">
              <a:spcBef>
                <a:spcPts val="600"/>
              </a:spcBef>
            </a:pPr>
            <a:r>
              <a:rPr lang="da-DK" sz="1600" dirty="0"/>
              <a:t>De ligger parat til jer på kursets </a:t>
            </a:r>
            <a:r>
              <a:rPr lang="da-DK" sz="1600" dirty="0" smtClean="0"/>
              <a:t>Brightspace sider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1800" dirty="0" smtClean="0"/>
              <a:t>På websiderne Projekt </a:t>
            </a:r>
            <a:r>
              <a:rPr lang="da-DK" sz="1800" dirty="0" err="1" smtClean="0"/>
              <a:t>Euler</a:t>
            </a:r>
            <a:r>
              <a:rPr lang="da-DK" sz="1800" dirty="0" smtClean="0"/>
              <a:t>, </a:t>
            </a:r>
            <a:r>
              <a:rPr lang="da-DK" sz="1800" dirty="0" err="1" smtClean="0"/>
              <a:t>CodingBats</a:t>
            </a:r>
            <a:r>
              <a:rPr lang="da-DK" sz="1800" dirty="0" smtClean="0"/>
              <a:t> og </a:t>
            </a:r>
            <a:r>
              <a:rPr lang="da-DK" sz="1800" dirty="0" err="1" smtClean="0"/>
              <a:t>Kattis</a:t>
            </a:r>
            <a:r>
              <a:rPr lang="da-DK" sz="1800" dirty="0" smtClean="0"/>
              <a:t> findes en masse opgaver, </a:t>
            </a:r>
            <a:r>
              <a:rPr lang="da-DK" sz="1800" dirty="0"/>
              <a:t>hvor I kan øve jer i Java </a:t>
            </a:r>
            <a:r>
              <a:rPr lang="da-DK" sz="1800" dirty="0" smtClean="0"/>
              <a:t>programmering</a:t>
            </a:r>
          </a:p>
          <a:p>
            <a:pPr lvl="1">
              <a:spcBef>
                <a:spcPts val="600"/>
              </a:spcBef>
            </a:pPr>
            <a:r>
              <a:rPr lang="da-DK" sz="1600" dirty="0"/>
              <a:t>Links </a:t>
            </a:r>
            <a:r>
              <a:rPr lang="da-DK" sz="1600" dirty="0" smtClean="0"/>
              <a:t>på ugeoversigten for Uge 3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Deltag i instituttets præ-talentforløbet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dirty="0" smtClean="0"/>
              <a:t>Tilbud til studerende, der har overskud til at lave lidt ekstra udover de normale kurser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spc="-20" dirty="0" smtClean="0"/>
              <a:t>Her i efteråret tilbydes et 5 ECTS kursus med nogle spændende foredrag og opgaver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spc="-20" dirty="0" smtClean="0"/>
              <a:t>Man kan følge hele kurset eller dele af det</a:t>
            </a:r>
            <a:endParaRPr lang="da-DK" sz="1600" spc="-20" dirty="0"/>
          </a:p>
          <a:p>
            <a:pPr lvl="1">
              <a:spcBef>
                <a:spcPts val="600"/>
              </a:spcBef>
            </a:pPr>
            <a:r>
              <a:rPr lang="da-DK" sz="1600" dirty="0" smtClean="0"/>
              <a:t>Mere </a:t>
            </a:r>
            <a:r>
              <a:rPr lang="da-DK" sz="1600" dirty="0"/>
              <a:t>information på </a:t>
            </a:r>
            <a:r>
              <a:rPr lang="da-DK" sz="1600" b="1" dirty="0">
                <a:solidFill>
                  <a:srgbClr val="008000"/>
                </a:solidFill>
              </a:rPr>
              <a:t>cs.au.dk/talent</a:t>
            </a:r>
            <a:r>
              <a:rPr lang="da-DK" sz="1600" dirty="0"/>
              <a:t> og ved </a:t>
            </a:r>
            <a:r>
              <a:rPr lang="da-DK" sz="1600" dirty="0" smtClean="0"/>
              <a:t>et informationsformøde</a:t>
            </a:r>
            <a:endParaRPr lang="da-DK" sz="1600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7740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7931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539552" y="1123226"/>
            <a:ext cx="8513008" cy="554613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Person(String n, </a:t>
            </a:r>
            <a:r>
              <a:rPr lang="en-US" sz="1600" spc="-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da-DK" sz="160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setName(String n)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da-DK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+ 1;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Hoved for konstruktører og metoder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66020" y="3086760"/>
            <a:ext cx="2924235" cy="260597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66020" y="3854354"/>
            <a:ext cx="2457471" cy="274301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6020" y="4662771"/>
            <a:ext cx="3297979" cy="269447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66020" y="5454859"/>
            <a:ext cx="2826263" cy="260141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84326" y="2060848"/>
            <a:ext cx="3413601" cy="257809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21308" y="1196752"/>
            <a:ext cx="452322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600" kern="0" dirty="0">
                <a:solidFill>
                  <a:srgbClr val="FF0000"/>
                </a:solidFill>
                <a:ea typeface="ＭＳ Ｐゴシック" pitchFamily="34" charset="-128"/>
              </a:rPr>
              <a:t>Access </a:t>
            </a:r>
            <a:r>
              <a:rPr lang="da-DK" altLang="da-DK" sz="1600" kern="0" dirty="0" smtClean="0">
                <a:solidFill>
                  <a:srgbClr val="FF0000"/>
                </a:solidFill>
                <a:ea typeface="ＭＳ Ｐゴシック" pitchFamily="34" charset="-128"/>
              </a:rPr>
              <a:t>modifier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Fortæller hvor metoden kan kaldes fra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Er ofte public, men kan også være private</a:t>
            </a:r>
            <a:endParaRPr lang="da-DK" altLang="da-DK" sz="1400" kern="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eaLnBrk="1" hangingPunct="1">
              <a:spcBef>
                <a:spcPts val="1000"/>
              </a:spcBef>
            </a:pPr>
            <a:r>
              <a:rPr lang="da-DK" altLang="da-DK" sz="1600" kern="0" dirty="0">
                <a:solidFill>
                  <a:srgbClr val="FF0000"/>
                </a:solidFill>
                <a:ea typeface="ＭＳ Ｐゴシック" pitchFamily="34" charset="-128"/>
              </a:rPr>
              <a:t>Returtype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spc="-30" dirty="0" smtClean="0">
                <a:solidFill>
                  <a:srgbClr val="0000FF"/>
                </a:solidFill>
                <a:ea typeface="ＭＳ Ｐゴシック" pitchFamily="34" charset="-128"/>
              </a:rPr>
              <a:t>Fortæller hvilke slags værdier metoden returnerer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spc="-70" dirty="0" smtClean="0">
                <a:solidFill>
                  <a:srgbClr val="0000FF"/>
                </a:solidFill>
                <a:ea typeface="ＭＳ Ｐゴシック" pitchFamily="34" charset="-128"/>
              </a:rPr>
              <a:t>Hvis der ikke returneres noget er returtypen void (tom)</a:t>
            </a:r>
            <a:endParaRPr lang="da-DK" altLang="da-DK" sz="1400" kern="0" spc="-7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Konstruktører har ikke en returtype (de kan aldrig returnere noget)</a:t>
            </a:r>
          </a:p>
          <a:p>
            <a:pPr eaLnBrk="1" hangingPunct="1">
              <a:spcBef>
                <a:spcPts val="1000"/>
              </a:spcBef>
            </a:pPr>
            <a:r>
              <a:rPr lang="da-DK" altLang="da-DK" sz="1600" kern="0" dirty="0" smtClean="0">
                <a:solidFill>
                  <a:srgbClr val="FF0000"/>
                </a:solidFill>
                <a:ea typeface="ＭＳ Ｐゴシック" pitchFamily="34" charset="-128"/>
              </a:rPr>
              <a:t>Navn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Konstruktører har altid samme navn som klassen</a:t>
            </a:r>
            <a:endParaRPr lang="da-DK" altLang="da-DK" sz="1600" kern="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eaLnBrk="1" hangingPunct="1">
              <a:spcBef>
                <a:spcPts val="1000"/>
              </a:spcBef>
            </a:pPr>
            <a:r>
              <a:rPr lang="da-DK" altLang="da-DK" sz="1600" kern="0" dirty="0">
                <a:solidFill>
                  <a:srgbClr val="FF0000"/>
                </a:solidFill>
                <a:ea typeface="ＭＳ Ｐゴシック" pitchFamily="34" charset="-128"/>
              </a:rPr>
              <a:t>Parameterliste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Angiver "input" til metoden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>
                <a:solidFill>
                  <a:srgbClr val="0000FF"/>
                </a:solidFill>
                <a:ea typeface="ＭＳ Ｐゴシック" pitchFamily="34" charset="-128"/>
              </a:rPr>
              <a:t>Hvis der ikke er parametre, er parentesen tom </a:t>
            </a:r>
            <a:r>
              <a:rPr lang="da-DK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()</a:t>
            </a:r>
            <a:endParaRPr lang="da-DK" altLang="da-DK" sz="1400" kern="0" dirty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</a:t>
            </a:fld>
            <a:endParaRPr lang="da-DK" altLang="da-DK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980892" y="4870678"/>
            <a:ext cx="3672048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0" indent="0" eaLnBrk="0" hangingPunct="0">
              <a:buNone/>
              <a:defRPr sz="1400" b="1">
                <a:ln w="11430"/>
                <a:solidFill>
                  <a:srgbClr val="0000CC"/>
                </a:solidFill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dirty="0">
                <a:solidFill>
                  <a:srgbClr val="FF0000"/>
                </a:solidFill>
              </a:rPr>
              <a:t>Signatur</a:t>
            </a:r>
            <a:r>
              <a:rPr lang="da-DK" altLang="da-DK" dirty="0"/>
              <a:t> = </a:t>
            </a:r>
            <a:r>
              <a:rPr lang="da-DK" altLang="da-DK" dirty="0" smtClean="0"/>
              <a:t>navn </a:t>
            </a:r>
            <a:r>
              <a:rPr lang="da-DK" altLang="da-DK" dirty="0"/>
              <a:t>+ parametrenes typer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da-DK" altLang="da-DK" dirty="0"/>
              <a:t>Signaturen bestemmes af hovedet 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da-DK" altLang="da-DK" dirty="0"/>
              <a:t>Returtypen indgår ikke i signaturen og det gør parametrenes navne heller ikke</a:t>
            </a:r>
          </a:p>
        </p:txBody>
      </p:sp>
    </p:spTree>
    <p:extLst>
      <p:ext uri="{BB962C8B-B14F-4D97-AF65-F5344CB8AC3E}">
        <p14:creationId xmlns:p14="http://schemas.microsoft.com/office/powerpoint/2010/main" val="354338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Feltvariabler, konstruktører og metoder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220072" y="1333500"/>
            <a:ext cx="3816424" cy="4255740"/>
          </a:xfrm>
        </p:spPr>
        <p:txBody>
          <a:bodyPr/>
          <a:lstStyle/>
          <a:p>
            <a:pPr marL="268288" indent="-268288" eaLnBrk="1" hangingPunct="1"/>
            <a:r>
              <a:rPr lang="da-DK" altLang="da-DK" sz="2000" dirty="0" smtClean="0">
                <a:ea typeface="ＭＳ Ｐゴシック" pitchFamily="34" charset="-128"/>
              </a:rPr>
              <a:t>Feltvariabler (</a:t>
            </a:r>
            <a:r>
              <a:rPr lang="da-DK" altLang="da-DK" sz="2000" dirty="0" err="1" smtClean="0">
                <a:ea typeface="ＭＳ Ｐゴシック" pitchFamily="34" charset="-128"/>
              </a:rPr>
              <a:t>fields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</a:t>
            </a:r>
            <a:r>
              <a:rPr lang="da-DK" altLang="da-DK" sz="1800" dirty="0" smtClean="0">
                <a:ea typeface="ＭＳ Ｐゴシック" pitchFamily="34" charset="-128"/>
              </a:rPr>
              <a:t>estemmer objektets tilstand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erklæres </a:t>
            </a:r>
            <a:r>
              <a:rPr lang="da-DK" altLang="da-DK" sz="1800" dirty="0" smtClean="0">
                <a:ea typeface="ＭＳ Ｐゴシック" pitchFamily="34" charset="-128"/>
              </a:rPr>
              <a:t>altid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private</a:t>
            </a:r>
            <a:endParaRPr lang="da-DK" altLang="da-DK" b="1" dirty="0">
              <a:solidFill>
                <a:srgbClr val="008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kan kun tilgås fra klassens egne konstruktører og metoder (vedkommer ikke andre)</a:t>
            </a:r>
          </a:p>
          <a:p>
            <a:pPr lvl="1" eaLnBrk="1" hangingPunct="1"/>
            <a:endParaRPr lang="da-DK" altLang="da-DK" sz="1800" dirty="0" smtClean="0">
              <a:ea typeface="ＭＳ Ｐゴシック" pitchFamily="34" charset="-128"/>
            </a:endParaRPr>
          </a:p>
          <a:p>
            <a:pPr marL="268288" indent="-268288" eaLnBrk="1" hangingPunct="1"/>
            <a:r>
              <a:rPr lang="da-DK" altLang="da-DK" sz="2000" dirty="0" smtClean="0">
                <a:ea typeface="ＭＳ Ｐゴシック" pitchFamily="34" charset="-128"/>
              </a:rPr>
              <a:t>Konstruktører og metoder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bestemmer objektets opførsel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grænseflade </a:t>
            </a:r>
            <a:r>
              <a:rPr lang="da-DK" altLang="da-DK" sz="1800" dirty="0">
                <a:ea typeface="ＭＳ Ｐゴシック" pitchFamily="34" charset="-128"/>
              </a:rPr>
              <a:t>til omverdenen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erklæres </a:t>
            </a:r>
            <a:r>
              <a:rPr lang="da-DK" altLang="da-DK" sz="1800" dirty="0" smtClean="0">
                <a:ea typeface="ＭＳ Ｐゴシック" pitchFamily="34" charset="-128"/>
              </a:rPr>
              <a:t>oftest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public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kan kaldes fra </a:t>
            </a:r>
            <a:r>
              <a:rPr lang="da-DK" altLang="da-DK" sz="1800" dirty="0" smtClean="0">
                <a:ea typeface="ＭＳ Ｐゴシック" pitchFamily="34" charset="-128"/>
              </a:rPr>
              <a:t>objekter af alle klasser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539552" y="1377950"/>
            <a:ext cx="4680520" cy="40811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age;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Person(String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n,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{ ...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da-DK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getAge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{ ...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birthday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{ ... 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390" name="Rectangle 8"/>
          <p:cNvSpPr>
            <a:spLocks noChangeArrowheads="1"/>
          </p:cNvSpPr>
          <p:nvPr/>
        </p:nvSpPr>
        <p:spPr bwMode="auto">
          <a:xfrm>
            <a:off x="827807" y="1981200"/>
            <a:ext cx="3024114" cy="576263"/>
          </a:xfrm>
          <a:prstGeom prst="rect">
            <a:avLst/>
          </a:prstGeom>
          <a:noFill/>
          <a:ln w="19050">
            <a:solidFill>
              <a:srgbClr val="A5002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827585" y="3645024"/>
            <a:ext cx="3240360" cy="1439724"/>
          </a:xfrm>
          <a:prstGeom prst="rect">
            <a:avLst/>
          </a:prstGeom>
          <a:noFill/>
          <a:ln w="1905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6</a:t>
            </a:fld>
            <a:endParaRPr lang="da-DK" altLang="da-DK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27584" y="2708920"/>
            <a:ext cx="4248472" cy="769217"/>
          </a:xfrm>
          <a:prstGeom prst="rect">
            <a:avLst/>
          </a:prstGeom>
          <a:noFill/>
          <a:ln w="1905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</p:spTree>
    <p:extLst>
      <p:ext uri="{BB962C8B-B14F-4D97-AF65-F5344CB8AC3E}">
        <p14:creationId xmlns:p14="http://schemas.microsoft.com/office/powerpoint/2010/main" val="36375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Klasser og typer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39552" y="1052736"/>
            <a:ext cx="8496944" cy="5472608"/>
          </a:xfrm>
        </p:spPr>
        <p:txBody>
          <a:bodyPr/>
          <a:lstStyle/>
          <a:p>
            <a:pPr marL="268288" indent="-268288" eaLnBrk="1" hangingPunct="1"/>
            <a:r>
              <a:rPr lang="da-DK" altLang="da-DK" sz="2000" dirty="0" smtClean="0">
                <a:ea typeface="ＭＳ Ｐゴシック" pitchFamily="34" charset="-128"/>
              </a:rPr>
              <a:t>Enhver klasse bestemmer en type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vi erklærer en klasse erklærer vi samtidig en type </a:t>
            </a:r>
            <a:r>
              <a:rPr lang="da-DK" altLang="da-DK" sz="1800" dirty="0" smtClean="0">
                <a:ea typeface="ＭＳ Ｐゴシック" pitchFamily="34" charset="-128"/>
              </a:rPr>
              <a:t>(med samme navn)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F.eks. er String en klasse / type erklæret i Javas Standardbibliotek</a:t>
            </a:r>
            <a:endParaRPr lang="da-DK" altLang="da-DK" sz="1800" dirty="0">
              <a:ea typeface="ＭＳ Ｐゴシック" pitchFamily="34" charset="-128"/>
            </a:endParaRPr>
          </a:p>
          <a:p>
            <a:pPr marL="268288" indent="-268288"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En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objekt type</a:t>
            </a:r>
            <a:r>
              <a:rPr lang="da-DK" altLang="da-DK" sz="2000" dirty="0" smtClean="0">
                <a:ea typeface="ＭＳ Ｐゴシック" pitchFamily="34" charset="-128"/>
              </a:rPr>
              <a:t> er en type, der er bestemt via en klasse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 mulige værdier i typen er </a:t>
            </a:r>
            <a:r>
              <a:rPr lang="da-DK" altLang="da-DK" sz="1800" dirty="0" smtClean="0">
                <a:ea typeface="ＭＳ Ｐゴシック" pitchFamily="34" charset="-128"/>
              </a:rPr>
              <a:t>referencer (pegepinde) til de </a:t>
            </a:r>
            <a:r>
              <a:rPr lang="da-DK" altLang="da-DK" sz="1800" u="sng" dirty="0">
                <a:ea typeface="ＭＳ Ｐゴシック" pitchFamily="34" charset="-128"/>
              </a:rPr>
              <a:t>objekter</a:t>
            </a:r>
            <a:r>
              <a:rPr lang="da-DK" altLang="da-DK" sz="1800" dirty="0">
                <a:ea typeface="ＭＳ Ｐゴシック" pitchFamily="34" charset="-128"/>
              </a:rPr>
              <a:t>, der kan skabes (instansieres) af den pågældende klasse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Person og String klasserne er eksempler på objekt typer</a:t>
            </a:r>
            <a:endParaRPr lang="da-DK" altLang="da-DK" sz="1800" dirty="0">
              <a:ea typeface="ＭＳ Ｐゴシック" pitchFamily="34" charset="-128"/>
            </a:endParaRP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Navne på objekt typer (klasser) skrives med stort begyndelsesbogstav (</a:t>
            </a:r>
            <a:r>
              <a:rPr lang="da-DK" altLang="da-DK" sz="1800" u="sng" dirty="0" smtClean="0">
                <a:ea typeface="ＭＳ Ｐゴシック" pitchFamily="34" charset="-128"/>
              </a:rPr>
              <a:t>P</a:t>
            </a:r>
            <a:r>
              <a:rPr lang="da-DK" altLang="da-DK" sz="1800" dirty="0" smtClean="0">
                <a:ea typeface="ＭＳ Ｐゴシック" pitchFamily="34" charset="-128"/>
              </a:rPr>
              <a:t>erson og </a:t>
            </a:r>
            <a:r>
              <a:rPr lang="da-DK" altLang="da-DK" sz="1800" u="sng" dirty="0" smtClean="0">
                <a:ea typeface="ＭＳ Ｐゴシック" pitchFamily="34" charset="-128"/>
              </a:rPr>
              <a:t>S</a:t>
            </a:r>
            <a:r>
              <a:rPr lang="da-DK" altLang="da-DK" sz="1800" dirty="0" smtClean="0">
                <a:ea typeface="ＭＳ Ｐゴシック" pitchFamily="34" charset="-128"/>
              </a:rPr>
              <a:t>tring)</a:t>
            </a:r>
          </a:p>
          <a:p>
            <a:pPr marL="268288" indent="-268288" eaLnBrk="1" hangingPunct="1">
              <a:spcBef>
                <a:spcPts val="1800"/>
              </a:spcBef>
            </a:pPr>
            <a:r>
              <a:rPr lang="da-DK" altLang="da-DK" sz="2000" spc="-60" dirty="0">
                <a:ea typeface="ＭＳ Ｐゴシック" pitchFamily="34" charset="-128"/>
              </a:rPr>
              <a:t>En </a:t>
            </a:r>
            <a:r>
              <a:rPr lang="da-DK" altLang="da-DK" sz="2000" spc="-60" dirty="0" smtClean="0">
                <a:solidFill>
                  <a:srgbClr val="008000"/>
                </a:solidFill>
                <a:ea typeface="ＭＳ Ｐゴシック" pitchFamily="34" charset="-128"/>
              </a:rPr>
              <a:t>primitiv </a:t>
            </a:r>
            <a:r>
              <a:rPr lang="da-DK" altLang="da-DK" sz="2000" spc="-60" dirty="0">
                <a:solidFill>
                  <a:srgbClr val="008000"/>
                </a:solidFill>
                <a:ea typeface="ＭＳ Ｐゴシック" pitchFamily="34" charset="-128"/>
              </a:rPr>
              <a:t>type</a:t>
            </a:r>
            <a:r>
              <a:rPr lang="da-DK" altLang="da-DK" sz="2000" spc="-60" dirty="0">
                <a:ea typeface="ＭＳ Ｐゴシック" pitchFamily="34" charset="-128"/>
              </a:rPr>
              <a:t> er en type med ”simple” </a:t>
            </a:r>
            <a:r>
              <a:rPr lang="da-DK" altLang="da-DK" sz="2000" spc="-60" dirty="0" smtClean="0">
                <a:ea typeface="ＭＳ Ｐゴシック" pitchFamily="34" charset="-128"/>
              </a:rPr>
              <a:t>værdier (der </a:t>
            </a:r>
            <a:r>
              <a:rPr lang="da-DK" altLang="da-DK" sz="2000" spc="-60" dirty="0">
                <a:ea typeface="ＭＳ Ｐゴシック" pitchFamily="34" charset="-128"/>
              </a:rPr>
              <a:t>ikke er </a:t>
            </a:r>
            <a:r>
              <a:rPr lang="da-DK" altLang="da-DK" sz="2000" spc="-60" dirty="0" smtClean="0">
                <a:ea typeface="ＭＳ Ｐゴシック" pitchFamily="34" charset="-128"/>
              </a:rPr>
              <a:t>objekter)</a:t>
            </a:r>
            <a:endParaRPr lang="da-DK" altLang="da-DK" sz="2000" spc="-6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Heltal (int), reelle tal (double) og sandhedsværdier (boolean</a:t>
            </a:r>
            <a:r>
              <a:rPr lang="da-DK" altLang="da-DK" sz="1800" dirty="0">
                <a:ea typeface="ＭＳ Ｐゴシック" pitchFamily="34" charset="-128"/>
              </a:rPr>
              <a:t>) er eksempler på </a:t>
            </a:r>
            <a:r>
              <a:rPr lang="da-DK" altLang="da-DK" sz="1800" dirty="0" smtClean="0">
                <a:ea typeface="ＭＳ Ｐゴシック" pitchFamily="34" charset="-128"/>
              </a:rPr>
              <a:t>primitive </a:t>
            </a:r>
            <a:r>
              <a:rPr lang="da-DK" altLang="da-DK" sz="1800" dirty="0">
                <a:ea typeface="ＭＳ Ｐゴシック" pitchFamily="34" charset="-128"/>
              </a:rPr>
              <a:t>typer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Navne på primitive typer skrives med lille begyndelsesbogstav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(</a:t>
            </a:r>
            <a:r>
              <a:rPr lang="da-DK" altLang="da-DK" sz="1800" u="sng" dirty="0" smtClean="0">
                <a:ea typeface="ＭＳ Ｐゴシック" pitchFamily="34" charset="-128"/>
              </a:rPr>
              <a:t>i</a:t>
            </a:r>
            <a:r>
              <a:rPr lang="da-DK" altLang="da-DK" sz="1800" dirty="0" smtClean="0">
                <a:ea typeface="ＭＳ Ｐゴシック" pitchFamily="34" charset="-128"/>
              </a:rPr>
              <a:t>nt, </a:t>
            </a:r>
            <a:r>
              <a:rPr lang="da-DK" altLang="da-DK" sz="1800" u="sng" dirty="0" smtClean="0">
                <a:ea typeface="ＭＳ Ｐゴシック" pitchFamily="34" charset="-128"/>
              </a:rPr>
              <a:t>d</a:t>
            </a:r>
            <a:r>
              <a:rPr lang="da-DK" altLang="da-DK" sz="1800" dirty="0" smtClean="0">
                <a:ea typeface="ＭＳ Ｐゴシック" pitchFamily="34" charset="-128"/>
              </a:rPr>
              <a:t>ouble og </a:t>
            </a:r>
            <a:r>
              <a:rPr lang="da-DK" altLang="da-DK" sz="1800" u="sng" dirty="0" smtClean="0">
                <a:ea typeface="ＭＳ Ｐゴシック" pitchFamily="34" charset="-128"/>
              </a:rPr>
              <a:t>b</a:t>
            </a:r>
            <a:r>
              <a:rPr lang="da-DK" altLang="da-DK" sz="1800" dirty="0" smtClean="0">
                <a:ea typeface="ＭＳ Ｐゴシック" pitchFamily="34" charset="-128"/>
              </a:rPr>
              <a:t>oolean)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1541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02042" y="1385997"/>
            <a:ext cx="5643851" cy="5034386"/>
            <a:chOff x="402042" y="1385997"/>
            <a:chExt cx="5643851" cy="5034386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042" y="1385997"/>
              <a:ext cx="5643851" cy="503438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Objekters </a:t>
            </a:r>
            <a:r>
              <a:rPr lang="da-DK" altLang="da-DK" sz="3200" dirty="0">
                <a:ea typeface="ＭＳ Ｐゴシック" pitchFamily="34" charset="-128"/>
              </a:rPr>
              <a:t>tilstand </a:t>
            </a:r>
            <a:r>
              <a:rPr lang="da-DK" altLang="da-DK" sz="3200" noProof="0" dirty="0" smtClean="0">
                <a:ea typeface="ＭＳ Ｐゴシック" pitchFamily="34" charset="-128"/>
              </a:rPr>
              <a:t>og opførsel i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BlueJ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8</a:t>
            </a:fld>
            <a:endParaRPr lang="da-DK" altLang="da-DK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299024" y="3708557"/>
            <a:ext cx="963385" cy="59266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1122" y="4108453"/>
            <a:ext cx="1866900" cy="2238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 bwMode="auto">
          <a:xfrm>
            <a:off x="2886610" y="4214593"/>
            <a:ext cx="1718376" cy="228590"/>
          </a:xfrm>
          <a:prstGeom prst="roundRect">
            <a:avLst/>
          </a:prstGeom>
          <a:noFill/>
          <a:ln w="12700" cap="flat" cmpd="sng" algn="ctr">
            <a:solidFill>
              <a:srgbClr val="068E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68EEA"/>
              </a:solidFill>
              <a:effectLst/>
              <a:latin typeface="Arial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6452077" y="5589238"/>
            <a:ext cx="446406" cy="692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6898483" y="5227640"/>
            <a:ext cx="2150931" cy="759311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dirty="0" err="1" smtClean="0">
                <a:solidFill>
                  <a:srgbClr val="FF0000"/>
                </a:solidFill>
              </a:rPr>
              <a:t>Inspector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, hvori vi kan se værdierne af feltvariablerne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3165" y="4561104"/>
            <a:ext cx="3798912" cy="21587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0400" y="988228"/>
            <a:ext cx="3335803" cy="2937240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542063" y="2336783"/>
            <a:ext cx="566352" cy="16404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person1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184151" y="2664463"/>
            <a:ext cx="540575" cy="16838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"Peter"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214430" y="2923652"/>
            <a:ext cx="262218" cy="18530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24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5526323" y="1772816"/>
            <a:ext cx="14259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 flipV="1">
            <a:off x="5001141" y="2004432"/>
            <a:ext cx="2143729" cy="55050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6770602" y="2268197"/>
            <a:ext cx="2290759" cy="537712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spc="-80" dirty="0">
                <a:solidFill>
                  <a:srgbClr val="FF0000"/>
                </a:solidFill>
              </a:rPr>
              <a:t>n skal have typen String</a:t>
            </a:r>
          </a:p>
          <a:p>
            <a:pPr eaLnBrk="1" hangingPunct="1">
              <a:lnSpc>
                <a:spcPct val="90000"/>
              </a:lnSpc>
            </a:pPr>
            <a:r>
              <a:rPr lang="da-DK" altLang="da-DK" sz="1600" b="1" spc="-80" dirty="0">
                <a:solidFill>
                  <a:srgbClr val="FF0000"/>
                </a:solidFill>
              </a:rPr>
              <a:t>a skal have typen </a:t>
            </a:r>
            <a:r>
              <a:rPr lang="da-DK" altLang="da-DK" sz="1600" b="1" spc="-80" dirty="0" smtClean="0">
                <a:solidFill>
                  <a:srgbClr val="FF0000"/>
                </a:solidFill>
              </a:rPr>
              <a:t>int </a:t>
            </a:r>
            <a:r>
              <a:rPr lang="da-DK" altLang="da-DK" sz="1600" b="1" spc="-60" dirty="0" smtClean="0">
                <a:solidFill>
                  <a:srgbClr val="FF0000"/>
                </a:solidFill>
              </a:rPr>
              <a:t>    </a:t>
            </a:r>
            <a:endParaRPr lang="da-DK" altLang="da-DK" sz="1600" b="1" spc="-60" dirty="0">
              <a:solidFill>
                <a:srgbClr val="FF0000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898483" y="1503960"/>
            <a:ext cx="1931753" cy="537712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dirty="0" smtClean="0">
                <a:solidFill>
                  <a:srgbClr val="FF0000"/>
                </a:solidFill>
              </a:rPr>
              <a:t>n personens navn</a:t>
            </a:r>
          </a:p>
          <a:p>
            <a:pPr eaLnBrk="1" hangingPunct="1">
              <a:lnSpc>
                <a:spcPct val="90000"/>
              </a:lnSpc>
            </a:pPr>
            <a:r>
              <a:rPr lang="da-DK" altLang="da-DK" sz="1600" b="1" dirty="0">
                <a:solidFill>
                  <a:srgbClr val="FF0000"/>
                </a:solidFill>
              </a:rPr>
              <a:t>a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 personens alder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5135611" y="2434735"/>
            <a:ext cx="1785141" cy="82841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6770601" y="3019228"/>
            <a:ext cx="2283752" cy="537712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dirty="0" smtClean="0">
                <a:solidFill>
                  <a:srgbClr val="FF0000"/>
                </a:solidFill>
              </a:rPr>
              <a:t>Reference (pegepind) til det nye objekt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3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30" grpId="0" animBg="1"/>
      <p:bldP spid="31" grpId="0" animBg="1"/>
      <p:bldP spid="15" grpId="0" animBg="1"/>
      <p:bldP spid="17" grpId="0" animBg="1"/>
      <p:bldP spid="18" grpId="0" animBg="1"/>
      <p:bldP spid="20" grpId="0" animBg="1"/>
      <p:bldP spid="27" grpId="0" animBg="1"/>
      <p:bldP spid="25" grpId="0" animBg="1"/>
      <p:bldP spid="21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Lad os lave endnu et Person objekt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9</a:t>
            </a:fld>
            <a:endParaRPr lang="da-DK" altLang="da-DK" dirty="0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6489398" y="4830926"/>
            <a:ext cx="2488499" cy="98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 to objekter har de samme feltvariabler, men med forskellige værdier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3165" y="4561104"/>
            <a:ext cx="3798912" cy="215872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390400" y="988228"/>
            <a:ext cx="3335803" cy="2937240"/>
            <a:chOff x="3390400" y="988228"/>
            <a:chExt cx="3335803" cy="293724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90400" y="988228"/>
              <a:ext cx="3335803" cy="293724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98882" y="2333904"/>
              <a:ext cx="489980" cy="194143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/>
          <a:srcRect l="271" t="1" b="2607"/>
          <a:stretch/>
        </p:blipFill>
        <p:spPr>
          <a:xfrm>
            <a:off x="5270121" y="2381102"/>
            <a:ext cx="3789922" cy="2180002"/>
          </a:xfrm>
          <a:prstGeom prst="rect">
            <a:avLst/>
          </a:prstGeom>
        </p:spPr>
      </p:pic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184151" y="2664463"/>
            <a:ext cx="540575" cy="16838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"Anna"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4214430" y="2923652"/>
            <a:ext cx="262218" cy="185308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18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4524135" y="2336782"/>
            <a:ext cx="566352" cy="16404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person2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299024" y="3708557"/>
            <a:ext cx="963385" cy="59266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1122" y="4108453"/>
            <a:ext cx="1866900" cy="2238375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 bwMode="auto">
          <a:xfrm>
            <a:off x="2886610" y="4214593"/>
            <a:ext cx="1718376" cy="228590"/>
          </a:xfrm>
          <a:prstGeom prst="roundRect">
            <a:avLst/>
          </a:prstGeom>
          <a:noFill/>
          <a:ln w="12700" cap="flat" cmpd="sng" algn="ctr">
            <a:solidFill>
              <a:srgbClr val="068E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68EEA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83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 animBg="1"/>
      <p:bldP spid="29" grpId="0" animBg="1"/>
      <p:bldP spid="27" grpId="0" animBg="1"/>
      <p:bldP spid="26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8049</TotalTime>
  <Words>3711</Words>
  <Application>Microsoft Office PowerPoint</Application>
  <PresentationFormat>On-screen Show (4:3)</PresentationFormat>
  <Paragraphs>769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ＭＳ Ｐゴシック</vt:lpstr>
      <vt:lpstr>Arial</vt:lpstr>
      <vt:lpstr>Courier New</vt:lpstr>
      <vt:lpstr>Helvetica</vt:lpstr>
      <vt:lpstr>Monotype Sorts</vt:lpstr>
      <vt:lpstr>Symbol</vt:lpstr>
      <vt:lpstr>Times New Roman</vt:lpstr>
      <vt:lpstr>Trebuchet MS</vt:lpstr>
      <vt:lpstr>Wingdings</vt:lpstr>
      <vt:lpstr>Standarddesign</vt:lpstr>
      <vt:lpstr>Forelæsning Uge 1 – Torsdag </vt:lpstr>
      <vt:lpstr>● Objekters tilstand og opførsel i Java</vt:lpstr>
      <vt:lpstr>Objekters tilstand i Java</vt:lpstr>
      <vt:lpstr>Objekters opførsel i Java</vt:lpstr>
      <vt:lpstr>Hoved for konstruktører og metoder</vt:lpstr>
      <vt:lpstr>Feltvariabler, konstruktører og metoder</vt:lpstr>
      <vt:lpstr>Klasser og typer</vt:lpstr>
      <vt:lpstr>● Objekters tilstand og opførsel i BlueJ</vt:lpstr>
      <vt:lpstr>Lad os lave endnu et Person objekt</vt:lpstr>
      <vt:lpstr>Lad os højreklikke på person2</vt:lpstr>
      <vt:lpstr>Kald af metoden getAge (accessor)</vt:lpstr>
      <vt:lpstr>Kald af metoden setName (mutator)</vt:lpstr>
      <vt:lpstr>Kald af metoden birthday (mutator)</vt:lpstr>
      <vt:lpstr>Kald af metoden isTeenager (accessor)</vt:lpstr>
      <vt:lpstr>Lad os kalde metoden birthday igen</vt:lpstr>
      <vt:lpstr>Lad os kalde metoden isTeenager igen</vt:lpstr>
      <vt:lpstr>Java kode for Person klassen</vt:lpstr>
      <vt:lpstr>● Skabelse af objekter (new operator)</vt:lpstr>
      <vt:lpstr>Endnu et objekt</vt:lpstr>
      <vt:lpstr>Metoden setFather (mutator metode)</vt:lpstr>
      <vt:lpstr>Metoden birthday (mutator metode)</vt:lpstr>
      <vt:lpstr>Én person – to referencer</vt:lpstr>
      <vt:lpstr>To personer – én reference</vt:lpstr>
      <vt:lpstr>PowerPoint Presentation</vt:lpstr>
      <vt:lpstr>Programmering af skildpadden</vt:lpstr>
      <vt:lpstr>Kvadrat</vt:lpstr>
      <vt:lpstr>Gentagelser af kode</vt:lpstr>
      <vt:lpstr>for løkke i Java</vt:lpstr>
      <vt:lpstr>Metode: kvadrat med længde 100</vt:lpstr>
      <vt:lpstr>Metode: kvadrat med vilkårlig størrelse</vt:lpstr>
      <vt:lpstr>Metode: polygon med vilkårligt antal sider</vt:lpstr>
      <vt:lpstr>PowerPoint Presentation</vt:lpstr>
      <vt:lpstr>Færdig polygon metode</vt:lpstr>
      <vt:lpstr>Generel metode  specifikke metoder</vt:lpstr>
      <vt:lpstr>Vigtige principper for god programmering</vt:lpstr>
      <vt:lpstr>● Forskellige slags variabler</vt:lpstr>
      <vt:lpstr>Forskellige slags variabler (fortsat)</vt:lpstr>
      <vt:lpstr>● Opsummering</vt:lpstr>
      <vt:lpstr>Objektorienteret programmering</vt:lpstr>
      <vt:lpstr>Studiestartsprøve</vt:lpstr>
      <vt:lpstr>Husk at forberede jer til øvelserne</vt:lpstr>
      <vt:lpstr>Programmeringserfaring</vt:lpstr>
      <vt:lpstr>Hvis I har tid til overs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643</cp:revision>
  <cp:lastPrinted>2017-08-31T13:33:53Z</cp:lastPrinted>
  <dcterms:created xsi:type="dcterms:W3CDTF">2009-09-02T10:07:09Z</dcterms:created>
  <dcterms:modified xsi:type="dcterms:W3CDTF">2024-08-26T09:34:20Z</dcterms:modified>
</cp:coreProperties>
</file>