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2" r:id="rId24"/>
    <p:sldId id="426" r:id="rId25"/>
    <p:sldId id="427" r:id="rId26"/>
    <p:sldId id="398" r:id="rId27"/>
    <p:sldId id="428" r:id="rId28"/>
    <p:sldId id="429" r:id="rId29"/>
    <p:sldId id="361" r:id="rId30"/>
    <p:sldId id="407" r:id="rId31"/>
    <p:sldId id="408" r:id="rId32"/>
    <p:sldId id="409" r:id="rId33"/>
    <p:sldId id="410" r:id="rId34"/>
    <p:sldId id="423" r:id="rId35"/>
    <p:sldId id="424" r:id="rId36"/>
    <p:sldId id="384" r:id="rId37"/>
    <p:sldId id="435" r:id="rId38"/>
    <p:sldId id="385" r:id="rId3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31" d="100"/>
          <a:sy n="131" d="100"/>
        </p:scale>
        <p:origin x="132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34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Mandag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Udtryk </a:t>
            </a:r>
            <a:r>
              <a:rPr lang="da-DK" altLang="da-DK" sz="2000" dirty="0">
                <a:ea typeface="ＭＳ Ｐゴシック" pitchFamily="34" charset="-128"/>
              </a:rPr>
              <a:t>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 smtClean="0">
                <a:ea typeface="ＭＳ Ｐゴシック" charset="-128"/>
              </a:rPr>
              <a:t>Java </a:t>
            </a:r>
            <a:r>
              <a:rPr lang="en-US" altLang="da-DK" sz="2000" dirty="0">
                <a:ea typeface="ＭＳ Ｐゴシック" charset="-128"/>
              </a:rPr>
              <a:t>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2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00FF"/>
                </a:solidFill>
              </a:rPr>
              <a:t> 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 smtClean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 smtClean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Hvis exp evaluerer til false evalueres exp2</a:t>
            </a:r>
            <a:r>
              <a:rPr lang="da-DK" altLang="da-DK" sz="1800" kern="0" dirty="0">
                <a:ea typeface="ＭＳ Ｐゴシック" pitchFamily="34" charset="-128"/>
              </a:rPr>
              <a:t> (og værdien af </a:t>
            </a:r>
            <a:r>
              <a:rPr lang="da-DK" altLang="da-DK" sz="1800" kern="0" dirty="0" smtClean="0">
                <a:ea typeface="ＭＳ Ｐゴシック" pitchFamily="34" charset="-128"/>
              </a:rPr>
              <a:t>exp2 </a:t>
            </a:r>
            <a:r>
              <a:rPr lang="da-DK" altLang="da-DK" sz="1800" kern="0" dirty="0">
                <a:ea typeface="ＭＳ Ｐゴシック" pitchFamily="34" charset="-128"/>
              </a:rPr>
              <a:t>er værdien af det samlede </a:t>
            </a:r>
            <a:r>
              <a:rPr lang="da-DK" altLang="da-DK" sz="1800" kern="0" dirty="0" smtClean="0">
                <a:ea typeface="ＭＳ Ｐゴシック" pitchFamily="34" charset="-128"/>
              </a:rPr>
              <a:t>selektionsudtryk)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0 ?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 smtClean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næsten identiske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strenge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red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and has four doors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!=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not red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and has four doors."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result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 smtClean="0">
                <a:latin typeface="+mn-lt"/>
                <a:ea typeface="ＭＳ Ｐゴシック" charset="0"/>
              </a:rPr>
              <a:t>boolsk</a:t>
            </a:r>
            <a:r>
              <a:rPr lang="en-AU" sz="1800" b="1" dirty="0" smtClean="0">
                <a:latin typeface="+mn-lt"/>
                <a:ea typeface="ＭＳ Ｐゴシック" charset="0"/>
              </a:rPr>
              <a:t> </a:t>
            </a:r>
            <a:r>
              <a:rPr lang="en-AU" sz="1800" b="1" dirty="0" err="1" smtClean="0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 smtClean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1828800" lvl="4" indent="0" algn="ctr" eaLnBrk="1" hangingPunct="1">
              <a:buNone/>
            </a:pPr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 smtClean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  <a:endParaRPr lang="nb-NO" altLang="da-DK" sz="18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 smtClean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 smtClean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 smtClean="0">
                <a:ea typeface="ＭＳ Ｐゴシック" charset="-128"/>
              </a:rPr>
              <a:t>Assignment, som ændrer værdien af </a:t>
            </a:r>
            <a:r>
              <a:rPr lang="da-DK" altLang="da-DK" sz="1800" dirty="0" err="1" smtClean="0">
                <a:ea typeface="ＭＳ Ｐゴシック" charset="-128"/>
              </a:rPr>
              <a:t>female</a:t>
            </a:r>
            <a:r>
              <a:rPr lang="da-DK" altLang="da-DK" sz="1800" dirty="0" smtClean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= y = 37;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udtryk?</a:t>
            </a: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 smtClean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move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 err="1" smtClean="0">
                <a:ea typeface="ＭＳ Ｐゴシック" pitchFamily="34" charset="-128"/>
              </a:rPr>
              <a:t>turn</a:t>
            </a:r>
            <a:r>
              <a:rPr lang="da-DK" altLang="da-DK" sz="1800" kern="0" dirty="0" smtClean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 smtClean="0">
                <a:ea typeface="ＭＳ Ｐゴシック" pitchFamily="34" charset="-128"/>
              </a:rPr>
              <a:t>n</a:t>
            </a:r>
            <a:r>
              <a:rPr lang="da-DK" altLang="da-DK" sz="1800" kern="0" dirty="0" smtClean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  	skal gentages</a:t>
            </a:r>
            <a:r>
              <a:rPr lang="da-DK" altLang="da-DK" sz="1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 smtClean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(sker nu uden for løkken)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do-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while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sætninger, der skal gentages)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</a:t>
            </a:r>
            <a:r>
              <a:rPr lang="da-DK" altLang="da-DK" sz="2000" kern="0" dirty="0">
                <a:ea typeface="ＭＳ Ｐゴシック" pitchFamily="34" charset="-128"/>
              </a:rPr>
              <a:t>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</a:t>
            </a:r>
            <a:r>
              <a:rPr lang="da-DK" altLang="da-DK" sz="1800" kern="0" dirty="0" smtClean="0">
                <a:ea typeface="ＭＳ Ｐゴシック" pitchFamily="34" charset="-128"/>
              </a:rPr>
              <a:t>kommer udførelsen af kroppen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 smtClean="0">
                <a:ea typeface="ＭＳ Ｐゴシック" pitchFamily="34" charset="-128"/>
              </a:rPr>
              <a:t> testet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 smtClean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Eksempel på do-</a:t>
            </a:r>
            <a:r>
              <a:rPr lang="da-DK" altLang="da-DK" sz="3200" noProof="0" dirty="0" smtClean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Erklæring og initialisering af lokal variabel til kontrol af løkken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Test (boolsk udtryk)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7030A0"/>
                </a:solidFill>
              </a:rPr>
              <a:t>Opdatering af variablen (er nu en del af kroppen)</a:t>
            </a:r>
            <a:endParaRPr lang="da-DK" altLang="da-DK" sz="1400" b="1" dirty="0">
              <a:solidFill>
                <a:srgbClr val="7030A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Kroppen (de sætninger, der skal gentages)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</a:t>
            </a:r>
            <a:r>
              <a:rPr lang="da-DK" altLang="da-DK" sz="1800" kern="0" spc="-20" dirty="0" smtClean="0">
                <a:ea typeface="ＭＳ Ｐゴシック" pitchFamily="34" charset="-128"/>
              </a:rPr>
              <a:t>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Start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2060"/>
                </a:solidFill>
              </a:rPr>
              <a:t>Slut</a:t>
            </a:r>
            <a:endParaRPr lang="da-DK" altLang="da-DK" sz="1400" b="1" dirty="0">
              <a:solidFill>
                <a:srgbClr val="002060"/>
              </a:solidFill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  <a:endParaRPr lang="da-DK" sz="1600" b="1" dirty="0">
              <a:solidFill>
                <a:srgbClr val="C0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Udregner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værdien af udtrykket på højresiden og </a:t>
            </a:r>
            <a:r>
              <a:rPr lang="da-DK" altLang="da-DK" sz="1800" noProof="0" dirty="0" smtClean="0">
                <a:ea typeface="ＭＳ Ｐゴシック" pitchFamily="34" charset="-128"/>
                <a:cs typeface="+mn-cs"/>
              </a:rPr>
              <a:t>tildeler </a:t>
            </a:r>
            <a:r>
              <a:rPr lang="da-DK" altLang="da-DK" sz="1800" noProof="0" dirty="0">
                <a:ea typeface="ＭＳ Ｐゴシック" pitchFamily="34" charset="-128"/>
                <a:cs typeface="+mn-cs"/>
              </a:rPr>
              <a:t>denne værdi til variablen på venstresiden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v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exp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5647947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exp;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= n;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5650823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age;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5022580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6267069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 skal matche variablens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5660454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 smtClean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skal matche metodens returtype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age++;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+=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77499" y="3994819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p1 = p2;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1086" y="3996346"/>
            <a:ext cx="370733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latin typeface="+mn-lt"/>
              </a:rPr>
              <a:t>Når der er tale om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+mn-lt"/>
              </a:rPr>
              <a:t>object</a:t>
            </a:r>
            <a:r>
              <a:rPr lang="da-DK" altLang="da-DK" sz="1400" b="1" dirty="0" smtClean="0">
                <a:solidFill>
                  <a:srgbClr val="0000FF"/>
                </a:solidFill>
                <a:latin typeface="+mn-lt"/>
              </a:rPr>
              <a:t> typer sættes variablen på venstre siden til at pege på det som højresiden peger på</a:t>
            </a:r>
            <a:endParaRPr lang="da-DK" altLang="da-DK" sz="14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  <p:bldP spid="16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møder vi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fjerde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slags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løkker,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kaldes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information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iteration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++)</a:t>
            </a:r>
            <a:r>
              <a:rPr lang="da-DK" altLang="da-DK" sz="400" b="1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spc="-8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o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++;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 smtClean="0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 smtClean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206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 smtClean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Quizzer </a:t>
            </a:r>
            <a:r>
              <a:rPr lang="da-DK" altLang="da-DK" sz="3200" smtClean="0">
                <a:ea typeface="ＭＳ Ｐゴシック" pitchFamily="34" charset="-128"/>
              </a:rPr>
              <a:t>ved forelæsningerne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dirty="0" smtClean="0"/>
              <a:t>Ved de </a:t>
            </a:r>
            <a:r>
              <a:rPr lang="da-DK" sz="2000" dirty="0"/>
              <a:t>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</a:t>
            </a:r>
            <a:r>
              <a:rPr lang="da-DK" sz="1800" dirty="0" smtClean="0"/>
              <a:t>spørgsmål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Formålet </a:t>
            </a:r>
            <a:r>
              <a:rPr lang="da-DK" sz="2000" dirty="0"/>
              <a:t>med </a:t>
            </a:r>
            <a:r>
              <a:rPr lang="da-DK" sz="2000" dirty="0" smtClean="0"/>
              <a:t>quizzerne 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</a:t>
            </a:r>
            <a:r>
              <a:rPr lang="da-DK" sz="1800" dirty="0" smtClean="0"/>
              <a:t>– så I ikke </a:t>
            </a:r>
            <a:r>
              <a:rPr lang="da-DK" sz="1800" dirty="0"/>
              <a:t>falder i </a:t>
            </a:r>
            <a:r>
              <a:rPr lang="da-DK" sz="1800" dirty="0" smtClean="0"/>
              <a:t>søvn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få jer </a:t>
            </a:r>
            <a:r>
              <a:rPr lang="da-DK" sz="1800" dirty="0"/>
              <a:t>til at være aktive – både individuelt og sammen med </a:t>
            </a:r>
            <a:r>
              <a:rPr lang="da-DK" sz="1800" dirty="0" smtClean="0"/>
              <a:t>dem, som sidder ved siden af jer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</a:t>
            </a:r>
            <a:r>
              <a:rPr lang="da-DK" sz="1800" dirty="0" smtClean="0"/>
              <a:t>repetere </a:t>
            </a:r>
            <a:r>
              <a:rPr lang="da-DK" sz="1800" dirty="0"/>
              <a:t>stof </a:t>
            </a:r>
            <a:r>
              <a:rPr lang="da-DK" sz="1800" dirty="0" smtClean="0"/>
              <a:t>– typisk </a:t>
            </a:r>
            <a:r>
              <a:rPr lang="da-DK" sz="1800" dirty="0"/>
              <a:t>fra foregående </a:t>
            </a:r>
            <a:r>
              <a:rPr lang="da-DK" sz="1800" dirty="0" smtClean="0"/>
              <a:t>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vise nye ting, f.eks. hvordan forskellige </a:t>
            </a:r>
            <a:r>
              <a:rPr lang="da-DK" sz="1800" dirty="0" err="1" smtClean="0"/>
              <a:t>syntax</a:t>
            </a:r>
            <a:r>
              <a:rPr lang="da-DK" sz="1800" dirty="0"/>
              <a:t> </a:t>
            </a:r>
            <a:r>
              <a:rPr lang="da-DK" sz="1800" dirty="0" smtClean="0"/>
              <a:t>fejl rapporteres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Quizzerne </a:t>
            </a:r>
            <a:r>
              <a:rPr lang="da-DK" sz="2000" dirty="0"/>
              <a:t>afvikles på følgende </a:t>
            </a:r>
            <a:r>
              <a:rPr lang="da-DK" sz="2000" dirty="0" smtClean="0"/>
              <a:t>måde</a:t>
            </a:r>
            <a:r>
              <a:rPr lang="da-DK" sz="2000" dirty="0"/>
              <a:t> 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får 1-2 </a:t>
            </a:r>
            <a:r>
              <a:rPr lang="da-DK" sz="1800" dirty="0"/>
              <a:t>minutter til </a:t>
            </a:r>
            <a:r>
              <a:rPr lang="da-DK" sz="1800" dirty="0" smtClean="0"/>
              <a:t>at </a:t>
            </a:r>
            <a:r>
              <a:rPr lang="da-DK" sz="1800" dirty="0"/>
              <a:t>finde </a:t>
            </a:r>
            <a:r>
              <a:rPr lang="da-DK" sz="1800" dirty="0" smtClean="0"/>
              <a:t>svaret på spørgsmålet (gerne i samarbejde med dem, som sidder ved siden af)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</a:t>
            </a:r>
            <a:r>
              <a:rPr lang="da-DK" sz="1800" dirty="0"/>
              <a:t>mulige svar gennemgås (</a:t>
            </a:r>
            <a:r>
              <a:rPr lang="da-DK" sz="1800" dirty="0" smtClean="0"/>
              <a:t>eventuelt </a:t>
            </a:r>
            <a:r>
              <a:rPr lang="da-DK" sz="1800" dirty="0"/>
              <a:t>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Resultatet af afstemningen vises (som et søjlediagram)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betyder, at I </a:t>
            </a:r>
            <a:r>
              <a:rPr lang="da-DK" sz="1800" dirty="0"/>
              <a:t>kan bruge </a:t>
            </a:r>
            <a:r>
              <a:rPr lang="da-DK" sz="1800" dirty="0" smtClean="0"/>
              <a:t>quizzerne, </a:t>
            </a:r>
            <a:r>
              <a:rPr lang="da-DK" sz="1800" dirty="0"/>
              <a:t>selv om </a:t>
            </a:r>
            <a:r>
              <a:rPr lang="da-DK" sz="1800" dirty="0" smtClean="0"/>
              <a:t>I </a:t>
            </a:r>
            <a:r>
              <a:rPr lang="da-DK" sz="1800" dirty="0"/>
              <a:t>ikke har været til </a:t>
            </a:r>
            <a:r>
              <a:rPr lang="da-DK" sz="1800" dirty="0" smtClean="0"/>
              <a:t>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syntaks og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kan 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nemmeste er at stemme via jeres mobil </a:t>
            </a:r>
            <a:r>
              <a:rPr lang="da-DK" sz="2000" dirty="0"/>
              <a:t>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 smtClean="0"/>
              <a:t>app’en</a:t>
            </a:r>
            <a:r>
              <a:rPr lang="da-DK" sz="2000" dirty="0" smtClean="0"/>
              <a:t> </a:t>
            </a:r>
            <a:r>
              <a:rPr lang="da-DK" sz="2000" dirty="0"/>
              <a:t>(som er gratis)</a:t>
            </a:r>
            <a:endParaRPr lang="da-DK" sz="20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kan også stemme via en webbrowser ved hjælp af linket </a:t>
            </a:r>
            <a:r>
              <a:rPr lang="da-DK" sz="1800" b="1" dirty="0" smtClean="0"/>
              <a:t>www.menti.com</a:t>
            </a:r>
            <a:r>
              <a:rPr lang="da-DK" sz="1800" dirty="0" smtClean="0"/>
              <a:t> (eller blot </a:t>
            </a:r>
            <a:r>
              <a:rPr lang="da-DK" sz="1800" b="1" dirty="0" smtClean="0"/>
              <a:t>menti.com</a:t>
            </a:r>
            <a:r>
              <a:rPr lang="da-DK" sz="1800" dirty="0" smtClean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er anonym</a:t>
            </a:r>
          </a:p>
          <a:p>
            <a:pPr lvl="1"/>
            <a:r>
              <a:rPr lang="da-DK" sz="1800" dirty="0"/>
              <a:t>Det registreres ikke</a:t>
            </a:r>
            <a:r>
              <a:rPr lang="da-DK" sz="1800" dirty="0" smtClean="0"/>
              <a:t>, hvem </a:t>
            </a:r>
            <a:r>
              <a:rPr lang="da-DK" sz="1800" dirty="0"/>
              <a:t>der </a:t>
            </a:r>
            <a:r>
              <a:rPr lang="da-DK" sz="1800" dirty="0" smtClean="0"/>
              <a:t>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1193225" y="5171196"/>
            <a:ext cx="2422452" cy="73866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b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sz="1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19442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Brug lidt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af 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pausen 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til at downloade </a:t>
            </a:r>
            <a:r>
              <a:rPr lang="da-DK" altLang="da-DK" sz="14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2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x, y og z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feltvariabler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F.eks.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 smtClean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reelle tal (double),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hvilket resulterer i et </a:t>
            </a:r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reelt tal (double)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 kan også indeholde metodekald, der returnerer en </a:t>
            </a:r>
            <a:r>
              <a:rPr lang="da-DK" altLang="da-DK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"</a:t>
            </a:r>
            <a:r>
              <a:rPr lang="da-DK" altLang="da-DK" sz="1800" kern="0" dirty="0" err="1" smtClean="0">
                <a:ea typeface="ＭＳ Ｐゴシック" pitchFamily="34" charset="-128"/>
              </a:rPr>
              <a:t>Name</a:t>
            </a:r>
            <a:r>
              <a:rPr lang="da-DK" altLang="da-DK" sz="1800" kern="0" dirty="0" smtClean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 smtClean="0">
                <a:ea typeface="ＭＳ Ｐゴシック" pitchFamily="34" charset="-128"/>
              </a:rPr>
              <a:t>getName</a:t>
            </a:r>
            <a:r>
              <a:rPr lang="da-DK" altLang="da-DK" sz="1800" kern="0" dirty="0" smtClean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(</a:t>
            </a:r>
            <a:r>
              <a:rPr lang="da-DK" altLang="da-DK" sz="1800" kern="0" spc="-60" dirty="0" err="1" smtClean="0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 smtClean="0">
                <a:ea typeface="ＭＳ Ｐゴシック" pitchFamily="34" charset="-128"/>
              </a:rPr>
              <a:t> ≈ sammensætning)</a:t>
            </a:r>
            <a:endParaRPr lang="da-DK" altLang="da-DK" sz="1800" kern="0" spc="-60" dirty="0">
              <a:ea typeface="ＭＳ Ｐゴシック" pitchFamily="34" charset="-128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Return </a:t>
            </a:r>
            <a:r>
              <a:rPr lang="da-DK" altLang="da-DK" sz="1800" dirty="0">
                <a:ea typeface="ＭＳ Ｐゴシック" pitchFamily="34" charset="-128"/>
              </a:rPr>
              <a:t>sætning (inde i accessor metoder)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Argumenter </a:t>
            </a:r>
            <a:r>
              <a:rPr lang="da-DK" altLang="da-DK" sz="1800" dirty="0">
                <a:ea typeface="ＭＳ Ｐゴシック" pitchFamily="34" charset="-128"/>
              </a:rPr>
              <a:t>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Alle udtryk har en type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 smtClean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return sætning skal udtrykkets type matche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metodens </a:t>
            </a:r>
            <a:r>
              <a:rPr lang="da-DK" altLang="da-DK" b="1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returtype</a:t>
            </a:r>
            <a:endParaRPr lang="da-DK" altLang="da-DK" b="1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</a:t>
            </a:r>
            <a:r>
              <a:rPr lang="da-DK" altLang="da-DK" sz="1800" dirty="0" smtClean="0">
                <a:ea typeface="ＭＳ Ｐゴシック" pitchFamily="34" charset="-128"/>
              </a:rPr>
              <a:t>returtypen er identisk med v's 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metodekald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arguments type matche parameterens type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Ok, </a:t>
            </a:r>
            <a:r>
              <a:rPr lang="da-DK" altLang="da-DK" sz="1800" dirty="0">
                <a:ea typeface="ＭＳ Ｐゴシック" pitchFamily="34" charset="-128"/>
              </a:rPr>
              <a:t>hvis parameterens type er den </a:t>
            </a:r>
            <a:r>
              <a:rPr lang="da-DK" altLang="da-DK" sz="1800" dirty="0" smtClean="0">
                <a:ea typeface="ＭＳ Ｐゴシック" pitchFamily="34" charset="-128"/>
              </a:rPr>
              <a:t>samme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argumentets </a:t>
            </a:r>
            <a:r>
              <a:rPr lang="da-DK" altLang="da-DK" sz="1800" dirty="0" smtClean="0">
                <a:ea typeface="ＭＳ Ｐゴシック" pitchFamily="34" charset="-128"/>
              </a:rPr>
              <a:t>type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</a:t>
            </a:r>
            <a:r>
              <a:rPr lang="da-DK" altLang="da-DK" sz="1800" dirty="0" smtClean="0">
                <a:ea typeface="ＭＳ Ｐゴシック" pitchFamily="34" charset="-128"/>
              </a:rPr>
              <a:t>der evaluerer til sand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eller falsk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 = 2 * w;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v + 1;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 smtClean="0">
                <a:ea typeface="ＭＳ Ｐゴシック" pitchFamily="34" charset="-128"/>
              </a:rPr>
              <a:t> hinanden?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godt have 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match uden at typerne er helt identiske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 smtClean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mens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parameteren </a:t>
            </a:r>
            <a:r>
              <a:rPr lang="da-DK" altLang="da-DK" sz="1800" spc="-50" dirty="0">
                <a:ea typeface="ＭＳ Ｐゴシック" pitchFamily="34" charset="-128"/>
              </a:rPr>
              <a:t>er af type </a:t>
            </a:r>
            <a:r>
              <a:rPr lang="da-DK" altLang="da-DK" sz="1800" b="1" spc="-50" dirty="0" smtClean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 smtClean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</a:t>
            </a:r>
            <a:r>
              <a:rPr lang="da-DK" altLang="da-DK" sz="1800" spc="-50" dirty="0" smtClean="0">
                <a:ea typeface="ＭＳ Ｐゴシック" pitchFamily="34" charset="-128"/>
              </a:rPr>
              <a:t>men</a:t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bruges </a:t>
            </a:r>
            <a:r>
              <a:rPr lang="da-DK" altLang="da-DK" sz="1800" spc="-50" dirty="0">
                <a:ea typeface="ＭＳ Ｐゴシック" pitchFamily="34" charset="-128"/>
              </a:rPr>
              <a:t>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/>
            </a:r>
            <a:br>
              <a:rPr lang="da-DK" altLang="da-DK" sz="1800" spc="-50" dirty="0" smtClean="0">
                <a:ea typeface="ＭＳ Ｐゴシック" pitchFamily="34" charset="-128"/>
              </a:rPr>
            </a:br>
            <a:r>
              <a:rPr lang="da-DK" altLang="da-DK" sz="1800" spc="-50" dirty="0" smtClean="0">
                <a:ea typeface="ＭＳ Ｐゴシック" pitchFamily="34" charset="-128"/>
              </a:rPr>
              <a:t>(resultatet </a:t>
            </a:r>
            <a:r>
              <a:rPr lang="da-DK" altLang="da-DK" sz="1800" spc="-50" dirty="0">
                <a:ea typeface="ＭＳ Ｐゴシック" pitchFamily="34" charset="-128"/>
              </a:rPr>
              <a:t>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 smtClean="0">
                <a:ea typeface="ＭＳ Ｐゴシック" pitchFamily="34" charset="-128"/>
              </a:rPr>
              <a:t>)</a:t>
            </a:r>
            <a:endParaRPr lang="da-DK" altLang="da-DK" sz="1800" spc="-5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subklasser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</a:t>
            </a:r>
            <a:r>
              <a:rPr lang="da-DK" altLang="da-DK" sz="1800" dirty="0" smtClean="0">
                <a:ea typeface="ＭＳ Ｐゴシック" pitchFamily="34" charset="-128"/>
              </a:rPr>
              <a:t>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e </a:t>
            </a:r>
            <a:r>
              <a:rPr lang="da-DK" altLang="da-DK" sz="1800" dirty="0">
                <a:ea typeface="ＭＳ Ｐゴシック" pitchFamily="34" charset="-128"/>
              </a:rPr>
              <a:t>steder man skal bruge </a:t>
            </a:r>
            <a:r>
              <a:rPr lang="da-DK" altLang="da-DK" sz="1800" dirty="0" smtClean="0">
                <a:ea typeface="ＭＳ Ｐゴシック" pitchFamily="34" charset="-128"/>
              </a:rPr>
              <a:t>et udtryk af en bestemt type, kan man i stedet bruge </a:t>
            </a: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dirty="0" smtClean="0">
                <a:ea typeface="ＭＳ Ｐゴシック" pitchFamily="34" charset="-128"/>
              </a:rPr>
              <a:t>udtryk, hvor typen </a:t>
            </a:r>
            <a:r>
              <a:rPr lang="da-DK" altLang="da-DK" sz="1800" dirty="0">
                <a:ea typeface="ＭＳ Ｐゴシック" pitchFamily="34" charset="-128"/>
              </a:rPr>
              <a:t>er en subtype af den </a:t>
            </a:r>
            <a:r>
              <a:rPr lang="da-DK" altLang="da-DK" sz="1800" dirty="0" smtClean="0">
                <a:ea typeface="ＭＳ Ｐゴシック" pitchFamily="34" charset="-128"/>
              </a:rPr>
              <a:t>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(100);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14 / 7.0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2.0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</a:t>
            </a:r>
            <a:r>
              <a:rPr lang="da-DK" altLang="da-DK" sz="1800" dirty="0" smtClean="0">
                <a:ea typeface="ＭＳ Ｐゴシック" pitchFamily="34" charset="-128"/>
              </a:rPr>
              <a:t>opdages, </a:t>
            </a:r>
            <a:r>
              <a:rPr lang="da-DK" altLang="da-DK" sz="1800" dirty="0">
                <a:ea typeface="ＭＳ Ｐゴシック" pitchFamily="34" charset="-128"/>
              </a:rPr>
              <a:t>når programmet </a:t>
            </a:r>
            <a:r>
              <a:rPr lang="da-DK" altLang="da-DK" sz="1800" dirty="0" smtClean="0">
                <a:ea typeface="ＭＳ Ｐゴシック" pitchFamily="34" charset="-128"/>
              </a:rPr>
              <a:t>oversættes (undtagelsen er brug af type-cast)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check er en stor fordel for programmøren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Mange programmeringsfejl </a:t>
            </a:r>
            <a:r>
              <a:rPr lang="da-DK" altLang="da-DK" sz="1800" dirty="0">
                <a:ea typeface="ＭＳ Ｐゴシック" pitchFamily="34" charset="-128"/>
              </a:rPr>
              <a:t>opdages </a:t>
            </a:r>
            <a:r>
              <a:rPr lang="da-DK" altLang="da-DK" sz="1800" dirty="0" smtClean="0">
                <a:ea typeface="ＭＳ Ｐゴシック" pitchFamily="34" charset="-128"/>
              </a:rPr>
              <a:t>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</a:t>
            </a:r>
            <a:r>
              <a:rPr lang="da-DK" altLang="da-DK" sz="1800" dirty="0" smtClean="0">
                <a:ea typeface="ＭＳ Ｐゴシック" pitchFamily="34" charset="-128"/>
              </a:rPr>
              <a:t>check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Det betyder, at de kan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bruges på argumenter af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 smtClean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    (sammensætning af strenge)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Class(...);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4 </a:t>
            </a: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+ 3 *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5 evaluerer til 19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Java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15 niveauer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når I er i tvivl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^</a:t>
            </a:r>
            <a:endParaRPr lang="da-DK" altLang="da-DK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0066"/>
                </a:solidFill>
                <a:latin typeface="+mn-lt"/>
              </a:rPr>
              <a:t>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(…);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Kald </a:t>
            </a:r>
            <a:r>
              <a:rPr lang="da-DK" altLang="da-DK" sz="1800" dirty="0">
                <a:ea typeface="ＭＳ Ｐゴシック" pitchFamily="34" charset="-128"/>
              </a:rPr>
              <a:t>af metode i </a:t>
            </a:r>
            <a:r>
              <a:rPr lang="da-DK" altLang="da-DK" sz="1800" dirty="0" smtClean="0">
                <a:ea typeface="ＭＳ Ｐゴシック" pitchFamily="34" charset="-128"/>
              </a:rPr>
              <a:t>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Dot notation (</a:t>
            </a:r>
            <a:r>
              <a:rPr lang="da-DK" altLang="da-DK" sz="1800" dirty="0" err="1" smtClean="0">
                <a:ea typeface="ＭＳ Ｐゴシック" pitchFamily="34" charset="-128"/>
              </a:rPr>
              <a:t>dot</a:t>
            </a:r>
            <a:r>
              <a:rPr lang="da-DK" altLang="da-DK" sz="1800" dirty="0" smtClean="0">
                <a:ea typeface="ＭＳ Ｐゴシック" pitchFamily="34" charset="-128"/>
              </a:rPr>
              <a:t> = punktum på amerikansk)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</a:t>
            </a:r>
            <a:r>
              <a:rPr lang="da-DK" altLang="da-DK" sz="2000" dirty="0" smtClean="0">
                <a:ea typeface="ＭＳ Ｐゴシック" pitchFamily="34" charset="-128"/>
              </a:rPr>
              <a:t>eserverede ord (</a:t>
            </a:r>
            <a:r>
              <a:rPr lang="en-US" altLang="da-DK" sz="2000" dirty="0" smtClean="0">
                <a:ea typeface="ＭＳ Ｐゴシック" pitchFamily="34" charset="-128"/>
              </a:rPr>
              <a:t>keywords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Navne (</a:t>
            </a:r>
            <a:r>
              <a:rPr lang="en-US" altLang="da-DK" sz="2000" dirty="0" smtClean="0">
                <a:ea typeface="ＭＳ Ｐゴシック" pitchFamily="34" charset="-128"/>
              </a:rPr>
              <a:t>identifiers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Konstanter (</a:t>
            </a:r>
            <a:r>
              <a:rPr lang="en-US" altLang="da-DK" sz="2000" dirty="0" smtClean="0">
                <a:ea typeface="ＭＳ Ｐゴシック" pitchFamily="34" charset="-128"/>
              </a:rPr>
              <a:t>literals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  <a:endParaRPr lang="da-DK" altLang="ja-JP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</a:t>
            </a:r>
            <a:r>
              <a:rPr lang="da-DK" altLang="da-DK" sz="2000" dirty="0" smtClean="0">
                <a:ea typeface="ＭＳ Ｐゴシック" pitchFamily="34" charset="-128"/>
              </a:rPr>
              <a:t>(</a:t>
            </a:r>
            <a:r>
              <a:rPr lang="en-US" altLang="da-DK" sz="2000" dirty="0" smtClean="0">
                <a:ea typeface="ＭＳ Ｐゴシック" pitchFamily="34" charset="-128"/>
              </a:rPr>
              <a:t>special characters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 ) { } &lt; &gt; = +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 &lt; &lt;= ==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!= ? : &amp;&amp;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 smtClean="0">
                <a:ea typeface="ＭＳ Ｐゴシック" pitchFamily="34" charset="-128"/>
              </a:rPr>
              <a:t>Luft (</a:t>
            </a:r>
            <a:r>
              <a:rPr lang="en-US" altLang="da-DK" sz="2000" dirty="0" smtClean="0">
                <a:ea typeface="ＭＳ Ｐゴシック" pitchFamily="34" charset="-128"/>
              </a:rPr>
              <a:t>white space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 smtClean="0">
                <a:ea typeface="ＭＳ Ｐゴシック" pitchFamily="34" charset="-128"/>
              </a:rPr>
              <a:t>mellem</a:t>
            </a:r>
            <a:r>
              <a:rPr lang="da-DK" altLang="da-DK" sz="1800" dirty="0" smtClean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 smtClean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Java </a:t>
            </a:r>
            <a:r>
              <a:rPr lang="da-DK" altLang="da-DK" sz="3200" noProof="0" dirty="0" err="1" smtClean="0">
                <a:ea typeface="ＭＳ Ｐゴシック" charset="-128"/>
              </a:rPr>
              <a:t>style</a:t>
            </a:r>
            <a:r>
              <a:rPr lang="da-DK" altLang="da-DK" sz="3200" noProof="0" dirty="0" smtClean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g</a:t>
            </a:r>
            <a:r>
              <a:rPr lang="da-DK" altLang="da-DK" sz="3200" noProof="0" dirty="0" err="1" smtClean="0">
                <a:ea typeface="ＭＳ Ｐゴシック" charset="-128"/>
              </a:rPr>
              <a:t>uide</a:t>
            </a:r>
            <a:r>
              <a:rPr lang="da-DK" altLang="da-DK" sz="3200" noProof="0" dirty="0" smtClean="0">
                <a:ea typeface="ＭＳ Ｐゴシック" charset="-128"/>
              </a:rPr>
              <a:t> (regler for </a:t>
            </a:r>
            <a:r>
              <a:rPr lang="da-DK" altLang="da-DK" sz="3200" dirty="0" smtClean="0">
                <a:ea typeface="ＭＳ Ｐゴシック" charset="-128"/>
              </a:rPr>
              <a:t>pæn </a:t>
            </a:r>
            <a:r>
              <a:rPr lang="da-DK" altLang="da-DK" sz="3200" noProof="0" dirty="0" smtClean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 smtClean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Navne skrives på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 smtClean="0">
                <a:ea typeface="ＭＳ Ｐゴシック" charset="-128"/>
              </a:rPr>
              <a:t> (eller amerikansk)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Klasser: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 smtClean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 smtClean="0">
                <a:ea typeface="ＭＳ Ｐゴシック" charset="-128"/>
              </a:rPr>
              <a:t> </a:t>
            </a:r>
            <a:r>
              <a:rPr lang="da-DK" altLang="da-DK" sz="1800" noProof="0" dirty="0" err="1" smtClean="0">
                <a:ea typeface="ＭＳ Ｐゴシック" charset="-128"/>
              </a:rPr>
              <a:t>camelCase</a:t>
            </a:r>
            <a:endParaRPr lang="da-DK" altLang="da-DK" sz="1800" noProof="0" dirty="0" smtClean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 smtClean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Alt mellem 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 smtClean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 smtClean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</a:t>
            </a:r>
            <a:r>
              <a:rPr lang="da-DK" altLang="da-DK" sz="1800" noProof="0" dirty="0" smtClean="0">
                <a:ea typeface="ＭＳ Ｐゴシック" charset="-128"/>
              </a:rPr>
              <a:t>af parenteser rykkes </a:t>
            </a:r>
            <a:r>
              <a:rPr lang="da-DK" altLang="da-DK" sz="1800" noProof="0" dirty="0">
                <a:ea typeface="ＭＳ Ｐゴシック" charset="-128"/>
              </a:rPr>
              <a:t>endnu et ’hak’ </a:t>
            </a:r>
            <a:r>
              <a:rPr lang="da-DK" altLang="da-DK" sz="1800" noProof="0" dirty="0" smtClean="0">
                <a:ea typeface="ＭＳ Ｐゴシック" charset="-128"/>
              </a:rPr>
              <a:t>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 smtClean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 smtClean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  <a:extLst/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 smtClean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 smtClean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 smtClean="0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 smtClean="0">
                <a:solidFill>
                  <a:srgbClr val="008000"/>
                </a:solidFill>
                <a:ea typeface="ＭＳ Ｐゴシック" charset="-128"/>
              </a:rPr>
              <a:t>menti.com</a:t>
            </a:r>
            <a:endParaRPr lang="da-DK" altLang="da-DK" sz="1600" b="1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5976" y="1628800"/>
            <a:ext cx="4431504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15072" y="2847325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Gråtoner: if sætninger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,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for løkker 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og </a:t>
            </a: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  <a:endParaRPr lang="da-DK" altLang="da-DK" sz="16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139170" y="5285922"/>
            <a:ext cx="2648310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Brug Auto-layout </a:t>
            </a:r>
            <a:r>
              <a:rPr lang="da-DK" altLang="da-DK" sz="1600" b="1" kern="0" spc="-60" dirty="0" smtClean="0">
                <a:solidFill>
                  <a:srgbClr val="0000CC"/>
                </a:solidFill>
                <a:ea typeface="ＭＳ Ｐゴシック" charset="-128"/>
              </a:rPr>
              <a:t>funktion</a:t>
            </a:r>
            <a:endParaRPr lang="da-DK" altLang="da-DK" sz="1600" b="1" kern="0" spc="-60" dirty="0">
              <a:solidFill>
                <a:srgbClr val="0000CC"/>
              </a:solidFill>
              <a:ea typeface="ＭＳ Ｐゴシック" charset="-128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15072" y="4804514"/>
            <a:ext cx="3672408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Man kan finde matchende parenteser</a:t>
            </a: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 smtClean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et raflebæger med to terninger, laver et kast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 smtClean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 smtClean="0">
                <a:ea typeface="ＭＳ Ｐゴシック" pitchFamily="34" charset="-128"/>
              </a:rPr>
              <a:t>Skaber </a:t>
            </a:r>
            <a:r>
              <a:rPr lang="da-DK" sz="1800" kern="0" dirty="0">
                <a:ea typeface="ＭＳ Ｐゴシック" pitchFamily="34" charset="-128"/>
              </a:rPr>
              <a:t>et </a:t>
            </a:r>
            <a:r>
              <a:rPr lang="da-DK" sz="1800" kern="0" dirty="0" smtClean="0">
                <a:ea typeface="ＭＳ Ｐゴシック" pitchFamily="34" charset="-128"/>
              </a:rPr>
              <a:t>raflebæger, laver et specificeret (positivt) antal</a:t>
            </a:r>
            <a:r>
              <a:rPr lang="da-DK" sz="1800" kern="0" dirty="0">
                <a:ea typeface="ＭＳ Ｐゴシック" pitchFamily="34" charset="-128"/>
              </a:rPr>
              <a:t> </a:t>
            </a:r>
            <a:r>
              <a:rPr lang="da-DK" sz="1800" kern="0" dirty="0" smtClean="0">
                <a:ea typeface="ＭＳ Ｐゴシック" pitchFamily="34" charset="-128"/>
              </a:rPr>
              <a:t>kast og udskriver resultatet af </a:t>
            </a:r>
            <a:r>
              <a:rPr lang="da-DK" sz="1800" kern="0" dirty="0">
                <a:ea typeface="ＭＳ Ｐゴシック" pitchFamily="34" charset="-128"/>
              </a:rPr>
              <a:t>disse i BlueJ's terminalvindue</a:t>
            </a:r>
            <a:endParaRPr lang="da-DK" sz="1800" kern="0" dirty="0" smtClean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Raflebæger </a:t>
            </a:r>
            <a:r>
              <a:rPr lang="da-DK" altLang="da-DK" sz="3200" dirty="0">
                <a:ea typeface="ＭＳ Ｐゴシック" pitchFamily="34" charset="-128"/>
              </a:rPr>
              <a:t>2 (DieCup 2</a:t>
            </a:r>
            <a:r>
              <a:rPr lang="da-DK" altLang="da-DK" sz="3200" dirty="0" smtClean="0">
                <a:ea typeface="ＭＳ Ｐゴシック" pitchFamily="34" charset="-128"/>
              </a:rPr>
              <a:t>) – fortsat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generalisere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situationen,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 terninger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nu kan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et vilkårligt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</a:t>
            </a:r>
            <a:r>
              <a:rPr lang="da-DK" sz="1800" dirty="0" smtClean="0"/>
              <a:t>konstruktøren for Die klassen, </a:t>
            </a:r>
            <a:r>
              <a:rPr lang="da-DK" sz="1800" dirty="0"/>
              <a:t>så den får en parameter, der angiver antallet af </a:t>
            </a:r>
            <a:r>
              <a:rPr lang="da-DK" sz="1800" dirty="0" smtClean="0"/>
              <a:t>sider i terningen</a:t>
            </a:r>
            <a:endParaRPr lang="da-DK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 med </a:t>
            </a:r>
            <a:r>
              <a:rPr lang="da-DK" sz="1800" b="1" kern="0" dirty="0" err="1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sider</a:t>
            </a:r>
            <a:endParaRPr lang="da-DK" sz="1800" b="1" kern="0" dirty="0" smtClean="0">
              <a:solidFill>
                <a:srgbClr val="0D1E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</a:t>
            </a:r>
            <a:r>
              <a:rPr lang="da-DK" sz="1800" dirty="0" smtClean="0"/>
              <a:t>også ændre </a:t>
            </a:r>
            <a:r>
              <a:rPr lang="da-DK" sz="1800" dirty="0"/>
              <a:t>konstruktøren for DieCup klassen, så den får </a:t>
            </a:r>
            <a:r>
              <a:rPr lang="da-DK" sz="1800" dirty="0" smtClean="0"/>
              <a:t>to parametre, </a:t>
            </a:r>
            <a:r>
              <a:rPr lang="da-DK" sz="1800" dirty="0"/>
              <a:t>der angiver antallet af sider</a:t>
            </a:r>
            <a:r>
              <a:rPr lang="da-DK" sz="1800" dirty="0" smtClean="0"/>
              <a:t> i </a:t>
            </a:r>
            <a:r>
              <a:rPr lang="da-DK" sz="1800" dirty="0"/>
              <a:t>de to </a:t>
            </a:r>
            <a:r>
              <a:rPr lang="da-DK" sz="1800" dirty="0" smtClean="0"/>
              <a:t>terninger</a:t>
            </a:r>
            <a:endParaRPr lang="da-DK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raflebæger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 to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terninger,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anden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 sider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Udtryk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pitchFamily="-106" charset="-128"/>
              </a:rPr>
              <a:t>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</a:t>
            </a:r>
            <a:r>
              <a:rPr lang="da-DK" altLang="da-DK" sz="1800" kern="0" dirty="0" smtClean="0">
                <a:ea typeface="ＭＳ Ｐゴシック" pitchFamily="34" charset="-128"/>
              </a:rPr>
              <a:t>2 (par)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Fristen for begge er mandag kl. </a:t>
            </a:r>
            <a:r>
              <a:rPr lang="da-DK" altLang="da-DK" sz="1800" kern="0" dirty="0" smtClean="0">
                <a:ea typeface="ＭＳ Ｐゴシック" pitchFamily="34" charset="-128"/>
              </a:rPr>
              <a:t>14.00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spc="-40" dirty="0" smtClean="0">
                <a:ea typeface="ＭＳ Ｐゴシック" pitchFamily="34" charset="-128"/>
              </a:rPr>
              <a:t>Skal overholdes (med mindre andet på</a:t>
            </a:r>
            <a:br>
              <a:rPr lang="da-DK" altLang="da-DK" sz="1800" kern="0" spc="-40" dirty="0" smtClean="0">
                <a:ea typeface="ＭＳ Ｐゴシック" pitchFamily="34" charset="-128"/>
              </a:rPr>
            </a:br>
            <a:r>
              <a:rPr lang="da-DK" altLang="da-DK" sz="1800" kern="0" spc="-40" dirty="0" smtClean="0">
                <a:ea typeface="ＭＳ Ｐゴシック" pitchFamily="34" charset="-128"/>
              </a:rPr>
              <a:t>forhånd er</a:t>
            </a:r>
            <a:r>
              <a:rPr lang="da-DK" altLang="da-DK" sz="1800" kern="0" spc="-40" dirty="0">
                <a:ea typeface="ＭＳ Ｐゴシック" pitchFamily="34" charset="-128"/>
              </a:rPr>
              <a:t> </a:t>
            </a:r>
            <a:r>
              <a:rPr lang="da-DK" altLang="da-DK" sz="1800" kern="0" spc="-40" dirty="0" smtClean="0">
                <a:ea typeface="ＭＳ Ｐゴシック" pitchFamily="34" charset="-128"/>
              </a:rPr>
              <a:t>aftalt med instruktoren)</a:t>
            </a:r>
            <a:endParaRPr lang="da-DK" altLang="da-DK" sz="1800" kern="0" spc="-4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/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 smtClean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 smtClean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 smtClean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Programmeringscafé</a:t>
            </a:r>
            <a:endParaRPr lang="da-DK" sz="3200" dirty="0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144" cy="4248472"/>
          </a:xfrm>
        </p:spPr>
        <p:txBody>
          <a:bodyPr/>
          <a:lstStyle/>
          <a:p>
            <a:r>
              <a:rPr lang="da-DK" sz="2000" dirty="0" smtClean="0"/>
              <a:t>Tilbud til studerende, som ikke tidligere har programmeret</a:t>
            </a:r>
            <a:br>
              <a:rPr lang="da-DK" sz="2000" dirty="0" smtClean="0"/>
            </a:br>
            <a:r>
              <a:rPr lang="da-DK" sz="2000" dirty="0" smtClean="0"/>
              <a:t>(eller kun har programmeret en lille smule)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2-3 timer om ugen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</a:t>
            </a:r>
            <a:r>
              <a:rPr lang="da-DK" sz="1800" dirty="0" smtClean="0"/>
              <a:t>et er frivilligt, om man ønsker at </a:t>
            </a:r>
            <a:r>
              <a:rPr lang="da-DK" sz="1800" dirty="0" smtClean="0"/>
              <a:t>deltage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eksempler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De </a:t>
            </a:r>
            <a:r>
              <a:rPr lang="da-DK" sz="1800" dirty="0"/>
              <a:t>der deltog sidste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lettere at komme i gang med </a:t>
            </a:r>
            <a:r>
              <a:rPr lang="da-DK" sz="1800" dirty="0" smtClean="0"/>
              <a:t>afleveringsopgaverne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  <a:cs typeface="ＭＳ Ｐゴシック" charset="0"/>
              </a:rPr>
              <a:t>Caféen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charset="0"/>
              </a:rPr>
              <a:t>startede allerede i sidste uge</a:t>
            </a:r>
            <a:endParaRPr 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du er interesseret kan du kontakte Louise Bødker Wøbbe &lt;lbw@cs.au.dk&gt;</a:t>
            </a:r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Sekvens </a:t>
            </a:r>
            <a:r>
              <a:rPr lang="da-DK" altLang="da-DK" sz="1800" dirty="0">
                <a:ea typeface="ＭＳ Ｐゴシック" pitchFamily="34" charset="-128"/>
              </a:rPr>
              <a:t>af </a:t>
            </a:r>
            <a:r>
              <a:rPr lang="da-DK" altLang="da-DK" sz="1800" dirty="0" smtClean="0">
                <a:ea typeface="ＭＳ Ｐゴシック" pitchFamily="34" charset="-128"/>
              </a:rPr>
              <a:t>sætninger (omgivet af krøllede parenteser)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Blok med to assignment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S udføres kun, hvis exp evaluerer til true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else</a:t>
            </a:r>
            <a:r>
              <a:rPr lang="da-DK" altLang="da-DK" sz="3200" noProof="0" dirty="0" smtClean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s2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S1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S2</a:t>
            </a:r>
            <a:endParaRPr lang="da-DK" altLang="da-DK" sz="1800" b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false udføres S2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exp evaluerer til true udføres S1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 smtClean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 smtClean="0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runde parenteser </a:t>
            </a:r>
            <a:r>
              <a:rPr lang="da-DK" altLang="da-DK" sz="1600" b="1" dirty="0">
                <a:solidFill>
                  <a:srgbClr val="0000FF"/>
                </a:solidFill>
              </a:rPr>
              <a:t>omkring det boolske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udtryk, der testes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balance = balance +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day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30)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day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month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&gt; 12) {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month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 year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year + 1;</a:t>
            </a: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 smtClean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 smtClean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 smtClean="0">
                <a:solidFill>
                  <a:srgbClr val="0000FF"/>
                </a:solidFill>
                <a:latin typeface="+mn-lt"/>
              </a:rPr>
              <a:t> if sætning</a:t>
            </a:r>
            <a:endParaRPr lang="da-DK" altLang="da-DK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 smtClean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day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month</a:t>
            </a:r>
            <a:r>
              <a:rPr lang="da-DK" altLang="da-DK" sz="2000" kern="0" spc="-60" dirty="0" smtClean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 smtClean="0">
                <a:ea typeface="ＭＳ Ｐゴシック" pitchFamily="34" charset="-128"/>
              </a:rPr>
              <a:t>year</a:t>
            </a:r>
            <a:r>
              <a:rPr lang="da-DK" altLang="da-DK" sz="2000" kern="0" spc="-6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 smtClean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  <a:endParaRPr lang="da-DK" altLang="da-DK" sz="16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</a:t>
            </a: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 smtClean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 smtClean="0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3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4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5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Friday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6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7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= </a:t>
            </a:r>
            <a:r>
              <a:rPr lang="da-DK" altLang="da-DK" sz="1800" b="1" dirty="0" err="1" smtClean="0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 smtClean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 smtClean="0">
                <a:ea typeface="ＭＳ Ｐゴシック" pitchFamily="34" charset="-128"/>
              </a:rPr>
              <a:t>Metode, der konverterer fra heltal til tekststreng</a:t>
            </a:r>
            <a:r>
              <a:rPr lang="da-DK" altLang="da-DK" sz="1600" kern="0" dirty="0">
                <a:ea typeface="ＭＳ Ｐゴシック" pitchFamily="34" charset="-128"/>
              </a:rPr>
              <a:t/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 smtClean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smtClean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 smtClean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</a:t>
            </a:r>
            <a:r>
              <a:rPr lang="da-DK" altLang="da-DK" dirty="0" smtClean="0"/>
              <a:t>afsluttes </a:t>
            </a:r>
            <a:r>
              <a:rPr lang="da-DK" altLang="da-DK" dirty="0"/>
              <a:t>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</a:t>
            </a:r>
            <a:r>
              <a:rPr lang="da-DK" altLang="da-DK" dirty="0" smtClean="0"/>
              <a:t>switch </a:t>
            </a:r>
            <a:r>
              <a:rPr lang="da-DK" altLang="da-DK" dirty="0"/>
              <a:t>sætningen</a:t>
            </a:r>
          </a:p>
          <a:p>
            <a:r>
              <a:rPr lang="da-DK" altLang="da-DK" dirty="0"/>
              <a:t>Dette er ikke nødvendigt </a:t>
            </a:r>
            <a:r>
              <a:rPr lang="da-DK" altLang="da-DK" dirty="0" smtClean="0"/>
              <a:t>her, </a:t>
            </a:r>
            <a:r>
              <a:rPr lang="da-DK" altLang="da-DK" dirty="0"/>
              <a:t>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</a:t>
            </a:r>
            <a:r>
              <a:rPr lang="da-DK" altLang="da-DK" dirty="0" smtClean="0"/>
              <a:t>udførelsen af sætningen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4046</Words>
  <Application>Microsoft Office PowerPoint</Application>
  <PresentationFormat>On-screen Show (4:3)</PresentationFormat>
  <Paragraphs>641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Opsummering</vt:lpstr>
      <vt:lpstr>Programmeringscafé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628</cp:revision>
  <cp:lastPrinted>2015-02-13T14:35:13Z</cp:lastPrinted>
  <dcterms:created xsi:type="dcterms:W3CDTF">2009-09-02T10:07:09Z</dcterms:created>
  <dcterms:modified xsi:type="dcterms:W3CDTF">2024-08-29T13:43:06Z</dcterms:modified>
</cp:coreProperties>
</file>