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319" r:id="rId5"/>
    <p:sldId id="258" r:id="rId6"/>
    <p:sldId id="278" r:id="rId7"/>
    <p:sldId id="279" r:id="rId8"/>
    <p:sldId id="280" r:id="rId9"/>
    <p:sldId id="281" r:id="rId10"/>
    <p:sldId id="283" r:id="rId11"/>
    <p:sldId id="284" r:id="rId12"/>
    <p:sldId id="285" r:id="rId13"/>
    <p:sldId id="286" r:id="rId14"/>
    <p:sldId id="287" r:id="rId15"/>
    <p:sldId id="293" r:id="rId16"/>
    <p:sldId id="312" r:id="rId17"/>
    <p:sldId id="331" r:id="rId18"/>
    <p:sldId id="332" r:id="rId19"/>
    <p:sldId id="333" r:id="rId20"/>
    <p:sldId id="330" r:id="rId21"/>
    <p:sldId id="315" r:id="rId22"/>
    <p:sldId id="314" r:id="rId23"/>
    <p:sldId id="321" r:id="rId24"/>
    <p:sldId id="322" r:id="rId25"/>
    <p:sldId id="326" r:id="rId26"/>
    <p:sldId id="324" r:id="rId27"/>
    <p:sldId id="334" r:id="rId28"/>
    <p:sldId id="327" r:id="rId29"/>
    <p:sldId id="296" r:id="rId30"/>
    <p:sldId id="297" r:id="rId31"/>
  </p:sldIdLst>
  <p:sldSz cx="9144000" cy="6858000" type="screen4x3"/>
  <p:notesSz cx="7315200" cy="96012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250896-951B-4E2D-AE52-BC509BC0B9C7}">
          <p14:sldIdLst>
            <p14:sldId id="319"/>
            <p14:sldId id="258"/>
            <p14:sldId id="278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93"/>
            <p14:sldId id="312"/>
            <p14:sldId id="331"/>
            <p14:sldId id="332"/>
            <p14:sldId id="333"/>
            <p14:sldId id="330"/>
            <p14:sldId id="315"/>
            <p14:sldId id="314"/>
            <p14:sldId id="321"/>
            <p14:sldId id="322"/>
            <p14:sldId id="326"/>
            <p14:sldId id="324"/>
            <p14:sldId id="334"/>
            <p14:sldId id="327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D1EF2"/>
    <a:srgbClr val="0000C0"/>
    <a:srgbClr val="0000CC"/>
    <a:srgbClr val="CCFFCC"/>
    <a:srgbClr val="CCECFF"/>
    <a:srgbClr val="FF0066"/>
    <a:srgbClr val="FF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7207" autoAdjust="0"/>
  </p:normalViewPr>
  <p:slideViewPr>
    <p:cSldViewPr>
      <p:cViewPr varScale="1">
        <p:scale>
          <a:sx n="109" d="100"/>
          <a:sy n="109" d="100"/>
        </p:scale>
        <p:origin x="13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7AC3D9B2-4675-432A-BC9E-98287A99043A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774639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charset="0"/>
              </a:defRPr>
            </a:lvl1pPr>
          </a:lstStyle>
          <a:p>
            <a:fld id="{9FCBDC66-5FD4-4D91-9FD7-3639CA8D149D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3124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94179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576446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20529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95527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37928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96556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25151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95992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1082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7053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108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90600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A83EB3F-14EA-4460-B5CB-F3464D2994B9}" type="slidenum">
              <a:rPr lang="da-DK" altLang="da-DK" sz="1300">
                <a:solidFill>
                  <a:srgbClr val="CC0000"/>
                </a:solidFill>
                <a:latin typeface="Times New Roman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2630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83891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2042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09918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24598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81906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35491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76351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7355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da-DK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8961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46384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06594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8165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smtClean="0"/>
              <a:t>Klik for at redigere teksttypografierne i masteren</a:t>
            </a:r>
          </a:p>
          <a:p>
            <a:pPr lvl="1"/>
            <a:r>
              <a:rPr lang="da-DK" altLang="da-DK" dirty="0" smtClean="0"/>
              <a:t>Andet niveau</a:t>
            </a:r>
          </a:p>
          <a:p>
            <a:pPr lvl="2"/>
            <a:r>
              <a:rPr lang="da-DK" altLang="da-DK" dirty="0" smtClean="0"/>
              <a:t>Tredje niveau</a:t>
            </a:r>
          </a:p>
          <a:p>
            <a:pPr lvl="3"/>
            <a:r>
              <a:rPr lang="da-DK" altLang="da-DK" dirty="0" smtClean="0"/>
              <a:t>Fjerde niveau</a:t>
            </a:r>
          </a:p>
          <a:p>
            <a:pPr lvl="4"/>
            <a:r>
              <a:rPr lang="da-DK" altLang="da-DK" dirty="0" smtClean="0"/>
              <a:t>Femte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Arial" pitchFamily="-106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6" r:id="rId3"/>
    <p:sldLayoutId id="214748381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060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2060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Forelæsning Uge 3 –</a:t>
            </a:r>
            <a:r>
              <a:rPr lang="da-DK" altLang="da-DK" sz="3200" dirty="0">
                <a:ea typeface="ＭＳ Ｐゴシック" charset="-128"/>
              </a:rPr>
              <a:t> </a:t>
            </a:r>
            <a:r>
              <a:rPr lang="da-DK" altLang="da-DK" sz="3200" dirty="0" smtClean="0">
                <a:ea typeface="ＭＳ Ｐゴシック" charset="-128"/>
              </a:rPr>
              <a:t>Torsdag</a:t>
            </a:r>
            <a:endParaRPr lang="da-DK" altLang="da-DK" sz="3200" noProof="0" dirty="0" smtClean="0">
              <a:ea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08619" y="1052736"/>
            <a:ext cx="7848873" cy="5184576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charset="-128"/>
              </a:rPr>
              <a:t>Billedredigering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charset="-128"/>
              </a:rPr>
              <a:t>Gråtonebilleder (som er </a:t>
            </a:r>
            <a:r>
              <a:rPr lang="da-DK" altLang="da-DK" sz="1800" dirty="0" smtClean="0">
                <a:ea typeface="ＭＳ Ｐゴシック" charset="-128"/>
              </a:rPr>
              <a:t>lidt</a:t>
            </a:r>
            <a:br>
              <a:rPr lang="da-DK" altLang="da-DK" sz="1800" dirty="0" smtClean="0">
                <a:ea typeface="ＭＳ Ｐゴシック" charset="-128"/>
              </a:rPr>
            </a:br>
            <a:r>
              <a:rPr lang="da-DK" altLang="da-DK" sz="1800" dirty="0" smtClean="0">
                <a:ea typeface="ＭＳ Ｐゴシック" charset="-128"/>
              </a:rPr>
              <a:t>simplere </a:t>
            </a:r>
            <a:r>
              <a:rPr lang="da-DK" altLang="da-DK" sz="1800" dirty="0">
                <a:ea typeface="ＭＳ Ｐゴシック" charset="-128"/>
              </a:rPr>
              <a:t>end farvebilleder</a:t>
            </a:r>
            <a:r>
              <a:rPr lang="da-DK" altLang="da-DK" sz="1800" dirty="0" smtClean="0">
                <a:ea typeface="ＭＳ Ｐゴシック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I uge 4 er der en afleveringsopgave,</a:t>
            </a:r>
            <a:br>
              <a:rPr lang="da-DK" altLang="da-DK" sz="1800" dirty="0" smtClean="0">
                <a:ea typeface="ＭＳ Ｐゴシック" charset="-128"/>
              </a:rPr>
            </a:br>
            <a:r>
              <a:rPr lang="da-DK" altLang="da-DK" sz="1800" dirty="0" smtClean="0">
                <a:ea typeface="ＭＳ Ｐゴシック" charset="-128"/>
              </a:rPr>
              <a:t>hvor I selv skal lave billedredigering</a:t>
            </a:r>
            <a:endParaRPr lang="da-DK" altLang="da-DK" sz="1800" dirty="0">
              <a:ea typeface="ＭＳ Ｐゴシック" charset="-128"/>
            </a:endParaRPr>
          </a:p>
          <a:p>
            <a:pPr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charset="-128"/>
              </a:rPr>
              <a:t>Rekursive metoder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Metoder der kalder sig selv</a:t>
            </a:r>
          </a:p>
          <a:p>
            <a:pPr lvl="1">
              <a:spcBef>
                <a:spcPts val="4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Giver ofte meget elegante og</a:t>
            </a:r>
            <a:br>
              <a:rPr lang="da-DK" altLang="da-DK" sz="1800" noProof="0" dirty="0" smtClean="0">
                <a:ea typeface="ＭＳ Ｐゴシック" charset="-128"/>
              </a:rPr>
            </a:br>
            <a:r>
              <a:rPr lang="da-DK" altLang="da-DK" sz="1800" noProof="0" dirty="0" smtClean="0">
                <a:ea typeface="ＭＳ Ｐゴシック" charset="-128"/>
              </a:rPr>
              <a:t>simple løsninger på komplekse problemer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charset="-128"/>
              </a:rPr>
              <a:t>Refaktorering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Vi vil omstrukturere MusicOrganizer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Et musiknummer repræsenteres </a:t>
            </a:r>
            <a:r>
              <a:rPr lang="da-DK" altLang="da-DK" sz="1800" dirty="0">
                <a:ea typeface="ＭＳ Ｐゴシック" charset="-128"/>
              </a:rPr>
              <a:t>nu ved hjælp af </a:t>
            </a:r>
            <a:r>
              <a:rPr lang="da-DK" altLang="da-DK" sz="1800" dirty="0" smtClean="0">
                <a:ea typeface="ＭＳ Ｐゴシック" charset="-128"/>
              </a:rPr>
              <a:t>en Track klasse</a:t>
            </a:r>
            <a:br>
              <a:rPr lang="da-DK" altLang="da-DK" sz="1800" dirty="0" smtClean="0">
                <a:ea typeface="ＭＳ Ｐゴシック" charset="-128"/>
              </a:rPr>
            </a:br>
            <a:r>
              <a:rPr lang="da-DK" altLang="da-DK" sz="1800" dirty="0" smtClean="0">
                <a:ea typeface="ＭＳ Ｐゴシック" charset="-128"/>
              </a:rPr>
              <a:t>(i </a:t>
            </a:r>
            <a:r>
              <a:rPr lang="da-DK" altLang="da-DK" sz="1800" dirty="0">
                <a:ea typeface="ＭＳ Ｐゴシック" charset="-128"/>
              </a:rPr>
              <a:t>stedet for </a:t>
            </a:r>
            <a:r>
              <a:rPr lang="da-DK" altLang="da-DK" sz="1800" dirty="0" smtClean="0">
                <a:ea typeface="ＭＳ Ｐゴシック" charset="-128"/>
              </a:rPr>
              <a:t>en tekststreng)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Det gør det muligt at lave mere præcise søgninger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charset="-128"/>
              </a:rPr>
              <a:t>Iterator typen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charset="-128"/>
              </a:rPr>
              <a:t>Endnu en måde at gennemløbe en objektsamling</a:t>
            </a:r>
          </a:p>
          <a:p>
            <a:endParaRPr lang="da-DK" altLang="da-DK" sz="2000" noProof="0" dirty="0" smtClean="0">
              <a:ea typeface="ＭＳ Ｐゴシック" charset="-128"/>
            </a:endParaRPr>
          </a:p>
          <a:p>
            <a:pPr>
              <a:buFontTx/>
              <a:buNone/>
            </a:pPr>
            <a:endParaRPr lang="da-DK" altLang="da-DK" sz="2000" noProof="0" dirty="0" smtClean="0">
              <a:ea typeface="ＭＳ Ｐゴシック" charset="-128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5" y="1196752"/>
            <a:ext cx="1584176" cy="205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100361"/>
            <a:ext cx="1512168" cy="196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9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Invert</a:t>
            </a:r>
            <a:r>
              <a:rPr lang="da-DK" altLang="da-DK" sz="3200" noProof="0" dirty="0" smtClean="0">
                <a:ea typeface="ＭＳ Ｐゴシック" pitchFamily="34" charset="-128"/>
              </a:rPr>
              <a:t> (byt om på sort og hvid)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20859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4343400" y="295751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A50021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324614" name="Text Box 6"/>
          <p:cNvSpPr txBox="1">
            <a:spLocks noChangeArrowheads="1"/>
          </p:cNvSpPr>
          <p:nvPr/>
        </p:nvSpPr>
        <p:spPr bwMode="auto">
          <a:xfrm>
            <a:off x="2286000" y="5000625"/>
            <a:ext cx="4495800" cy="10191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  <a:p>
            <a:pPr algn="ctr" eaLnBrk="1" hangingPunct="1"/>
            <a:r>
              <a:rPr lang="da-DK" altLang="da-DK" b="1" dirty="0" err="1">
                <a:solidFill>
                  <a:srgbClr val="0000CC"/>
                </a:solidFill>
                <a:latin typeface="Courier New" pitchFamily="49" charset="0"/>
              </a:rPr>
              <a:t>newValue</a:t>
            </a:r>
            <a:r>
              <a:rPr lang="da-DK" altLang="da-DK" b="1" dirty="0">
                <a:solidFill>
                  <a:srgbClr val="0000CC"/>
                </a:solidFill>
                <a:latin typeface="Courier New" pitchFamily="49" charset="0"/>
              </a:rPr>
              <a:t>  =  255 - </a:t>
            </a:r>
            <a:r>
              <a:rPr lang="da-DK" altLang="da-DK" b="1" dirty="0" err="1">
                <a:solidFill>
                  <a:srgbClr val="0000CC"/>
                </a:solidFill>
                <a:latin typeface="Courier New" pitchFamily="49" charset="0"/>
              </a:rPr>
              <a:t>oldValue</a:t>
            </a:r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  <a:p>
            <a:pPr algn="ctr" eaLnBrk="1" hangingPunct="1"/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pic>
        <p:nvPicPr>
          <p:cNvPr id="2867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22320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22320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2571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Invert</a:t>
            </a:r>
            <a:r>
              <a:rPr lang="da-DK" altLang="da-DK" sz="3200" noProof="0" dirty="0" smtClean="0">
                <a:ea typeface="ＭＳ Ｐゴシック" pitchFamily="34" charset="-128"/>
              </a:rPr>
              <a:t>,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Javakode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3682430" y="1628800"/>
            <a:ext cx="4994026" cy="16435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(); </a:t>
            </a: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= 255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–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9699" name="Rectangle 28"/>
          <p:cNvSpPr>
            <a:spLocks noChangeArrowheads="1"/>
          </p:cNvSpPr>
          <p:nvPr/>
        </p:nvSpPr>
        <p:spPr bwMode="auto">
          <a:xfrm>
            <a:off x="4524706" y="2289407"/>
            <a:ext cx="3593799" cy="27433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>
              <a:solidFill>
                <a:srgbClr val="0D1EF2"/>
              </a:solidFill>
            </a:endParaRPr>
          </a:p>
        </p:txBody>
      </p:sp>
      <p:sp>
        <p:nvSpPr>
          <p:cNvPr id="29700" name="Rectangle 38"/>
          <p:cNvSpPr>
            <a:spLocks noChangeArrowheads="1"/>
          </p:cNvSpPr>
          <p:nvPr/>
        </p:nvSpPr>
        <p:spPr bwMode="auto">
          <a:xfrm>
            <a:off x="533400" y="1609537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663702" y="4149080"/>
            <a:ext cx="5012754" cy="9233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(255 -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());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5897820" y="3514537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A50021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533400" y="1609537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24" name="Group 23"/>
          <p:cNvGrpSpPr/>
          <p:nvPr/>
        </p:nvGrpSpPr>
        <p:grpSpPr>
          <a:xfrm>
            <a:off x="1752600" y="3133537"/>
            <a:ext cx="2413289" cy="3032720"/>
            <a:chOff x="1752600" y="3276600"/>
            <a:chExt cx="2413289" cy="3032720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1752600" y="32766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26" name="Text Box 33"/>
            <p:cNvSpPr txBox="1">
              <a:spLocks noChangeArrowheads="1"/>
            </p:cNvSpPr>
            <p:nvPr/>
          </p:nvSpPr>
          <p:spPr bwMode="auto">
            <a:xfrm>
              <a:off x="3829339" y="5912445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p</a:t>
              </a:r>
            </a:p>
          </p:txBody>
        </p:sp>
        <p:cxnSp>
          <p:nvCxnSpPr>
            <p:cNvPr id="27" name="AutoShape 35"/>
            <p:cNvCxnSpPr>
              <a:cxnSpLocks noChangeShapeType="1"/>
              <a:endCxn id="25" idx="2"/>
            </p:cNvCxnSpPr>
            <p:nvPr/>
          </p:nvCxnSpPr>
          <p:spPr bwMode="auto">
            <a:xfrm rot="10800000">
              <a:off x="1828800" y="3429000"/>
              <a:ext cx="1828800" cy="2693988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8" name="Group 27"/>
            <p:cNvGrpSpPr/>
            <p:nvPr/>
          </p:nvGrpSpPr>
          <p:grpSpPr>
            <a:xfrm>
              <a:off x="3563888" y="6005383"/>
              <a:ext cx="228600" cy="228600"/>
              <a:chOff x="2209800" y="1371600"/>
              <a:chExt cx="228600" cy="228600"/>
            </a:xfrm>
          </p:grpSpPr>
          <p:sp>
            <p:nvSpPr>
              <p:cNvPr id="29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0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1892301" y="1124744"/>
            <a:ext cx="1457071" cy="412785"/>
            <a:chOff x="1892301" y="1267807"/>
            <a:chExt cx="1457071" cy="412785"/>
          </a:xfrm>
        </p:grpSpPr>
        <p:grpSp>
          <p:nvGrpSpPr>
            <p:cNvPr id="32" name="Group 31"/>
            <p:cNvGrpSpPr/>
            <p:nvPr/>
          </p:nvGrpSpPr>
          <p:grpSpPr>
            <a:xfrm>
              <a:off x="2123728" y="1371600"/>
              <a:ext cx="228600" cy="228600"/>
              <a:chOff x="2209800" y="1371600"/>
              <a:chExt cx="228600" cy="228600"/>
            </a:xfrm>
          </p:grpSpPr>
          <p:sp>
            <p:nvSpPr>
              <p:cNvPr id="35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6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395284" y="1267807"/>
              <a:ext cx="9540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image</a:t>
              </a:r>
            </a:p>
          </p:txBody>
        </p:sp>
        <p:cxnSp>
          <p:nvCxnSpPr>
            <p:cNvPr id="34" name="AutoShape 30"/>
            <p:cNvCxnSpPr>
              <a:cxnSpLocks noChangeShapeType="1"/>
              <a:stCxn id="36" idx="2"/>
              <a:endCxn id="23" idx="0"/>
            </p:cNvCxnSpPr>
            <p:nvPr/>
          </p:nvCxnSpPr>
          <p:spPr bwMode="auto">
            <a:xfrm rot="10800000" flipV="1">
              <a:off x="1892301" y="1479740"/>
              <a:ext cx="310803" cy="200852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224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Andre billedoperationer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82800" y="1196752"/>
            <a:ext cx="7992888" cy="347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defTabSz="2332038" eaLnBrk="1" hangingPunct="1">
              <a:spcBef>
                <a:spcPct val="20000"/>
              </a:spcBef>
              <a:buChar char="•"/>
              <a:defRPr/>
            </a:pPr>
            <a:r>
              <a:rPr lang="da-DK" altLang="da-DK" b="1" kern="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I den anden afleveringsopgave i uge 4 skal I implementere nedenstående </a:t>
            </a:r>
            <a:r>
              <a:rPr lang="da-DK" altLang="da-DK" b="1" kern="0" dirty="0" smtClean="0">
                <a:latin typeface="+mn-lt"/>
                <a:ea typeface="ＭＳ Ｐゴシック" pitchFamily="-107" charset="-128"/>
                <a:cs typeface="ＭＳ Ｐゴシック" pitchFamily="-107" charset="-128"/>
              </a:rPr>
              <a:t>billedoperationer</a:t>
            </a:r>
            <a:endParaRPr lang="da-DK" altLang="da-DK" sz="2400" b="1" dirty="0">
              <a:latin typeface="Courier New" pitchFamily="49" charset="0"/>
              <a:cs typeface="Courier New" pitchFamily="49" charset="0"/>
            </a:endParaRP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b</a:t>
            </a:r>
            <a:r>
              <a:rPr lang="da-DK" altLang="da-DK" sz="1800" b="1" kern="0" dirty="0" err="1" smtClean="0">
                <a:solidFill>
                  <a:srgbClr val="008000"/>
                </a:solidFill>
                <a:latin typeface="+mn-lt"/>
                <a:ea typeface="ＭＳ Ｐゴシック" charset="-128"/>
              </a:rPr>
              <a:t>righten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  <a:ea typeface="ＭＳ Ｐゴシック" charset="-128"/>
              </a:rPr>
              <a:t>	Gør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billedet lidt lysere 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darken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Gør billedet lidt mørkere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invert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Inverterer hver gråtone 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blur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Erstatter hver pixel med gennemsnittet af naboerne </a:t>
            </a:r>
          </a:p>
          <a:p>
            <a:pPr lvl="1" defTabSz="358775" ea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mirror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Spejler billedet om den lodrette midterakse 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>
                <a:solidFill>
                  <a:srgbClr val="008000"/>
                </a:solidFill>
                <a:latin typeface="+mn-lt"/>
                <a:ea typeface="ＭＳ Ｐゴシック" charset="-128"/>
              </a:rPr>
              <a:t>flip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Spejler billedet om den vandrette midterakse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rotate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Roterer billedet 90 grader med uret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resize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Skalerer billedet, så størrelsen ændres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>
          <a:xfrm rot="21165640">
            <a:off x="6263135" y="5041970"/>
            <a:ext cx="1448282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732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 smtClean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Rekursive metoder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1268760"/>
            <a:ext cx="754907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Fakultets funktionen n! er defineret ved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13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80432" y="3645024"/>
            <a:ext cx="4239640" cy="203350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b="1" dirty="0">
                <a:solidFill>
                  <a:srgbClr val="7030A0"/>
                </a:solidFill>
                <a:latin typeface="Courier New"/>
              </a:rPr>
              <a:t>public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faculty(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 smtClean="0">
                <a:solidFill>
                  <a:srgbClr val="CD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CD0000"/>
                </a:solidFill>
                <a:latin typeface="Courier New"/>
              </a:rPr>
              <a:t>  </a:t>
            </a:r>
            <a:r>
              <a:rPr lang="da-DK" sz="18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da-DK" sz="18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da-DK" sz="1800" b="1" dirty="0" err="1" smtClean="0">
                <a:solidFill>
                  <a:srgbClr val="000000"/>
                </a:solidFill>
                <a:latin typeface="Courier New"/>
              </a:rPr>
              <a:t>result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= 1;</a:t>
            </a:r>
          </a:p>
          <a:p>
            <a:r>
              <a:rPr lang="nn-NO" sz="18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nn-NO" sz="1800" b="1" dirty="0" smtClean="0">
                <a:solidFill>
                  <a:srgbClr val="7030A0"/>
                </a:solidFill>
                <a:latin typeface="Courier New"/>
              </a:rPr>
              <a:t>for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nn-NO" sz="1800" b="1" dirty="0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nn-NO" sz="1800" b="1" dirty="0" smtClean="0">
                <a:solidFill>
                  <a:srgbClr val="CD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2; i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&lt;=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n</a:t>
            </a:r>
            <a:r>
              <a:rPr lang="nn-NO" sz="1800" b="1" dirty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800" b="1" dirty="0" err="1" smtClean="0">
                <a:solidFill>
                  <a:srgbClr val="000000"/>
                </a:solidFill>
                <a:latin typeface="Courier New"/>
              </a:rPr>
              <a:t>result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*= i;</a:t>
            </a:r>
          </a:p>
          <a:p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da-DK" sz="1800" b="1" dirty="0" err="1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</a:t>
            </a:r>
            <a:r>
              <a:rPr lang="da-DK" sz="1800" b="1" dirty="0" err="1" smtClean="0">
                <a:solidFill>
                  <a:srgbClr val="000000"/>
                </a:solidFill>
                <a:latin typeface="Courier New"/>
              </a:rPr>
              <a:t>result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>
                <a:solidFill>
                  <a:srgbClr val="000000"/>
                </a:solidFill>
                <a:latin typeface="Courier New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600" y="1833351"/>
            <a:ext cx="567186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*...* (n-1) * n    for n ≥ 1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3558" y="3212976"/>
            <a:ext cx="626069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Beregning ved hjælp af en for løkke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71600" y="2451155"/>
            <a:ext cx="4240088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5!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3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* 5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120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27712" y="2449095"/>
            <a:ext cx="1215752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1!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24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Fakultets funktionen </a:t>
            </a:r>
            <a:r>
              <a:rPr lang="da-DK" altLang="da-DK" sz="3200" noProof="0" dirty="0" smtClean="0">
                <a:ea typeface="ＭＳ Ｐゴシック" pitchFamily="34" charset="-128"/>
              </a:rPr>
              <a:t>(rekursiv)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1" y="1052736"/>
            <a:ext cx="6943835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Fakultets funktionen kan også defineres</a:t>
            </a:r>
            <a:br>
              <a:rPr lang="da-DK" altLang="da-DK" sz="2000" kern="0" dirty="0" smtClean="0"/>
            </a:br>
            <a:r>
              <a:rPr lang="da-DK" altLang="da-DK" sz="2000" kern="0" dirty="0" smtClean="0"/>
              <a:t>rekursivt, dvs. ved hjælp af sig selv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80432" y="3068960"/>
            <a:ext cx="3951608" cy="12025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b="1" dirty="0">
                <a:solidFill>
                  <a:srgbClr val="7030A0"/>
                </a:solidFill>
                <a:latin typeface="Courier New"/>
              </a:rPr>
              <a:t>public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int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faculty(</a:t>
            </a:r>
            <a:r>
              <a:rPr lang="en-US" sz="1800" b="1" dirty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da-DK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(n ==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1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) {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1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;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 </a:t>
            </a:r>
            <a:r>
              <a:rPr lang="da-DK" sz="1800" b="1" dirty="0" err="1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</a:t>
            </a:r>
            <a:r>
              <a:rPr lang="da-DK" sz="1800" b="1" dirty="0" err="1" smtClean="0">
                <a:solidFill>
                  <a:srgbClr val="000000"/>
                </a:solidFill>
                <a:latin typeface="Courier New"/>
              </a:rPr>
              <a:t>faculty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(n-1) * n;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3603" y="1772816"/>
            <a:ext cx="4032448" cy="64851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1!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eaLnBrk="1" hangingPunct="1"/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n! = (n-1)! * n   for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1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3558" y="2636912"/>
            <a:ext cx="489253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Rekursiv metode til beregning af n!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6671492" y="2849989"/>
            <a:ext cx="0" cy="3561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081795" y="2483223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4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062161" y="4681813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1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062161" y="3929150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2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023420" y="3206186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3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6671492" y="4323641"/>
            <a:ext cx="0" cy="3561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6982495" y="4320512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6668547" y="3572953"/>
            <a:ext cx="0" cy="3561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6910487" y="2846860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6910487" y="3569824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6971332" y="4324171"/>
            <a:ext cx="293657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1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910487" y="3577333"/>
            <a:ext cx="1475564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1 * 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2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2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916058" y="2849990"/>
            <a:ext cx="1469993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2 * 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3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6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6881820" y="2134554"/>
            <a:ext cx="1792263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6 * 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4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24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6881820" y="2117986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6671491" y="2146477"/>
            <a:ext cx="0" cy="3561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6081794" y="1707703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5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6881819" y="1340768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6890508" y="1340768"/>
            <a:ext cx="1656184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24 * 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5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120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6779" b="10497"/>
          <a:stretch/>
        </p:blipFill>
        <p:spPr>
          <a:xfrm>
            <a:off x="5014533" y="5286214"/>
            <a:ext cx="3734572" cy="148509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14</a:t>
            </a:fld>
            <a:endParaRPr lang="da-DK" altLang="da-DK" sz="1800" b="1" dirty="0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39550" y="4472976"/>
            <a:ext cx="4968553" cy="212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Char char="•"/>
              <a:tabLst>
                <a:tab pos="1619250" algn="l"/>
              </a:tabLst>
              <a:defRPr/>
            </a:pPr>
            <a:r>
              <a:rPr lang="da-DK" sz="2000" kern="0" dirty="0"/>
              <a:t>Hvad sker der, hvis metoden kaldes med en negativ parameterværdi?</a:t>
            </a:r>
          </a:p>
          <a:p>
            <a:pPr lvl="1">
              <a:spcBef>
                <a:spcPts val="400"/>
              </a:spcBef>
              <a:buFontTx/>
              <a:buChar char="–"/>
              <a:tabLst>
                <a:tab pos="1619250" algn="l"/>
              </a:tabLst>
              <a:defRPr/>
            </a:pPr>
            <a:r>
              <a:rPr lang="da-DK" sz="1800" dirty="0">
                <a:solidFill>
                  <a:srgbClr val="002060"/>
                </a:solidFill>
              </a:rPr>
              <a:t>Vi </a:t>
            </a:r>
            <a:r>
              <a:rPr lang="da-DK" sz="1800" dirty="0" smtClean="0">
                <a:solidFill>
                  <a:srgbClr val="002060"/>
                </a:solidFill>
              </a:rPr>
              <a:t>laver </a:t>
            </a:r>
            <a:r>
              <a:rPr lang="da-DK" sz="1800" dirty="0">
                <a:solidFill>
                  <a:srgbClr val="002060"/>
                </a:solidFill>
              </a:rPr>
              <a:t>en "uendelig" sekvens af rekursive kald</a:t>
            </a:r>
          </a:p>
          <a:p>
            <a:pPr lvl="1">
              <a:spcBef>
                <a:spcPts val="400"/>
              </a:spcBef>
              <a:buFontTx/>
              <a:buChar char="–"/>
              <a:tabLst>
                <a:tab pos="1619250" algn="l"/>
              </a:tabLst>
              <a:defRPr/>
            </a:pPr>
            <a:r>
              <a:rPr lang="da-DK" sz="1800" dirty="0">
                <a:solidFill>
                  <a:srgbClr val="002060"/>
                </a:solidFill>
              </a:rPr>
              <a:t>Det kan datamaskinen ikke </a:t>
            </a:r>
            <a:r>
              <a:rPr lang="da-DK" sz="1800" dirty="0" smtClean="0">
                <a:solidFill>
                  <a:srgbClr val="002060"/>
                </a:solidFill>
              </a:rPr>
              <a:t>klare,</a:t>
            </a:r>
            <a:br>
              <a:rPr lang="da-DK" sz="1800" dirty="0" smtClean="0">
                <a:solidFill>
                  <a:srgbClr val="002060"/>
                </a:solidFill>
              </a:rPr>
            </a:br>
            <a:r>
              <a:rPr lang="da-DK" sz="1800" dirty="0" smtClean="0">
                <a:solidFill>
                  <a:srgbClr val="002060"/>
                </a:solidFill>
              </a:rPr>
              <a:t>idet </a:t>
            </a:r>
            <a:r>
              <a:rPr lang="da-DK" sz="1800" dirty="0">
                <a:solidFill>
                  <a:srgbClr val="002060"/>
                </a:solidFill>
              </a:rPr>
              <a:t>den jo har begrænset</a:t>
            </a:r>
            <a:r>
              <a:rPr lang="da-DK" sz="2000" kern="0" dirty="0" smtClean="0">
                <a:cs typeface="+mn-cs"/>
              </a:rPr>
              <a:t> lagerplads)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5591478" y="5330134"/>
            <a:ext cx="1125205" cy="1313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40631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6" grpId="0"/>
      <p:bldP spid="27" grpId="0" animBg="1"/>
      <p:bldP spid="28" grpId="0" animBg="1"/>
      <p:bldP spid="29" grpId="0"/>
      <p:bldP spid="30" grpId="0" animBg="1"/>
      <p:bldP spid="31" grpId="0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Idéen bag </a:t>
            </a:r>
            <a:r>
              <a:rPr lang="da-DK" altLang="da-DK" sz="3200" dirty="0" err="1" smtClean="0">
                <a:ea typeface="ＭＳ Ｐゴシック" pitchFamily="34" charset="-128"/>
              </a:rPr>
              <a:t>rekursion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1" y="1052735"/>
            <a:ext cx="8280921" cy="56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Vi har en række problemer, der ”ligner hinanden”, men har forskellig ”størrelse”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F.eks. ligner beregningen af </a:t>
            </a:r>
            <a:r>
              <a:rPr lang="da-DK" altLang="da-DK" sz="1800" dirty="0">
                <a:solidFill>
                  <a:srgbClr val="002060"/>
                </a:solidFill>
              </a:rPr>
              <a:t>5!, 4</a:t>
            </a:r>
            <a:r>
              <a:rPr lang="da-DK" altLang="da-DK" sz="1800" dirty="0" smtClean="0">
                <a:solidFill>
                  <a:srgbClr val="002060"/>
                </a:solidFill>
              </a:rPr>
              <a:t>!, </a:t>
            </a:r>
            <a:r>
              <a:rPr lang="da-DK" altLang="da-DK" sz="1800" dirty="0">
                <a:solidFill>
                  <a:srgbClr val="002060"/>
                </a:solidFill>
              </a:rPr>
              <a:t>3</a:t>
            </a:r>
            <a:r>
              <a:rPr lang="da-DK" altLang="da-DK" sz="1800" dirty="0" smtClean="0">
                <a:solidFill>
                  <a:srgbClr val="002060"/>
                </a:solidFill>
              </a:rPr>
              <a:t>!, 2! og 1! hinanden, men har forskellige størrelse (nemlig 5, 4, 3, 2 og 1)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  <a:tabLst>
                <a:tab pos="1619250" algn="l"/>
              </a:tabLst>
              <a:defRPr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løser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problemet for en given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størrelse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ved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at bruge løsningen af et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mindre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problem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Typisk løses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problem(n)</a:t>
            </a:r>
            <a:r>
              <a:rPr lang="da-DK" altLang="da-DK" sz="1800" dirty="0" smtClean="0">
                <a:solidFill>
                  <a:srgbClr val="002060"/>
                </a:solidFill>
              </a:rPr>
              <a:t> ved hjælp af løsningen for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problem(n-1)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I vores eksempel ved vi, at 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n! = (n-1)! * n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Det betyder at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n!</a:t>
            </a:r>
            <a:r>
              <a:rPr lang="da-DK" altLang="da-DK" sz="1800" dirty="0" smtClean="0">
                <a:solidFill>
                  <a:srgbClr val="002060"/>
                </a:solidFill>
              </a:rPr>
              <a:t> kan løses/beregnes ved hjælp af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(n-1)!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  <a:tabLst>
                <a:tab pos="1619250" algn="l"/>
              </a:tabLst>
              <a:defRPr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Sudoku løseren (fra første forelæsning) bruger også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rekursion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Hvert rekursivt kald placerer et ciffer (i første tomme felt), hvorefter det laver et nyt rekursivt kald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I dette tilfælde er problemets størrelse </a:t>
            </a:r>
            <a:r>
              <a:rPr lang="da-DK" altLang="da-DK" sz="1800" b="1" dirty="0">
                <a:solidFill>
                  <a:srgbClr val="008000"/>
                </a:solidFill>
              </a:rPr>
              <a:t>antallet af to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mme</a:t>
            </a:r>
            <a:r>
              <a:rPr lang="da-DK" altLang="da-DK" sz="1800" dirty="0" smtClean="0">
                <a:solidFill>
                  <a:srgbClr val="002060"/>
                </a:solidFill>
              </a:rPr>
              <a:t> felter (der endnu ikke har fået et ciffer)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Når der ikke er flere tomme felter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stopper</a:t>
            </a:r>
            <a:r>
              <a:rPr lang="da-DK" altLang="da-DK" sz="1800" dirty="0" smtClean="0">
                <a:solidFill>
                  <a:srgbClr val="002060"/>
                </a:solidFill>
              </a:rPr>
              <a:t> vi </a:t>
            </a:r>
            <a:r>
              <a:rPr lang="da-DK" altLang="da-DK" sz="1800" dirty="0" err="1" smtClean="0">
                <a:solidFill>
                  <a:srgbClr val="002060"/>
                </a:solidFill>
              </a:rPr>
              <a:t>rekursionen</a:t>
            </a:r>
            <a:r>
              <a:rPr lang="da-DK" altLang="da-DK" sz="1800" dirty="0" smtClean="0">
                <a:solidFill>
                  <a:srgbClr val="002060"/>
                </a:solidFill>
              </a:rPr>
              <a:t> og udskriver den fundne løsning</a:t>
            </a:r>
            <a:endParaRPr lang="da-DK" altLang="da-DK" sz="180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15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8624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err="1" smtClean="0">
                <a:ea typeface="ＭＳ Ｐゴシック" pitchFamily="34" charset="-128"/>
              </a:rPr>
              <a:t>Rekursion</a:t>
            </a:r>
            <a:r>
              <a:rPr lang="da-DK" altLang="da-DK" sz="3200" dirty="0" smtClean="0">
                <a:ea typeface="ＭＳ Ｐゴシック" pitchFamily="34" charset="-128"/>
              </a:rPr>
              <a:t> ligner induktionsbeviser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1" y="1052735"/>
            <a:ext cx="8136137" cy="252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spcBef>
                <a:spcPts val="1200"/>
              </a:spcBef>
              <a:buChar char="•"/>
              <a:tabLst>
                <a:tab pos="1619250" algn="l"/>
              </a:tabLst>
              <a:defRPr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 induktionsbeviser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har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også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række problemer, der ligner hinanden, men har forskellig "størrelse"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Idéen bag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induktionsbeviser</a:t>
            </a:r>
            <a:r>
              <a:rPr lang="da-DK" altLang="da-DK" sz="1800" dirty="0" smtClean="0">
                <a:solidFill>
                  <a:srgbClr val="002060"/>
                </a:solidFill>
              </a:rPr>
              <a:t> er, at vi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beviser</a:t>
            </a:r>
            <a:r>
              <a:rPr lang="da-DK" altLang="da-DK" sz="1800" dirty="0" smtClean="0">
                <a:solidFill>
                  <a:srgbClr val="002060"/>
                </a:solidFill>
              </a:rPr>
              <a:t>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problem(n)</a:t>
            </a:r>
            <a:r>
              <a:rPr lang="da-DK" altLang="da-DK" sz="1800" dirty="0" smtClean="0">
                <a:solidFill>
                  <a:srgbClr val="002060"/>
                </a:solidFill>
              </a:rPr>
              <a:t> ud fra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problem(n-1)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Idéen bag </a:t>
            </a:r>
            <a:r>
              <a:rPr lang="da-DK" altLang="da-DK" sz="1800" b="1" dirty="0" err="1" smtClean="0">
                <a:solidFill>
                  <a:srgbClr val="008000"/>
                </a:solidFill>
              </a:rPr>
              <a:t>rekursion</a:t>
            </a:r>
            <a:r>
              <a:rPr lang="da-DK" altLang="da-DK" sz="1800" dirty="0" smtClean="0">
                <a:solidFill>
                  <a:srgbClr val="002060"/>
                </a:solidFill>
              </a:rPr>
              <a:t> er, at vi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løser/beregner</a:t>
            </a:r>
            <a:r>
              <a:rPr lang="da-DK" altLang="da-DK" sz="1800" dirty="0" smtClean="0">
                <a:solidFill>
                  <a:srgbClr val="002060"/>
                </a:solidFill>
              </a:rPr>
              <a:t>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problem(n)</a:t>
            </a:r>
            <a:r>
              <a:rPr lang="da-DK" altLang="da-DK" sz="1800" dirty="0" smtClean="0">
                <a:solidFill>
                  <a:srgbClr val="002060"/>
                </a:solidFill>
              </a:rPr>
              <a:t> ud fra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problem(n-1)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>
                <a:solidFill>
                  <a:srgbClr val="002060"/>
                </a:solidFill>
              </a:rPr>
              <a:t>Man kan bruge induktionsbeviser til at </a:t>
            </a:r>
            <a:r>
              <a:rPr lang="da-DK" altLang="da-DK" sz="1800" b="1" dirty="0">
                <a:solidFill>
                  <a:srgbClr val="008000"/>
                </a:solidFill>
              </a:rPr>
              <a:t>bevise</a:t>
            </a:r>
            <a:r>
              <a:rPr lang="da-DK" altLang="da-DK" sz="1800" dirty="0">
                <a:solidFill>
                  <a:srgbClr val="002060"/>
                </a:solidFill>
              </a:rPr>
              <a:t> at en rekursiv beregning er korrekt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tabLst>
                <a:tab pos="1619250" algn="l"/>
              </a:tabLst>
              <a:defRPr/>
            </a:pPr>
            <a:endParaRPr lang="da-DK" altLang="da-DK" sz="180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16</a:t>
            </a:fld>
            <a:endParaRPr lang="da-DK" altLang="da-DK" sz="1800" b="1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164983" y="4797152"/>
            <a:ext cx="1461770" cy="151447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4283968" y="4841229"/>
            <a:ext cx="1596390" cy="1381125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51124" y="3645024"/>
            <a:ext cx="8443941" cy="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spcBef>
                <a:spcPts val="1200"/>
              </a:spcBef>
              <a:buChar char="•"/>
              <a:tabLst>
                <a:tab pos="1619250" algn="l"/>
              </a:tabLst>
              <a:defRPr/>
            </a:pPr>
            <a:r>
              <a:rPr lang="da-DK" altLang="da-DK" b="1" kern="0" spc="-5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vil nu kigge på et par andre eksempler på rekursive beregninger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>
                <a:solidFill>
                  <a:srgbClr val="002060"/>
                </a:solidFill>
              </a:rPr>
              <a:t>I næste forelæsning vil vi se på nogle rekursive metoder til at tegne komplekse </a:t>
            </a:r>
            <a:r>
              <a:rPr lang="da-DK" altLang="da-DK" sz="1800" dirty="0" smtClean="0">
                <a:solidFill>
                  <a:srgbClr val="002060"/>
                </a:solidFill>
              </a:rPr>
              <a:t>figurer – og det skal I selv prøve i Skildpadde 2</a:t>
            </a:r>
            <a:endParaRPr lang="da-DK" altLang="da-DK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71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Fibonacci tallene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7549072" cy="73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Nedenstående talfølge, hvor hvert tal er lig summen af de to foregående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17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82314" y="3018013"/>
            <a:ext cx="4824536" cy="32030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7030A0"/>
                </a:solidFill>
                <a:latin typeface="Courier New"/>
              </a:rPr>
              <a:t>public 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fibonacciLoop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6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50000"/>
              </a:lnSpc>
            </a:pPr>
            <a:r>
              <a:rPr lang="da-DK" sz="1600" b="1" dirty="0" smtClean="0">
                <a:solidFill>
                  <a:srgbClr val="7030A0"/>
                </a:solidFill>
                <a:latin typeface="Courier New"/>
              </a:rPr>
              <a:t>  if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(n == 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1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) {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0;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600"/>
              </a:spcBef>
            </a:pPr>
            <a:r>
              <a:rPr lang="da-DK" sz="16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da-DK" sz="1600" b="1" dirty="0" smtClean="0">
                <a:solidFill>
                  <a:srgbClr val="CD0000"/>
                </a:solidFill>
                <a:latin typeface="Courier New"/>
              </a:rPr>
              <a:t> </a:t>
            </a:r>
            <a:r>
              <a:rPr lang="da-DK" sz="1600" b="1" dirty="0" smtClean="0">
                <a:solidFill>
                  <a:srgbClr val="FF0000"/>
                </a:solidFill>
                <a:latin typeface="Courier New"/>
              </a:rPr>
              <a:t>int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first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 = 0;</a:t>
            </a:r>
          </a:p>
          <a:p>
            <a:r>
              <a:rPr lang="da-DK" sz="1600" b="1" dirty="0">
                <a:solidFill>
                  <a:srgbClr val="CD0000"/>
                </a:solidFill>
                <a:latin typeface="Courier New"/>
              </a:rPr>
              <a:t>  </a:t>
            </a:r>
            <a:r>
              <a:rPr lang="da-DK" sz="1600" b="1" dirty="0">
                <a:solidFill>
                  <a:srgbClr val="FF0000"/>
                </a:solidFill>
                <a:latin typeface="Courier New"/>
              </a:rPr>
              <a:t>int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second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 = 1;</a:t>
            </a:r>
          </a:p>
          <a:p>
            <a:r>
              <a:rPr lang="da-DK" sz="1600" b="1" dirty="0">
                <a:solidFill>
                  <a:srgbClr val="CD0000"/>
                </a:solidFill>
                <a:latin typeface="Courier New"/>
              </a:rPr>
              <a:t>  </a:t>
            </a:r>
            <a:r>
              <a:rPr lang="da-DK" sz="1600" b="1" dirty="0">
                <a:solidFill>
                  <a:srgbClr val="FF0000"/>
                </a:solidFill>
                <a:latin typeface="Courier New"/>
              </a:rPr>
              <a:t>int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temp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nn-NO" sz="1600" b="1" dirty="0" smtClean="0">
                <a:solidFill>
                  <a:srgbClr val="7030A0"/>
                </a:solidFill>
                <a:latin typeface="Courier New"/>
              </a:rPr>
              <a:t>  for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nn-NO" sz="1600" b="1" dirty="0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nn-NO" sz="1600" b="1" dirty="0" smtClean="0">
                <a:solidFill>
                  <a:srgbClr val="CD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3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&lt;=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n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pPr>
              <a:lnSpc>
                <a:spcPct val="9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600" b="1" dirty="0" err="1" smtClean="0">
                <a:solidFill>
                  <a:srgbClr val="000000"/>
                </a:solidFill>
                <a:latin typeface="Courier New"/>
              </a:rPr>
              <a:t>temp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second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600" b="1" dirty="0" err="1" smtClean="0">
                <a:solidFill>
                  <a:srgbClr val="000000"/>
                </a:solidFill>
                <a:latin typeface="Courier New"/>
              </a:rPr>
              <a:t>second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+=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first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600" b="1" dirty="0" err="1" smtClean="0">
                <a:solidFill>
                  <a:srgbClr val="000000"/>
                </a:solidFill>
                <a:latin typeface="Courier New"/>
              </a:rPr>
              <a:t>first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da-DK" sz="1600" b="1" dirty="0" err="1" smtClean="0">
                <a:solidFill>
                  <a:srgbClr val="000000"/>
                </a:solidFill>
                <a:latin typeface="Courier New"/>
              </a:rPr>
              <a:t>temp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5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da-DK" sz="16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da-DK" sz="16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second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5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5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600" y="1712282"/>
            <a:ext cx="7632848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0, 1, 1, 2, 3, 5, 8, 13, 21, 34, 55, 89, 144, 233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275856" y="5530791"/>
            <a:ext cx="2520280" cy="5206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Lidt svært at gennemskue, hvad der sker i løkken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376349" y="3467507"/>
            <a:ext cx="2034921" cy="6591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first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89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second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144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83122" y="4142389"/>
            <a:ext cx="1332148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>
                <a:solidFill>
                  <a:srgbClr val="008000"/>
                </a:solidFill>
                <a:latin typeface="+mn-lt"/>
                <a:ea typeface="ＭＳ Ｐゴシック" charset="0"/>
              </a:rPr>
              <a:t>t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emp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144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813710" y="3772734"/>
            <a:ext cx="57606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233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7370057" y="3451001"/>
            <a:ext cx="57606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144 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996086" y="3447060"/>
            <a:ext cx="46014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chemeClr val="tx1"/>
                </a:solidFill>
                <a:latin typeface="+mn-lt"/>
                <a:ea typeface="ＭＳ Ｐゴシック" charset="0"/>
              </a:rPr>
              <a:t>XX</a:t>
            </a:r>
            <a:endParaRPr lang="da-DK" sz="1600" b="1" dirty="0">
              <a:solidFill>
                <a:schemeClr val="tx1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365232" y="3782340"/>
            <a:ext cx="46014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chemeClr val="tx1"/>
                </a:solidFill>
                <a:latin typeface="+mn-lt"/>
                <a:ea typeface="ＭＳ Ｐゴシック" charset="0"/>
              </a:rPr>
              <a:t>XX</a:t>
            </a:r>
            <a:endParaRPr lang="da-DK" sz="1600" b="1" dirty="0">
              <a:solidFill>
                <a:schemeClr val="tx1"/>
              </a:solidFill>
              <a:latin typeface="+mn-lt"/>
              <a:ea typeface="ＭＳ Ｐゴシック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20072" y="2085818"/>
            <a:ext cx="2363357" cy="702257"/>
            <a:chOff x="5232979" y="2048866"/>
            <a:chExt cx="2363357" cy="702257"/>
          </a:xfrm>
        </p:grpSpPr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H="1" flipV="1">
              <a:off x="6371247" y="2048866"/>
              <a:ext cx="88" cy="38135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5232979" y="2415134"/>
              <a:ext cx="2363357" cy="33598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spcBef>
                  <a:spcPts val="18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da-DK" sz="1600" b="1" dirty="0" smtClean="0">
                  <a:solidFill>
                    <a:srgbClr val="008000"/>
                  </a:solidFill>
                  <a:latin typeface="+mn-lt"/>
                  <a:ea typeface="ＭＳ Ｐゴシック" charset="0"/>
                </a:rPr>
                <a:t>               </a:t>
              </a:r>
              <a:r>
                <a:rPr lang="da-DK" sz="1600" b="1" dirty="0" err="1" smtClean="0">
                  <a:solidFill>
                    <a:srgbClr val="008000"/>
                  </a:solidFill>
                  <a:latin typeface="+mn-lt"/>
                  <a:ea typeface="ＭＳ Ｐゴシック" charset="0"/>
                </a:rPr>
                <a:t>first</a:t>
              </a:r>
              <a:r>
                <a:rPr lang="da-DK" sz="1600" b="1" dirty="0" smtClean="0">
                  <a:solidFill>
                    <a:srgbClr val="008000"/>
                  </a:solidFill>
                  <a:latin typeface="+mn-lt"/>
                  <a:ea typeface="ＭＳ Ｐゴシック" charset="0"/>
                </a:rPr>
                <a:t>    </a:t>
              </a:r>
              <a:r>
                <a:rPr lang="da-DK" sz="1600" b="1" dirty="0" err="1" smtClean="0">
                  <a:solidFill>
                    <a:srgbClr val="008000"/>
                  </a:solidFill>
                  <a:latin typeface="+mn-lt"/>
                  <a:ea typeface="ＭＳ Ｐゴシック" charset="0"/>
                </a:rPr>
                <a:t>second</a:t>
              </a:r>
              <a:endParaRPr lang="da-DK" sz="1600" b="1" dirty="0">
                <a:solidFill>
                  <a:srgbClr val="008000"/>
                </a:solidFill>
                <a:latin typeface="+mn-lt"/>
                <a:ea typeface="ＭＳ Ｐゴシック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7069297" y="2052857"/>
              <a:ext cx="88" cy="38135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3558" y="2432362"/>
            <a:ext cx="496486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Beregning </a:t>
            </a:r>
            <a:r>
              <a:rPr lang="da-DK" altLang="da-DK" sz="2000" kern="0" dirty="0"/>
              <a:t>ved hjælp af en </a:t>
            </a:r>
            <a:r>
              <a:rPr lang="da-DK" altLang="da-DK" sz="2000" kern="0" dirty="0" smtClean="0"/>
              <a:t>for løkke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874711" y="2106022"/>
            <a:ext cx="2363357" cy="698266"/>
            <a:chOff x="5874711" y="2096275"/>
            <a:chExt cx="2363357" cy="698266"/>
          </a:xfrm>
        </p:grpSpPr>
        <p:grpSp>
          <p:nvGrpSpPr>
            <p:cNvPr id="23" name="Group 22"/>
            <p:cNvGrpSpPr/>
            <p:nvPr/>
          </p:nvGrpSpPr>
          <p:grpSpPr>
            <a:xfrm>
              <a:off x="5874711" y="2096275"/>
              <a:ext cx="2363357" cy="698266"/>
              <a:chOff x="5232979" y="2052857"/>
              <a:chExt cx="2363357" cy="698266"/>
            </a:xfrm>
          </p:grpSpPr>
          <p:sp>
            <p:nvSpPr>
              <p:cNvPr id="25" name="Text Box 5"/>
              <p:cNvSpPr txBox="1">
                <a:spLocks noChangeArrowheads="1"/>
              </p:cNvSpPr>
              <p:nvPr/>
            </p:nvSpPr>
            <p:spPr bwMode="auto">
              <a:xfrm>
                <a:off x="5232979" y="2415134"/>
                <a:ext cx="2363357" cy="3359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ts val="18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da-DK" sz="1600" b="1" dirty="0" smtClean="0">
                    <a:solidFill>
                      <a:srgbClr val="008000"/>
                    </a:solidFill>
                    <a:latin typeface="+mn-lt"/>
                    <a:ea typeface="ＭＳ Ｐゴシック" charset="0"/>
                  </a:rPr>
                  <a:t>               </a:t>
                </a:r>
                <a:r>
                  <a:rPr lang="da-DK" sz="1600" b="1" dirty="0" err="1" smtClean="0">
                    <a:solidFill>
                      <a:srgbClr val="008000"/>
                    </a:solidFill>
                    <a:latin typeface="+mn-lt"/>
                    <a:ea typeface="ＭＳ Ｐゴシック" charset="0"/>
                  </a:rPr>
                  <a:t>first</a:t>
                </a:r>
                <a:r>
                  <a:rPr lang="da-DK" sz="1600" b="1" dirty="0" smtClean="0">
                    <a:solidFill>
                      <a:srgbClr val="008000"/>
                    </a:solidFill>
                    <a:latin typeface="+mn-lt"/>
                    <a:ea typeface="ＭＳ Ｐゴシック" charset="0"/>
                  </a:rPr>
                  <a:t>    </a:t>
                </a:r>
                <a:r>
                  <a:rPr lang="da-DK" sz="1600" b="1" dirty="0" err="1" smtClean="0">
                    <a:solidFill>
                      <a:srgbClr val="008000"/>
                    </a:solidFill>
                    <a:latin typeface="+mn-lt"/>
                    <a:ea typeface="ＭＳ Ｐゴシック" charset="0"/>
                  </a:rPr>
                  <a:t>second</a:t>
                </a:r>
                <a:endParaRPr lang="da-DK" sz="1600" b="1" dirty="0">
                  <a:solidFill>
                    <a:srgbClr val="008000"/>
                  </a:solidFill>
                  <a:latin typeface="+mn-lt"/>
                  <a:ea typeface="ＭＳ Ｐゴシック" charset="0"/>
                </a:endParaRPr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 flipH="1" flipV="1">
                <a:off x="7069297" y="2052857"/>
                <a:ext cx="88" cy="381351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 sz="1800"/>
              </a:p>
            </p:txBody>
          </p:sp>
        </p:grp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5995483" y="2109460"/>
              <a:ext cx="812533" cy="3359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spcBef>
                  <a:spcPts val="1800"/>
                </a:spcBef>
                <a:buClr>
                  <a:schemeClr val="tx1"/>
                </a:buClr>
                <a:buSzPct val="75000"/>
                <a:buFont typeface="Monotype Sorts" charset="0"/>
                <a:buNone/>
                <a:defRPr/>
              </a:pPr>
              <a:r>
                <a:rPr lang="da-DK" sz="1600" b="1" dirty="0" smtClean="0">
                  <a:solidFill>
                    <a:srgbClr val="008000"/>
                  </a:solidFill>
                  <a:latin typeface="+mn-lt"/>
                  <a:ea typeface="ＭＳ Ｐゴシック" charset="0"/>
                </a:rPr>
                <a:t>             </a:t>
              </a:r>
              <a:endParaRPr lang="da-DK" sz="1600" b="1" dirty="0">
                <a:solidFill>
                  <a:srgbClr val="008000"/>
                </a:solidFill>
                <a:latin typeface="+mn-lt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846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/>
      <p:bldP spid="16" grpId="0"/>
      <p:bldP spid="17" grpId="0"/>
      <p:bldP spid="18" grpId="0"/>
      <p:bldP spid="19" grpId="0"/>
      <p:bldP spid="20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Fibonacci funktionen </a:t>
            </a:r>
            <a:r>
              <a:rPr lang="da-DK" altLang="da-DK" sz="3200" noProof="0" dirty="0" smtClean="0">
                <a:ea typeface="ＭＳ Ｐゴシック" pitchFamily="34" charset="-128"/>
              </a:rPr>
              <a:t>(rekursiv)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4873" y="1063329"/>
            <a:ext cx="3117835" cy="39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Rekursiv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18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66589" y="2924387"/>
            <a:ext cx="5900931" cy="13687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b="1" dirty="0">
                <a:solidFill>
                  <a:srgbClr val="7030A0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650033"/>
                </a:solidFill>
                <a:latin typeface="Courier New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fibonacci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(n ==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1)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0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;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(n ==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2)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1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;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 </a:t>
            </a:r>
            <a:r>
              <a:rPr lang="da-DK" sz="1800" b="1" dirty="0" err="1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</a:t>
            </a:r>
            <a:r>
              <a:rPr lang="da-DK" sz="1800" b="1" dirty="0" err="1">
                <a:solidFill>
                  <a:srgbClr val="000000"/>
                </a:solidFill>
                <a:latin typeface="Courier New"/>
              </a:rPr>
              <a:t>fibonacci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(n-2) + </a:t>
            </a:r>
            <a:r>
              <a:rPr lang="da-DK" sz="1800" b="1" dirty="0" err="1">
                <a:solidFill>
                  <a:srgbClr val="000000"/>
                </a:solidFill>
                <a:latin typeface="Courier New"/>
              </a:rPr>
              <a:t>fibonacci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(n-1);</a:t>
            </a:r>
          </a:p>
          <a:p>
            <a:pPr>
              <a:lnSpc>
                <a:spcPct val="60000"/>
              </a:lnSpc>
            </a:pP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53836" y="1435153"/>
            <a:ext cx="5850412" cy="92551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fib(1) = 0</a:t>
            </a:r>
          </a:p>
          <a:p>
            <a:pPr eaLnBrk="1" hangingPunct="1"/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fib(2) = 1</a:t>
            </a:r>
          </a:p>
          <a:p>
            <a:pPr eaLnBrk="1" hangingPunct="1"/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fib(n)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fib(n-2)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fib(n-1)   for n ≥ 3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4873" y="2568290"/>
            <a:ext cx="311783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Rekursiv beregning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49052" y="4476749"/>
            <a:ext cx="4129971" cy="75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err="1" smtClean="0"/>
              <a:t>Rekursion</a:t>
            </a:r>
            <a:r>
              <a:rPr lang="da-DK" altLang="da-DK" sz="2000" kern="0" dirty="0" smtClean="0"/>
              <a:t> er utroligt nyttigt og anvendes meget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Sommetider kan det dog give ineffektive løsninger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6282248" y="4752851"/>
            <a:ext cx="204026" cy="31926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118121" y="4443165"/>
            <a:ext cx="167590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(5)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039061" y="5020481"/>
            <a:ext cx="188631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(3)   +   </a:t>
            </a:r>
            <a:r>
              <a:rPr lang="da-DK" sz="1600" b="1" dirty="0" err="1" smtClean="0">
                <a:solidFill>
                  <a:srgbClr val="008000"/>
                </a:solidFill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ea typeface="ＭＳ Ｐゴシック" charset="0"/>
              </a:rPr>
              <a:t>(4)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982217" y="5713910"/>
            <a:ext cx="201622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(2)   +   </a:t>
            </a:r>
            <a:r>
              <a:rPr lang="da-DK" sz="1600" b="1" dirty="0" err="1" smtClean="0">
                <a:solidFill>
                  <a:srgbClr val="008000"/>
                </a:solidFill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ea typeface="ＭＳ Ｐゴシック" charset="0"/>
              </a:rPr>
              <a:t>(3)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967967" y="5713910"/>
            <a:ext cx="194224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(1)   +   </a:t>
            </a:r>
            <a:r>
              <a:rPr lang="da-DK" sz="1600" b="1" dirty="0" err="1" smtClean="0">
                <a:solidFill>
                  <a:srgbClr val="008000"/>
                </a:solidFill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ea typeface="ＭＳ Ｐゴシック" charset="0"/>
              </a:rPr>
              <a:t>(2)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5524025" y="4797034"/>
            <a:ext cx="216023" cy="27508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4504397" y="5366315"/>
            <a:ext cx="677870" cy="35172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406153" y="5341734"/>
            <a:ext cx="0" cy="37969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6852982" y="5361389"/>
            <a:ext cx="495413" cy="3450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6443393" y="5365213"/>
            <a:ext cx="727" cy="35321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7633098" y="6072394"/>
            <a:ext cx="251270" cy="33298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6990329" y="6071409"/>
            <a:ext cx="288032" cy="33397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6516216" y="6405379"/>
            <a:ext cx="201622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(1)   +   </a:t>
            </a:r>
            <a:r>
              <a:rPr lang="da-DK" sz="1600" b="1" dirty="0" err="1" smtClean="0">
                <a:solidFill>
                  <a:srgbClr val="008000"/>
                </a:solidFill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ea typeface="ＭＳ Ｐゴシック" charset="0"/>
              </a:rPr>
              <a:t>(2)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6990329" y="4618650"/>
            <a:ext cx="1881662" cy="7545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Samme værdi beregnes mange gange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352814" y="3126638"/>
            <a:ext cx="3455876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 dette tilfælde løses problem(n) ved hjælp af problem(n-2) og problem(n-1)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85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  <p:bldP spid="13" grpId="0"/>
      <p:bldP spid="14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Palindrom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1098" y="1052736"/>
            <a:ext cx="8341381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Nedenstående metode tjekker om parameteren er et palindrom, dvs. ens forfra og bagfra (fx "kik", "</a:t>
            </a:r>
            <a:r>
              <a:rPr lang="da-DK" altLang="da-DK" sz="2000" kern="0" dirty="0" err="1" smtClean="0"/>
              <a:t>anna</a:t>
            </a:r>
            <a:r>
              <a:rPr lang="da-DK" altLang="da-DK" sz="2000" kern="0" dirty="0" smtClean="0"/>
              <a:t>", "!" og "")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Den </a:t>
            </a:r>
            <a:r>
              <a:rPr lang="da-DK" altLang="da-DK" sz="1800" kern="0" dirty="0" smtClean="0"/>
              <a:t>bruger tre metoder fra String klassen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 err="1">
                <a:solidFill>
                  <a:srgbClr val="008000"/>
                </a:solidFill>
              </a:rPr>
              <a:t>length</a:t>
            </a:r>
            <a:r>
              <a:rPr lang="da-DK" altLang="da-DK" sz="1800" b="1" kern="0" dirty="0">
                <a:solidFill>
                  <a:srgbClr val="008000"/>
                </a:solidFill>
              </a:rPr>
              <a:t>()</a:t>
            </a:r>
            <a:r>
              <a:rPr lang="da-DK" altLang="da-DK" sz="1800" kern="0" dirty="0"/>
              <a:t> returnerer længden af strengen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 err="1">
                <a:solidFill>
                  <a:srgbClr val="008000"/>
                </a:solidFill>
              </a:rPr>
              <a:t>charAt</a:t>
            </a:r>
            <a:r>
              <a:rPr lang="da-DK" altLang="da-DK" sz="1800" b="1" kern="0" dirty="0">
                <a:solidFill>
                  <a:srgbClr val="008000"/>
                </a:solidFill>
              </a:rPr>
              <a:t>(int i)</a:t>
            </a:r>
            <a:r>
              <a:rPr lang="da-DK" altLang="da-DK" sz="1800" kern="0" dirty="0"/>
              <a:t> returnerer det tegn (af typen char), der er </a:t>
            </a:r>
            <a:r>
              <a:rPr lang="da-DK" altLang="da-DK" sz="1800" kern="0" dirty="0" smtClean="0"/>
              <a:t>på pladsen </a:t>
            </a:r>
            <a:r>
              <a:rPr lang="da-DK" altLang="da-DK" sz="1800" kern="0" dirty="0" err="1"/>
              <a:t>index</a:t>
            </a:r>
            <a:r>
              <a:rPr lang="da-DK" altLang="da-DK" sz="1800" kern="0" dirty="0"/>
              <a:t> i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</a:rPr>
              <a:t>substring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(int </a:t>
            </a:r>
            <a:r>
              <a:rPr lang="da-DK" altLang="da-DK" sz="1800" b="1" kern="0" dirty="0">
                <a:solidFill>
                  <a:srgbClr val="008000"/>
                </a:solidFill>
              </a:rPr>
              <a:t>i1, int i2)</a:t>
            </a:r>
            <a:r>
              <a:rPr lang="da-DK" altLang="da-DK" sz="1800" kern="0" dirty="0"/>
              <a:t> returnerer den </a:t>
            </a:r>
            <a:r>
              <a:rPr lang="da-DK" altLang="da-DK" sz="1800" kern="0" dirty="0" smtClean="0"/>
              <a:t>delstreng, </a:t>
            </a:r>
            <a:r>
              <a:rPr lang="da-DK" altLang="da-DK" sz="1800" kern="0" dirty="0"/>
              <a:t>der starter i </a:t>
            </a:r>
            <a:r>
              <a:rPr lang="da-DK" altLang="da-DK" sz="1800" kern="0" dirty="0" smtClean="0"/>
              <a:t>i1 </a:t>
            </a:r>
            <a:r>
              <a:rPr lang="da-DK" altLang="da-DK" sz="1800" kern="0" dirty="0"/>
              <a:t>og slutter i </a:t>
            </a:r>
            <a:r>
              <a:rPr lang="da-DK" altLang="da-DK" sz="1800" kern="0" dirty="0" smtClean="0"/>
              <a:t>i2</a:t>
            </a:r>
            <a:r>
              <a:rPr lang="da-DK" altLang="da-DK" sz="800" kern="0" dirty="0" smtClean="0"/>
              <a:t> </a:t>
            </a:r>
            <a:r>
              <a:rPr lang="da-DK" altLang="da-DK" sz="1800" kern="0" dirty="0" smtClean="0">
                <a:latin typeface="Arial"/>
                <a:cs typeface="Arial"/>
              </a:rPr>
              <a:t>–</a:t>
            </a:r>
            <a:r>
              <a:rPr lang="da-DK" altLang="da-DK" sz="800" kern="0" dirty="0" smtClean="0">
                <a:latin typeface="Arial"/>
                <a:cs typeface="Arial"/>
              </a:rPr>
              <a:t> </a:t>
            </a:r>
            <a:r>
              <a:rPr lang="da-DK" altLang="da-DK" sz="1800" kern="0" dirty="0" smtClean="0"/>
              <a:t>1</a:t>
            </a:r>
            <a:endParaRPr lang="da-DK" altLang="da-DK" sz="1400" kern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19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331640" y="3284984"/>
            <a:ext cx="6408712" cy="34739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600" b="1" dirty="0">
                <a:solidFill>
                  <a:srgbClr val="7030A0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boolean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palindrome(String s)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length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</a:rPr>
              <a:t>s.length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();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(length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&lt;= 1)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{</a:t>
            </a:r>
            <a:r>
              <a:rPr lang="en-US" sz="8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/>
              </a:rPr>
              <a:t>true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;</a:t>
            </a:r>
            <a:r>
              <a:rPr lang="en-US" sz="8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}  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// Divide string.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 first =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</a:rPr>
              <a:t>s.charAt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(0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);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char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last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</a:rPr>
              <a:t>s.charAt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(length-1); </a:t>
            </a:r>
            <a:endParaRPr lang="en-US" sz="1600" b="1" dirty="0" smtClean="0">
              <a:solidFill>
                <a:schemeClr val="tx1"/>
              </a:solidFill>
              <a:latin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String middle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</a:rPr>
              <a:t>s.substring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(1,</a:t>
            </a:r>
            <a:r>
              <a:rPr lang="en-US" sz="8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length-1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); 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(first != last)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en-US" sz="1600" b="1" dirty="0">
                <a:solidFill>
                  <a:srgbClr val="0070C0"/>
                </a:solidFill>
                <a:latin typeface="Courier New"/>
              </a:rPr>
              <a:t>false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;</a:t>
            </a:r>
            <a:endParaRPr lang="en-US" sz="1600" b="1" dirty="0">
              <a:solidFill>
                <a:srgbClr val="0000FF"/>
              </a:solidFill>
              <a:latin typeface="Courier New"/>
            </a:endParaRPr>
          </a:p>
          <a:p>
            <a:pPr>
              <a:lnSpc>
                <a:spcPct val="7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}</a:t>
            </a:r>
            <a:endParaRPr lang="en-US" sz="1600" b="1" dirty="0">
              <a:solidFill>
                <a:schemeClr val="tx1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else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palindrome(middle);  </a:t>
            </a:r>
            <a:r>
              <a:rPr lang="en-US" sz="1600" b="1" dirty="0">
                <a:solidFill>
                  <a:srgbClr val="0000FF"/>
                </a:solidFill>
                <a:latin typeface="Courier New"/>
              </a:rPr>
              <a:t>// Recursive call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.</a:t>
            </a:r>
            <a:endParaRPr lang="en-US" sz="1600" b="1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7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}</a:t>
            </a:r>
            <a:endParaRPr lang="en-US" sz="1600" b="1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7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}</a:t>
            </a:r>
            <a:endParaRPr lang="da-DK" sz="1600" b="1" dirty="0">
              <a:solidFill>
                <a:schemeClr val="tx1"/>
              </a:solidFill>
              <a:latin typeface="Courier New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7204409" y="5447092"/>
            <a:ext cx="2064570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21165640">
            <a:off x="5278" y="2022022"/>
            <a:ext cx="1264151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Java API</a:t>
            </a:r>
            <a:endParaRPr lang="en-US" sz="24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6156177" y="3761467"/>
            <a:ext cx="2852574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I dette tilfælde løses problem(n)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ved hjælp af problem(n-2), hvor n er teststrengens længde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68391" y="1746899"/>
            <a:ext cx="3240360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Et String objekt består af et antal tegn (</a:t>
            </a:r>
            <a:r>
              <a:rPr lang="da-DK" altLang="da-DK" sz="1400" b="1" spc="-40" dirty="0" err="1" smtClean="0">
                <a:solidFill>
                  <a:srgbClr val="0000FF"/>
                </a:solidFill>
              </a:rPr>
              <a:t>char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) </a:t>
            </a:r>
            <a:r>
              <a:rPr lang="da-DK" altLang="da-DK" sz="1400" b="1" spc="-40" dirty="0" err="1" smtClean="0">
                <a:solidFill>
                  <a:srgbClr val="0000FF"/>
                </a:solidFill>
              </a:rPr>
              <a:t>indexeret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 fra 0 til </a:t>
            </a:r>
            <a:r>
              <a:rPr lang="da-DK" altLang="da-DK" sz="1400" b="1" spc="-40" dirty="0" err="1" smtClean="0">
                <a:solidFill>
                  <a:srgbClr val="0000FF"/>
                </a:solidFill>
              </a:rPr>
              <a:t>lenght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()-1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283803" y="5441053"/>
            <a:ext cx="2744563" cy="122373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H="1">
            <a:off x="4285217" y="5446205"/>
            <a:ext cx="171760" cy="11155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H="1">
            <a:off x="6861810" y="5440966"/>
            <a:ext cx="179775" cy="11782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190529" y="5128770"/>
            <a:ext cx="36113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0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741060" y="5114330"/>
            <a:ext cx="98026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length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-1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003913" y="5778310"/>
            <a:ext cx="72008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first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4364410" y="5579889"/>
            <a:ext cx="88" cy="27305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585188" y="5752116"/>
            <a:ext cx="72008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last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6945685" y="5553695"/>
            <a:ext cx="88" cy="27305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083157" y="5778310"/>
            <a:ext cx="123778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middle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5640760" y="5570364"/>
            <a:ext cx="88" cy="27305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</p:spTree>
    <p:extLst>
      <p:ext uri="{BB962C8B-B14F-4D97-AF65-F5344CB8AC3E}">
        <p14:creationId xmlns:p14="http://schemas.microsoft.com/office/powerpoint/2010/main" val="298706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  <p:bldP spid="15" grpId="0"/>
      <p:bldP spid="16" grpId="0"/>
      <p:bldP spid="17" grpId="0"/>
      <p:bldP spid="18" grpId="0" animBg="1"/>
      <p:bldP spid="19" grpId="0"/>
      <p:bldP spid="20" grpId="0" animBg="1"/>
      <p:bldP spid="21" grpId="0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640" y="1052736"/>
            <a:ext cx="3375288" cy="5195887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charset="-128"/>
              </a:rPr>
              <a:t>Programmering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charset="-128"/>
              </a:rPr>
              <a:t>Anderledes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charset="-128"/>
              </a:rPr>
              <a:t>Ny tankegang</a:t>
            </a:r>
          </a:p>
          <a:p>
            <a:pPr lvl="4" eaLnBrk="1" hangingPunct="1"/>
            <a:endParaRPr lang="da-DK" altLang="da-DK" sz="1000" noProof="0" dirty="0" smtClean="0">
              <a:latin typeface="Times New Roman" charset="0"/>
              <a:ea typeface="ＭＳ Ｐゴシック" charset="-128"/>
            </a:endParaRPr>
          </a:p>
          <a:p>
            <a:pPr eaLnBrk="1" hangingPunct="1">
              <a:spcBef>
                <a:spcPts val="0"/>
              </a:spcBef>
            </a:pPr>
            <a:r>
              <a:rPr lang="da-DK" altLang="da-DK" sz="2000" noProof="0" dirty="0" smtClean="0">
                <a:ea typeface="ＭＳ Ｐゴシック" charset="-128"/>
              </a:rPr>
              <a:t>Faser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Motivation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Begejstring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b="1" noProof="0" dirty="0" smtClean="0">
                <a:ea typeface="ＭＳ Ｐゴシック" charset="-128"/>
              </a:rPr>
              <a:t>Tvivl?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Frustration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b="1" noProof="0" dirty="0" smtClean="0">
                <a:ea typeface="ＭＳ Ｐゴシック" charset="-128"/>
              </a:rPr>
              <a:t>Eksistentiel krise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Heureka!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Fascination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Indsigt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b="1" noProof="0" dirty="0" smtClean="0">
                <a:ea typeface="ＭＳ Ｐゴシック" charset="-128"/>
              </a:rPr>
              <a:t>Magt over teknologien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29340" y="2055160"/>
            <a:ext cx="5286060" cy="4068762"/>
            <a:chOff x="3629340" y="2055160"/>
            <a:chExt cx="5286060" cy="4068762"/>
          </a:xfrm>
        </p:grpSpPr>
        <p:grpSp>
          <p:nvGrpSpPr>
            <p:cNvPr id="16388" name="Group 13"/>
            <p:cNvGrpSpPr>
              <a:grpSpLocks/>
            </p:cNvGrpSpPr>
            <p:nvPr/>
          </p:nvGrpSpPr>
          <p:grpSpPr bwMode="auto">
            <a:xfrm>
              <a:off x="3629340" y="2055160"/>
              <a:ext cx="5286060" cy="4068762"/>
              <a:chOff x="4873406" y="1341438"/>
              <a:chExt cx="3660994" cy="2305050"/>
            </a:xfrm>
          </p:grpSpPr>
          <p:sp>
            <p:nvSpPr>
              <p:cNvPr id="16394" name="Line 6"/>
              <p:cNvSpPr>
                <a:spLocks noChangeShapeType="1"/>
              </p:cNvSpPr>
              <p:nvPr/>
            </p:nvSpPr>
            <p:spPr bwMode="auto">
              <a:xfrm>
                <a:off x="5292725" y="3357563"/>
                <a:ext cx="2879725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16395" name="Line 7"/>
              <p:cNvSpPr>
                <a:spLocks noChangeShapeType="1"/>
              </p:cNvSpPr>
              <p:nvPr/>
            </p:nvSpPr>
            <p:spPr bwMode="auto">
              <a:xfrm flipH="1" flipV="1">
                <a:off x="5292725" y="1557338"/>
                <a:ext cx="1588" cy="1801812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16396" name="Text Box 27"/>
              <p:cNvSpPr txBox="1">
                <a:spLocks noChangeArrowheads="1"/>
              </p:cNvSpPr>
              <p:nvPr/>
            </p:nvSpPr>
            <p:spPr bwMode="auto">
              <a:xfrm>
                <a:off x="8102600" y="3341688"/>
                <a:ext cx="431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2pPr>
                <a:lvl3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3pPr>
                <a:lvl4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4pPr>
                <a:lvl5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da-DK" altLang="da-DK" sz="1400" i="1"/>
                  <a:t>Tid</a:t>
                </a:r>
              </a:p>
            </p:txBody>
          </p:sp>
          <p:sp>
            <p:nvSpPr>
              <p:cNvPr id="16397" name="Text Box 28"/>
              <p:cNvSpPr txBox="1">
                <a:spLocks noChangeArrowheads="1"/>
              </p:cNvSpPr>
              <p:nvPr/>
            </p:nvSpPr>
            <p:spPr bwMode="auto">
              <a:xfrm>
                <a:off x="4873406" y="1341438"/>
                <a:ext cx="1073151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2pPr>
                <a:lvl3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3pPr>
                <a:lvl4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4pPr>
                <a:lvl5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da-DK" altLang="da-DK" sz="1400" i="1"/>
                  <a:t>Begejstring</a:t>
                </a:r>
              </a:p>
            </p:txBody>
          </p:sp>
          <p:sp>
            <p:nvSpPr>
              <p:cNvPr id="16398" name="Line 29"/>
              <p:cNvSpPr>
                <a:spLocks noChangeShapeType="1"/>
              </p:cNvSpPr>
              <p:nvPr/>
            </p:nvSpPr>
            <p:spPr bwMode="auto">
              <a:xfrm flipV="1">
                <a:off x="7237413" y="1701800"/>
                <a:ext cx="0" cy="165735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16399" name="Freeform 42"/>
              <p:cNvSpPr>
                <a:spLocks/>
              </p:cNvSpPr>
              <p:nvPr/>
            </p:nvSpPr>
            <p:spPr bwMode="auto">
              <a:xfrm>
                <a:off x="5292725" y="1689100"/>
                <a:ext cx="2663825" cy="1597025"/>
              </a:xfrm>
              <a:custGeom>
                <a:avLst/>
                <a:gdLst>
                  <a:gd name="T0" fmla="*/ 0 w 1678"/>
                  <a:gd name="T1" fmla="*/ 2147483647 h 1006"/>
                  <a:gd name="T2" fmla="*/ 2147483647 w 1678"/>
                  <a:gd name="T3" fmla="*/ 2147483647 h 1006"/>
                  <a:gd name="T4" fmla="*/ 2147483647 w 1678"/>
                  <a:gd name="T5" fmla="*/ 2147483647 h 1006"/>
                  <a:gd name="T6" fmla="*/ 2147483647 w 1678"/>
                  <a:gd name="T7" fmla="*/ 2147483647 h 1006"/>
                  <a:gd name="T8" fmla="*/ 2147483647 w 1678"/>
                  <a:gd name="T9" fmla="*/ 2147483647 h 1006"/>
                  <a:gd name="T10" fmla="*/ 2147483647 w 1678"/>
                  <a:gd name="T11" fmla="*/ 2147483647 h 1006"/>
                  <a:gd name="T12" fmla="*/ 2147483647 w 1678"/>
                  <a:gd name="T13" fmla="*/ 2147483647 h 1006"/>
                  <a:gd name="T14" fmla="*/ 2147483647 w 1678"/>
                  <a:gd name="T15" fmla="*/ 0 h 10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78"/>
                  <a:gd name="T25" fmla="*/ 0 h 1006"/>
                  <a:gd name="T26" fmla="*/ 1678 w 1678"/>
                  <a:gd name="T27" fmla="*/ 1006 h 100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78" h="1006">
                    <a:moveTo>
                      <a:pt x="0" y="681"/>
                    </a:moveTo>
                    <a:cubicBezTo>
                      <a:pt x="64" y="601"/>
                      <a:pt x="128" y="522"/>
                      <a:pt x="181" y="499"/>
                    </a:cubicBezTo>
                    <a:cubicBezTo>
                      <a:pt x="234" y="476"/>
                      <a:pt x="257" y="469"/>
                      <a:pt x="317" y="545"/>
                    </a:cubicBezTo>
                    <a:cubicBezTo>
                      <a:pt x="377" y="621"/>
                      <a:pt x="476" y="900"/>
                      <a:pt x="544" y="953"/>
                    </a:cubicBezTo>
                    <a:cubicBezTo>
                      <a:pt x="612" y="1006"/>
                      <a:pt x="666" y="960"/>
                      <a:pt x="726" y="862"/>
                    </a:cubicBezTo>
                    <a:cubicBezTo>
                      <a:pt x="786" y="764"/>
                      <a:pt x="816" y="492"/>
                      <a:pt x="907" y="363"/>
                    </a:cubicBezTo>
                    <a:cubicBezTo>
                      <a:pt x="998" y="234"/>
                      <a:pt x="1142" y="151"/>
                      <a:pt x="1270" y="91"/>
                    </a:cubicBezTo>
                    <a:cubicBezTo>
                      <a:pt x="1398" y="31"/>
                      <a:pt x="1538" y="15"/>
                      <a:pt x="1678" y="0"/>
                    </a:cubicBezTo>
                  </a:path>
                </a:pathLst>
              </a:custGeom>
              <a:noFill/>
              <a:ln w="127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2pPr>
                <a:lvl3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3pPr>
                <a:lvl4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4pPr>
                <a:lvl5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3629340" y="2068593"/>
              <a:ext cx="1161066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400" b="0" i="1" dirty="0" smtClean="0"/>
                <a:t>Humør</a:t>
              </a:r>
              <a:endParaRPr lang="da-DK" altLang="da-DK" sz="1400" b="0" i="1" dirty="0"/>
            </a:p>
          </p:txBody>
        </p:sp>
      </p:grp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charset="-128"/>
              </a:rPr>
              <a:t>Om programmering</a:t>
            </a:r>
          </a:p>
        </p:txBody>
      </p:sp>
      <p:sp>
        <p:nvSpPr>
          <p:cNvPr id="13" name="Right Arrow 12"/>
          <p:cNvSpPr>
            <a:spLocks noChangeArrowheads="1"/>
          </p:cNvSpPr>
          <p:nvPr/>
        </p:nvSpPr>
        <p:spPr bwMode="auto">
          <a:xfrm>
            <a:off x="35167" y="3714417"/>
            <a:ext cx="851173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CCFF"/>
          </a:solidFill>
          <a:ln w="9525">
            <a:solidFill>
              <a:srgbClr val="000066"/>
            </a:solidFill>
            <a:round/>
            <a:headEnd/>
            <a:tailEnd type="triangle" w="med" len="med"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</p:spPr>
        <p:txBody>
          <a:bodyPr lIns="90000" tIns="46800" rIns="90000" bIns="46800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5" name="Right Arrow 14"/>
          <p:cNvSpPr>
            <a:spLocks noChangeArrowheads="1"/>
          </p:cNvSpPr>
          <p:nvPr/>
        </p:nvSpPr>
        <p:spPr bwMode="auto">
          <a:xfrm rot="16200000">
            <a:off x="5191691" y="5885975"/>
            <a:ext cx="914400" cy="42558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CCFF"/>
          </a:solidFill>
          <a:ln w="9525">
            <a:solidFill>
              <a:srgbClr val="000066"/>
            </a:solidFill>
            <a:round/>
            <a:headEnd/>
            <a:tailEnd type="triangle" w="med" len="med"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</p:spPr>
        <p:txBody>
          <a:bodyPr lIns="90000" tIns="46800" rIns="90000" bIns="46800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82520" y="6400800"/>
            <a:ext cx="754808" cy="457200"/>
          </a:xfr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</a:t>
            </a:fld>
            <a:endParaRPr lang="da-DK" altLang="da-DK" dirty="0"/>
          </a:p>
        </p:txBody>
      </p:sp>
      <p:sp>
        <p:nvSpPr>
          <p:cNvPr id="3" name="Rectangle 2"/>
          <p:cNvSpPr/>
          <p:nvPr/>
        </p:nvSpPr>
        <p:spPr bwMode="auto">
          <a:xfrm>
            <a:off x="5325866" y="5625381"/>
            <a:ext cx="609421" cy="9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-767" y="3631098"/>
            <a:ext cx="923040" cy="5458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36462" y="1136055"/>
            <a:ext cx="4767985" cy="492745"/>
            <a:chOff x="3836462" y="1136055"/>
            <a:chExt cx="4767985" cy="492745"/>
          </a:xfrm>
        </p:grpSpPr>
        <p:sp>
          <p:nvSpPr>
            <p:cNvPr id="19" name="Rounded Rectangle 18"/>
            <p:cNvSpPr/>
            <p:nvPr/>
          </p:nvSpPr>
          <p:spPr bwMode="auto">
            <a:xfrm>
              <a:off x="3836462" y="1136055"/>
              <a:ext cx="4767985" cy="492745"/>
            </a:xfrm>
            <a:prstGeom prst="roundRect">
              <a:avLst/>
            </a:prstGeom>
            <a:solidFill>
              <a:srgbClr val="CCECFF"/>
            </a:solidFill>
            <a:ln w="2857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da-DK" sz="1600">
                <a:latin typeface="Arial" pitchFamily="-106" charset="0"/>
                <a:ea typeface="+mn-ea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36463" y="1215140"/>
              <a:ext cx="47679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a-DK" sz="1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0000C0"/>
                  </a:solidFill>
                  <a:latin typeface="Arial" pitchFamily="-106" charset="0"/>
                  <a:ea typeface="+mn-ea"/>
                </a:rPr>
                <a:t>Fortvivl ikke -- Tingene ændrer sig hurtigt</a:t>
              </a:r>
              <a:endParaRPr lang="da-DK" sz="1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C0"/>
                </a:solidFill>
                <a:latin typeface="Arial" pitchFamily="-106" charset="0"/>
                <a:ea typeface="+mn-ea"/>
              </a:endParaRPr>
            </a:p>
          </p:txBody>
        </p:sp>
      </p:grp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39552" y="5494993"/>
            <a:ext cx="8064896" cy="104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charset="-128"/>
              </a:rPr>
              <a:t>Hurra!</a:t>
            </a:r>
          </a:p>
          <a:p>
            <a:pPr lvl="1" eaLnBrk="1" hangingPunct="1">
              <a:defRPr/>
            </a:pPr>
            <a:r>
              <a:rPr lang="da-DK" altLang="da-DK" sz="1800" dirty="0"/>
              <a:t>Programmering er </a:t>
            </a:r>
            <a:r>
              <a:rPr lang="da-DK" altLang="da-DK" sz="1800" b="1" dirty="0">
                <a:solidFill>
                  <a:srgbClr val="008000"/>
                </a:solidFill>
              </a:rPr>
              <a:t>sjovt</a:t>
            </a:r>
            <a:r>
              <a:rPr lang="da-DK" altLang="da-DK" sz="1800" dirty="0">
                <a:solidFill>
                  <a:srgbClr val="008000"/>
                </a:solidFill>
              </a:rPr>
              <a:t> </a:t>
            </a:r>
            <a:r>
              <a:rPr lang="da-DK" altLang="da-DK" sz="1800" dirty="0"/>
              <a:t>og  </a:t>
            </a:r>
            <a:r>
              <a:rPr lang="da-DK" altLang="da-DK" sz="1800" b="1" dirty="0">
                <a:solidFill>
                  <a:srgbClr val="008000"/>
                </a:solidFill>
              </a:rPr>
              <a:t>stærkt vanedannende</a:t>
            </a:r>
          </a:p>
          <a:p>
            <a:pPr lvl="1" eaLnBrk="1" hangingPunct="1">
              <a:defRPr/>
            </a:pPr>
            <a:r>
              <a:rPr lang="da-DK" altLang="da-DK" sz="1800" dirty="0"/>
              <a:t>Når man først kommer godt i </a:t>
            </a:r>
            <a:r>
              <a:rPr lang="da-DK" altLang="da-DK" sz="1800" dirty="0" smtClean="0"/>
              <a:t>gang, </a:t>
            </a:r>
            <a:r>
              <a:rPr lang="da-DK" altLang="da-DK" sz="1800" dirty="0"/>
              <a:t>kan det være svært at stoppe igen</a:t>
            </a:r>
          </a:p>
          <a:p>
            <a:pPr lvl="4" eaLnBrk="1" hangingPunct="1"/>
            <a:endParaRPr lang="da-DK" altLang="da-DK" sz="1000" kern="0" dirty="0" smtClean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-0.00104 0.193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67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0.02269 L 0.04097 -0.1037 C 0.05035 -0.12986 0.06979 -0.1669 0.09045 -0.20162 C 0.11389 -0.2412 0.13715 -0.27176 0.15434 -0.28866 L 0.23854 -0.37847 " pathEditMode="relative" rAng="18540000" ptsTypes="AAA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3" grpId="0" animBg="1"/>
      <p:bldP spid="20" grpId="0" animBg="1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err="1" smtClean="0">
                <a:ea typeface="ＭＳ Ｐゴシック" pitchFamily="34" charset="-128"/>
                <a:cs typeface="Arial"/>
              </a:rPr>
              <a:t>Refaktorering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 af </a:t>
            </a:r>
            <a:r>
              <a:rPr lang="da-DK" altLang="da-DK" sz="3200" noProof="0" dirty="0" smtClean="0">
                <a:ea typeface="ＭＳ Ｐゴシック" pitchFamily="34" charset="-128"/>
              </a:rPr>
              <a:t>MusicOrganizer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grpSp>
        <p:nvGrpSpPr>
          <p:cNvPr id="21" name="Group 20"/>
          <p:cNvGrpSpPr/>
          <p:nvPr/>
        </p:nvGrpSpPr>
        <p:grpSpPr>
          <a:xfrm>
            <a:off x="2345030" y="2629282"/>
            <a:ext cx="4830887" cy="3371468"/>
            <a:chOff x="3419871" y="3309160"/>
            <a:chExt cx="4830887" cy="3226932"/>
          </a:xfrm>
        </p:grpSpPr>
        <p:grpSp>
          <p:nvGrpSpPr>
            <p:cNvPr id="22" name="Group 7"/>
            <p:cNvGrpSpPr>
              <a:grpSpLocks/>
            </p:cNvGrpSpPr>
            <p:nvPr/>
          </p:nvGrpSpPr>
          <p:grpSpPr bwMode="auto">
            <a:xfrm>
              <a:off x="3426221" y="3309160"/>
              <a:ext cx="4824537" cy="3226932"/>
              <a:chOff x="1060189" y="4204388"/>
              <a:chExt cx="2139807" cy="2665633"/>
            </a:xfrm>
          </p:grpSpPr>
          <p:sp>
            <p:nvSpPr>
              <p:cNvPr id="23" name="TextBox 22"/>
              <p:cNvSpPr txBox="1">
                <a:spLocks noChangeArrowheads="1"/>
              </p:cNvSpPr>
              <p:nvPr/>
            </p:nvSpPr>
            <p:spPr bwMode="auto">
              <a:xfrm>
                <a:off x="1060189" y="4204388"/>
                <a:ext cx="2139807" cy="370418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err="1" smtClean="0"/>
                  <a:t>Track</a:t>
                </a:r>
                <a:endParaRPr lang="da-DK" altLang="da-DK" sz="1600" dirty="0"/>
              </a:p>
            </p:txBody>
          </p:sp>
          <p:sp>
            <p:nvSpPr>
              <p:cNvPr id="24" name="TextBox 23"/>
              <p:cNvSpPr txBox="1">
                <a:spLocks noChangeArrowheads="1"/>
              </p:cNvSpPr>
              <p:nvPr/>
            </p:nvSpPr>
            <p:spPr bwMode="auto">
              <a:xfrm>
                <a:off x="1060189" y="4494754"/>
                <a:ext cx="2139807" cy="2375267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lIns="162000"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artist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title</a:t>
                </a:r>
                <a:endPara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year</a:t>
                </a:r>
                <a:endPara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</a:p>
              <a:p>
                <a:pPr eaLnBrk="1" hangingPunct="1">
                  <a:spcBef>
                    <a:spcPts val="180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getArtist</a:t>
                </a: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getTitle</a:t>
                </a: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getYear</a:t>
                </a: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spcBef>
                    <a:spcPts val="180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toString()</a:t>
                </a:r>
              </a:p>
              <a:p>
                <a:pPr eaLnBrk="1" hangingPunct="1">
                  <a:spcBef>
                    <a:spcPts val="1200"/>
                  </a:spcBef>
                  <a:buFontTx/>
                  <a:buNone/>
                </a:pP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setDetails</a:t>
                </a:r>
                <a:r>
                  <a:rPr lang="da-DK" altLang="da-DK" sz="1600" spc="-1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(String a, String t, int y)</a:t>
                </a:r>
                <a:endParaRPr lang="da-DK" altLang="da-DK" sz="1600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a-DK" altLang="da-DK" sz="1600" b="0" dirty="0">
                  <a:solidFill>
                    <a:schemeClr val="tx1"/>
                  </a:solidFill>
                  <a:latin typeface="Courier" pitchFamily="-84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a-DK" altLang="da-DK" sz="1600" b="0" dirty="0">
                  <a:solidFill>
                    <a:schemeClr val="tx1"/>
                  </a:solidFill>
                  <a:latin typeface="Courier" pitchFamily="-84" charset="0"/>
                </a:endParaRPr>
              </a:p>
            </p:txBody>
          </p:sp>
        </p:grpSp>
        <p:cxnSp>
          <p:nvCxnSpPr>
            <p:cNvPr id="20" name="Straight Connector 19"/>
            <p:cNvCxnSpPr/>
            <p:nvPr/>
          </p:nvCxnSpPr>
          <p:spPr bwMode="auto">
            <a:xfrm>
              <a:off x="3419871" y="4843271"/>
              <a:ext cx="482453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557808" y="1038116"/>
            <a:ext cx="8604448" cy="151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I første version af MusicOrganizer har vi repræsenteret et musiknummer ved hjælp af en tekststreng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Nu vil vi indføre en klasse Track som modellerer musiknumre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På den måde kan vi bedre skelne mellem de enkelte elementer, f.eks. navnet på artisten og navnet på musiknummeret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1905822" y="3548351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467544" y="3355425"/>
            <a:ext cx="14557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Feltvariabler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451782" y="3045386"/>
            <a:ext cx="1968822" cy="103216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453109" y="4229956"/>
            <a:ext cx="2316600" cy="77762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2034287" y="4689620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467545" y="4365104"/>
            <a:ext cx="15841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Accessor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 metoder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455123" y="5128619"/>
            <a:ext cx="2322823" cy="3305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439665" y="5567729"/>
            <a:ext cx="4364789" cy="3305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>
            <a:off x="2014163" y="5690499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200885" y="5517232"/>
            <a:ext cx="1757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Mutator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 metode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860032" y="4340768"/>
            <a:ext cx="1656930" cy="988704"/>
            <a:chOff x="4716581" y="4785619"/>
            <a:chExt cx="1656930" cy="988704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flipH="1">
              <a:off x="4716581" y="5318302"/>
              <a:ext cx="1656930" cy="45602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 flipH="1">
              <a:off x="6373511" y="4785619"/>
              <a:ext cx="0" cy="53268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5310426" y="3735323"/>
            <a:ext cx="3455876" cy="106182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Track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klassens ansvar at kunne generere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repræsentation af objektets tilstand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RESPONSIBILITY DRIVEN DESIGN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2027799" y="4841208"/>
            <a:ext cx="331465" cy="4331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345030" y="6151843"/>
            <a:ext cx="5386497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Nu vil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MusicOrganizer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 have en feltvariabel, der peger på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ArraList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&lt;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Track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&gt; i stedet for en ArrayList&lt;String&gt;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2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Vi kan nu lave mere præcise søgninger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7645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Find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et</a:t>
            </a:r>
            <a:r>
              <a:rPr lang="da-DK" altLang="da-DK" sz="2000" kern="0" dirty="0" smtClean="0"/>
              <a:t> musiknummer, hvor titlen indeholder en bestemt tekststreng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9592" y="4390271"/>
            <a:ext cx="6552728" cy="228896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&lt;Track&gt;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findByArtist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ArrayList&lt;Track&gt;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(Track 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tracks)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t.getArtist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().contains(q))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95536" y="3717032"/>
            <a:ext cx="741682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Find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alle</a:t>
            </a:r>
            <a:r>
              <a:rPr lang="da-DK" altLang="da-DK" sz="2000" kern="0" dirty="0" smtClean="0"/>
              <a:t> musiknumre</a:t>
            </a:r>
            <a:r>
              <a:rPr lang="da-DK" altLang="da-DK" sz="2000" kern="0" dirty="0"/>
              <a:t>, hvor </a:t>
            </a:r>
            <a:r>
              <a:rPr lang="da-DK" altLang="da-DK" sz="2000" kern="0" dirty="0" smtClean="0"/>
              <a:t/>
            </a:r>
            <a:br>
              <a:rPr lang="da-DK" altLang="da-DK" sz="2000" kern="0" dirty="0" smtClean="0"/>
            </a:br>
            <a:r>
              <a:rPr lang="da-DK" altLang="da-DK" sz="2000" kern="0" dirty="0" smtClean="0"/>
              <a:t>kunstnernavnet indeholder en bestemt tekststreng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55776" y="1484784"/>
            <a:ext cx="4896544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findByTitle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(Track 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tracks)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t.getTitle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().contains(q))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797972" y="2519596"/>
            <a:ext cx="4181051" cy="130292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latin typeface="Arial" pitchFamily="34" charset="0"/>
                <a:ea typeface="ＭＳ Ｐゴシック" pitchFamily="34" charset="-128"/>
              </a:defRPr>
            </a:lvl5pPr>
            <a:lvl6pPr>
              <a:defRPr>
                <a:latin typeface="Arial" pitchFamily="34" charset="0"/>
                <a:ea typeface="ＭＳ Ｐゴシック" pitchFamily="34" charset="-128"/>
              </a:defRPr>
            </a:lvl6pPr>
            <a:lvl7pPr>
              <a:defRPr>
                <a:latin typeface="Arial" pitchFamily="34" charset="0"/>
                <a:ea typeface="ＭＳ Ｐゴシック" pitchFamily="34" charset="-128"/>
              </a:defRPr>
            </a:lvl7pPr>
            <a:lvl8pPr>
              <a:defRPr>
                <a:latin typeface="Arial" pitchFamily="34" charset="0"/>
                <a:ea typeface="ＭＳ Ｐゴシック" pitchFamily="34" charset="-128"/>
              </a:defRPr>
            </a:lvl8pPr>
            <a:lvl9pPr>
              <a:defRPr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dirty="0" smtClean="0"/>
              <a:t>Ifølge BlueJ bogen bør man kun bruge </a:t>
            </a:r>
            <a:r>
              <a:rPr lang="da-DK" altLang="da-DK" dirty="0"/>
              <a:t>for-</a:t>
            </a:r>
            <a:r>
              <a:rPr lang="da-DK" altLang="da-DK" dirty="0" err="1"/>
              <a:t>each</a:t>
            </a:r>
            <a:r>
              <a:rPr lang="da-DK" altLang="da-DK" dirty="0"/>
              <a:t> løkker, når man vil gennemløbe hele arraylisten</a:t>
            </a:r>
          </a:p>
          <a:p>
            <a:r>
              <a:rPr lang="da-DK" altLang="da-DK" dirty="0"/>
              <a:t>Jeg har intet problem </a:t>
            </a:r>
            <a:r>
              <a:rPr lang="da-DK" altLang="da-DK" dirty="0" smtClean="0"/>
              <a:t>med, </a:t>
            </a:r>
            <a:r>
              <a:rPr lang="da-DK" altLang="da-DK" dirty="0"/>
              <a:t>at man afbryder gennem-løbet undervejs, når man har fundet </a:t>
            </a:r>
            <a:r>
              <a:rPr lang="da-DK" altLang="da-DK" dirty="0" smtClean="0"/>
              <a:t>det, </a:t>
            </a:r>
            <a:r>
              <a:rPr lang="da-DK" altLang="da-DK" dirty="0"/>
              <a:t>man søger</a:t>
            </a:r>
          </a:p>
          <a:p>
            <a:r>
              <a:rPr lang="da-DK" altLang="da-DK" dirty="0" smtClean="0"/>
              <a:t>Bogen er ikke konsistent: På </a:t>
            </a:r>
            <a:r>
              <a:rPr lang="da-DK" altLang="da-DK" dirty="0"/>
              <a:t>side </a:t>
            </a:r>
            <a:r>
              <a:rPr lang="da-DK" altLang="da-DK" dirty="0" smtClean="0"/>
              <a:t>301 afbrydes gennemløbet af en for-</a:t>
            </a:r>
            <a:r>
              <a:rPr lang="da-DK" altLang="da-DK" dirty="0" err="1" smtClean="0"/>
              <a:t>each</a:t>
            </a:r>
            <a:r>
              <a:rPr lang="da-DK" altLang="da-DK" dirty="0" smtClean="0"/>
              <a:t> løkke</a:t>
            </a:r>
            <a:endParaRPr lang="da-DK" altLang="da-DK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355976" y="5842138"/>
            <a:ext cx="2808312" cy="6463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latin typeface="Arial" pitchFamily="34" charset="0"/>
                <a:ea typeface="ＭＳ Ｐゴシック" pitchFamily="34" charset="-128"/>
              </a:defRPr>
            </a:lvl5pPr>
            <a:lvl6pPr>
              <a:defRPr>
                <a:latin typeface="Arial" pitchFamily="34" charset="0"/>
                <a:ea typeface="ＭＳ Ｐゴシック" pitchFamily="34" charset="-128"/>
              </a:defRPr>
            </a:lvl6pPr>
            <a:lvl7pPr>
              <a:defRPr>
                <a:latin typeface="Arial" pitchFamily="34" charset="0"/>
                <a:ea typeface="ＭＳ Ｐゴシック" pitchFamily="34" charset="-128"/>
              </a:defRPr>
            </a:lvl7pPr>
            <a:lvl8pPr>
              <a:defRPr>
                <a:latin typeface="Arial" pitchFamily="34" charset="0"/>
                <a:ea typeface="ＭＳ Ｐゴシック" pitchFamily="34" charset="-128"/>
              </a:defRPr>
            </a:lvl8pPr>
            <a:lvl9pPr>
              <a:defRPr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buNone/>
            </a:pPr>
            <a:r>
              <a:rPr lang="da-DK" altLang="da-DK" dirty="0" smtClean="0"/>
              <a:t>De </a:t>
            </a:r>
            <a:r>
              <a:rPr lang="da-DK" altLang="da-DK" dirty="0" err="1" smtClean="0"/>
              <a:t>trakcs</a:t>
            </a:r>
            <a:r>
              <a:rPr lang="da-DK" altLang="da-DK" dirty="0" smtClean="0"/>
              <a:t>, der opfylder betingelsen, returneres i en arrayliste (som kan være tom)</a:t>
            </a:r>
            <a:endParaRPr lang="da-DK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14067" y="2104097"/>
            <a:ext cx="201803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latin typeface="Arial" pitchFamily="34" charset="0"/>
                <a:ea typeface="ＭＳ Ｐゴシック" pitchFamily="34" charset="-128"/>
              </a:defRPr>
            </a:lvl5pPr>
            <a:lvl6pPr>
              <a:defRPr>
                <a:latin typeface="Arial" pitchFamily="34" charset="0"/>
                <a:ea typeface="ＭＳ Ｐゴシック" pitchFamily="34" charset="-128"/>
              </a:defRPr>
            </a:lvl6pPr>
            <a:lvl7pPr>
              <a:defRPr>
                <a:latin typeface="Arial" pitchFamily="34" charset="0"/>
                <a:ea typeface="ＭＳ Ｐゴシック" pitchFamily="34" charset="-128"/>
              </a:defRPr>
            </a:lvl7pPr>
            <a:lvl8pPr>
              <a:defRPr>
                <a:latin typeface="Arial" pitchFamily="34" charset="0"/>
                <a:ea typeface="ＭＳ Ｐゴシック" pitchFamily="34" charset="-128"/>
              </a:defRPr>
            </a:lvl8pPr>
            <a:lvl9pPr>
              <a:defRPr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buNone/>
            </a:pPr>
            <a:r>
              <a:rPr lang="da-DK" altLang="da-DK" dirty="0" smtClean="0"/>
              <a:t>Hvis vi finder et </a:t>
            </a:r>
            <a:r>
              <a:rPr lang="da-DK" altLang="da-DK" dirty="0" err="1" smtClean="0"/>
              <a:t>track</a:t>
            </a:r>
            <a:r>
              <a:rPr lang="da-DK" altLang="da-DK" dirty="0"/>
              <a:t>,</a:t>
            </a:r>
            <a:r>
              <a:rPr lang="da-DK" altLang="da-DK" dirty="0" smtClean="0"/>
              <a:t> der opfylder betingelsen, returneres det, ellers returneres null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61259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Refaktorering (omstrukturering)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8312" y="1079599"/>
            <a:ext cx="828092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På de foregående slides har vi foretaget en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refaktorering</a:t>
            </a:r>
            <a:r>
              <a:rPr lang="da-DK" altLang="da-DK" sz="2000" kern="0" dirty="0" smtClean="0"/>
              <a:t> af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arkitekturen</a:t>
            </a:r>
            <a:r>
              <a:rPr lang="da-DK" altLang="da-DK" sz="2000" kern="0" dirty="0" smtClean="0"/>
              <a:t> for </a:t>
            </a:r>
            <a:r>
              <a:rPr lang="da-DK" altLang="da-DK" sz="2000" kern="0" dirty="0" err="1" smtClean="0"/>
              <a:t>MusicOrgnizer</a:t>
            </a:r>
            <a:endParaRPr lang="da-DK" altLang="da-DK" sz="2000" kern="0" dirty="0" smtClean="0"/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Vi har erstattet brugen af tekststrenge til repræsentation af musiknumre med Track klassen – som giver en bedre og mere detaljeret beskrivelse af musiknumres egenskaber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Andre eksempler på refaktorering vil være opdeling af en klasse, der er blevet meget stor eller indeholder metoder, der ikke naturligt hører sammen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Under udviklingen af et system er der ofte behov for at lave refaktorering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Når man refaktorerer ændrer man systemets arkitektur uden at ændre dets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Efter refaktoreringen tester man, at det nye program virker på samme måde som det gamle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Først derefter tilføjer man ny funktionalitet</a:t>
            </a:r>
          </a:p>
        </p:txBody>
      </p:sp>
      <p:sp>
        <p:nvSpPr>
          <p:cNvPr id="5" name="Rectangle 4"/>
          <p:cNvSpPr/>
          <p:nvPr/>
        </p:nvSpPr>
        <p:spPr>
          <a:xfrm rot="21165640">
            <a:off x="6622555" y="5519370"/>
            <a:ext cx="160377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948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064128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Iterator typen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54421" y="2838296"/>
            <a:ext cx="1120932" cy="61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r" eaLnBrk="1" hangingPunct="1">
              <a:lnSpc>
                <a:spcPct val="90000"/>
              </a:lnSpc>
              <a:buNone/>
            </a:pPr>
            <a:r>
              <a:rPr lang="da-DK" altLang="da-DK" sz="1600" kern="0" dirty="0" smtClean="0">
                <a:solidFill>
                  <a:srgbClr val="0000FF"/>
                </a:solidFill>
              </a:rPr>
              <a:t>for-</a:t>
            </a:r>
            <a:r>
              <a:rPr lang="da-DK" altLang="da-DK" sz="1600" kern="0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600" kern="0" dirty="0" smtClean="0">
                <a:solidFill>
                  <a:srgbClr val="0000FF"/>
                </a:solidFill>
              </a:rPr>
              <a:t/>
            </a:r>
            <a:br>
              <a:rPr lang="da-DK" altLang="da-DK" sz="1600" kern="0" dirty="0" smtClean="0">
                <a:solidFill>
                  <a:srgbClr val="0000FF"/>
                </a:solidFill>
              </a:rPr>
            </a:br>
            <a:r>
              <a:rPr lang="da-DK" altLang="da-DK" sz="1600" kern="0" dirty="0" smtClean="0">
                <a:solidFill>
                  <a:srgbClr val="0000FF"/>
                </a:solidFill>
              </a:rPr>
              <a:t>løkke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812569" y="2816230"/>
            <a:ext cx="3328134" cy="812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String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s : list)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print(s);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946049" y="4701095"/>
            <a:ext cx="829304" cy="60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r" eaLnBrk="1" hangingPunct="1">
              <a:lnSpc>
                <a:spcPct val="90000"/>
              </a:lnSpc>
              <a:buNone/>
            </a:pPr>
            <a:r>
              <a:rPr lang="da-DK" altLang="da-DK" sz="1600" kern="0" dirty="0" err="1" smtClean="0">
                <a:solidFill>
                  <a:srgbClr val="0000FF"/>
                </a:solidFill>
              </a:rPr>
              <a:t>while</a:t>
            </a:r>
            <a:r>
              <a:rPr lang="da-DK" altLang="da-DK" sz="1600" kern="0" dirty="0" smtClean="0">
                <a:solidFill>
                  <a:srgbClr val="0000FF"/>
                </a:solidFill>
              </a:rPr>
              <a:t> løkke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12568" y="4701095"/>
            <a:ext cx="3515221" cy="136652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i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list.get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(i));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i++;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770485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Når vi har en arrayliste (eller en anden objektsamling)  kan vi gennemløb elementerne på forskellige vis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12568" y="3764046"/>
            <a:ext cx="5291376" cy="812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0; i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 i++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list.get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(i));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946049" y="3739865"/>
            <a:ext cx="829304" cy="60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r" eaLnBrk="1" hangingPunct="1">
              <a:lnSpc>
                <a:spcPct val="90000"/>
              </a:lnSpc>
              <a:buNone/>
            </a:pPr>
            <a:r>
              <a:rPr lang="da-DK" altLang="da-DK" sz="1600" kern="0" dirty="0" smtClean="0">
                <a:solidFill>
                  <a:srgbClr val="0000FF"/>
                </a:solidFill>
              </a:rPr>
              <a:t>for løkke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2812568" y="1841504"/>
            <a:ext cx="3939611" cy="812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6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400" spc="-6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60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400" spc="-6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60" dirty="0" smtClean="0">
                <a:solidFill>
                  <a:schemeClr val="tx1"/>
                </a:solidFill>
                <a:latin typeface="Courier New" pitchFamily="49" charset="0"/>
              </a:rPr>
              <a:t>print(String</a:t>
            </a:r>
            <a:r>
              <a:rPr lang="da-DK" altLang="da-DK" sz="1000" spc="-6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60" dirty="0" smtClean="0">
                <a:solidFill>
                  <a:schemeClr val="tx1"/>
                </a:solidFill>
                <a:latin typeface="Courier New" pitchFamily="49" charset="0"/>
              </a:rPr>
              <a:t>s)</a:t>
            </a:r>
            <a:r>
              <a:rPr lang="da-DK" altLang="da-DK" sz="800" spc="-6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6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spc="-6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(s);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179725" y="2102732"/>
            <a:ext cx="2520279" cy="34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600" kern="0" dirty="0" smtClean="0">
                <a:solidFill>
                  <a:srgbClr val="0000FF"/>
                </a:solidFill>
              </a:rPr>
              <a:t>Hjælpemetode</a:t>
            </a:r>
          </a:p>
        </p:txBody>
      </p:sp>
    </p:spTree>
    <p:extLst>
      <p:ext uri="{BB962C8B-B14F-4D97-AF65-F5344CB8AC3E}">
        <p14:creationId xmlns:p14="http://schemas.microsoft.com/office/powerpoint/2010/main" val="31028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731755" y="1994576"/>
            <a:ext cx="5556150" cy="241912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mport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java.util.Iterator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spc="-50" dirty="0" smtClean="0">
                <a:solidFill>
                  <a:schemeClr val="tx1"/>
                </a:solidFill>
                <a:latin typeface="Courier New" pitchFamily="49" charset="0"/>
              </a:rPr>
              <a:t>Iterator&lt;String&gt; it = </a:t>
            </a:r>
            <a:r>
              <a:rPr lang="da-DK" altLang="da-DK" sz="1800" spc="-50" dirty="0" err="1" smtClean="0">
                <a:solidFill>
                  <a:schemeClr val="tx1"/>
                </a:solidFill>
                <a:latin typeface="Courier New" pitchFamily="49" charset="0"/>
              </a:rPr>
              <a:t>list.iterator</a:t>
            </a:r>
            <a:r>
              <a:rPr lang="da-DK" altLang="da-DK" sz="1800" spc="-5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it.hasNext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it.next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064128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Gennemløb ved hjælp af iterator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89192" y="6382254"/>
            <a:ext cx="754808" cy="457200"/>
          </a:xfr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H="1" flipV="1">
            <a:off x="6147795" y="2899362"/>
            <a:ext cx="30394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3383868" y="1564092"/>
            <a:ext cx="22322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Importér Iterator typen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07665" y="2736474"/>
            <a:ext cx="5040130" cy="2966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3779912" y="1825844"/>
            <a:ext cx="1" cy="27432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6513963" y="2431610"/>
            <a:ext cx="2452274" cy="140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 af metoden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iterator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på den objektsamling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list,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som vi vil gennemløbe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>
                <a:solidFill>
                  <a:srgbClr val="FF0000"/>
                </a:solidFill>
              </a:rPr>
              <a:t>Dette returnerer et </a:t>
            </a:r>
            <a:r>
              <a:rPr lang="da-DK" altLang="da-DK" sz="1400" b="1" dirty="0">
                <a:solidFill>
                  <a:srgbClr val="008000"/>
                </a:solidFill>
              </a:rPr>
              <a:t>Iterator </a:t>
            </a:r>
            <a:r>
              <a:rPr lang="da-DK" altLang="da-DK" sz="1400" b="1" spc="-60" dirty="0">
                <a:solidFill>
                  <a:srgbClr val="FF0000"/>
                </a:solidFill>
              </a:rPr>
              <a:t>objekt, som er </a:t>
            </a:r>
            <a:r>
              <a:rPr lang="da-DK" altLang="da-DK" sz="1400" b="1" spc="-60" dirty="0" err="1">
                <a:solidFill>
                  <a:srgbClr val="FF0000"/>
                </a:solidFill>
              </a:rPr>
              <a:t>parametriseret</a:t>
            </a:r>
            <a:r>
              <a:rPr lang="da-DK" altLang="da-DK" sz="1400" b="1" spc="-60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>
                <a:solidFill>
                  <a:srgbClr val="FF0000"/>
                </a:solidFill>
              </a:rPr>
              <a:t>med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objektsamlingens elementtype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String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992303" y="3376431"/>
            <a:ext cx="1669773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238193" y="3719663"/>
            <a:ext cx="129666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08626" y="2117129"/>
            <a:ext cx="3652890" cy="27503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726095" y="4773991"/>
            <a:ext cx="332111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latin typeface="Arial" pitchFamily="34" charset="0"/>
                <a:ea typeface="ＭＳ Ｐゴシック" pitchFamily="34" charset="-128"/>
              </a:defRPr>
            </a:lvl5pPr>
            <a:lvl6pPr>
              <a:defRPr>
                <a:latin typeface="Arial" pitchFamily="34" charset="0"/>
                <a:ea typeface="ＭＳ Ｐゴシック" pitchFamily="34" charset="-128"/>
              </a:defRPr>
            </a:lvl6pPr>
            <a:lvl7pPr>
              <a:defRPr>
                <a:latin typeface="Arial" pitchFamily="34" charset="0"/>
                <a:ea typeface="ＭＳ Ｐゴシック" pitchFamily="34" charset="-128"/>
              </a:defRPr>
            </a:lvl7pPr>
            <a:lvl8pPr>
              <a:defRPr>
                <a:latin typeface="Arial" pitchFamily="34" charset="0"/>
                <a:ea typeface="ＭＳ Ｐゴシック" pitchFamily="34" charset="-128"/>
              </a:defRPr>
            </a:lvl8pPr>
            <a:lvl9pPr>
              <a:defRPr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da-DK" altLang="da-DK" dirty="0" smtClean="0">
                <a:solidFill>
                  <a:srgbClr val="0000FF"/>
                </a:solidFill>
              </a:rPr>
              <a:t>Returnerer </a:t>
            </a:r>
            <a:r>
              <a:rPr lang="da-DK" altLang="da-DK" dirty="0">
                <a:solidFill>
                  <a:srgbClr val="0000FF"/>
                </a:solidFill>
              </a:rPr>
              <a:t>det næste element i </a:t>
            </a:r>
            <a:r>
              <a:rPr lang="da-DK" altLang="da-DK" dirty="0" smtClean="0">
                <a:solidFill>
                  <a:srgbClr val="0000FF"/>
                </a:solidFill>
              </a:rPr>
              <a:t>objektsamlingen</a:t>
            </a:r>
          </a:p>
          <a:p>
            <a:pPr algn="l"/>
            <a:r>
              <a:rPr lang="da-DK" altLang="da-DK" dirty="0">
                <a:solidFill>
                  <a:srgbClr val="0000FF"/>
                </a:solidFill>
              </a:rPr>
              <a:t>F</a:t>
            </a:r>
            <a:r>
              <a:rPr lang="da-DK" altLang="da-DK" dirty="0" smtClean="0">
                <a:solidFill>
                  <a:srgbClr val="0000FF"/>
                </a:solidFill>
              </a:rPr>
              <a:t>lytter</a:t>
            </a:r>
            <a:r>
              <a:rPr lang="da-DK" altLang="da-DK" dirty="0">
                <a:solidFill>
                  <a:srgbClr val="0000FF"/>
                </a:solidFill>
              </a:rPr>
              <a:t>" samtidig </a:t>
            </a:r>
            <a:r>
              <a:rPr lang="da-DK" altLang="da-DK" dirty="0" err="1">
                <a:solidFill>
                  <a:srgbClr val="0000FF"/>
                </a:solidFill>
              </a:rPr>
              <a:t>iteratoren</a:t>
            </a:r>
            <a:r>
              <a:rPr lang="da-DK" altLang="da-DK" dirty="0">
                <a:solidFill>
                  <a:srgbClr val="0000FF"/>
                </a:solidFill>
              </a:rPr>
              <a:t>, således at næste kald af </a:t>
            </a:r>
            <a:r>
              <a:rPr lang="da-DK" altLang="da-DK" dirty="0" err="1">
                <a:solidFill>
                  <a:srgbClr val="0000FF"/>
                </a:solidFill>
              </a:rPr>
              <a:t>next</a:t>
            </a:r>
            <a:r>
              <a:rPr lang="da-DK" altLang="da-DK" dirty="0">
                <a:solidFill>
                  <a:srgbClr val="0000FF"/>
                </a:solidFill>
              </a:rPr>
              <a:t>() returnerer det efterfølgende element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3638332" y="3573475"/>
            <a:ext cx="1239231" cy="118355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2343198" y="4010504"/>
            <a:ext cx="520308" cy="7289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499992" y="4827284"/>
            <a:ext cx="3213002" cy="88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Boolsk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metode, der tjekker, om </a:t>
            </a:r>
            <a:r>
              <a:rPr lang="da-DK" altLang="da-DK" sz="1400" b="1" dirty="0">
                <a:solidFill>
                  <a:srgbClr val="0000FF"/>
                </a:solidFill>
              </a:rPr>
              <a:t>der er flere elementer at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besøge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Bør kaldes </a:t>
            </a:r>
            <a:r>
              <a:rPr lang="da-DK" altLang="da-DK" sz="1400" b="1" dirty="0">
                <a:solidFill>
                  <a:srgbClr val="0000FF"/>
                </a:solidFill>
              </a:rPr>
              <a:t>før hvert kald af </a:t>
            </a:r>
            <a:r>
              <a:rPr lang="da-DK" altLang="da-DK" sz="1400" b="1" dirty="0" err="1">
                <a:solidFill>
                  <a:srgbClr val="0000FF"/>
                </a:solidFill>
              </a:rPr>
              <a:t>next</a:t>
            </a:r>
            <a:r>
              <a:rPr lang="da-DK" altLang="da-DK" sz="1400" b="1" dirty="0">
                <a:solidFill>
                  <a:srgbClr val="0000FF"/>
                </a:solidFill>
              </a:rPr>
              <a:t> for at undgå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runtime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fejl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770485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Det er lidt mere kompliceret, men har nogle fordele (som vi vil se på om lidt)</a:t>
            </a:r>
          </a:p>
        </p:txBody>
      </p:sp>
    </p:spTree>
    <p:extLst>
      <p:ext uri="{BB962C8B-B14F-4D97-AF65-F5344CB8AC3E}">
        <p14:creationId xmlns:p14="http://schemas.microsoft.com/office/powerpoint/2010/main" val="288864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7" grpId="0"/>
      <p:bldP spid="18" grpId="0" animBg="1"/>
      <p:bldP spid="19" grpId="0" animBg="1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064128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Hvorfor bruge en </a:t>
            </a:r>
            <a:r>
              <a:rPr lang="da-DK" altLang="da-DK" sz="3200" dirty="0" err="1" smtClean="0">
                <a:ea typeface="ＭＳ Ｐゴシック" pitchFamily="34" charset="-128"/>
              </a:rPr>
              <a:t>iterator</a:t>
            </a:r>
            <a:r>
              <a:rPr lang="da-DK" altLang="da-DK" sz="3200" dirty="0" smtClean="0">
                <a:ea typeface="ＭＳ Ｐゴシック" pitchFamily="34" charset="-128"/>
              </a:rPr>
              <a:t>?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496944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Nogle collection typer mangler et </a:t>
            </a:r>
            <a:r>
              <a:rPr lang="da-DK" altLang="da-DK" sz="2000" kern="0" dirty="0" err="1" smtClean="0"/>
              <a:t>index</a:t>
            </a:r>
            <a:r>
              <a:rPr lang="da-DK" altLang="da-DK" sz="2000" kern="0" dirty="0" smtClean="0"/>
              <a:t> begreb (det gælder f.eks. mængder og træer)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For disse kan man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ikke</a:t>
            </a:r>
            <a:r>
              <a:rPr lang="da-DK" altLang="da-DK" sz="1800" kern="0" dirty="0" smtClean="0"/>
              <a:t> bruge en løkke, der referer til indices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Men man kan bruge en </a:t>
            </a:r>
            <a:r>
              <a:rPr lang="da-DK" altLang="da-DK" sz="1800" b="1" kern="0" dirty="0">
                <a:solidFill>
                  <a:srgbClr val="008000"/>
                </a:solidFill>
              </a:rPr>
              <a:t>for-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each</a:t>
            </a:r>
            <a:r>
              <a:rPr lang="da-DK" altLang="da-DK" sz="1800" kern="0" dirty="0" smtClean="0"/>
              <a:t> løkke til at gennemløbe alle elementer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Man kan have behov for at fjerne elementer i den objektsamling, som man er i færd med at gennemløbe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Hvis man kalder objektsamlingens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remove</a:t>
            </a:r>
            <a:r>
              <a:rPr lang="da-DK" altLang="da-DK" sz="1800" kern="0" dirty="0" smtClean="0"/>
              <a:t> metode under et gennemløb af en </a:t>
            </a:r>
            <a:r>
              <a:rPr lang="da-DK" altLang="da-DK" sz="1800" b="1" kern="0" dirty="0">
                <a:solidFill>
                  <a:srgbClr val="008000"/>
                </a:solidFill>
              </a:rPr>
              <a:t>for-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each</a:t>
            </a:r>
            <a:r>
              <a:rPr lang="da-DK" altLang="da-DK" sz="1800" b="1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løkke</a:t>
            </a:r>
            <a:r>
              <a:rPr lang="da-DK" altLang="da-DK" sz="1800" kern="0" dirty="0" smtClean="0"/>
              <a:t> får man en runtime fejl (exception)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Hvis man gør det inde i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for</a:t>
            </a:r>
            <a:r>
              <a:rPr lang="da-DK" altLang="da-DK" sz="1800" kern="0" dirty="0"/>
              <a:t>,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while </a:t>
            </a:r>
            <a:r>
              <a:rPr lang="da-DK" altLang="da-DK" sz="1800" kern="0" dirty="0" smtClean="0"/>
              <a:t>eller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do-while</a:t>
            </a:r>
            <a:r>
              <a:rPr lang="da-DK" altLang="da-DK" sz="1800" kern="0" dirty="0" smtClean="0"/>
              <a:t> løkke, går der let "koks" i </a:t>
            </a:r>
            <a:r>
              <a:rPr lang="da-DK" altLang="da-DK" sz="1800" kern="0" dirty="0" err="1" smtClean="0"/>
              <a:t>iterationen</a:t>
            </a:r>
            <a:r>
              <a:rPr lang="da-DK" altLang="da-DK" sz="1800" kern="0" dirty="0" smtClean="0"/>
              <a:t> (fordi indices forskydes)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Iterator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typen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har en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remove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metode,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som tillader, at man fjerner det element, som sidste kald af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next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returnerede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Ved at bruge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Iterator typens </a:t>
            </a:r>
            <a:r>
              <a:rPr lang="da-DK" altLang="da-DK" sz="1800" b="1" kern="0" dirty="0">
                <a:solidFill>
                  <a:srgbClr val="008000"/>
                </a:solidFill>
              </a:rPr>
              <a:t>remove metode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(sammen med </a:t>
            </a:r>
            <a:r>
              <a:rPr lang="da-DK" altLang="da-DK" sz="1800" kern="0" smtClean="0"/>
              <a:t>hasNext</a:t>
            </a:r>
            <a:r>
              <a:rPr lang="da-DK" altLang="da-DK" sz="1800" kern="0" dirty="0" smtClean="0"/>
              <a:t> </a:t>
            </a:r>
            <a:r>
              <a:rPr lang="da-DK" altLang="da-DK" sz="1800" kern="0" dirty="0" smtClean="0"/>
              <a:t>og </a:t>
            </a:r>
            <a:r>
              <a:rPr lang="da-DK" altLang="da-DK" sz="1800" kern="0" dirty="0" err="1" smtClean="0"/>
              <a:t>next</a:t>
            </a:r>
            <a:r>
              <a:rPr lang="da-DK" altLang="da-DK" sz="1800" kern="0" dirty="0" smtClean="0"/>
              <a:t>) kan man i en while eller do-while løkke fjerne elementer, </a:t>
            </a:r>
            <a:r>
              <a:rPr lang="da-DK" altLang="da-DK" sz="1800" kern="0" dirty="0"/>
              <a:t>uden at </a:t>
            </a:r>
            <a:r>
              <a:rPr lang="da-DK" altLang="da-DK" sz="1800" kern="0" dirty="0" smtClean="0"/>
              <a:t>der går </a:t>
            </a:r>
            <a:r>
              <a:rPr lang="da-DK" altLang="da-DK" sz="1800" kern="0" dirty="0"/>
              <a:t>"koks" i </a:t>
            </a:r>
            <a:r>
              <a:rPr lang="da-DK" altLang="da-DK" sz="1800" kern="0" dirty="0" err="1"/>
              <a:t>iterationen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26135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9552" y="1052736"/>
            <a:ext cx="7992889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r>
              <a:rPr lang="da-DK" altLang="da-DK" sz="2000" kern="0" dirty="0" smtClean="0">
                <a:ea typeface="ＭＳ Ｐゴシック" charset="-128"/>
              </a:rPr>
              <a:t>Billedredigering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Gråtonebilleder (som er lidt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simplere end farvebilleder)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charset="-128"/>
              </a:rPr>
              <a:t>Rekursive metoder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Metoder der kalder sig selv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Giver ofte meget elegante og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simple løsninger på komplekse problemer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charset="-128"/>
              </a:rPr>
              <a:t>Refaktorering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Vi omstrukturerede </a:t>
            </a:r>
            <a:r>
              <a:rPr lang="da-DK" altLang="da-DK" sz="1800" kern="0" dirty="0" err="1" smtClean="0">
                <a:ea typeface="ＭＳ Ｐゴシック" charset="-128"/>
              </a:rPr>
              <a:t>MusicOrganizer</a:t>
            </a:r>
            <a:endParaRPr lang="da-DK" altLang="da-DK" sz="1800" kern="0" dirty="0" smtClean="0">
              <a:ea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Et musiknummer repræsenteres nu ved hjælp af en Track klasse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(i stedet for en tekststreng)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charset="-128"/>
              </a:rPr>
              <a:t>Iterator typen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Ny måde at gennemløbe en objektsamling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Bruges når objektsamlingen ikke har indices eller man har behov for at fjerne elementer under gennemløbet</a:t>
            </a:r>
          </a:p>
          <a:p>
            <a:pPr marL="0" indent="0">
              <a:buNone/>
            </a:pPr>
            <a:endParaRPr lang="da-DK" altLang="da-DK" sz="2000" kern="0" dirty="0" smtClean="0">
              <a:ea typeface="ＭＳ Ｐゴシック" charset="-128"/>
            </a:endParaRPr>
          </a:p>
          <a:p>
            <a:pPr>
              <a:buFontTx/>
              <a:buNone/>
            </a:pPr>
            <a:endParaRPr lang="da-DK" altLang="da-DK" sz="2000" kern="0" dirty="0" smtClean="0">
              <a:ea typeface="ＭＳ Ｐゴシック" charset="-128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charset="-128"/>
              </a:rPr>
              <a:t>Opsummering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508104" y="1340768"/>
            <a:ext cx="2735438" cy="1382430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Husk at aflevere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Quiz 3 (alene)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Raflebæger 3 (par)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Skildpadde 1 (par)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Eventuelle </a:t>
            </a: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genafleveringer fra tidligere uger</a:t>
            </a:r>
          </a:p>
        </p:txBody>
      </p:sp>
    </p:spTree>
    <p:extLst>
      <p:ext uri="{BB962C8B-B14F-4D97-AF65-F5344CB8AC3E}">
        <p14:creationId xmlns:p14="http://schemas.microsoft.com/office/powerpoint/2010/main" val="2007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>
              <a:spcBef>
                <a:spcPts val="1800"/>
              </a:spcBef>
            </a:pPr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Billedredigering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219200"/>
            <a:ext cx="15684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219200"/>
            <a:ext cx="161131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26" y="1219200"/>
            <a:ext cx="17145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3657600"/>
            <a:ext cx="15684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26" y="3657600"/>
            <a:ext cx="17145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657600"/>
            <a:ext cx="18208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352" y="3657600"/>
            <a:ext cx="16097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19200"/>
            <a:ext cx="18208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307" name="Text Box 11"/>
          <p:cNvSpPr txBox="1">
            <a:spLocks noChangeArrowheads="1"/>
          </p:cNvSpPr>
          <p:nvPr/>
        </p:nvSpPr>
        <p:spPr bwMode="auto">
          <a:xfrm>
            <a:off x="685800" y="6003925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/>
              <a:t>Lysere</a:t>
            </a:r>
            <a:endParaRPr lang="da-DK" altLang="da-DK" dirty="0"/>
          </a:p>
        </p:txBody>
      </p:sp>
      <p:sp>
        <p:nvSpPr>
          <p:cNvPr id="311308" name="Text Box 12"/>
          <p:cNvSpPr txBox="1">
            <a:spLocks noChangeArrowheads="1"/>
          </p:cNvSpPr>
          <p:nvPr/>
        </p:nvSpPr>
        <p:spPr bwMode="auto">
          <a:xfrm>
            <a:off x="6760815" y="60198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/>
              <a:t>Uskarpt</a:t>
            </a:r>
            <a:endParaRPr lang="da-DK" altLang="da-DK" dirty="0"/>
          </a:p>
        </p:txBody>
      </p:sp>
      <p:sp>
        <p:nvSpPr>
          <p:cNvPr id="311309" name="Text Box 13"/>
          <p:cNvSpPr txBox="1">
            <a:spLocks noChangeArrowheads="1"/>
          </p:cNvSpPr>
          <p:nvPr/>
        </p:nvSpPr>
        <p:spPr bwMode="auto">
          <a:xfrm>
            <a:off x="2603376" y="60198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/>
              <a:t>Mørkere</a:t>
            </a:r>
            <a:endParaRPr lang="da-DK" altLang="da-DK" dirty="0"/>
          </a:p>
        </p:txBody>
      </p:sp>
      <p:sp>
        <p:nvSpPr>
          <p:cNvPr id="311310" name="Text Box 14"/>
          <p:cNvSpPr txBox="1">
            <a:spLocks noChangeArrowheads="1"/>
          </p:cNvSpPr>
          <p:nvPr/>
        </p:nvSpPr>
        <p:spPr bwMode="auto">
          <a:xfrm>
            <a:off x="4653533" y="60198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/>
              <a:t>Inverteret</a:t>
            </a:r>
            <a:endParaRPr lang="da-DK" altLang="da-DK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31885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7" grpId="0"/>
      <p:bldP spid="311308" grpId="0"/>
      <p:bldP spid="311309" grpId="0"/>
      <p:bldP spid="3113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Repræsentation af billede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210692" y="1616968"/>
            <a:ext cx="2717800" cy="411480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328292" y="1124744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x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55779" y="3475429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y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1210692" y="1769368"/>
            <a:ext cx="27178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404492" y="3501008"/>
            <a:ext cx="152400" cy="152400"/>
          </a:xfrm>
          <a:prstGeom prst="rect">
            <a:avLst/>
          </a:prstGeom>
          <a:solidFill>
            <a:srgbClr val="00B0F0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3475107" y="1528935"/>
            <a:ext cx="1447800" cy="9906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3475107" y="2519536"/>
            <a:ext cx="3048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2550572" y="2519536"/>
            <a:ext cx="1229340" cy="93084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886725" y="1156791"/>
            <a:ext cx="38716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dirty="0" smtClean="0">
                <a:solidFill>
                  <a:srgbClr val="000066"/>
                </a:solidFill>
              </a:rPr>
              <a:t>Hver pixel har en gråtoneværdi i intervallet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  </a:t>
            </a:r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[0..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255], hvor 0 </a:t>
            </a:r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~ 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sort og 255 ~ hvid</a:t>
            </a:r>
            <a:endParaRPr lang="da-DK" altLang="da-DK" sz="1800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1210692" y="1921768"/>
            <a:ext cx="27178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1210692" y="2074168"/>
            <a:ext cx="27178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1109092" y="1290246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0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817136" y="1464568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0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3661792" y="1290246"/>
            <a:ext cx="9133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w</a:t>
            </a:r>
            <a:r>
              <a:rPr lang="da-DK" altLang="da-DK" sz="1600" dirty="0" smtClean="0"/>
              <a:t>idth-1</a:t>
            </a:r>
            <a:endParaRPr lang="da-DK" altLang="da-DK" sz="1600" dirty="0"/>
          </a:p>
        </p:txBody>
      </p:sp>
      <p:pic>
        <p:nvPicPr>
          <p:cNvPr id="312339" name="Picture 19" descr="basti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812" y="2154545"/>
            <a:ext cx="2209532" cy="313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1363092" y="1616968"/>
            <a:ext cx="0" cy="41148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a-DK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1515492" y="1616968"/>
            <a:ext cx="0" cy="41148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a-DK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1667892" y="1616968"/>
            <a:ext cx="0" cy="41148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a-DK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216278" y="5486291"/>
            <a:ext cx="9217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h</a:t>
            </a:r>
            <a:r>
              <a:rPr lang="da-DK" altLang="da-DK" sz="1600" dirty="0" smtClean="0"/>
              <a:t>eight-1</a:t>
            </a:r>
            <a:endParaRPr lang="da-DK" altLang="da-DK" sz="1600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961553" y="1803122"/>
            <a:ext cx="29241" cy="368316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515493" y="1459523"/>
            <a:ext cx="2146299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 w="lg" len="lg"/>
          </a:ln>
          <a:effectLst/>
        </p:spPr>
      </p:cxn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511034" y="3602777"/>
            <a:ext cx="10278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 smtClean="0"/>
              <a:t>Pixel(</a:t>
            </a:r>
            <a:r>
              <a:rPr lang="da-DK" altLang="da-DK" sz="1600" dirty="0" err="1" smtClean="0"/>
              <a:t>x,y</a:t>
            </a:r>
            <a:r>
              <a:rPr lang="da-DK" altLang="da-DK" sz="1600" dirty="0" smtClean="0"/>
              <a:t>)</a:t>
            </a:r>
            <a:endParaRPr lang="da-DK" altLang="da-DK" sz="1600" dirty="0"/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4886724" y="5445224"/>
            <a:ext cx="371772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Intervallet [</a:t>
            </a:r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0..255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] har 256 værdier og kan derfor repræsenteres ved hjælp af en byte (8 bits): 2</a:t>
            </a:r>
            <a:r>
              <a:rPr lang="da-DK" altLang="da-DK" sz="1800" baseline="30000" dirty="0" smtClean="0">
                <a:solidFill>
                  <a:srgbClr val="000066"/>
                </a:solidFill>
                <a:sym typeface="Symbol" pitchFamily="18" charset="2"/>
              </a:rPr>
              <a:t>8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 = 256 </a:t>
            </a:r>
            <a:endParaRPr lang="da-DK" altLang="da-DK" sz="1800" dirty="0">
              <a:solidFill>
                <a:srgbClr val="000066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158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3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13186" y="260648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Image og Pixel klasserne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515783" y="1052736"/>
            <a:ext cx="7549072" cy="165618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Vi bruger to klasser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Image repræsenterer et billede og har metoder, som arbejder på billedet, bl.a. </a:t>
            </a:r>
            <a:r>
              <a:rPr lang="da-DK" altLang="da-DK" sz="1800" kern="0" dirty="0" err="1" smtClean="0"/>
              <a:t>brighten</a:t>
            </a:r>
            <a:r>
              <a:rPr lang="da-DK" altLang="da-DK" sz="1800" kern="0" dirty="0" smtClean="0"/>
              <a:t>, </a:t>
            </a:r>
            <a:r>
              <a:rPr lang="da-DK" altLang="da-DK" sz="1800" kern="0" dirty="0" err="1" smtClean="0"/>
              <a:t>darken</a:t>
            </a:r>
            <a:r>
              <a:rPr lang="da-DK" altLang="da-DK" sz="1800" kern="0" dirty="0" smtClean="0"/>
              <a:t>, </a:t>
            </a:r>
            <a:r>
              <a:rPr lang="da-DK" altLang="da-DK" sz="1800" kern="0" dirty="0" err="1" smtClean="0"/>
              <a:t>invert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 err="1" smtClean="0"/>
              <a:t>blur</a:t>
            </a:r>
            <a:endParaRPr lang="da-DK" altLang="da-DK" sz="18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Pixel repræsenterer en enkelt pixel og har metoder til at aflæse og sætte pixlens gråtoneværdi</a:t>
            </a:r>
          </a:p>
        </p:txBody>
      </p:sp>
      <p:grpSp>
        <p:nvGrpSpPr>
          <p:cNvPr id="25" name="Group 7"/>
          <p:cNvGrpSpPr>
            <a:grpSpLocks/>
          </p:cNvGrpSpPr>
          <p:nvPr/>
        </p:nvGrpSpPr>
        <p:grpSpPr bwMode="auto">
          <a:xfrm>
            <a:off x="4290319" y="2723314"/>
            <a:ext cx="1649413" cy="838200"/>
            <a:chOff x="1066800" y="4190997"/>
            <a:chExt cx="2286000" cy="1955801"/>
          </a:xfrm>
        </p:grpSpPr>
        <p:sp>
          <p:nvSpPr>
            <p:cNvPr id="26" name="TextBox 8"/>
            <p:cNvSpPr txBox="1">
              <a:spLocks noChangeArrowheads="1"/>
            </p:cNvSpPr>
            <p:nvPr/>
          </p:nvSpPr>
          <p:spPr bwMode="auto">
            <a:xfrm>
              <a:off x="1066800" y="4190997"/>
              <a:ext cx="2286000" cy="711201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da-DK" altLang="da-DK" sz="1400" b="1" dirty="0" smtClean="0"/>
                <a:t>Pixel</a:t>
              </a:r>
              <a:endParaRPr lang="da-DK" altLang="da-DK" sz="1400" b="1" dirty="0"/>
            </a:p>
          </p:txBody>
        </p:sp>
        <p:sp>
          <p:nvSpPr>
            <p:cNvPr id="27" name="TextBox 9"/>
            <p:cNvSpPr txBox="1">
              <a:spLocks noChangeArrowheads="1"/>
            </p:cNvSpPr>
            <p:nvPr/>
          </p:nvSpPr>
          <p:spPr bwMode="auto">
            <a:xfrm>
              <a:off x="1066800" y="4902200"/>
              <a:ext cx="2286000" cy="124459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 sz="1200">
                <a:solidFill>
                  <a:schemeClr val="tx1"/>
                </a:solidFill>
                <a:latin typeface="Courier" pitchFamily="-84" charset="0"/>
              </a:endParaRPr>
            </a:p>
          </p:txBody>
        </p:sp>
      </p:grpSp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2967932" y="2951915"/>
            <a:ext cx="1322387" cy="492443"/>
            <a:chOff x="4330475" y="3693382"/>
            <a:chExt cx="1711822" cy="637961"/>
          </a:xfrm>
        </p:grpSpPr>
        <p:cxnSp>
          <p:nvCxnSpPr>
            <p:cNvPr id="29" name="Straight Connector 12"/>
            <p:cNvCxnSpPr>
              <a:cxnSpLocks noChangeShapeType="1"/>
              <a:stCxn id="33" idx="3"/>
              <a:endCxn id="27" idx="1"/>
            </p:cNvCxnSpPr>
            <p:nvPr/>
          </p:nvCxnSpPr>
          <p:spPr bwMode="auto">
            <a:xfrm>
              <a:off x="4330475" y="4137610"/>
              <a:ext cx="1711822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Box 19"/>
            <p:cNvSpPr txBox="1">
              <a:spLocks noChangeArrowheads="1"/>
            </p:cNvSpPr>
            <p:nvPr/>
          </p:nvSpPr>
          <p:spPr bwMode="auto">
            <a:xfrm>
              <a:off x="5644236" y="3693382"/>
              <a:ext cx="314422" cy="637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600" dirty="0" smtClean="0">
                  <a:solidFill>
                    <a:srgbClr val="000000"/>
                  </a:solidFill>
                </a:rPr>
                <a:t>*</a:t>
              </a:r>
              <a:endParaRPr lang="da-DK" altLang="da-DK" sz="2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1" name="Group 7"/>
          <p:cNvGrpSpPr>
            <a:grpSpLocks/>
          </p:cNvGrpSpPr>
          <p:nvPr/>
        </p:nvGrpSpPr>
        <p:grpSpPr bwMode="auto">
          <a:xfrm>
            <a:off x="1318519" y="2723314"/>
            <a:ext cx="1649413" cy="838200"/>
            <a:chOff x="1066800" y="4190997"/>
            <a:chExt cx="2286000" cy="1955801"/>
          </a:xfrm>
        </p:grpSpPr>
        <p:sp>
          <p:nvSpPr>
            <p:cNvPr id="32" name="TextBox 8"/>
            <p:cNvSpPr txBox="1">
              <a:spLocks noChangeArrowheads="1"/>
            </p:cNvSpPr>
            <p:nvPr/>
          </p:nvSpPr>
          <p:spPr bwMode="auto">
            <a:xfrm>
              <a:off x="1066800" y="4190997"/>
              <a:ext cx="2286000" cy="711201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da-DK" altLang="da-DK" sz="1400" b="1" dirty="0" smtClean="0"/>
                <a:t>Image</a:t>
              </a:r>
              <a:endParaRPr lang="da-DK" altLang="da-DK" sz="1400" b="1" dirty="0"/>
            </a:p>
          </p:txBody>
        </p:sp>
        <p:sp>
          <p:nvSpPr>
            <p:cNvPr id="33" name="TextBox 9"/>
            <p:cNvSpPr txBox="1">
              <a:spLocks noChangeArrowheads="1"/>
            </p:cNvSpPr>
            <p:nvPr/>
          </p:nvSpPr>
          <p:spPr bwMode="auto">
            <a:xfrm>
              <a:off x="1066800" y="4902200"/>
              <a:ext cx="2286000" cy="124459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 sz="1200">
                <a:solidFill>
                  <a:schemeClr val="tx1"/>
                </a:solidFill>
                <a:latin typeface="Courier" pitchFamily="-8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5</a:t>
            </a:fld>
            <a:endParaRPr lang="da-DK" altLang="da-DK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259632" y="4077072"/>
            <a:ext cx="6912768" cy="244066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Pixel {</a:t>
            </a:r>
            <a:endParaRPr lang="da-DK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// Pixelens gråtoneværdi [0,255].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// Konstruktøren initialiserer gråtoneværdien.</a:t>
            </a: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Pixel(</a:t>
            </a: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// Returnerer gråtoneværdien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for denne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pixel.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getValue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() {...}</a:t>
            </a:r>
            <a:endParaRPr lang="da-DK" altLang="da-DK" sz="1600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  // Opdaterer gråtoneværdien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for denne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pixel.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C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setValue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value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) {...}</a:t>
            </a:r>
          </a:p>
          <a:p>
            <a:pPr eaLnBrk="1" hangingPunct="1">
              <a:lnSpc>
                <a:spcPct val="60000"/>
              </a:lnSpc>
            </a:pP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5" name="Oval 31"/>
          <p:cNvSpPr>
            <a:spLocks noChangeArrowheads="1"/>
          </p:cNvSpPr>
          <p:nvPr/>
        </p:nvSpPr>
        <p:spPr bwMode="auto">
          <a:xfrm rot="16200000">
            <a:off x="4010687" y="2996697"/>
            <a:ext cx="235391" cy="25349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881372" y="3501576"/>
            <a:ext cx="24457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én-til-mange relation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3801344" y="3292138"/>
            <a:ext cx="181472" cy="2475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806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60350"/>
            <a:ext cx="8679308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Interface for </a:t>
            </a:r>
            <a:r>
              <a:rPr lang="da-DK" altLang="da-DK" sz="3200" dirty="0">
                <a:ea typeface="ＭＳ Ｐゴシック" pitchFamily="34" charset="-128"/>
              </a:rPr>
              <a:t>I</a:t>
            </a:r>
            <a:r>
              <a:rPr lang="da-DK" altLang="da-DK" sz="3200" noProof="0" dirty="0" smtClean="0">
                <a:ea typeface="ＭＳ Ｐゴシック" pitchFamily="34" charset="-128"/>
              </a:rPr>
              <a:t>mage klassen (signaturer)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39750" y="1124744"/>
            <a:ext cx="8062913" cy="541686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Image 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...</a:t>
            </a:r>
            <a:endParaRPr lang="da-DK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Returnerer billedets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bredde.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C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getWidth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() {...}</a:t>
            </a:r>
          </a:p>
          <a:p>
            <a:pPr eaLnBrk="1" hangingPunct="1"/>
            <a:endParaRPr lang="da-DK" altLang="da-DK" sz="1600" b="1" dirty="0" smtClean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 // Returnerer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billedets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højde.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getHeight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() {...}</a:t>
            </a:r>
          </a:p>
          <a:p>
            <a:pPr eaLnBrk="1" hangingPunct="1"/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Returnerer pixlen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på position (</a:t>
            </a:r>
            <a:r>
              <a:rPr lang="da-DK" altLang="da-DK" sz="1600" b="1" dirty="0" err="1" smtClean="0">
                <a:solidFill>
                  <a:srgbClr val="0D1EF2"/>
                </a:solidFill>
                <a:latin typeface="Courier New" pitchFamily="49" charset="0"/>
              </a:rPr>
              <a:t>x,y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).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Pixel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getPixel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x,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y) {...}</a:t>
            </a:r>
          </a:p>
          <a:p>
            <a:pPr eaLnBrk="1" hangingPunct="1"/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Returnerer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en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arrayliste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med samtlige pixels i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billedet.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ArrayList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&lt;Pixel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getPixels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() {...}</a:t>
            </a:r>
          </a:p>
          <a:p>
            <a:pPr eaLnBrk="1" hangingPunct="1"/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Returnerer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de op til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ni naboer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til (</a:t>
            </a:r>
            <a:r>
              <a:rPr lang="da-DK" altLang="da-DK" sz="1600" b="1" dirty="0" err="1" smtClean="0">
                <a:solidFill>
                  <a:srgbClr val="0D1EF2"/>
                </a:solidFill>
                <a:latin typeface="Courier New" pitchFamily="49" charset="0"/>
              </a:rPr>
              <a:t>x,y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) (inklusiv (</a:t>
            </a:r>
            <a:r>
              <a:rPr lang="da-DK" altLang="da-DK" sz="1600" b="1" dirty="0" err="1" smtClean="0">
                <a:solidFill>
                  <a:srgbClr val="0D1EF2"/>
                </a:solidFill>
                <a:latin typeface="Courier New" pitchFamily="49" charset="0"/>
              </a:rPr>
              <a:t>x,y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)).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ArrayList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&lt;Pixel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getNeighbours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x,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y) {...}</a:t>
            </a:r>
          </a:p>
          <a:p>
            <a:pPr eaLnBrk="1" hangingPunct="1"/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Gentegner billedet.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C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updateCanvas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() 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{...}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1" hangingPunct="1"/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36097" y="2204864"/>
            <a:ext cx="2212390" cy="378199"/>
          </a:xfrm>
          <a:prstGeom prst="rect">
            <a:avLst/>
          </a:prstGeom>
          <a:solidFill>
            <a:srgbClr val="CCECFF"/>
          </a:solidFill>
          <a:ln w="28575">
            <a:solidFill>
              <a:srgbClr val="0D1EF2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solidFill>
                  <a:srgbClr val="0000CC"/>
                </a:solidFill>
                <a:ea typeface="ＭＳ Ｐゴシック" charset="-128"/>
              </a:rPr>
              <a:t>Udvalgte metoder</a:t>
            </a:r>
            <a:endParaRPr lang="da-DK" altLang="da-DK" sz="1800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035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Skabelon for simpel billedoperation</a:t>
            </a:r>
          </a:p>
        </p:txBody>
      </p:sp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3635896" y="2858070"/>
            <a:ext cx="5329881" cy="18312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11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(); </a:t>
            </a: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……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……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33400" y="1752600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3510780" y="1287182"/>
            <a:ext cx="5580111" cy="106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/>
              <a:t>Vi bruger en for-</a:t>
            </a:r>
            <a:r>
              <a:rPr lang="da-DK" altLang="da-DK" sz="1800" kern="0" dirty="0" err="1" smtClean="0"/>
              <a:t>each</a:t>
            </a:r>
            <a:r>
              <a:rPr lang="da-DK" altLang="da-DK" sz="1800" kern="0" dirty="0" smtClean="0"/>
              <a:t> løkke til at gennemløbe samtlige pixels og opdatere dem en efter 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Rækkefølgen er ligegyldig for os</a:t>
            </a:r>
            <a:endParaRPr lang="da-DK" altLang="da-DK" sz="2800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7</a:t>
            </a:fld>
            <a:endParaRPr lang="da-DK" altLang="da-DK" dirty="0"/>
          </a:p>
        </p:txBody>
      </p:sp>
      <p:grpSp>
        <p:nvGrpSpPr>
          <p:cNvPr id="7" name="Group 6"/>
          <p:cNvGrpSpPr/>
          <p:nvPr/>
        </p:nvGrpSpPr>
        <p:grpSpPr>
          <a:xfrm>
            <a:off x="1752600" y="3276600"/>
            <a:ext cx="2413289" cy="3032720"/>
            <a:chOff x="1752600" y="3276600"/>
            <a:chExt cx="2413289" cy="3032720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1752600" y="32766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25631" name="Text Box 33"/>
            <p:cNvSpPr txBox="1">
              <a:spLocks noChangeArrowheads="1"/>
            </p:cNvSpPr>
            <p:nvPr/>
          </p:nvSpPr>
          <p:spPr bwMode="auto">
            <a:xfrm>
              <a:off x="3829339" y="5912445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p</a:t>
              </a:r>
            </a:p>
          </p:txBody>
        </p:sp>
        <p:cxnSp>
          <p:nvCxnSpPr>
            <p:cNvPr id="25633" name="AutoShape 35"/>
            <p:cNvCxnSpPr>
              <a:cxnSpLocks noChangeShapeType="1"/>
              <a:endCxn id="25605" idx="2"/>
            </p:cNvCxnSpPr>
            <p:nvPr/>
          </p:nvCxnSpPr>
          <p:spPr bwMode="auto">
            <a:xfrm rot="10800000">
              <a:off x="1828800" y="3429000"/>
              <a:ext cx="1828800" cy="2693988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8" name="Group 17"/>
            <p:cNvGrpSpPr/>
            <p:nvPr/>
          </p:nvGrpSpPr>
          <p:grpSpPr>
            <a:xfrm>
              <a:off x="3563888" y="6005383"/>
              <a:ext cx="228600" cy="228600"/>
              <a:chOff x="2209800" y="1371600"/>
              <a:chExt cx="228600" cy="228600"/>
            </a:xfrm>
          </p:grpSpPr>
          <p:sp>
            <p:nvSpPr>
              <p:cNvPr id="19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20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892301" y="1267807"/>
            <a:ext cx="1457071" cy="484793"/>
            <a:chOff x="1892301" y="1267807"/>
            <a:chExt cx="1457071" cy="484793"/>
          </a:xfrm>
        </p:grpSpPr>
        <p:grpSp>
          <p:nvGrpSpPr>
            <p:cNvPr id="3" name="Group 2"/>
            <p:cNvGrpSpPr/>
            <p:nvPr/>
          </p:nvGrpSpPr>
          <p:grpSpPr>
            <a:xfrm>
              <a:off x="2123728" y="1371600"/>
              <a:ext cx="228600" cy="228600"/>
              <a:chOff x="2209800" y="1371600"/>
              <a:chExt cx="228600" cy="228600"/>
            </a:xfrm>
          </p:grpSpPr>
          <p:sp>
            <p:nvSpPr>
              <p:cNvPr id="25628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6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sp>
          <p:nvSpPr>
            <p:cNvPr id="25627" name="Text Box 28"/>
            <p:cNvSpPr txBox="1">
              <a:spLocks noChangeArrowheads="1"/>
            </p:cNvSpPr>
            <p:nvPr/>
          </p:nvSpPr>
          <p:spPr bwMode="auto">
            <a:xfrm>
              <a:off x="2395284" y="1267807"/>
              <a:ext cx="9540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image</a:t>
              </a:r>
            </a:p>
          </p:txBody>
        </p:sp>
        <p:cxnSp>
          <p:nvCxnSpPr>
            <p:cNvPr id="25629" name="AutoShape 30"/>
            <p:cNvCxnSpPr>
              <a:cxnSpLocks noChangeShapeType="1"/>
              <a:stCxn id="16" idx="2"/>
              <a:endCxn id="25604" idx="0"/>
            </p:cNvCxnSpPr>
            <p:nvPr/>
          </p:nvCxnSpPr>
          <p:spPr bwMode="auto">
            <a:xfrm rot="10800000" flipV="1">
              <a:off x="1892301" y="1479740"/>
              <a:ext cx="310803" cy="272860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3965331" y="3663380"/>
            <a:ext cx="3923447" cy="32992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562817" y="4791581"/>
            <a:ext cx="14337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beregn en ny værdi ud fra den gamle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 flipV="1">
            <a:off x="7668343" y="3993307"/>
            <a:ext cx="372573" cy="835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4330931" y="2975312"/>
            <a:ext cx="1040928" cy="29656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5652654" y="2979431"/>
            <a:ext cx="2388263" cy="29656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4788024" y="2663988"/>
            <a:ext cx="0" cy="31132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3347864" y="2386670"/>
            <a:ext cx="24152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Erklæring af lokal variabel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6839470" y="2665596"/>
            <a:ext cx="0" cy="31132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871619" y="2390443"/>
            <a:ext cx="33088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Den arrayliste der skal gennemløbes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952332" y="4034887"/>
            <a:ext cx="2930027" cy="32510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3965331" y="3329273"/>
            <a:ext cx="3921369" cy="29227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5471589" y="4366764"/>
            <a:ext cx="0" cy="46165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900393" y="4791581"/>
            <a:ext cx="20200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opdater p's værdi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8176280" y="3336022"/>
            <a:ext cx="9486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find p's værdi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7887050" y="3501008"/>
            <a:ext cx="30773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3684262" y="2962955"/>
            <a:ext cx="488728" cy="29656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2720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  <p:bldP spid="25" grpId="0" animBg="1"/>
      <p:bldP spid="23" grpId="0" animBg="1"/>
      <p:bldP spid="27" grpId="0" animBg="1"/>
      <p:bldP spid="28" grpId="0" animBg="1"/>
      <p:bldP spid="29" grpId="0"/>
      <p:bldP spid="30" grpId="0" animBg="1"/>
      <p:bldP spid="31" grpId="0"/>
      <p:bldP spid="32" grpId="0" animBg="1"/>
      <p:bldP spid="33" grpId="0" animBg="1"/>
      <p:bldP spid="34" grpId="0" animBg="1"/>
      <p:bldP spid="36" grpId="0"/>
      <p:bldP spid="37" grpId="0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Brighten</a:t>
            </a:r>
            <a:r>
              <a:rPr lang="da-DK" altLang="da-DK" sz="3200" noProof="0" dirty="0" smtClean="0">
                <a:ea typeface="ＭＳ Ｐゴシック" pitchFamily="34" charset="-128"/>
              </a:rPr>
              <a:t> (lysere)</a:t>
            </a:r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4343400" y="295751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A50021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2286000" y="5000625"/>
            <a:ext cx="4495800" cy="10191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  <a:p>
            <a:pPr algn="ctr" eaLnBrk="1" hangingPunct="1"/>
            <a:r>
              <a:rPr lang="da-DK" altLang="da-DK" b="1" dirty="0" err="1">
                <a:solidFill>
                  <a:srgbClr val="0000CC"/>
                </a:solidFill>
                <a:latin typeface="Courier New" pitchFamily="49" charset="0"/>
              </a:rPr>
              <a:t>newValue</a:t>
            </a:r>
            <a:r>
              <a:rPr lang="da-DK" altLang="da-DK" b="1" dirty="0">
                <a:solidFill>
                  <a:srgbClr val="0000CC"/>
                </a:solidFill>
                <a:latin typeface="Courier New" pitchFamily="49" charset="0"/>
              </a:rPr>
              <a:t>  =  </a:t>
            </a:r>
            <a:r>
              <a:rPr lang="da-DK" altLang="da-DK" b="1" dirty="0" err="1">
                <a:solidFill>
                  <a:srgbClr val="0000CC"/>
                </a:solidFill>
                <a:latin typeface="Courier New" pitchFamily="49" charset="0"/>
              </a:rPr>
              <a:t>oldValue</a:t>
            </a:r>
            <a:r>
              <a:rPr lang="da-DK" altLang="da-DK" b="1" dirty="0">
                <a:solidFill>
                  <a:srgbClr val="0000CC"/>
                </a:solidFill>
                <a:latin typeface="Courier New" pitchFamily="49" charset="0"/>
              </a:rPr>
              <a:t> + 30</a:t>
            </a:r>
          </a:p>
          <a:p>
            <a:pPr algn="ctr" eaLnBrk="1" hangingPunct="1"/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1600200"/>
            <a:ext cx="207486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20748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7308304" y="5220489"/>
            <a:ext cx="12961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0 </a:t>
            </a:r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~ sort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,</a:t>
            </a:r>
          </a:p>
          <a:p>
            <a:pPr eaLnBrk="1" hangingPunct="1"/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255 ~ hvid</a:t>
            </a:r>
            <a:endParaRPr lang="da-DK" altLang="da-DK" sz="1800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766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Brighten</a:t>
            </a:r>
            <a:r>
              <a:rPr lang="da-DK" altLang="da-DK" sz="3200" noProof="0" dirty="0" smtClean="0">
                <a:ea typeface="ＭＳ Ｐゴシック" pitchFamily="34" charset="-128"/>
              </a:rPr>
              <a:t>,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Javakode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3707904" y="1628800"/>
            <a:ext cx="4968552" cy="16435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(); </a:t>
            </a: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30</a:t>
            </a:r>
            <a:r>
              <a:rPr lang="en-US" altLang="da-DK" sz="1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651" name="Rectangle 28"/>
          <p:cNvSpPr>
            <a:spLocks noChangeArrowheads="1"/>
          </p:cNvSpPr>
          <p:nvPr/>
        </p:nvSpPr>
        <p:spPr bwMode="auto">
          <a:xfrm>
            <a:off x="4583131" y="2273978"/>
            <a:ext cx="3385751" cy="3301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652" name="Rectangle 38"/>
          <p:cNvSpPr>
            <a:spLocks noChangeArrowheads="1"/>
          </p:cNvSpPr>
          <p:nvPr/>
        </p:nvSpPr>
        <p:spPr bwMode="auto">
          <a:xfrm>
            <a:off x="533400" y="1609537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3725366" y="4005064"/>
            <a:ext cx="5023098" cy="9233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() + 30);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453922" y="5196575"/>
            <a:ext cx="3952034" cy="39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  <a:tabLst>
                <a:tab pos="1619250" algn="l"/>
              </a:tabLst>
              <a:defRPr/>
            </a:pPr>
            <a:r>
              <a:rPr lang="da-DK" sz="2000" kern="0" dirty="0" smtClean="0">
                <a:cs typeface="+mn-cs"/>
              </a:rPr>
              <a:t>Kan I se et potentielt problem?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919926" y="3501008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A50021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33400" y="1609537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28" name="Group 27"/>
          <p:cNvGrpSpPr/>
          <p:nvPr/>
        </p:nvGrpSpPr>
        <p:grpSpPr>
          <a:xfrm>
            <a:off x="1752600" y="3133537"/>
            <a:ext cx="2413289" cy="3032720"/>
            <a:chOff x="1752600" y="3276600"/>
            <a:chExt cx="2413289" cy="3032720"/>
          </a:xfrm>
        </p:grpSpPr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1752600" y="32766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3829339" y="5912445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p</a:t>
              </a:r>
            </a:p>
          </p:txBody>
        </p:sp>
        <p:cxnSp>
          <p:nvCxnSpPr>
            <p:cNvPr id="31" name="AutoShape 35"/>
            <p:cNvCxnSpPr>
              <a:cxnSpLocks noChangeShapeType="1"/>
              <a:endCxn id="29" idx="2"/>
            </p:cNvCxnSpPr>
            <p:nvPr/>
          </p:nvCxnSpPr>
          <p:spPr bwMode="auto">
            <a:xfrm rot="10800000">
              <a:off x="1828800" y="3429000"/>
              <a:ext cx="1828800" cy="2693988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>
              <a:off x="3563888" y="6005383"/>
              <a:ext cx="228600" cy="228600"/>
              <a:chOff x="2209800" y="1371600"/>
              <a:chExt cx="228600" cy="228600"/>
            </a:xfrm>
          </p:grpSpPr>
          <p:sp>
            <p:nvSpPr>
              <p:cNvPr id="33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1892301" y="1124744"/>
            <a:ext cx="1457071" cy="412785"/>
            <a:chOff x="1892301" y="1267807"/>
            <a:chExt cx="1457071" cy="412785"/>
          </a:xfrm>
        </p:grpSpPr>
        <p:grpSp>
          <p:nvGrpSpPr>
            <p:cNvPr id="37" name="Group 36"/>
            <p:cNvGrpSpPr/>
            <p:nvPr/>
          </p:nvGrpSpPr>
          <p:grpSpPr>
            <a:xfrm>
              <a:off x="2123728" y="1371600"/>
              <a:ext cx="228600" cy="228600"/>
              <a:chOff x="2209800" y="1371600"/>
              <a:chExt cx="228600" cy="228600"/>
            </a:xfrm>
          </p:grpSpPr>
          <p:sp>
            <p:nvSpPr>
              <p:cNvPr id="40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2395284" y="1267807"/>
              <a:ext cx="9540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image</a:t>
              </a:r>
            </a:p>
          </p:txBody>
        </p:sp>
        <p:cxnSp>
          <p:nvCxnSpPr>
            <p:cNvPr id="39" name="AutoShape 30"/>
            <p:cNvCxnSpPr>
              <a:cxnSpLocks noChangeShapeType="1"/>
              <a:stCxn id="41" idx="2"/>
              <a:endCxn id="27" idx="0"/>
            </p:cNvCxnSpPr>
            <p:nvPr/>
          </p:nvCxnSpPr>
          <p:spPr bwMode="auto">
            <a:xfrm rot="10800000" flipV="1">
              <a:off x="1892301" y="1479740"/>
              <a:ext cx="310803" cy="200852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460541" y="5666111"/>
            <a:ext cx="4503947" cy="78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  <a:tabLst>
                <a:tab pos="1619250" algn="l"/>
              </a:tabLst>
              <a:defRPr/>
            </a:pPr>
            <a:r>
              <a:rPr lang="da-DK" sz="2000" kern="0" dirty="0" err="1" smtClean="0">
                <a:cs typeface="+mn-cs"/>
              </a:rPr>
              <a:t>setValue</a:t>
            </a:r>
            <a:r>
              <a:rPr lang="da-DK" sz="2000" kern="0" dirty="0" smtClean="0">
                <a:cs typeface="+mn-cs"/>
              </a:rPr>
              <a:t> metoden sørger for at værdien ligger i intervallet [0,255]</a:t>
            </a:r>
          </a:p>
        </p:txBody>
      </p:sp>
    </p:spTree>
    <p:extLst>
      <p:ext uri="{BB962C8B-B14F-4D97-AF65-F5344CB8AC3E}">
        <p14:creationId xmlns:p14="http://schemas.microsoft.com/office/powerpoint/2010/main" val="62573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6" grpId="0"/>
      <p:bldP spid="17" grpId="0" animBg="1"/>
      <p:bldP spid="24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836BC33D1E5846BD77C269C61838DB" ma:contentTypeVersion="16" ma:contentTypeDescription="Opret et nyt dokument." ma:contentTypeScope="" ma:versionID="ef3cc48880d2d4424b772cc9d47831bb">
  <xsd:schema xmlns:xsd="http://www.w3.org/2001/XMLSchema" xmlns:xs="http://www.w3.org/2001/XMLSchema" xmlns:p="http://schemas.microsoft.com/office/2006/metadata/properties" xmlns:ns3="f659a008-7c21-4ee3-a745-e38581e13101" xmlns:ns4="e064323b-8959-406a-a3e9-bb6e93638192" targetNamespace="http://schemas.microsoft.com/office/2006/metadata/properties" ma:root="true" ma:fieldsID="f385e854457ff68500d83ba1a633310b" ns3:_="" ns4:_="">
    <xsd:import namespace="f659a008-7c21-4ee3-a745-e38581e13101"/>
    <xsd:import namespace="e064323b-8959-406a-a3e9-bb6e936381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Location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9a008-7c21-4ee3-a745-e38581e13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4323b-8959-406a-a3e9-bb6e936381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59a008-7c21-4ee3-a745-e38581e13101" xsi:nil="true"/>
  </documentManagement>
</p:properties>
</file>

<file path=customXml/itemProps1.xml><?xml version="1.0" encoding="utf-8"?>
<ds:datastoreItem xmlns:ds="http://schemas.openxmlformats.org/officeDocument/2006/customXml" ds:itemID="{3BEB18E4-D9BB-4ED2-9A34-87AAFE6D40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9a008-7c21-4ee3-a745-e38581e13101"/>
    <ds:schemaRef ds:uri="e064323b-8959-406a-a3e9-bb6e93638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6FD4EB-46CC-4827-B832-404C745177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3C2245-7E96-42AB-9A01-C4A6F218F696}">
  <ds:schemaRefs>
    <ds:schemaRef ds:uri="http://schemas.openxmlformats.org/package/2006/metadata/core-properties"/>
    <ds:schemaRef ds:uri="f659a008-7c21-4ee3-a745-e38581e13101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e064323b-8959-406a-a3e9-bb6e93638192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6673</TotalTime>
  <Words>2659</Words>
  <Application>Microsoft Office PowerPoint</Application>
  <PresentationFormat>On-screen Show (4:3)</PresentationFormat>
  <Paragraphs>449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ＭＳ Ｐゴシック</vt:lpstr>
      <vt:lpstr>Arial</vt:lpstr>
      <vt:lpstr>Courier</vt:lpstr>
      <vt:lpstr>Courier New</vt:lpstr>
      <vt:lpstr>Monotype Sorts</vt:lpstr>
      <vt:lpstr>Symbol</vt:lpstr>
      <vt:lpstr>Times New Roman</vt:lpstr>
      <vt:lpstr>Standarddesign</vt:lpstr>
      <vt:lpstr>Forelæsning Uge 3 – Torsdag</vt:lpstr>
      <vt:lpstr>Om programmering</vt:lpstr>
      <vt:lpstr>● Billedredigering</vt:lpstr>
      <vt:lpstr>Repræsentation af billede</vt:lpstr>
      <vt:lpstr>Image og Pixel klasserne</vt:lpstr>
      <vt:lpstr>Interface for Image klassen (signaturer)</vt:lpstr>
      <vt:lpstr>Skabelon for simpel billedoperation</vt:lpstr>
      <vt:lpstr>Brighten (lysere)</vt:lpstr>
      <vt:lpstr>Brighten, Javakode</vt:lpstr>
      <vt:lpstr>Invert (byt om på sort og hvid)</vt:lpstr>
      <vt:lpstr>Invert, Javakode</vt:lpstr>
      <vt:lpstr>Andre billedoperationer</vt:lpstr>
      <vt:lpstr>● Rekursive metoder</vt:lpstr>
      <vt:lpstr>Fakultets funktionen (rekursiv)</vt:lpstr>
      <vt:lpstr>Idéen bag rekursion</vt:lpstr>
      <vt:lpstr>Rekursion ligner induktionsbeviser</vt:lpstr>
      <vt:lpstr>Fibonacci tallene</vt:lpstr>
      <vt:lpstr>Fibonacci funktionen (rekursiv)</vt:lpstr>
      <vt:lpstr>Palindrom</vt:lpstr>
      <vt:lpstr>● Refaktorering af MusicOrganizer</vt:lpstr>
      <vt:lpstr>Vi kan nu lave mere præcise søgninger</vt:lpstr>
      <vt:lpstr>Refaktorering (omstrukturering)</vt:lpstr>
      <vt:lpstr>● Iterator typen</vt:lpstr>
      <vt:lpstr>Gennemløb ved hjælp af iterator</vt:lpstr>
      <vt:lpstr>Hvorfor bruge en iterator?</vt:lpstr>
      <vt:lpstr>● Opsummering</vt:lpstr>
      <vt:lpstr>Det var alt for nu…..              … spørgsmål</vt:lpstr>
    </vt:vector>
  </TitlesOfParts>
  <Company>Datalogisk institut, Århus Universitet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Bouncing balls</dc:title>
  <dc:creator>Jeppe Brønsted</dc:creator>
  <cp:lastModifiedBy>Kurt Jensen</cp:lastModifiedBy>
  <cp:revision>547</cp:revision>
  <cp:lastPrinted>2001-09-26T00:51:19Z</cp:lastPrinted>
  <dcterms:created xsi:type="dcterms:W3CDTF">2009-09-10T10:07:34Z</dcterms:created>
  <dcterms:modified xsi:type="dcterms:W3CDTF">2024-09-12T08:08:13Z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0x01010056836BC33D1E5846BD77C269C61838DB</vt:lpwstr>
  </property>
</Properties>
</file>