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3" r:id="rId2"/>
    <p:sldId id="331" r:id="rId3"/>
    <p:sldId id="342" r:id="rId4"/>
    <p:sldId id="346" r:id="rId5"/>
    <p:sldId id="347" r:id="rId6"/>
    <p:sldId id="334" r:id="rId7"/>
    <p:sldId id="338" r:id="rId8"/>
    <p:sldId id="340" r:id="rId9"/>
    <p:sldId id="345" r:id="rId10"/>
    <p:sldId id="343" r:id="rId11"/>
    <p:sldId id="339" r:id="rId12"/>
    <p:sldId id="344" r:id="rId13"/>
    <p:sldId id="335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FFCC"/>
    <a:srgbClr val="003399"/>
    <a:srgbClr val="3333FF"/>
    <a:srgbClr val="FFFFCC"/>
    <a:srgbClr val="A50021"/>
    <a:srgbClr val="00CC00"/>
    <a:srgbClr val="33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14" y="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1920" y="-10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E3B5366-877F-4A6E-8D94-BE330965A12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2653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1CC5B19-022B-440D-BC9C-775BD464229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88108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405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60191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9509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5578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33999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9460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1D1252-0C2B-4266-B303-945A70430AA2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4456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610133D-07CE-4CDD-BCB0-B88A18DF13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15862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6861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C5B19-022B-440D-BC9C-775BD4642295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549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012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3EF9A8A3-383C-4E42-B370-8E6669C75D14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2060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060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2060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2060"/>
          </a:solidFill>
          <a:latin typeface="Times New Roman" pitchFamily="-106" charset="0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6" charset="0"/>
          <a:ea typeface="ＭＳ Ｐゴシック" pitchFamily="-106" charset="-128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80920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Quiz </a:t>
            </a:r>
            <a:r>
              <a:rPr lang="da-DK" altLang="da-DK" sz="3200" dirty="0" smtClean="0">
                <a:ea typeface="ＭＳ Ｐゴシック" pitchFamily="34" charset="-128"/>
              </a:rPr>
              <a:t>Uge 4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Første </a:t>
            </a:r>
            <a:r>
              <a:rPr lang="da-DK" altLang="da-DK" sz="3200" dirty="0">
                <a:ea typeface="ＭＳ Ｐゴシック" pitchFamily="34" charset="-128"/>
              </a:rPr>
              <a:t>time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8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15" y="1062867"/>
            <a:ext cx="81819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4. Mobiltelefon med </a:t>
            </a:r>
            <a:r>
              <a:rPr lang="da-DK" altLang="da-DK" dirty="0" err="1" smtClean="0">
                <a:ea typeface="ＭＳ Ｐゴシック" pitchFamily="34" charset="-128"/>
              </a:rPr>
              <a:t>apps</a:t>
            </a:r>
            <a:endParaRPr lang="da-DK" altLang="da-DK" dirty="0" smtClean="0">
              <a:ea typeface="ＭＳ Ｐゴシック" pitchFamily="34" charset="-128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3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ratedAboveAndFree</a:t>
            </a:r>
            <a:r>
              <a:rPr lang="da-DK" sz="1800" dirty="0"/>
              <a:t>. Metoden skal returnere </a:t>
            </a:r>
            <a:r>
              <a:rPr lang="da-DK" sz="1800" dirty="0" smtClean="0"/>
              <a:t>en </a:t>
            </a:r>
            <a:r>
              <a:rPr lang="da-DK" sz="1800" dirty="0"/>
              <a:t>gratis </a:t>
            </a:r>
            <a:r>
              <a:rPr lang="da-DK" sz="1800" dirty="0" smtClean="0"/>
              <a:t>applikation, </a:t>
            </a:r>
            <a:r>
              <a:rPr lang="da-DK" sz="1800" dirty="0"/>
              <a:t>der har en rating på </a:t>
            </a:r>
            <a:r>
              <a:rPr lang="da-DK" sz="1800" i="1" dirty="0" err="1"/>
              <a:t>threshold</a:t>
            </a:r>
            <a:r>
              <a:rPr lang="da-DK" sz="1800" dirty="0"/>
              <a:t> eller mere.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077072"/>
            <a:ext cx="8187813" cy="69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totalDownloads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summen af </a:t>
            </a:r>
            <a:r>
              <a:rPr lang="da-DK" altLang="da-DK" sz="1800" kern="0" dirty="0" err="1">
                <a:solidFill>
                  <a:srgbClr val="002060"/>
                </a:solidFill>
              </a:rPr>
              <a:t>downloads</a:t>
            </a:r>
            <a:r>
              <a:rPr lang="da-DK" altLang="da-DK" sz="1800" kern="0" dirty="0">
                <a:solidFill>
                  <a:srgbClr val="002060"/>
                </a:solidFill>
              </a:rPr>
              <a:t> på de applikationer, der er på smartphonen.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38814" y="508518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308110" y="5085184"/>
            <a:ext cx="178417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157192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10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183" cy="609600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5. Programmeringsklasse med studenter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99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smartStudent</a:t>
            </a:r>
            <a:r>
              <a:rPr lang="da-DK" sz="1800" dirty="0"/>
              <a:t>. Metoden skal returnere en student, der har </a:t>
            </a:r>
            <a:r>
              <a:rPr lang="da-DK" sz="1800" dirty="0" err="1"/>
              <a:t>codingSkills</a:t>
            </a:r>
            <a:r>
              <a:rPr lang="da-DK" sz="1800" dirty="0"/>
              <a:t> større end eller lig den angivne værdi.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70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studentClosestToAge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student, </a:t>
            </a:r>
            <a:r>
              <a:rPr lang="da-DK" altLang="da-DK" sz="1800" kern="0" dirty="0">
                <a:solidFill>
                  <a:srgbClr val="002060"/>
                </a:solidFill>
              </a:rPr>
              <a:t>hvis alder er tættest på den angivne værdi.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18326" y="5157192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361962" y="5157192"/>
            <a:ext cx="1322257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888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917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2" y="1124744"/>
            <a:ext cx="8153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718326" y="5229200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11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45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17" y="1140647"/>
            <a:ext cx="82296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6. Skov med hjorte (stag = hjort)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7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ofSpecies</a:t>
            </a:r>
            <a:r>
              <a:rPr lang="da-DK" sz="1800" dirty="0"/>
              <a:t>. Metoden skal returnere en hjort af arten species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3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noOfTines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det samlede antal takker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tines</a:t>
            </a:r>
            <a:r>
              <a:rPr lang="da-DK" altLang="da-DK" sz="1800" kern="0" dirty="0">
                <a:solidFill>
                  <a:srgbClr val="002060"/>
                </a:solidFill>
              </a:rPr>
              <a:t>) for de hjorte, der er tungere end den angivne vægt.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3719" y="5124311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527728" y="5107836"/>
            <a:ext cx="1780575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76872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87166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733719" y="5196319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5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704856" cy="703759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Slut – Quiz – Uge 4 – </a:t>
            </a:r>
            <a:r>
              <a:rPr lang="da-DK" altLang="da-DK" sz="3200" dirty="0" smtClean="0">
                <a:ea typeface="ＭＳ Ｐゴシック" pitchFamily="34" charset="-128"/>
              </a:rPr>
              <a:t>mandag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13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1. Realisering af én-til-mange relation 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468313" y="1058060"/>
            <a:ext cx="8573770" cy="434596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kodestumper realiserer 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979081" y="2348508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60194" y="2348508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ArrayList&lt;&gt;;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79081" y="4397244"/>
            <a:ext cx="3422340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ArrayList&lt;A&gt;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960194" y="4367081"/>
            <a:ext cx="3437671" cy="17081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import </a:t>
            </a:r>
            <a:r>
              <a:rPr 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java.util.</a:t>
            </a:r>
            <a:r>
              <a:rPr lang="da-DK" sz="14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class</a:t>
            </a:r>
            <a:r>
              <a:rPr lang="da-DK" sz="1400" b="1" dirty="0">
                <a:solidFill>
                  <a:srgbClr val="FF0000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 {</a:t>
            </a: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private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ArrayList&lt;B&gt; 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public 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B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() {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list = </a:t>
            </a:r>
            <a:r>
              <a:rPr lang="da-DK" sz="1400" b="1" dirty="0">
                <a:solidFill>
                  <a:srgbClr val="660066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new</a:t>
            </a: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ArrayList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&lt;&gt;();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  </a:t>
            </a:r>
            <a:r>
              <a:rPr 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  <a:endParaRPr lang="da-DK" sz="1400" b="1" dirty="0">
              <a:solidFill>
                <a:schemeClr val="tx1"/>
              </a:solidFill>
              <a:latin typeface="Courier New" panose="02070309020205020404" pitchFamily="49" charset="0"/>
              <a:ea typeface="Courier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400" b="1" dirty="0">
                <a:solidFill>
                  <a:schemeClr val="tx1"/>
                </a:solidFill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393" name="TextBox 4"/>
          <p:cNvSpPr txBox="1">
            <a:spLocks noChangeArrowheads="1"/>
          </p:cNvSpPr>
          <p:nvPr/>
        </p:nvSpPr>
        <p:spPr bwMode="auto">
          <a:xfrm>
            <a:off x="588570" y="234004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1</a:t>
            </a:r>
            <a:endParaRPr lang="da-DK" altLang="da-DK" b="1" dirty="0"/>
          </a:p>
        </p:txBody>
      </p:sp>
      <p:sp>
        <p:nvSpPr>
          <p:cNvPr id="16394" name="TextBox 4"/>
          <p:cNvSpPr txBox="1">
            <a:spLocks noChangeArrowheads="1"/>
          </p:cNvSpPr>
          <p:nvPr/>
        </p:nvSpPr>
        <p:spPr bwMode="auto">
          <a:xfrm>
            <a:off x="571637" y="4397244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2</a:t>
            </a:r>
            <a:endParaRPr lang="da-DK" altLang="da-DK" b="1" dirty="0"/>
          </a:p>
        </p:txBody>
      </p:sp>
      <p:sp>
        <p:nvSpPr>
          <p:cNvPr id="16395" name="TextBox 4"/>
          <p:cNvSpPr txBox="1">
            <a:spLocks noChangeArrowheads="1"/>
          </p:cNvSpPr>
          <p:nvPr/>
        </p:nvSpPr>
        <p:spPr bwMode="auto">
          <a:xfrm>
            <a:off x="4594107" y="4367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4</a:t>
            </a:r>
            <a:endParaRPr lang="da-DK" altLang="da-DK" b="1" dirty="0"/>
          </a:p>
        </p:txBody>
      </p:sp>
      <p:sp>
        <p:nvSpPr>
          <p:cNvPr id="16396" name="TextBox 4"/>
          <p:cNvSpPr txBox="1">
            <a:spLocks noChangeArrowheads="1"/>
          </p:cNvSpPr>
          <p:nvPr/>
        </p:nvSpPr>
        <p:spPr bwMode="auto">
          <a:xfrm>
            <a:off x="4581441" y="2348508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/>
              <a:t> </a:t>
            </a:r>
            <a:r>
              <a:rPr lang="da-DK" altLang="da-DK" b="1" dirty="0" smtClean="0"/>
              <a:t>3</a:t>
            </a:r>
            <a:endParaRPr lang="da-DK" altLang="da-DK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314375" y="1468579"/>
            <a:ext cx="3129885" cy="671449"/>
            <a:chOff x="1331640" y="1445462"/>
            <a:chExt cx="4123532" cy="914124"/>
          </a:xfrm>
        </p:grpSpPr>
        <p:grpSp>
          <p:nvGrpSpPr>
            <p:cNvPr id="16387" name="Group 7"/>
            <p:cNvGrpSpPr>
              <a:grpSpLocks/>
            </p:cNvGrpSpPr>
            <p:nvPr/>
          </p:nvGrpSpPr>
          <p:grpSpPr bwMode="auto">
            <a:xfrm>
              <a:off x="1331640" y="1445462"/>
              <a:ext cx="1649413" cy="914124"/>
              <a:chOff x="1066800" y="4013842"/>
              <a:chExt cx="2286000" cy="2132956"/>
            </a:xfrm>
          </p:grpSpPr>
          <p:sp>
            <p:nvSpPr>
              <p:cNvPr id="16404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13842"/>
                <a:ext cx="2286000" cy="88179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B</a:t>
                </a:r>
              </a:p>
            </p:txBody>
          </p:sp>
          <p:sp>
            <p:nvSpPr>
              <p:cNvPr id="16405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  <p:grpSp>
          <p:nvGrpSpPr>
            <p:cNvPr id="16388" name="Group 20"/>
            <p:cNvGrpSpPr>
              <a:grpSpLocks/>
            </p:cNvGrpSpPr>
            <p:nvPr/>
          </p:nvGrpSpPr>
          <p:grpSpPr bwMode="auto">
            <a:xfrm flipH="1">
              <a:off x="2981053" y="1575320"/>
              <a:ext cx="824706" cy="670421"/>
              <a:chOff x="3868475" y="3585065"/>
              <a:chExt cx="2173827" cy="868532"/>
            </a:xfrm>
          </p:grpSpPr>
          <p:cxnSp>
            <p:nvCxnSpPr>
              <p:cNvPr id="16402" name="Straight Connector 12"/>
              <p:cNvCxnSpPr>
                <a:cxnSpLocks noChangeShapeType="1"/>
              </p:cNvCxnSpPr>
              <p:nvPr/>
            </p:nvCxnSpPr>
            <p:spPr bwMode="auto">
              <a:xfrm>
                <a:off x="3868475" y="4100251"/>
                <a:ext cx="2173827" cy="420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03" name="TextBox 19"/>
              <p:cNvSpPr txBox="1">
                <a:spLocks noChangeArrowheads="1"/>
              </p:cNvSpPr>
              <p:nvPr/>
            </p:nvSpPr>
            <p:spPr bwMode="auto">
              <a:xfrm>
                <a:off x="4138411" y="3585065"/>
                <a:ext cx="750185" cy="868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2600" dirty="0" smtClean="0">
                    <a:solidFill>
                      <a:srgbClr val="000000"/>
                    </a:solidFill>
                  </a:rPr>
                  <a:t>*</a:t>
                </a:r>
                <a:endParaRPr lang="da-DK" altLang="da-DK" sz="2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6398" name="Group 7"/>
            <p:cNvGrpSpPr>
              <a:grpSpLocks/>
            </p:cNvGrpSpPr>
            <p:nvPr/>
          </p:nvGrpSpPr>
          <p:grpSpPr bwMode="auto">
            <a:xfrm>
              <a:off x="3805759" y="1456578"/>
              <a:ext cx="1649413" cy="887150"/>
              <a:chOff x="1066800" y="4076781"/>
              <a:chExt cx="2286000" cy="2070017"/>
            </a:xfrm>
          </p:grpSpPr>
          <p:sp>
            <p:nvSpPr>
              <p:cNvPr id="16400" name="TextBox 8"/>
              <p:cNvSpPr txBox="1">
                <a:spLocks noChangeArrowheads="1"/>
              </p:cNvSpPr>
              <p:nvPr/>
            </p:nvSpPr>
            <p:spPr bwMode="auto">
              <a:xfrm>
                <a:off x="1066800" y="4076781"/>
                <a:ext cx="2286000" cy="82541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400" b="1" dirty="0"/>
                  <a:t>A</a:t>
                </a:r>
              </a:p>
            </p:txBody>
          </p:sp>
          <p:sp>
            <p:nvSpPr>
              <p:cNvPr id="16401" name="TextBox 9"/>
              <p:cNvSpPr txBox="1">
                <a:spLocks noChangeArrowheads="1"/>
              </p:cNvSpPr>
              <p:nvPr/>
            </p:nvSpPr>
            <p:spPr bwMode="auto">
              <a:xfrm>
                <a:off x="1066800" y="4902200"/>
                <a:ext cx="2286000" cy="124459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66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GB" altLang="da-DK" sz="1200">
                  <a:solidFill>
                    <a:schemeClr val="tx1"/>
                  </a:solidFill>
                  <a:latin typeface="Courier" pitchFamily="-84" charset="0"/>
                </a:endParaRPr>
              </a:p>
            </p:txBody>
          </p:sp>
        </p:grpSp>
      </p:grpSp>
      <p:sp>
        <p:nvSpPr>
          <p:cNvPr id="28" name="Right Arrow 27"/>
          <p:cNvSpPr>
            <a:spLocks noChangeArrowheads="1"/>
          </p:cNvSpPr>
          <p:nvPr/>
        </p:nvSpPr>
        <p:spPr bwMode="auto">
          <a:xfrm>
            <a:off x="583037" y="5047200"/>
            <a:ext cx="398201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3" name="Oval 32"/>
          <p:cNvSpPr/>
          <p:nvPr/>
        </p:nvSpPr>
        <p:spPr bwMode="auto">
          <a:xfrm>
            <a:off x="826945" y="300422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47974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1143379" y="3706918"/>
            <a:ext cx="3259201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Vender den "forkerte" vej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: A</a:t>
            </a: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  <a:sym typeface="Wingdings" panose="05000000000000000000" pitchFamily="2" charset="2"/>
              </a:rPr>
              <a:t>*B</a:t>
            </a:r>
            <a:endParaRPr lang="en-US" altLang="da-DK" sz="1400" kern="1200" dirty="0" smtClean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3894902" y="5764144"/>
            <a:ext cx="504056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5381693" y="3765952"/>
            <a:ext cx="3024335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de runde parenteser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652120" y="5725491"/>
            <a:ext cx="2745745" cy="31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Rekursiv</a:t>
            </a:r>
            <a:r>
              <a:rPr lang="da-DK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 datastruktur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: 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B</a:t>
            </a:r>
            <a:r>
              <a:rPr lang="en-US" altLang="da-DK" sz="14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</a:t>
            </a:r>
            <a:r>
              <a:rPr lang="en-US" altLang="da-DK" sz="14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*B</a:t>
            </a:r>
            <a:endParaRPr lang="en-US" altLang="da-DK" sz="14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2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40340" y="3328460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804608" y="3486804"/>
            <a:ext cx="125661" cy="4684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398" y="3496644"/>
            <a:ext cx="1978147" cy="30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5" grpId="0" animBg="1"/>
      <p:bldP spid="36" grpId="0"/>
      <p:bldP spid="37" grpId="0"/>
      <p:bldP spid="38" grpId="0"/>
      <p:bldP spid="39" grpId="0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2. Realisering af en-til-mange relation (2)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719638" y="4829750"/>
            <a:ext cx="4281362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</a:t>
            </a:r>
            <a:r>
              <a:rPr lang="da-DK" sz="1600" b="1" spc="-5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);</a:t>
            </a:r>
            <a:endParaRPr lang="da-DK" sz="1600" b="1" spc="-5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900" b="1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828206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03135" y="48308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-23136" y="3447727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72239" y="3933493"/>
            <a:ext cx="3659397" cy="51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(stjernen i import sætningen angiver, at man importerer alle klasser i pakken)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957740" y="6130724"/>
            <a:ext cx="4017650" cy="623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stavet konstruktørens navn forkert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Oversætteren tror derfor, at det er en metode, og </a:t>
            </a:r>
            <a:r>
              <a:rPr lang="da-DK" altLang="da-DK" sz="1400" kern="120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klager over, 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at der mangler en returtype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1227495" y="6512023"/>
            <a:ext cx="3280997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at importere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ArrayList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500192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da-DK" altLang="da-DK" b="1" dirty="0" smtClean="0">
                <a:solidFill>
                  <a:srgbClr val="000066"/>
                </a:solidFill>
              </a:rPr>
              <a:t>  </a:t>
            </a: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3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58899" y="5109842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35768" y="5801585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00557" y="5294538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0432" y="5626309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724929" y="2856737"/>
            <a:ext cx="4271726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 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679593" y="4086566"/>
            <a:ext cx="3317062" cy="32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erklæres lokalt i konstruktør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65212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580186" y="3429000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4593832" y="5583975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5788567" y="5716919"/>
            <a:ext cx="125358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26" y="5837614"/>
            <a:ext cx="3703722" cy="674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476" y="4615839"/>
            <a:ext cx="3830304" cy="2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52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3. Realisering af en-til-mange relation (3)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93075" y="993896"/>
            <a:ext cx="8160440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90857" y="2783357"/>
            <a:ext cx="4089703" cy="1564199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defRPr/>
            </a:pP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  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 </a:t>
            </a:r>
            <a:r>
              <a:rPr 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 </a:t>
            </a:r>
            <a:r>
              <a:rPr 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465902"/>
            <a:ext cx="4090568" cy="16189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05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void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760300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5880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36131" y="3400680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6" name="Oval 35"/>
          <p:cNvSpPr/>
          <p:nvPr/>
        </p:nvSpPr>
        <p:spPr bwMode="auto">
          <a:xfrm>
            <a:off x="207565" y="5013176"/>
            <a:ext cx="307578" cy="280764"/>
          </a:xfrm>
          <a:prstGeom prst="ellipse">
            <a:avLst/>
          </a:prstGeom>
          <a:solidFill>
            <a:srgbClr val="A50021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1822986" y="5788399"/>
            <a:ext cx="2679782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Listen initialiseres i metode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864524" y="3869953"/>
            <a:ext cx="3616402" cy="45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(det er ikke et krav, at </a:t>
            </a:r>
            <a:r>
              <a:rPr lang="da-DK" altLang="da-DK" sz="1400" kern="1200" dirty="0" err="1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initialiseringen</a:t>
            </a: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skal ske i konstruktøren)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0432" y="6398924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4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941885" y="2781035"/>
            <a:ext cx="4090568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4573629" y="273388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6084168" y="4044265"/>
            <a:ext cx="2969475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glemt start parentesen {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4809774" y="305420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7680908" y="3229481"/>
            <a:ext cx="116891" cy="5506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16485" y="4485465"/>
            <a:ext cx="4090568" cy="1569660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AddressBook(</a:t>
            </a:r>
            <a:r>
              <a:rPr lang="da-DK" sz="1600" b="1" spc="-100" dirty="0" smtClean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int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i)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&lt;&gt;(i);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8" name="TextBox 4"/>
          <p:cNvSpPr txBox="1">
            <a:spLocks noChangeArrowheads="1"/>
          </p:cNvSpPr>
          <p:nvPr/>
        </p:nvSpPr>
        <p:spPr bwMode="auto">
          <a:xfrm>
            <a:off x="4510805" y="4479033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59" name="Right Arrow 58"/>
          <p:cNvSpPr>
            <a:spLocks noChangeArrowheads="1"/>
          </p:cNvSpPr>
          <p:nvPr/>
        </p:nvSpPr>
        <p:spPr bwMode="auto">
          <a:xfrm>
            <a:off x="4572000" y="5073824"/>
            <a:ext cx="367704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chemeClr val="bg1"/>
          </a:solidFill>
          <a:ln w="28575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61" name="Content Placeholder 2"/>
          <p:cNvSpPr txBox="1">
            <a:spLocks/>
          </p:cNvSpPr>
          <p:nvPr/>
        </p:nvSpPr>
        <p:spPr bwMode="auto">
          <a:xfrm>
            <a:off x="4580466" y="6052914"/>
            <a:ext cx="4468919" cy="67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Parameteren i fastlægger den initiale størrelse af det array, som arraylisten bruger</a:t>
            </a:r>
          </a:p>
          <a:p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Opfylder ikke Style Guiden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8532441" y="5767453"/>
            <a:ext cx="460152" cy="28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48" name="Group 47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67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68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9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63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64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66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573" y="2853836"/>
            <a:ext cx="105742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8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 animBg="1"/>
      <p:bldP spid="28" grpId="0"/>
      <p:bldP spid="31" grpId="0"/>
      <p:bldP spid="54" grpId="0"/>
      <p:bldP spid="55" grpId="0" animBg="1"/>
      <p:bldP spid="56" grpId="0" animBg="1"/>
      <p:bldP spid="59" grpId="0" animBg="1"/>
      <p:bldP spid="61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8313" y="299120"/>
            <a:ext cx="8207375" cy="609600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0066"/>
                </a:solidFill>
                <a:ea typeface="ＭＳ Ｐゴシック" pitchFamily="34" charset="-128"/>
              </a:rPr>
              <a:t>4. Realisering af en-til-mange relation (4)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8313" y="1017990"/>
            <a:ext cx="8675687" cy="360114"/>
          </a:xfrm>
        </p:spPr>
        <p:txBody>
          <a:bodyPr/>
          <a:lstStyle/>
          <a:p>
            <a:pPr marL="0" indent="0">
              <a:buNone/>
            </a:pPr>
            <a:r>
              <a:rPr lang="da-DK" altLang="da-DK" sz="1800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Hvilke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af disse </a:t>
            </a:r>
            <a:r>
              <a:rPr lang="da-DK" altLang="da-DK" sz="1800" b="0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kodestumper realiserer </a:t>
            </a:r>
            <a:r>
              <a:rPr lang="da-DK" altLang="da-DK" sz="1800" b="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en-til-mange relationen?</a:t>
            </a:r>
            <a:endParaRPr lang="da-DK" altLang="da-DK" sz="1800" b="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55526" y="1437573"/>
            <a:ext cx="4392182" cy="1174998"/>
            <a:chOff x="1097142" y="1461501"/>
            <a:chExt cx="4894414" cy="1174998"/>
          </a:xfrm>
        </p:grpSpPr>
        <p:grpSp>
          <p:nvGrpSpPr>
            <p:cNvPr id="2" name="Group 1"/>
            <p:cNvGrpSpPr/>
            <p:nvPr/>
          </p:nvGrpSpPr>
          <p:grpSpPr>
            <a:xfrm>
              <a:off x="1097142" y="1461501"/>
              <a:ext cx="2791982" cy="1174998"/>
              <a:chOff x="1607504" y="1096909"/>
              <a:chExt cx="2791982" cy="1174998"/>
            </a:xfrm>
          </p:grpSpPr>
          <p:sp>
            <p:nvSpPr>
              <p:cNvPr id="4110" name="TextBox 4"/>
              <p:cNvSpPr txBox="1">
                <a:spLocks noChangeArrowheads="1"/>
              </p:cNvSpPr>
              <p:nvPr/>
            </p:nvSpPr>
            <p:spPr bwMode="auto">
              <a:xfrm>
                <a:off x="1615667" y="1096909"/>
                <a:ext cx="2780896" cy="26116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 err="1" smtClean="0">
                    <a:solidFill>
                      <a:srgbClr val="A50021"/>
                    </a:solidFill>
                  </a:rPr>
                  <a:t>AddressBook</a:t>
                </a:r>
                <a:endParaRPr lang="da-DK" altLang="da-DK" sz="1200" dirty="0">
                  <a:solidFill>
                    <a:srgbClr val="A50021"/>
                  </a:solidFill>
                </a:endParaRPr>
              </a:p>
            </p:txBody>
          </p:sp>
          <p:sp>
            <p:nvSpPr>
              <p:cNvPr id="4111" name="TextBox 6"/>
              <p:cNvSpPr txBox="1">
                <a:spLocks noChangeArrowheads="1"/>
              </p:cNvSpPr>
              <p:nvPr/>
            </p:nvSpPr>
            <p:spPr bwMode="auto">
              <a:xfrm>
                <a:off x="1607504" y="1351238"/>
                <a:ext cx="2791982" cy="920669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2060"/>
                </a:solidFill>
                <a:miter lim="800000"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ArrayList&lt;Person&gt; </a:t>
                </a: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persons</a:t>
                </a:r>
                <a:endParaRPr lang="da-DK" altLang="da-DK" sz="1100" b="0" dirty="0">
                  <a:solidFill>
                    <a:schemeClr val="tx1"/>
                  </a:solidFill>
                  <a:latin typeface="Courier" pitchFamily="-84" charset="0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</a:p>
              <a:p>
                <a:pPr eaLnBrk="1" hangingPunct="1">
                  <a:spcBef>
                    <a:spcPts val="0"/>
                  </a:spcBef>
                  <a:buFontTx/>
                  <a:buNone/>
                </a:pPr>
                <a:r>
                  <a:rPr lang="da-DK" altLang="da-DK" sz="12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......</a:t>
                </a:r>
                <a:endParaRPr lang="da-DK" altLang="da-DK" sz="1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117" name="TextBox 8"/>
            <p:cNvSpPr txBox="1">
              <a:spLocks noChangeArrowheads="1"/>
            </p:cNvSpPr>
            <p:nvPr/>
          </p:nvSpPr>
          <p:spPr bwMode="auto">
            <a:xfrm>
              <a:off x="4624727" y="1661767"/>
              <a:ext cx="1357730" cy="29003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>
                  <a:solidFill>
                    <a:srgbClr val="A50021"/>
                  </a:solidFill>
                </a:rPr>
                <a:t>Person</a:t>
              </a:r>
            </a:p>
          </p:txBody>
        </p:sp>
        <p:sp>
          <p:nvSpPr>
            <p:cNvPr id="4118" name="TextBox 9"/>
            <p:cNvSpPr txBox="1">
              <a:spLocks noChangeArrowheads="1"/>
            </p:cNvSpPr>
            <p:nvPr/>
          </p:nvSpPr>
          <p:spPr bwMode="auto">
            <a:xfrm>
              <a:off x="4621291" y="1951807"/>
              <a:ext cx="1370265" cy="51578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2060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</p:txBody>
        </p:sp>
        <p:cxnSp>
          <p:nvCxnSpPr>
            <p:cNvPr id="4115" name="Straight Connector 12"/>
            <p:cNvCxnSpPr>
              <a:cxnSpLocks noChangeShapeType="1"/>
            </p:cNvCxnSpPr>
            <p:nvPr/>
          </p:nvCxnSpPr>
          <p:spPr bwMode="auto">
            <a:xfrm flipV="1">
              <a:off x="3896512" y="2196193"/>
              <a:ext cx="699981" cy="8561"/>
            </a:xfrm>
            <a:prstGeom prst="line">
              <a:avLst/>
            </a:prstGeom>
            <a:noFill/>
            <a:ln w="12700">
              <a:solidFill>
                <a:srgbClr val="00206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6" name="TextBox 19"/>
            <p:cNvSpPr txBox="1">
              <a:spLocks noChangeArrowheads="1"/>
            </p:cNvSpPr>
            <p:nvPr/>
          </p:nvSpPr>
          <p:spPr bwMode="auto">
            <a:xfrm>
              <a:off x="4329882" y="1899907"/>
              <a:ext cx="3096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b="0" dirty="0">
                  <a:solidFill>
                    <a:srgbClr val="000000"/>
                  </a:solidFill>
                </a:rPr>
                <a:t>*</a:t>
              </a:r>
            </a:p>
          </p:txBody>
        </p:sp>
        <p:cxnSp>
          <p:nvCxnSpPr>
            <p:cNvPr id="4114" name="Straight Connector 13"/>
            <p:cNvCxnSpPr>
              <a:cxnSpLocks noChangeShapeType="1"/>
            </p:cNvCxnSpPr>
            <p:nvPr/>
          </p:nvCxnSpPr>
          <p:spPr bwMode="auto">
            <a:xfrm>
              <a:off x="1113266" y="1975192"/>
              <a:ext cx="275136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82544" y="2859368"/>
            <a:ext cx="4090568" cy="1545038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 smtClean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</a:t>
            </a:r>
            <a:r>
              <a:rPr lang="da-DK" sz="8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</a:t>
            </a:r>
            <a:r>
              <a:rPr lang="da-DK" sz="8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4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4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917511" y="4704015"/>
            <a:ext cx="4089626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List&lt;Person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82544" y="4702471"/>
            <a:ext cx="4090568" cy="1692771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.*;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&lt;&gt;</a:t>
            </a:r>
            <a:r>
              <a:rPr lang="da-DK" sz="12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=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ArrayList&lt;&gt;();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05" name="TextBox 4"/>
          <p:cNvSpPr txBox="1">
            <a:spLocks noChangeArrowheads="1"/>
          </p:cNvSpPr>
          <p:nvPr/>
        </p:nvSpPr>
        <p:spPr bwMode="auto">
          <a:xfrm>
            <a:off x="-23136" y="2852936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1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8613229" y="4705101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4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108" name="TextBox 4"/>
          <p:cNvSpPr txBox="1">
            <a:spLocks noChangeArrowheads="1"/>
          </p:cNvSpPr>
          <p:nvPr/>
        </p:nvSpPr>
        <p:spPr bwMode="auto">
          <a:xfrm>
            <a:off x="-36512" y="4680717"/>
            <a:ext cx="3978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2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>
            <a:off x="69798" y="3447727"/>
            <a:ext cx="274770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755576" y="4107478"/>
            <a:ext cx="3717536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OK, man må godt gentage elementtypen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57823" y="6107786"/>
            <a:ext cx="3436340" cy="28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OK (lovligt at skrive List i erklæringen)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2046310" y="6467471"/>
            <a:ext cx="2491023" cy="29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Forkert import statement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" name="Slide Number Placeholder 5"/>
          <p:cNvSpPr txBox="1">
            <a:spLocks/>
          </p:cNvSpPr>
          <p:nvPr/>
        </p:nvSpPr>
        <p:spPr>
          <a:xfrm>
            <a:off x="8467228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5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62110" y="52089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2419439" y="5822807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533516" y="5381982"/>
            <a:ext cx="997424" cy="45719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8597" y="475762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4922802" y="2856737"/>
            <a:ext cx="4084335" cy="1563505"/>
          </a:xfrm>
          <a:prstGeom prst="rect">
            <a:avLst/>
          </a:prstGeom>
          <a:solidFill>
            <a:srgbClr val="FFFFCC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import </a:t>
            </a:r>
            <a:r>
              <a:rPr 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java.util.ArrayList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;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 err="1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class</a:t>
            </a:r>
            <a:r>
              <a:rPr lang="da-DK" sz="1600" b="1" spc="-100" dirty="0">
                <a:solidFill>
                  <a:srgbClr val="FF000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 {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private</a:t>
            </a:r>
            <a:r>
              <a:rPr lang="da-DK" sz="12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ArrayList&lt;Person&gt;</a:t>
            </a:r>
            <a:r>
              <a:rPr lang="da-DK" sz="12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persons;</a:t>
            </a: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</a:t>
            </a:r>
            <a:r>
              <a:rPr lang="da-DK" sz="1600" b="1" spc="-100" dirty="0">
                <a:solidFill>
                  <a:srgbClr val="660066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public 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AddressBook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() {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  persons </a:t>
            </a:r>
            <a:r>
              <a:rPr lang="da-DK" sz="1600" b="1" spc="2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==</a:t>
            </a: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</a:t>
            </a:r>
            <a:r>
              <a:rPr lang="da-DK" sz="1600" b="1" spc="-100" dirty="0">
                <a:solidFill>
                  <a:srgbClr val="7030A0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new</a:t>
            </a: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ArrayList&lt;&gt;();</a:t>
            </a:r>
            <a:endParaRPr lang="da-DK" sz="1600" b="1" spc="-14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70000"/>
              </a:lnSpc>
              <a:defRPr/>
            </a:pPr>
            <a:r>
              <a:rPr 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ea typeface="Courier" pitchFamily="-105" charset="0"/>
                <a:cs typeface="Courier New" panose="02070309020205020404" pitchFamily="49" charset="0"/>
              </a:rPr>
              <a:t>}</a:t>
            </a:r>
            <a:endParaRPr lang="da-DK" sz="1600" b="1" spc="-100" dirty="0">
              <a:solidFill>
                <a:schemeClr val="tx1"/>
              </a:solidFill>
              <a:latin typeface="Courier New" panose="02070309020205020404" pitchFamily="49" charset="0"/>
              <a:ea typeface="Courier" pitchFamily="-105" charset="0"/>
              <a:cs typeface="Courier New" panose="02070309020205020404" pitchFamily="49" charset="0"/>
            </a:endParaRPr>
          </a:p>
        </p:txBody>
      </p: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7092281" y="3947742"/>
            <a:ext cx="1914468" cy="46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algn="r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Assignment skrives med ét =</a:t>
            </a:r>
            <a:b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75306" y="2868354"/>
            <a:ext cx="415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2400" b="1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da-DK" altLang="da-DK" sz="2000" dirty="0">
                <a:solidFill>
                  <a:srgbClr val="A50021"/>
                </a:solidFill>
              </a:rPr>
              <a:t> </a:t>
            </a:r>
            <a:r>
              <a:rPr lang="da-DK" altLang="da-DK" sz="2000" dirty="0" smtClean="0">
                <a:solidFill>
                  <a:srgbClr val="A50021"/>
                </a:solidFill>
              </a:rPr>
              <a:t>3</a:t>
            </a:r>
            <a:endParaRPr lang="da-DK" altLang="da-DK" sz="2000" dirty="0">
              <a:solidFill>
                <a:srgbClr val="A50021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51224" y="5671557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1706424" y="4938343"/>
            <a:ext cx="514262" cy="582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318454" y="3947742"/>
            <a:ext cx="133262" cy="6092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781612" y="3799214"/>
            <a:ext cx="127001" cy="199256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Right Arrow 59"/>
          <p:cNvSpPr>
            <a:spLocks noChangeArrowheads="1"/>
          </p:cNvSpPr>
          <p:nvPr/>
        </p:nvSpPr>
        <p:spPr bwMode="auto">
          <a:xfrm>
            <a:off x="4593546" y="5247927"/>
            <a:ext cx="297738" cy="341313"/>
          </a:xfrm>
          <a:prstGeom prst="rightArrow">
            <a:avLst>
              <a:gd name="adj1" fmla="val 50000"/>
              <a:gd name="adj2" fmla="val 49979"/>
            </a:avLst>
          </a:prstGeom>
          <a:solidFill>
            <a:srgbClr val="C00000"/>
          </a:solidFill>
          <a:ln w="12700" algn="ctr">
            <a:solidFill>
              <a:srgbClr val="A50021"/>
            </a:solidFill>
            <a:round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824766" y="6410500"/>
            <a:ext cx="3923698" cy="4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Senere vil vi se, at det endda en rigtig god idé at nøjes med at skrive List i erklæringen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17" y="5895243"/>
            <a:ext cx="3210373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4347" r="13366" b="1605"/>
          <a:stretch/>
        </p:blipFill>
        <p:spPr>
          <a:xfrm>
            <a:off x="2102782" y="4621365"/>
            <a:ext cx="2109177" cy="247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216" y="4027206"/>
            <a:ext cx="1596653" cy="298655"/>
          </a:xfrm>
          <a:prstGeom prst="rect">
            <a:avLst/>
          </a:prstGeom>
        </p:spPr>
      </p:pic>
      <p:sp>
        <p:nvSpPr>
          <p:cNvPr id="52" name="Content Placeholder 2"/>
          <p:cNvSpPr txBox="1">
            <a:spLocks/>
          </p:cNvSpPr>
          <p:nvPr/>
        </p:nvSpPr>
        <p:spPr bwMode="auto">
          <a:xfrm>
            <a:off x="6228184" y="1637839"/>
            <a:ext cx="2915816" cy="74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400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også glemt parameteren til ArrayList, men den fejl finder oversætteren først senere</a:t>
            </a:r>
            <a:endParaRPr lang="da-DK" altLang="da-DK" sz="1400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50" grpId="0"/>
      <p:bldP spid="43" grpId="0" animBg="1"/>
      <p:bldP spid="57" grpId="0" animBg="1"/>
      <p:bldP spid="58" grpId="0" animBg="1"/>
      <p:bldP spid="59" grpId="0" animBg="1"/>
      <p:bldP spid="60" grpId="0" animBg="1"/>
      <p:bldP spid="42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424936" cy="703759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Quiz Uge </a:t>
            </a:r>
            <a:r>
              <a:rPr lang="da-DK" altLang="da-DK" sz="3200" dirty="0">
                <a:ea typeface="ＭＳ Ｐゴシック" pitchFamily="34" charset="-128"/>
              </a:rPr>
              <a:t>4 – </a:t>
            </a:r>
            <a:r>
              <a:rPr lang="da-DK" altLang="da-DK" sz="3200" dirty="0" smtClean="0">
                <a:ea typeface="ＭＳ Ｐゴシック" pitchFamily="34" charset="-128"/>
              </a:rPr>
              <a:t>Mandag </a:t>
            </a:r>
            <a:r>
              <a:rPr lang="da-DK" altLang="da-DK" sz="3200" smtClean="0">
                <a:ea typeface="ＭＳ Ｐゴシック" pitchFamily="34" charset="-128"/>
              </a:rPr>
              <a:t>– Anden </a:t>
            </a:r>
            <a:r>
              <a:rPr lang="da-DK" altLang="da-DK" sz="3200" dirty="0" smtClean="0">
                <a:ea typeface="ＭＳ Ｐゴシック" pitchFamily="34" charset="-128"/>
              </a:rPr>
              <a:t>time</a:t>
            </a:r>
          </a:p>
        </p:txBody>
      </p:sp>
      <p:pic>
        <p:nvPicPr>
          <p:cNvPr id="12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6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3" y="1117076"/>
            <a:ext cx="8283649" cy="203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1. Band med musikere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356992"/>
            <a:ext cx="8307720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skilledMusicians</a:t>
            </a:r>
            <a:r>
              <a:rPr lang="da-DK" sz="1800" dirty="0"/>
              <a:t>. Metoden skal returnere antallet af musikere, der er dygtigere end </a:t>
            </a:r>
            <a:r>
              <a:rPr lang="da-DK" sz="1800" dirty="0" err="1"/>
              <a:t>level</a:t>
            </a:r>
            <a:r>
              <a:rPr lang="da-DK" sz="1800" dirty="0" smtClean="0"/>
              <a:t>.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149080"/>
            <a:ext cx="8187813" cy="7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withInstrument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musiker fra bandet som spiller på det angivne instrument.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3505776" y="5085184"/>
            <a:ext cx="1584176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60701" y="5085184"/>
            <a:ext cx="1512168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420888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631182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466806" y="516023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7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6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2. Sørøverskib med pirater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284984"/>
            <a:ext cx="830772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/>
              <a:t>Programmér metoden </a:t>
            </a:r>
            <a:r>
              <a:rPr lang="da-DK" sz="1800" i="1" dirty="0" err="1">
                <a:solidFill>
                  <a:srgbClr val="008000"/>
                </a:solidFill>
              </a:rPr>
              <a:t>piratesWithMoreGold</a:t>
            </a:r>
            <a:r>
              <a:rPr lang="da-DK" sz="1800" i="1" dirty="0"/>
              <a:t>.</a:t>
            </a:r>
            <a:r>
              <a:rPr lang="da-DK" sz="1800" dirty="0"/>
              <a:t> Metoden skal returnere alle de pirater på piratskibet, som har mere guld end piraten specificeret af </a:t>
            </a:r>
            <a:r>
              <a:rPr lang="da-DK" sz="1800" i="1" dirty="0" err="1"/>
              <a:t>Pirate</a:t>
            </a:r>
            <a:r>
              <a:rPr lang="da-DK" sz="1800" dirty="0"/>
              <a:t>-parameteren.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4293096"/>
            <a:ext cx="818781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valueOfShip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den totale værdi af piratskibet. Værdien af en pirat er lig den pågældendes guld plus værdien specificeret af int-parameteren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valueOfHook</a:t>
            </a:r>
            <a:r>
              <a:rPr lang="da-DK" altLang="da-DK" sz="1800" kern="0" dirty="0">
                <a:solidFill>
                  <a:srgbClr val="002060"/>
                </a:solidFill>
              </a:rPr>
              <a:t>, hvis piraten har en klo (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hasHook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).</a:t>
            </a:r>
            <a:endParaRPr lang="da-DK" altLang="da-DK" sz="1800" kern="0" dirty="0">
              <a:solidFill>
                <a:srgbClr val="002060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094304" y="5741494"/>
            <a:ext cx="1440160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91634" y="5733256"/>
            <a:ext cx="1801144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343360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553654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7" y="1196752"/>
            <a:ext cx="81915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38814" y="5805264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8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7" y="1051642"/>
            <a:ext cx="81724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 smtClean="0">
                <a:ea typeface="ＭＳ Ｐゴシック" pitchFamily="34" charset="-128"/>
              </a:rPr>
              <a:t>3. Motorcykelklub med bikers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41482" y="3068960"/>
            <a:ext cx="8234206" cy="869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sz="1800" dirty="0" smtClean="0"/>
              <a:t>Programmér </a:t>
            </a:r>
            <a:r>
              <a:rPr lang="da-DK" sz="1800" dirty="0"/>
              <a:t>metoden </a:t>
            </a:r>
            <a:r>
              <a:rPr lang="da-DK" sz="1800" i="1" dirty="0" err="1">
                <a:solidFill>
                  <a:srgbClr val="008000"/>
                </a:solidFill>
              </a:rPr>
              <a:t>leastRespectedBiker</a:t>
            </a:r>
            <a:r>
              <a:rPr lang="da-DK" sz="1800" dirty="0"/>
              <a:t>. Metoden skal returnere den motorcyklist der er blevet skudt færrest gange. </a:t>
            </a:r>
            <a:endParaRPr lang="da-DK" altLang="da-DK" sz="1800" kern="0" dirty="0" smtClean="0">
              <a:latin typeface="Times New Roman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16635" y="3861048"/>
            <a:ext cx="8187813" cy="126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2060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2060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Programmér </a:t>
            </a:r>
            <a:r>
              <a:rPr lang="da-DK" altLang="da-DK" sz="1800" kern="0" dirty="0">
                <a:solidFill>
                  <a:srgbClr val="002060"/>
                </a:solidFill>
              </a:rPr>
              <a:t>metoden </a:t>
            </a:r>
            <a:r>
              <a:rPr lang="da-DK" altLang="da-DK" sz="1800" i="1" kern="0" dirty="0" err="1">
                <a:solidFill>
                  <a:srgbClr val="008000"/>
                </a:solidFill>
              </a:rPr>
              <a:t>readyBikers</a:t>
            </a:r>
            <a:r>
              <a:rPr lang="da-DK" altLang="da-DK" sz="1800" kern="0" dirty="0">
                <a:solidFill>
                  <a:srgbClr val="002060"/>
                </a:solidFill>
              </a:rPr>
              <a:t>. Metoden skal returnere en liste af kampklare motorcyklister (dvs. motorcyklister, der ikke ligger på hospitalet). Den returnerede liste må højst indeholde </a:t>
            </a:r>
            <a:r>
              <a:rPr lang="da-DK" altLang="da-DK" sz="1800" i="1" kern="0" dirty="0" err="1">
                <a:solidFill>
                  <a:srgbClr val="002060"/>
                </a:solidFill>
              </a:rPr>
              <a:t>maxAmount</a:t>
            </a:r>
            <a:r>
              <a:rPr lang="da-DK" altLang="da-DK" sz="1800" kern="0" dirty="0">
                <a:solidFill>
                  <a:srgbClr val="002060"/>
                </a:solidFill>
              </a:rPr>
              <a:t> elementer (men skal ellers være så lang som muligt). 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309990" y="5157192"/>
            <a:ext cx="1321641" cy="544126"/>
          </a:xfrm>
          <a:prstGeom prst="ellipse">
            <a:avLst/>
          </a:prstGeom>
          <a:noFill/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205368" y="5181906"/>
            <a:ext cx="1440160" cy="562630"/>
          </a:xfrm>
          <a:prstGeom prst="ellips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3399"/>
              </a:solidFill>
              <a:effectLst/>
              <a:latin typeface="Arial" pitchFamily="-106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95536" y="2204864"/>
            <a:ext cx="72008" cy="77738"/>
          </a:xfrm>
          <a:prstGeom prst="ellipse">
            <a:avLst/>
          </a:prstGeom>
          <a:solidFill>
            <a:srgbClr val="C00000"/>
          </a:solidFill>
          <a:ln w="127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95536" y="2415158"/>
            <a:ext cx="72008" cy="77738"/>
          </a:xfrm>
          <a:prstGeom prst="ellipse">
            <a:avLst/>
          </a:prstGeom>
          <a:solidFill>
            <a:srgbClr val="003399"/>
          </a:solidFill>
          <a:ln w="127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682830" y="5245676"/>
            <a:ext cx="84256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da-DK" altLang="da-DK" b="1" dirty="0">
                <a:solidFill>
                  <a:srgbClr val="008000"/>
                </a:solidFill>
              </a:rPr>
              <a:t> </a:t>
            </a:r>
            <a:r>
              <a:rPr lang="da-DK" altLang="da-DK" b="1" dirty="0" smtClean="0">
                <a:solidFill>
                  <a:srgbClr val="008000"/>
                </a:solidFill>
              </a:rPr>
              <a:t>1 findOne      2 findAll      3 findNoOf      4 findSumOf      5 Andet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60432" y="6400800"/>
            <a:ext cx="683568" cy="457200"/>
          </a:xfrm>
          <a:prstGeom prst="rect">
            <a:avLst/>
          </a:prstGeom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fld id="{3A57ADD0-007F-4610-9D7D-5E5ADEAA50E0}" type="slidenum">
              <a:rPr lang="da-DK" altLang="da-DK" b="1" smtClean="0">
                <a:solidFill>
                  <a:srgbClr val="000066"/>
                </a:solidFill>
              </a:rPr>
              <a:pPr algn="ctr">
                <a:defRPr/>
              </a:pPr>
              <a:t>9</a:t>
            </a:fld>
            <a:endParaRPr lang="da-DK" altLang="da-DK" b="1" dirty="0">
              <a:solidFill>
                <a:srgbClr val="000066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419134" y="5581696"/>
            <a:ext cx="3169090" cy="78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3399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3399"/>
                </a:solidFill>
                <a:latin typeface="+mn-lt"/>
                <a:ea typeface="ＭＳ Ｐゴシック" pitchFamily="-106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3399"/>
                </a:solidFill>
                <a:latin typeface="Times New Roman" pitchFamily="-106" charset="0"/>
                <a:ea typeface="ＭＳ Ｐゴシック" pitchFamily="-106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6" charset="0"/>
                <a:ea typeface="ＭＳ Ｐゴシック" pitchFamily="-106" charset="-128"/>
              </a:defRPr>
            </a:lvl9pPr>
          </a:lstStyle>
          <a:p>
            <a:pPr marL="0" indent="0">
              <a:buFontTx/>
              <a:buNone/>
            </a:pP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Tæt på </a:t>
            </a:r>
            <a:r>
              <a:rPr lang="da-DK" altLang="da-DK" sz="1600" b="0" kern="1200" dirty="0" err="1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findAll</a:t>
            </a:r>
            <a: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/>
            </a:r>
            <a:br>
              <a:rPr lang="da-DK" altLang="da-DK" sz="1600" b="0" kern="120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</a:br>
            <a:r>
              <a:rPr lang="da-DK" altLang="da-DK" sz="1600" b="0" dirty="0" smtClean="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Man skal blot sørge for at listen højst har den angivne længde</a:t>
            </a:r>
            <a:endParaRPr lang="da-DK" altLang="da-DK" sz="1600" b="0" kern="1200" dirty="0" smtClean="0">
              <a:solidFill>
                <a:srgbClr val="000066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6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A5002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6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1174</Words>
  <Application>Microsoft Office PowerPoint</Application>
  <PresentationFormat>On-screen Show (4:3)</PresentationFormat>
  <Paragraphs>237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ＭＳ Ｐゴシック</vt:lpstr>
      <vt:lpstr>Arial</vt:lpstr>
      <vt:lpstr>Courier</vt:lpstr>
      <vt:lpstr>Courier New</vt:lpstr>
      <vt:lpstr>Times New Roman</vt:lpstr>
      <vt:lpstr>Wingdings</vt:lpstr>
      <vt:lpstr>Standarddesign</vt:lpstr>
      <vt:lpstr>Quiz Uge 4 – Mandag – Første time</vt:lpstr>
      <vt:lpstr>1. Realisering af én-til-mange relation </vt:lpstr>
      <vt:lpstr>2. Realisering af en-til-mange relation (2)</vt:lpstr>
      <vt:lpstr>3. Realisering af en-til-mange relation (3)</vt:lpstr>
      <vt:lpstr>4. Realisering af en-til-mange relation (4)</vt:lpstr>
      <vt:lpstr>Quiz Uge 4 – Mandag – Anden time</vt:lpstr>
      <vt:lpstr>1. Band med musikere</vt:lpstr>
      <vt:lpstr>2. Sørøverskib med pirater</vt:lpstr>
      <vt:lpstr>3. Motorcykelklub med bikers</vt:lpstr>
      <vt:lpstr>4. Mobiltelefon med apps</vt:lpstr>
      <vt:lpstr>5. Programmeringsklasse med studenter</vt:lpstr>
      <vt:lpstr>6. Skov med hjorte (stag = hjort)</vt:lpstr>
      <vt:lpstr>Slut – Quiz – Uge 4 – mandag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306</cp:revision>
  <cp:lastPrinted>2006-08-28T10:46:07Z</cp:lastPrinted>
  <dcterms:created xsi:type="dcterms:W3CDTF">2010-09-15T21:31:57Z</dcterms:created>
  <dcterms:modified xsi:type="dcterms:W3CDTF">2025-02-10T13:53:38Z</dcterms:modified>
</cp:coreProperties>
</file>