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3" r:id="rId2"/>
    <p:sldId id="352" r:id="rId3"/>
    <p:sldId id="356" r:id="rId4"/>
    <p:sldId id="355" r:id="rId5"/>
    <p:sldId id="353" r:id="rId6"/>
    <p:sldId id="357" r:id="rId7"/>
    <p:sldId id="334" r:id="rId8"/>
    <p:sldId id="346" r:id="rId9"/>
    <p:sldId id="343" r:id="rId10"/>
    <p:sldId id="341" r:id="rId11"/>
    <p:sldId id="350" r:id="rId12"/>
    <p:sldId id="344" r:id="rId13"/>
    <p:sldId id="351" r:id="rId14"/>
    <p:sldId id="335" r:id="rId15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CC"/>
    <a:srgbClr val="A50021"/>
    <a:srgbClr val="339933"/>
    <a:srgbClr val="3333FF"/>
    <a:srgbClr val="003399"/>
    <a:srgbClr val="00CC00"/>
    <a:srgbClr val="00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6" autoAdjust="0"/>
    <p:restoredTop sz="94661" autoAdjust="0"/>
  </p:normalViewPr>
  <p:slideViewPr>
    <p:cSldViewPr>
      <p:cViewPr varScale="1">
        <p:scale>
          <a:sx n="115" d="100"/>
          <a:sy n="115" d="100"/>
        </p:scale>
        <p:origin x="9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E3B5366-877F-4A6E-8D94-BE330965A12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2653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1CC5B19-022B-440D-BC9C-775BD464229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88108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7429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186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156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56308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644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412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012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03759"/>
          </a:xfrm>
        </p:spPr>
        <p:txBody>
          <a:bodyPr/>
          <a:lstStyle/>
          <a:p>
            <a:pPr eaLnBrk="1" hangingPunct="1"/>
            <a:r>
              <a:rPr lang="da-DK" altLang="da-DK" dirty="0">
                <a:ea typeface="ＭＳ Ｐゴシック" pitchFamily="34" charset="-128"/>
              </a:rPr>
              <a:t>Quiz </a:t>
            </a:r>
            <a:r>
              <a:rPr lang="da-DK" altLang="da-DK" dirty="0" smtClean="0">
                <a:ea typeface="ＭＳ Ｐゴシック" pitchFamily="34" charset="-128"/>
              </a:rPr>
              <a:t>Uge 5 </a:t>
            </a:r>
            <a:r>
              <a:rPr lang="da-DK" altLang="da-DK" dirty="0">
                <a:ea typeface="ＭＳ Ｐゴシック" pitchFamily="34" charset="-128"/>
              </a:rPr>
              <a:t>– </a:t>
            </a:r>
            <a:r>
              <a:rPr lang="da-DK" altLang="da-DK" dirty="0" smtClean="0">
                <a:ea typeface="ＭＳ Ｐゴシック" pitchFamily="34" charset="-128"/>
              </a:rPr>
              <a:t>Mandag </a:t>
            </a:r>
            <a:r>
              <a:rPr lang="da-DK" altLang="da-DK" dirty="0">
                <a:ea typeface="ＭＳ Ｐゴシック" pitchFamily="34" charset="-128"/>
              </a:rPr>
              <a:t>– </a:t>
            </a:r>
            <a:r>
              <a:rPr lang="da-DK" altLang="da-DK" dirty="0" smtClean="0">
                <a:ea typeface="ＭＳ Ｐゴシック" pitchFamily="34" charset="-128"/>
              </a:rPr>
              <a:t>Første time 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6" y="1147224"/>
            <a:ext cx="81915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3. Kennel med hunde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totalAgeOfPurebred</a:t>
            </a:r>
            <a:r>
              <a:rPr lang="da-DK" sz="1800" dirty="0"/>
              <a:t>. Metoden skal returnere den samlede alder for de racerene hunde (dem for hvilke </a:t>
            </a:r>
            <a:r>
              <a:rPr lang="da-DK" sz="1800" dirty="0" err="1"/>
              <a:t>purebred</a:t>
            </a:r>
            <a:r>
              <a:rPr lang="da-DK" sz="1800" dirty="0"/>
              <a:t> = true).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21089"/>
            <a:ext cx="8187813" cy="66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youngestOfBreed</a:t>
            </a:r>
            <a:r>
              <a:rPr lang="da-DK" altLang="da-DK" sz="1800" kern="0" dirty="0">
                <a:solidFill>
                  <a:srgbClr val="002060"/>
                </a:solidFill>
              </a:rPr>
              <a:t>, der skal returnere den yngste hund af den angivne race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breed</a:t>
            </a:r>
            <a:r>
              <a:rPr lang="da-DK" altLang="da-DK" sz="1800" kern="0" dirty="0">
                <a:solidFill>
                  <a:srgbClr val="002060"/>
                </a:solidFill>
              </a:rPr>
              <a:t>).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268534" y="5157192"/>
            <a:ext cx="180020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12012" y="5157192"/>
            <a:ext cx="1495494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420888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631182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16006" y="522920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findOne</a:t>
            </a:r>
            <a:r>
              <a:rPr lang="da-DK" altLang="da-DK" b="1" dirty="0" smtClean="0">
                <a:solidFill>
                  <a:srgbClr val="008000"/>
                </a:solidFill>
              </a:rPr>
              <a:t>      2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findAll</a:t>
            </a:r>
            <a:r>
              <a:rPr lang="da-DK" altLang="da-DK" b="1" dirty="0" smtClean="0">
                <a:solidFill>
                  <a:srgbClr val="008000"/>
                </a:solidFill>
              </a:rPr>
              <a:t>      3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findNoOf</a:t>
            </a:r>
            <a:r>
              <a:rPr lang="da-DK" altLang="da-DK" b="1" dirty="0" smtClean="0">
                <a:solidFill>
                  <a:srgbClr val="008000"/>
                </a:solidFill>
              </a:rPr>
              <a:t>      4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findSumOf</a:t>
            </a:r>
            <a:r>
              <a:rPr lang="da-DK" altLang="da-DK" b="1" dirty="0" smtClean="0">
                <a:solidFill>
                  <a:srgbClr val="008000"/>
                </a:solidFill>
              </a:rPr>
              <a:t>      5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1" y="1163086"/>
            <a:ext cx="78105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4. </a:t>
            </a:r>
            <a:r>
              <a:rPr lang="da-DK" altLang="da-DK" dirty="0" err="1" smtClean="0">
                <a:ea typeface="ＭＳ Ｐゴシック" pitchFamily="34" charset="-128"/>
              </a:rPr>
              <a:t>Mensatest</a:t>
            </a:r>
            <a:r>
              <a:rPr lang="da-DK" altLang="da-DK" dirty="0" smtClean="0">
                <a:ea typeface="ＭＳ Ｐゴシック" pitchFamily="34" charset="-128"/>
              </a:rPr>
              <a:t> med nørder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429000"/>
            <a:ext cx="8307720" cy="6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mostGeeky</a:t>
            </a:r>
            <a:r>
              <a:rPr lang="da-DK" sz="1800" dirty="0"/>
              <a:t>. Metoden skal returnere den nørd, der har højst IQ.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93096"/>
            <a:ext cx="854785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highestIQ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alle de </a:t>
            </a:r>
            <a:r>
              <a:rPr lang="da-DK" altLang="da-DK" sz="1800" kern="0" dirty="0">
                <a:solidFill>
                  <a:srgbClr val="002060"/>
                </a:solidFill>
              </a:rPr>
              <a:t>nørder, der har en IQ på mindst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threshold</a:t>
            </a:r>
            <a:r>
              <a:rPr lang="da-DK" altLang="da-DK" sz="1800" kern="0" dirty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188565" y="5292155"/>
            <a:ext cx="1512168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75997" y="5292155"/>
            <a:ext cx="1296144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492896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703190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91821" y="5364163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findOne</a:t>
            </a:r>
            <a:r>
              <a:rPr lang="da-DK" altLang="da-DK" b="1" dirty="0" smtClean="0">
                <a:solidFill>
                  <a:srgbClr val="008000"/>
                </a:solidFill>
              </a:rPr>
              <a:t>      2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findAll</a:t>
            </a:r>
            <a:r>
              <a:rPr lang="da-DK" altLang="da-DK" b="1" dirty="0" smtClean="0">
                <a:solidFill>
                  <a:srgbClr val="008000"/>
                </a:solidFill>
              </a:rPr>
              <a:t>      3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findNoOf</a:t>
            </a:r>
            <a:r>
              <a:rPr lang="da-DK" altLang="da-DK" b="1" dirty="0" smtClean="0">
                <a:solidFill>
                  <a:srgbClr val="008000"/>
                </a:solidFill>
              </a:rPr>
              <a:t>      4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findSumOf</a:t>
            </a:r>
            <a:r>
              <a:rPr lang="da-DK" altLang="da-DK" b="1" dirty="0" smtClean="0">
                <a:solidFill>
                  <a:srgbClr val="008000"/>
                </a:solidFill>
              </a:rPr>
              <a:t>      5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4" y="1210629"/>
            <a:ext cx="81629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5. Favoritliste med </a:t>
            </a:r>
            <a:r>
              <a:rPr lang="da-DK" altLang="da-DK" dirty="0" err="1" smtClean="0">
                <a:ea typeface="ＭＳ Ｐゴシック" pitchFamily="34" charset="-128"/>
              </a:rPr>
              <a:t>TV-shows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7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totalScore</a:t>
            </a:r>
            <a:r>
              <a:rPr lang="da-DK" sz="1800" dirty="0"/>
              <a:t>. Metoden skal returnere summen af scorerne for de </a:t>
            </a:r>
            <a:r>
              <a:rPr lang="da-DK" sz="1800" dirty="0" smtClean="0"/>
              <a:t>TV Shows</a:t>
            </a:r>
            <a:r>
              <a:rPr lang="da-DK" sz="1800" dirty="0"/>
              <a:t>, der har den </a:t>
            </a:r>
            <a:r>
              <a:rPr lang="da-DK" sz="1800" dirty="0" smtClean="0"/>
              <a:t>angivne </a:t>
            </a:r>
            <a:r>
              <a:rPr lang="da-DK" sz="1800" dirty="0"/>
              <a:t>genre.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21088"/>
            <a:ext cx="8259053" cy="69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highestScoreOfGenre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det TV Show, inden for en bestemt genre, som har den højeste score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5181014" y="5157192"/>
            <a:ext cx="1839257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164288" y="5165429"/>
            <a:ext cx="151140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67544" y="5237437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findOne</a:t>
            </a:r>
            <a:r>
              <a:rPr lang="da-DK" altLang="da-DK" b="1" dirty="0" smtClean="0">
                <a:solidFill>
                  <a:srgbClr val="008000"/>
                </a:solidFill>
              </a:rPr>
              <a:t>      2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findAll</a:t>
            </a:r>
            <a:r>
              <a:rPr lang="da-DK" altLang="da-DK" b="1" dirty="0" smtClean="0">
                <a:solidFill>
                  <a:srgbClr val="008000"/>
                </a:solidFill>
              </a:rPr>
              <a:t>      3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findNoOf</a:t>
            </a:r>
            <a:r>
              <a:rPr lang="da-DK" altLang="da-DK" b="1" dirty="0" smtClean="0">
                <a:solidFill>
                  <a:srgbClr val="008000"/>
                </a:solidFill>
              </a:rPr>
              <a:t>      4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findSumOf</a:t>
            </a:r>
            <a:r>
              <a:rPr lang="da-DK" altLang="da-DK" b="1" dirty="0" smtClean="0">
                <a:solidFill>
                  <a:srgbClr val="008000"/>
                </a:solidFill>
              </a:rPr>
              <a:t>      5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2" y="1056530"/>
            <a:ext cx="8153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6. Dyrehandel med kæledyr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ofSpecies</a:t>
            </a:r>
            <a:r>
              <a:rPr lang="da-DK" sz="1800" dirty="0"/>
              <a:t>. Metoden skal returnere et kæledyr af arten </a:t>
            </a:r>
            <a:r>
              <a:rPr lang="da-DK" sz="1800" i="1" dirty="0"/>
              <a:t>species</a:t>
            </a:r>
            <a:r>
              <a:rPr lang="da-DK" sz="1800" dirty="0"/>
              <a:t>. </a:t>
            </a:r>
          </a:p>
          <a:p>
            <a:pPr marL="0" indent="0" eaLnBrk="1" hangingPunct="1">
              <a:buNone/>
            </a:pPr>
            <a:r>
              <a:rPr lang="da-DK" sz="1800" dirty="0"/>
              <a:t> 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005064"/>
            <a:ext cx="8187813" cy="9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cutestPetBelowPrice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det kæledyr, som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er sødest </a:t>
            </a:r>
            <a:r>
              <a:rPr lang="da-DK" altLang="da-DK" sz="1800" kern="0" dirty="0">
                <a:solidFill>
                  <a:srgbClr val="002060"/>
                </a:solidFill>
              </a:rPr>
              <a:t>(mest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cute</a:t>
            </a:r>
            <a:r>
              <a:rPr lang="da-DK" altLang="da-DK" sz="1800" kern="0" dirty="0">
                <a:solidFill>
                  <a:srgbClr val="002060"/>
                </a:solidFill>
              </a:rPr>
              <a:t>) og billigere end den angivne pris.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34141" y="4890832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04622" y="4882594"/>
            <a:ext cx="1515849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11560" y="496284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findOne</a:t>
            </a:r>
            <a:r>
              <a:rPr lang="da-DK" altLang="da-DK" b="1" dirty="0" smtClean="0">
                <a:solidFill>
                  <a:srgbClr val="008000"/>
                </a:solidFill>
              </a:rPr>
              <a:t>      2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findAll</a:t>
            </a:r>
            <a:r>
              <a:rPr lang="da-DK" altLang="da-DK" b="1" dirty="0" smtClean="0">
                <a:solidFill>
                  <a:srgbClr val="008000"/>
                </a:solidFill>
              </a:rPr>
              <a:t>      3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findNoOf</a:t>
            </a:r>
            <a:r>
              <a:rPr lang="da-DK" altLang="da-DK" b="1" dirty="0" smtClean="0">
                <a:solidFill>
                  <a:srgbClr val="008000"/>
                </a:solidFill>
              </a:rPr>
              <a:t>      4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findSumOf</a:t>
            </a:r>
            <a:r>
              <a:rPr lang="da-DK" altLang="da-DK" b="1" dirty="0" smtClean="0">
                <a:solidFill>
                  <a:srgbClr val="008000"/>
                </a:solidFill>
              </a:rPr>
              <a:t>      5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mtClean="0">
                <a:ea typeface="ＭＳ Ｐゴシック" pitchFamily="34" charset="-128"/>
              </a:rPr>
              <a:t>Slut</a:t>
            </a:r>
            <a:r>
              <a:rPr lang="da-DK" altLang="da-DK">
                <a:ea typeface="ＭＳ Ｐゴシック" pitchFamily="34" charset="-128"/>
              </a:rPr>
              <a:t> – </a:t>
            </a:r>
            <a:r>
              <a:rPr lang="da-DK" altLang="da-DK" smtClean="0">
                <a:ea typeface="ＭＳ Ｐゴシック" pitchFamily="34" charset="-128"/>
              </a:rPr>
              <a:t>Quiz </a:t>
            </a:r>
            <a:r>
              <a:rPr lang="da-DK" altLang="da-DK" dirty="0">
                <a:ea typeface="ＭＳ Ｐゴシック" pitchFamily="34" charset="-128"/>
              </a:rPr>
              <a:t>– Uge 5 – </a:t>
            </a:r>
            <a:r>
              <a:rPr lang="da-DK" altLang="da-DK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1. Hvilke erklæringer refereres der til?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209800" y="1124744"/>
            <a:ext cx="5170512" cy="397874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 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0;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Scope(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n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this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600" b="1" spc="300" dirty="0" smtClean="0">
                <a:solidFill>
                  <a:srgbClr val="000000"/>
                </a:solidFill>
                <a:latin typeface="Courier New" pitchFamily="49" charset="0"/>
              </a:rPr>
              <a:t>i;</a:t>
            </a:r>
            <a:endParaRPr lang="en-US" altLang="da-DK" sz="1600" b="1" spc="3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myMethod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n ) 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n;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++){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+ 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45064" y="2026122"/>
            <a:ext cx="712922" cy="2226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33974" y="1468771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721538" y="1275929"/>
            <a:ext cx="360040" cy="38951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1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731687" y="2140025"/>
            <a:ext cx="360040" cy="389513"/>
          </a:xfrm>
          <a:prstGeom prst="ellipse">
            <a:avLst/>
          </a:prstGeom>
          <a:solidFill>
            <a:srgbClr val="3333FF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3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721538" y="3406696"/>
            <a:ext cx="360040" cy="389513"/>
          </a:xfrm>
          <a:prstGeom prst="ellipse">
            <a:avLst/>
          </a:prstGeom>
          <a:solidFill>
            <a:srgbClr val="008000"/>
          </a:solidFill>
          <a:ln w="127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5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51201" y="1747308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21538" y="1697764"/>
            <a:ext cx="360040" cy="38951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2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1045471" y="2143905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1045471" y="1298251"/>
            <a:ext cx="576064" cy="341040"/>
          </a:xfrm>
          <a:prstGeom prst="rightArrow">
            <a:avLst/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66827" y="3544136"/>
            <a:ext cx="712922" cy="20928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31687" y="2919360"/>
            <a:ext cx="360040" cy="389513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4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20072" y="3002798"/>
            <a:ext cx="751358" cy="222637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896962" y="2269320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370638" y="2281676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9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64019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2. Hvilke erklæringer refereres der til? (2)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209800" y="1124744"/>
            <a:ext cx="5170512" cy="397874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 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0;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Scope(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n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this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myMethod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n )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</a:t>
            </a:r>
            <a:r>
              <a:rPr lang="en-US" altLang="da-DK" sz="1600" b="1" spc="300" dirty="0" smtClean="0">
                <a:solidFill>
                  <a:srgbClr val="000000"/>
                </a:solidFill>
                <a:latin typeface="Courier New" pitchFamily="49" charset="0"/>
              </a:rPr>
              <a:t>n;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++){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+ 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60607" y="2043959"/>
            <a:ext cx="712922" cy="2226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33974" y="1468771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358515" y="3552448"/>
            <a:ext cx="712922" cy="20928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721538" y="1275929"/>
            <a:ext cx="360040" cy="38951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1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731687" y="2140025"/>
            <a:ext cx="360040" cy="389513"/>
          </a:xfrm>
          <a:prstGeom prst="ellipse">
            <a:avLst/>
          </a:prstGeom>
          <a:solidFill>
            <a:srgbClr val="3333FF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3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721538" y="3406696"/>
            <a:ext cx="360040" cy="389513"/>
          </a:xfrm>
          <a:prstGeom prst="ellipse">
            <a:avLst/>
          </a:prstGeom>
          <a:solidFill>
            <a:srgbClr val="008000"/>
          </a:solidFill>
          <a:ln w="127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5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51201" y="1772246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21538" y="1697764"/>
            <a:ext cx="360040" cy="38951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2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1062390" y="2943944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1062390" y="1304339"/>
            <a:ext cx="576064" cy="341040"/>
          </a:xfrm>
          <a:prstGeom prst="rightArrow">
            <a:avLst/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31687" y="2919360"/>
            <a:ext cx="360040" cy="389513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4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20072" y="3002798"/>
            <a:ext cx="751358" cy="222637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40686" y="3546111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845212" y="4258757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342578"/>
            <a:ext cx="8207375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3. Hvilke erklæringer refereres der til? (3)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209800" y="1124744"/>
            <a:ext cx="5170512" cy="397874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 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0;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Scope(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n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this</a:t>
            </a:r>
            <a:r>
              <a:rPr lang="en-US" altLang="ja-JP" sz="1600" b="1" spc="300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altLang="da-DK" sz="1600" b="1" spc="300" dirty="0" smtClean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myMethod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n )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spc="300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n;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++){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+ 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68919" y="2052272"/>
            <a:ext cx="712922" cy="2226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33974" y="1468771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383452" y="3544136"/>
            <a:ext cx="712922" cy="20928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721538" y="1275929"/>
            <a:ext cx="360040" cy="38951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1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731687" y="2140025"/>
            <a:ext cx="360040" cy="389513"/>
          </a:xfrm>
          <a:prstGeom prst="ellipse">
            <a:avLst/>
          </a:prstGeom>
          <a:solidFill>
            <a:srgbClr val="3333FF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3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721538" y="3406696"/>
            <a:ext cx="360040" cy="389513"/>
          </a:xfrm>
          <a:prstGeom prst="ellipse">
            <a:avLst/>
          </a:prstGeom>
          <a:solidFill>
            <a:srgbClr val="008000"/>
          </a:solidFill>
          <a:ln w="127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5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51201" y="1772246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21538" y="1697764"/>
            <a:ext cx="360040" cy="38951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2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1043608" y="1700808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1043608" y="3448000"/>
            <a:ext cx="576064" cy="341040"/>
          </a:xfrm>
          <a:prstGeom prst="rightArrow">
            <a:avLst/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31687" y="2919360"/>
            <a:ext cx="360040" cy="389513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4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20072" y="3002798"/>
            <a:ext cx="751358" cy="222637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444585" y="2283881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36934" y="3540151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4. Hvilke erklæringer refereres der til? (4)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209800" y="1124744"/>
            <a:ext cx="5170512" cy="397874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 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0;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Scope(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n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this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myMethod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n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n;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++){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+ 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52294" y="2043959"/>
            <a:ext cx="712922" cy="2226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33974" y="1468771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358515" y="3544135"/>
            <a:ext cx="712922" cy="20928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721538" y="1275929"/>
            <a:ext cx="360040" cy="38951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1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731687" y="2140025"/>
            <a:ext cx="360040" cy="389513"/>
          </a:xfrm>
          <a:prstGeom prst="ellipse">
            <a:avLst/>
          </a:prstGeom>
          <a:solidFill>
            <a:srgbClr val="3333FF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3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721538" y="3406696"/>
            <a:ext cx="360040" cy="389513"/>
          </a:xfrm>
          <a:prstGeom prst="ellipse">
            <a:avLst/>
          </a:prstGeom>
          <a:solidFill>
            <a:srgbClr val="008000"/>
          </a:solidFill>
          <a:ln w="127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5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51201" y="1772246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21538" y="1697764"/>
            <a:ext cx="360040" cy="38951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2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1043608" y="2943596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1043608" y="3457899"/>
            <a:ext cx="576064" cy="341040"/>
          </a:xfrm>
          <a:prstGeom prst="rightArrow">
            <a:avLst/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31687" y="2919360"/>
            <a:ext cx="360040" cy="389513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4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20072" y="3002798"/>
            <a:ext cx="751358" cy="222637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095648" y="3787653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585799" y="3783533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9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5. Hvilke erklæringer refereres der til? (5)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209800" y="1124744"/>
            <a:ext cx="5170512" cy="397874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 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0;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Scope(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n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this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myMethod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n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n;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++){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n + 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52294" y="2043959"/>
            <a:ext cx="712922" cy="2226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533974" y="1468771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391765" y="3535823"/>
            <a:ext cx="712922" cy="20928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721538" y="1275929"/>
            <a:ext cx="360040" cy="38951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1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731687" y="2140025"/>
            <a:ext cx="360040" cy="389513"/>
          </a:xfrm>
          <a:prstGeom prst="ellipse">
            <a:avLst/>
          </a:prstGeom>
          <a:solidFill>
            <a:srgbClr val="3333FF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3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721538" y="3406696"/>
            <a:ext cx="360040" cy="389513"/>
          </a:xfrm>
          <a:prstGeom prst="ellipse">
            <a:avLst/>
          </a:prstGeom>
          <a:solidFill>
            <a:srgbClr val="008000"/>
          </a:solidFill>
          <a:ln w="127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5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551201" y="1772246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21538" y="1697764"/>
            <a:ext cx="360040" cy="389513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2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1064175" y="2164261"/>
            <a:ext cx="576064" cy="341040"/>
          </a:xfrm>
          <a:prstGeom prst="rightArrow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1036142" y="1324402"/>
            <a:ext cx="576064" cy="341040"/>
          </a:xfrm>
          <a:prstGeom prst="rightArrow">
            <a:avLst/>
          </a:prstGeom>
          <a:solidFill>
            <a:srgbClr val="7030A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31687" y="2919360"/>
            <a:ext cx="360040" cy="389513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4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20072" y="3002798"/>
            <a:ext cx="751358" cy="222637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50352" y="2516455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846234" y="3245503"/>
            <a:ext cx="216024" cy="23286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111337" y="4687992"/>
            <a:ext cx="2813463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dirty="0" smtClean="0">
                <a:solidFill>
                  <a:srgbClr val="0000CC"/>
                </a:solidFill>
              </a:rPr>
              <a:t>Gør livet lettere for alle: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Brug forskellige navne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CC"/>
                </a:solidFill>
              </a:rPr>
              <a:t>Brug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beskrivende navne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03759"/>
          </a:xfrm>
        </p:spPr>
        <p:txBody>
          <a:bodyPr/>
          <a:lstStyle/>
          <a:p>
            <a:pPr eaLnBrk="1" hangingPunct="1"/>
            <a:r>
              <a:rPr lang="da-DK" altLang="da-DK" dirty="0">
                <a:ea typeface="ＭＳ Ｐゴシック" pitchFamily="34" charset="-128"/>
              </a:rPr>
              <a:t>Quiz </a:t>
            </a:r>
            <a:r>
              <a:rPr lang="da-DK" altLang="da-DK" dirty="0" smtClean="0">
                <a:ea typeface="ＭＳ Ｐゴシック" pitchFamily="34" charset="-128"/>
              </a:rPr>
              <a:t>Uge </a:t>
            </a:r>
            <a:r>
              <a:rPr lang="da-DK" altLang="da-DK" dirty="0">
                <a:ea typeface="ＭＳ Ｐゴシック" pitchFamily="34" charset="-128"/>
              </a:rPr>
              <a:t>5 – </a:t>
            </a:r>
            <a:r>
              <a:rPr lang="da-DK" altLang="da-DK" dirty="0" smtClean="0">
                <a:ea typeface="ＭＳ Ｐゴシック" pitchFamily="34" charset="-128"/>
              </a:rPr>
              <a:t>Mandag </a:t>
            </a:r>
            <a:r>
              <a:rPr lang="da-DK" altLang="da-DK">
                <a:ea typeface="ＭＳ Ｐゴシック" pitchFamily="34" charset="-128"/>
              </a:rPr>
              <a:t>– </a:t>
            </a:r>
            <a:r>
              <a:rPr lang="da-DK" altLang="da-DK" smtClean="0">
                <a:ea typeface="ＭＳ Ｐゴシック" pitchFamily="34" charset="-128"/>
              </a:rPr>
              <a:t>Anden </a:t>
            </a:r>
            <a:r>
              <a:rPr lang="da-DK" altLang="da-DK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" y="1072432"/>
            <a:ext cx="78105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1. Filmsamling med film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filmOfGenre</a:t>
            </a:r>
            <a:r>
              <a:rPr lang="da-DK" sz="1800" dirty="0"/>
              <a:t>. Metoden skal returnere en film af den angivne genre.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077072"/>
            <a:ext cx="8187813" cy="68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bestFilmOfGenre</a:t>
            </a:r>
            <a:r>
              <a:rPr lang="da-DK" altLang="da-DK" sz="1800" kern="0" dirty="0">
                <a:solidFill>
                  <a:srgbClr val="002060"/>
                </a:solidFill>
              </a:rPr>
              <a:t>, der returnere den film af den angivne genre, som har højest score.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31716" y="5013176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08304" y="5013176"/>
            <a:ext cx="1512168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420888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631182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31716" y="508518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findOne</a:t>
            </a:r>
            <a:r>
              <a:rPr lang="da-DK" altLang="da-DK" b="1" dirty="0" smtClean="0">
                <a:solidFill>
                  <a:srgbClr val="008000"/>
                </a:solidFill>
              </a:rPr>
              <a:t>      2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findAll</a:t>
            </a:r>
            <a:r>
              <a:rPr lang="da-DK" altLang="da-DK" b="1" dirty="0" smtClean="0">
                <a:solidFill>
                  <a:srgbClr val="008000"/>
                </a:solidFill>
              </a:rPr>
              <a:t>      3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findNoOf</a:t>
            </a:r>
            <a:r>
              <a:rPr lang="da-DK" altLang="da-DK" b="1" dirty="0" smtClean="0">
                <a:solidFill>
                  <a:srgbClr val="008000"/>
                </a:solidFill>
              </a:rPr>
              <a:t>      4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findSumOf</a:t>
            </a:r>
            <a:r>
              <a:rPr lang="da-DK" altLang="da-DK" b="1" dirty="0" smtClean="0">
                <a:solidFill>
                  <a:srgbClr val="008000"/>
                </a:solidFill>
              </a:rPr>
              <a:t>      5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22" y="1196752"/>
            <a:ext cx="81819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2. Marina med både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cheaperThanAndForSale</a:t>
            </a:r>
            <a:r>
              <a:rPr lang="da-DK" sz="1800" dirty="0"/>
              <a:t>. Metoden skal </a:t>
            </a:r>
            <a:r>
              <a:rPr lang="da-DK" sz="1800" dirty="0" smtClean="0"/>
              <a:t>returnere alle de </a:t>
            </a:r>
            <a:r>
              <a:rPr lang="da-DK" sz="1800" dirty="0"/>
              <a:t>både i marinaen, der er billigere end </a:t>
            </a:r>
            <a:r>
              <a:rPr lang="da-DK" sz="1800" i="1" dirty="0"/>
              <a:t>t</a:t>
            </a:r>
            <a:r>
              <a:rPr lang="da-DK" sz="1800" dirty="0"/>
              <a:t> og er til salg. Det kan antages, at en båds værdi også er dens pris.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437112"/>
            <a:ext cx="8187813" cy="78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mostValuable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dyreste båd i marinaen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026690" y="5367486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139258" y="5367486"/>
            <a:ext cx="1584176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14522" y="543949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findOne</a:t>
            </a:r>
            <a:r>
              <a:rPr lang="da-DK" altLang="da-DK" b="1" dirty="0" smtClean="0">
                <a:solidFill>
                  <a:srgbClr val="008000"/>
                </a:solidFill>
              </a:rPr>
              <a:t>      2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findAll</a:t>
            </a:r>
            <a:r>
              <a:rPr lang="da-DK" altLang="da-DK" b="1" dirty="0" smtClean="0">
                <a:solidFill>
                  <a:srgbClr val="008000"/>
                </a:solidFill>
              </a:rPr>
              <a:t>      3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findNoOf</a:t>
            </a:r>
            <a:r>
              <a:rPr lang="da-DK" altLang="da-DK" b="1" dirty="0" smtClean="0">
                <a:solidFill>
                  <a:srgbClr val="008000"/>
                </a:solidFill>
              </a:rPr>
              <a:t>      4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findSumOf</a:t>
            </a:r>
            <a:r>
              <a:rPr lang="da-DK" altLang="da-DK" b="1" dirty="0" smtClean="0">
                <a:solidFill>
                  <a:srgbClr val="008000"/>
                </a:solidFill>
              </a:rPr>
              <a:t>      5 </a:t>
            </a:r>
            <a:r>
              <a:rPr lang="da-DK" altLang="da-DK" b="1" dirty="0" err="1" smtClean="0">
                <a:solidFill>
                  <a:srgbClr val="008000"/>
                </a:solidFill>
              </a:rPr>
              <a:t>findBest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</TotalTime>
  <Words>962</Words>
  <Application>Microsoft Office PowerPoint</Application>
  <PresentationFormat>On-screen Show (4:3)</PresentationFormat>
  <Paragraphs>163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Courier</vt:lpstr>
      <vt:lpstr>Courier New</vt:lpstr>
      <vt:lpstr>Times New Roman</vt:lpstr>
      <vt:lpstr>Standarddesign</vt:lpstr>
      <vt:lpstr>Quiz Uge 5 – Mandag – Første time </vt:lpstr>
      <vt:lpstr>1. Hvilke erklæringer refereres der til?</vt:lpstr>
      <vt:lpstr>2. Hvilke erklæringer refereres der til? (2)</vt:lpstr>
      <vt:lpstr>3. Hvilke erklæringer refereres der til? (3)</vt:lpstr>
      <vt:lpstr>4. Hvilke erklæringer refereres der til? (4)</vt:lpstr>
      <vt:lpstr>5. Hvilke erklæringer refereres der til? (5)</vt:lpstr>
      <vt:lpstr>Quiz Uge 5 – Mandag – Anden time</vt:lpstr>
      <vt:lpstr>1. Filmsamling med film</vt:lpstr>
      <vt:lpstr>2. Marina med både</vt:lpstr>
      <vt:lpstr>3. Kennel med hunde</vt:lpstr>
      <vt:lpstr>4. Mensatest med nørder</vt:lpstr>
      <vt:lpstr>5. Favoritliste med TV-shows</vt:lpstr>
      <vt:lpstr>6. Dyrehandel med kæledyr</vt:lpstr>
      <vt:lpstr>Slut – Quiz – Uge 5 – mandag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236</cp:revision>
  <cp:lastPrinted>2006-08-28T10:46:07Z</cp:lastPrinted>
  <dcterms:created xsi:type="dcterms:W3CDTF">2010-09-15T21:31:57Z</dcterms:created>
  <dcterms:modified xsi:type="dcterms:W3CDTF">2020-09-25T13:19:05Z</dcterms:modified>
</cp:coreProperties>
</file>