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6" r:id="rId2"/>
    <p:sldId id="382" r:id="rId3"/>
    <p:sldId id="385" r:id="rId4"/>
    <p:sldId id="392" r:id="rId5"/>
    <p:sldId id="393" r:id="rId6"/>
    <p:sldId id="384" r:id="rId7"/>
    <p:sldId id="390" r:id="rId8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A50021"/>
    <a:srgbClr val="000066"/>
    <a:srgbClr val="0000FF"/>
    <a:srgbClr val="CCECFF"/>
    <a:srgbClr val="CCFFCC"/>
    <a:srgbClr val="FFEBFF"/>
    <a:srgbClr val="FFFFCC"/>
    <a:srgbClr val="CC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55" autoAdjust="0"/>
    <p:restoredTop sz="94703" autoAdjust="0"/>
  </p:normalViewPr>
  <p:slideViewPr>
    <p:cSldViewPr>
      <p:cViewPr varScale="1">
        <p:scale>
          <a:sx n="140" d="100"/>
          <a:sy n="140" d="100"/>
        </p:scale>
        <p:origin x="32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96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5C4EE06-468B-4C8F-AFEE-EA804ACBE54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4869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0651"/>
            <a:ext cx="4958993" cy="447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6A212E3-42E5-43A1-B9D2-7C66942FCF9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10006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94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8643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7844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163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979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613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C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86285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Information om køreprøven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496944" cy="482453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Køreprøven afvikles ved starten af</a:t>
            </a:r>
            <a:r>
              <a:rPr lang="da-DK" sz="1800" dirty="0" smtClean="0">
                <a:solidFill>
                  <a:srgbClr val="002060"/>
                </a:solidFill>
              </a:rPr>
              <a:t> seminar 5</a:t>
            </a:r>
            <a:r>
              <a:rPr lang="da-DK" sz="1800" b="0" dirty="0" smtClean="0">
                <a:solidFill>
                  <a:srgbClr val="002060"/>
                </a:solidFill>
              </a:rPr>
              <a:t> fredag den </a:t>
            </a:r>
            <a:r>
              <a:rPr lang="da-DK" sz="1800" b="0" dirty="0" smtClean="0">
                <a:solidFill>
                  <a:srgbClr val="002060"/>
                </a:solidFill>
              </a:rPr>
              <a:t>7. </a:t>
            </a:r>
            <a:r>
              <a:rPr lang="da-DK" sz="1800" b="0" dirty="0" smtClean="0">
                <a:solidFill>
                  <a:srgbClr val="002060"/>
                </a:solidFill>
              </a:rPr>
              <a:t>marts</a:t>
            </a:r>
          </a:p>
          <a:p>
            <a:pPr>
              <a:spcBef>
                <a:spcPts val="600"/>
              </a:spcBef>
            </a:pPr>
            <a:r>
              <a:rPr lang="da-DK" sz="1800" b="0" dirty="0" smtClean="0"/>
              <a:t>Inden køreprøven skal du have godkendt </a:t>
            </a:r>
            <a:r>
              <a:rPr lang="da-DK" sz="1800" dirty="0" smtClean="0"/>
              <a:t>alle</a:t>
            </a:r>
            <a:r>
              <a:rPr lang="da-DK" sz="1800" b="0" dirty="0" smtClean="0"/>
              <a:t> </a:t>
            </a:r>
            <a:r>
              <a:rPr lang="da-DK" sz="1800" dirty="0" smtClean="0"/>
              <a:t>afleveringsopgaver fra Seminar 1-4</a:t>
            </a:r>
            <a:r>
              <a:rPr lang="da-DK" sz="1800" b="0" dirty="0" smtClean="0"/>
              <a:t> (inklusiv Quiz </a:t>
            </a:r>
            <a:r>
              <a:rPr lang="da-DK" sz="1800" b="0" dirty="0" smtClean="0"/>
              <a:t>1-4 og de fire køreprøvesæt). </a:t>
            </a:r>
            <a:r>
              <a:rPr lang="da-DK" sz="1800" b="0" dirty="0" smtClean="0"/>
              <a:t>Hvis der mangler opgaver fratrækkes 1,0 point pr opgave, der ikke er godkendt</a:t>
            </a: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0066"/>
                </a:solidFill>
              </a:rPr>
              <a:t>Køreprøven er </a:t>
            </a:r>
            <a:r>
              <a:rPr lang="da-DK" sz="1800" b="0" dirty="0">
                <a:solidFill>
                  <a:srgbClr val="000066"/>
                </a:solidFill>
              </a:rPr>
              <a:t>en </a:t>
            </a:r>
            <a:r>
              <a:rPr lang="da-DK" sz="1800" dirty="0">
                <a:solidFill>
                  <a:srgbClr val="000066"/>
                </a:solidFill>
              </a:rPr>
              <a:t>30 minutters praktisk prøve</a:t>
            </a:r>
            <a:r>
              <a:rPr lang="da-DK" sz="1800" b="0" dirty="0">
                <a:solidFill>
                  <a:srgbClr val="000066"/>
                </a:solidFill>
              </a:rPr>
              <a:t> uden </a:t>
            </a:r>
            <a:r>
              <a:rPr lang="da-DK" sz="1800" b="0" dirty="0" smtClean="0">
                <a:solidFill>
                  <a:srgbClr val="000066"/>
                </a:solidFill>
              </a:rPr>
              <a:t>forberedelse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Du 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skal </a:t>
            </a:r>
            <a:r>
              <a:rPr lang="da-DK" sz="1800" b="1" dirty="0" smtClean="0">
                <a:solidFill>
                  <a:srgbClr val="A50021"/>
                </a:solidFill>
                <a:cs typeface="ＭＳ Ｐゴシック" pitchFamily="-106" charset="-128"/>
              </a:rPr>
              <a:t>bruge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en bærbar computer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 og har selv ansvar for, at den fungerer tilfredsstillende og har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netadgang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, således at du kan tilgå 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opgaven, Javas klassebibliotek og aflevere din opgave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spc="-50" dirty="0">
                <a:cs typeface="ＭＳ Ｐゴシック" charset="-128"/>
              </a:rPr>
              <a:t>Vi starter med en kort </a:t>
            </a:r>
            <a:r>
              <a:rPr lang="da-DK" sz="1800" spc="-50" dirty="0" smtClean="0">
                <a:cs typeface="ＭＳ Ｐゴシック" charset="-128"/>
              </a:rPr>
              <a:t>repetition </a:t>
            </a:r>
            <a:r>
              <a:rPr lang="da-DK" sz="1800" spc="-50" dirty="0">
                <a:cs typeface="ＭＳ Ｐゴシック" charset="-128"/>
              </a:rPr>
              <a:t>af </a:t>
            </a:r>
            <a:r>
              <a:rPr lang="da-DK" sz="1800" b="1" spc="-50" dirty="0">
                <a:cs typeface="ＭＳ Ｐゴシック" charset="-128"/>
              </a:rPr>
              <a:t>reglerne</a:t>
            </a:r>
            <a:r>
              <a:rPr lang="da-DK" sz="1800" spc="-50" dirty="0">
                <a:cs typeface="ＭＳ Ｐゴシック" charset="-128"/>
              </a:rPr>
              <a:t> </a:t>
            </a:r>
            <a:r>
              <a:rPr lang="da-DK" sz="1800" spc="-50" dirty="0" smtClean="0">
                <a:cs typeface="ＭＳ Ｐゴシック" charset="-128"/>
              </a:rPr>
              <a:t>(som beskrevet i dette slides sæt)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00542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Din besvarelse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472608"/>
          </a:xfrm>
        </p:spPr>
        <p:txBody>
          <a:bodyPr/>
          <a:lstStyle/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Opgavesættet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består af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10 spørgsmål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, som du </a:t>
            </a:r>
            <a:r>
              <a:rPr lang="da-DK" sz="1800" b="1" dirty="0" smtClean="0">
                <a:solidFill>
                  <a:srgbClr val="008000"/>
                </a:solidFill>
                <a:cs typeface="ＭＳ Ｐゴシック" pitchFamily="-106" charset="-128"/>
              </a:rPr>
              <a:t>skal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 løse i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rækkefølge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Undervejs er der </a:t>
            </a: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fire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tjekpunkter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. Ved disse </a:t>
            </a:r>
            <a:r>
              <a:rPr lang="da-DK" sz="1800" b="1" dirty="0">
                <a:solidFill>
                  <a:srgbClr val="008000"/>
                </a:solidFill>
              </a:rPr>
              <a:t>skal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 du tilkalde en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instruktor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/>
            </a:r>
            <a:br>
              <a:rPr lang="da-DK" sz="1800" dirty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(og være klar til at demonstrere din kode)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vigtigt, at du husker at få din kode </a:t>
            </a:r>
            <a:r>
              <a:rPr lang="da-DK" sz="1800" b="1" dirty="0">
                <a:solidFill>
                  <a:srgbClr val="A50021"/>
                </a:solidFill>
              </a:rPr>
              <a:t>godkendt af en instruktor</a:t>
            </a:r>
            <a:r>
              <a:rPr lang="da-DK" sz="1800" dirty="0">
                <a:solidFill>
                  <a:srgbClr val="A50021"/>
                </a:solidFill>
              </a:rPr>
              <a:t> – hver gang du passerer et </a:t>
            </a:r>
            <a:r>
              <a:rPr lang="da-DK" sz="1800" b="1" dirty="0">
                <a:solidFill>
                  <a:srgbClr val="A50021"/>
                </a:solidFill>
              </a:rPr>
              <a:t>tjekpunkt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På den måde undgår du at forsætte uden at det, som du har lavet, er korrekt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Derudover skal vi have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registreret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, at du har klaret tjekpunktet.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Efter køreprøven ser vi kun på din kode, hvis der opstår tvivlsspørgsmål</a:t>
            </a: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Lav dit </a:t>
            </a:r>
            <a:r>
              <a:rPr lang="da-DK" sz="1800" b="0" dirty="0">
                <a:solidFill>
                  <a:srgbClr val="002060"/>
                </a:solidFill>
              </a:rPr>
              <a:t>program så </a:t>
            </a:r>
            <a:r>
              <a:rPr lang="da-DK" sz="1800" dirty="0">
                <a:solidFill>
                  <a:srgbClr val="002060"/>
                </a:solidFill>
              </a:rPr>
              <a:t>letlæseligt</a:t>
            </a:r>
            <a:r>
              <a:rPr lang="da-DK" sz="1800" b="0" dirty="0">
                <a:solidFill>
                  <a:srgbClr val="002060"/>
                </a:solidFill>
              </a:rPr>
              <a:t> og </a:t>
            </a:r>
            <a:r>
              <a:rPr lang="da-DK" sz="1800" dirty="0">
                <a:solidFill>
                  <a:srgbClr val="002060"/>
                </a:solidFill>
              </a:rPr>
              <a:t>velstruktureret</a:t>
            </a:r>
            <a:r>
              <a:rPr lang="da-DK" sz="1800" b="0" dirty="0">
                <a:solidFill>
                  <a:srgbClr val="002060"/>
                </a:solidFill>
              </a:rPr>
              <a:t> som </a:t>
            </a:r>
            <a:r>
              <a:rPr lang="da-DK" sz="1800" b="0" dirty="0" smtClean="0">
                <a:solidFill>
                  <a:srgbClr val="002060"/>
                </a:solidFill>
              </a:rPr>
              <a:t>muligt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overhold Java </a:t>
            </a:r>
            <a:r>
              <a:rPr lang="da-DK" sz="1800" b="0" dirty="0" err="1">
                <a:solidFill>
                  <a:srgbClr val="002060"/>
                </a:solidFill>
              </a:rPr>
              <a:t>style</a:t>
            </a:r>
            <a:r>
              <a:rPr lang="da-DK" sz="1800" b="0" dirty="0">
                <a:solidFill>
                  <a:srgbClr val="002060"/>
                </a:solidFill>
              </a:rPr>
              <a:t> guiden)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Ved </a:t>
            </a:r>
            <a:r>
              <a:rPr lang="da-DK" sz="1800" b="0" dirty="0" smtClean="0">
                <a:solidFill>
                  <a:srgbClr val="002060"/>
                </a:solidFill>
              </a:rPr>
              <a:t>køreprøven behøver du </a:t>
            </a:r>
            <a:r>
              <a:rPr lang="da-DK" sz="1800" u="sng" dirty="0" smtClean="0">
                <a:solidFill>
                  <a:srgbClr val="002060"/>
                </a:solidFill>
              </a:rPr>
              <a:t>ikke</a:t>
            </a:r>
            <a:r>
              <a:rPr lang="da-DK" sz="1800" b="0" dirty="0" smtClean="0">
                <a:solidFill>
                  <a:srgbClr val="002060"/>
                </a:solidFill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at bruge tid på at skrive </a:t>
            </a:r>
            <a:r>
              <a:rPr lang="da-DK" sz="1800" dirty="0" smtClean="0">
                <a:solidFill>
                  <a:srgbClr val="002060"/>
                </a:solidFill>
              </a:rPr>
              <a:t>kommentarer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Vi anbefaler dog, at du indsætter </a:t>
            </a:r>
            <a:r>
              <a:rPr lang="da-DK" sz="1800" dirty="0" smtClean="0">
                <a:solidFill>
                  <a:srgbClr val="002060"/>
                </a:solidFill>
              </a:rPr>
              <a:t>forklarende tekst</a:t>
            </a:r>
            <a:r>
              <a:rPr lang="da-DK" sz="1800" b="0" dirty="0" smtClean="0">
                <a:solidFill>
                  <a:srgbClr val="002060"/>
                </a:solidFill>
              </a:rPr>
              <a:t> i dine udskrifter, så du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instruktorerne) kan se, hvad det er, du forsøger at skrive ud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Testserveren</a:t>
            </a:r>
            <a:r>
              <a:rPr lang="da-DK" sz="1800" dirty="0">
                <a:solidFill>
                  <a:srgbClr val="A50021"/>
                </a:solidFill>
              </a:rPr>
              <a:t> anvendes </a:t>
            </a:r>
            <a:r>
              <a:rPr lang="da-DK" sz="1800" b="1" u="sng" dirty="0" smtClean="0">
                <a:solidFill>
                  <a:srgbClr val="A50021"/>
                </a:solidFill>
              </a:rPr>
              <a:t>ikke</a:t>
            </a:r>
            <a:r>
              <a:rPr lang="da-DK" sz="1800" dirty="0" smtClean="0">
                <a:solidFill>
                  <a:srgbClr val="A50021"/>
                </a:solidFill>
              </a:rPr>
              <a:t> </a:t>
            </a:r>
            <a:r>
              <a:rPr lang="da-DK" sz="1800" dirty="0">
                <a:solidFill>
                  <a:srgbClr val="A50021"/>
                </a:solidFill>
              </a:rPr>
              <a:t>under køreprøven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776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Tilladt / forbudt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321" y="1077120"/>
            <a:ext cx="8568183" cy="5184576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Alle spørgsmål skal løses </a:t>
            </a:r>
            <a:r>
              <a:rPr lang="da-DK" sz="1800" dirty="0">
                <a:solidFill>
                  <a:srgbClr val="A50021"/>
                </a:solidFill>
              </a:rPr>
              <a:t>ved hjælp af </a:t>
            </a:r>
            <a:r>
              <a:rPr lang="da-DK" sz="1800" b="1" dirty="0">
                <a:solidFill>
                  <a:srgbClr val="A50021"/>
                </a:solidFill>
              </a:rPr>
              <a:t>imperativ </a:t>
            </a:r>
            <a:r>
              <a:rPr lang="da-DK" sz="1800" b="1" dirty="0" smtClean="0">
                <a:solidFill>
                  <a:srgbClr val="A50021"/>
                </a:solidFill>
              </a:rPr>
              <a:t>programmering</a:t>
            </a:r>
            <a:r>
              <a:rPr lang="da-DK" sz="1800" dirty="0" smtClean="0">
                <a:solidFill>
                  <a:srgbClr val="A50021"/>
                </a:solidFill>
              </a:rPr>
              <a:t> (de ting, som I har lært indtil nu)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Man </a:t>
            </a:r>
            <a:r>
              <a:rPr lang="da-DK" sz="1800" dirty="0">
                <a:solidFill>
                  <a:srgbClr val="A50021"/>
                </a:solidFill>
              </a:rPr>
              <a:t>må altså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bruge streams og lambda'er (som </a:t>
            </a:r>
            <a:r>
              <a:rPr lang="da-DK" sz="1800" dirty="0" smtClean="0">
                <a:solidFill>
                  <a:srgbClr val="A50021"/>
                </a:solidFill>
              </a:rPr>
              <a:t>først introduceres ved Seminar 5 efter køreprøven)</a:t>
            </a:r>
          </a:p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Eneste tilladte hjælpemidler er </a:t>
            </a:r>
            <a:r>
              <a:rPr lang="da-DK" sz="1800" dirty="0" err="1"/>
              <a:t>JavaDoc</a:t>
            </a:r>
            <a:r>
              <a:rPr lang="da-DK" sz="1800" dirty="0"/>
              <a:t> for </a:t>
            </a:r>
            <a:r>
              <a:rPr lang="da-DK" sz="1800" b="1" dirty="0"/>
              <a:t>Javas klassebibliotek</a:t>
            </a:r>
            <a:r>
              <a:rPr lang="da-DK" sz="1800" dirty="0"/>
              <a:t> (API) samt </a:t>
            </a:r>
            <a:r>
              <a:rPr lang="da-DK" sz="1800" b="1" dirty="0"/>
              <a:t>BlueJ editoren</a:t>
            </a:r>
            <a:r>
              <a:rPr lang="da-DK" sz="1800" dirty="0"/>
              <a:t> (eller en anden Java editor)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Man må </a:t>
            </a:r>
            <a:r>
              <a:rPr lang="da-DK" sz="1800" b="1" u="sng" dirty="0"/>
              <a:t>ikke</a:t>
            </a:r>
            <a:r>
              <a:rPr lang="da-DK" sz="1800" b="1" dirty="0"/>
              <a:t> auto-generere</a:t>
            </a:r>
            <a:r>
              <a:rPr lang="da-DK" sz="1800" dirty="0"/>
              <a:t> kode for konstruktører, </a:t>
            </a:r>
            <a:r>
              <a:rPr lang="da-DK" sz="1800" dirty="0" err="1"/>
              <a:t>accessor</a:t>
            </a:r>
            <a:r>
              <a:rPr lang="da-DK" sz="1800" dirty="0"/>
              <a:t> metoder, import sætninger og lignende (men man må godt auto-</a:t>
            </a:r>
            <a:r>
              <a:rPr lang="da-DK" sz="1800" dirty="0" err="1"/>
              <a:t>extende</a:t>
            </a:r>
            <a:r>
              <a:rPr lang="da-DK" sz="1800" dirty="0"/>
              <a:t> variabel- og metodenavne)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Det er </a:t>
            </a:r>
            <a:r>
              <a:rPr lang="da-DK" sz="1800" b="1" u="sng" dirty="0"/>
              <a:t>ikke</a:t>
            </a:r>
            <a:r>
              <a:rPr lang="da-DK" sz="1800" dirty="0"/>
              <a:t> tilladt at benytte bogen eller at tilgå andet materiale, herunder slides, noter og gamle BlueJ projekter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Bliver man taget i dette, </a:t>
            </a:r>
            <a:r>
              <a:rPr lang="da-DK" sz="1800" b="1" dirty="0"/>
              <a:t>bortvises</a:t>
            </a:r>
            <a:r>
              <a:rPr lang="da-DK" sz="1800" dirty="0"/>
              <a:t> man fra prøven (og får 0 point)</a:t>
            </a: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normalt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tilladt at benytte </a:t>
            </a:r>
            <a:r>
              <a:rPr lang="da-DK" sz="1800" b="1" dirty="0">
                <a:solidFill>
                  <a:srgbClr val="A50021"/>
                </a:solidFill>
              </a:rPr>
              <a:t>høretelefoner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må gerne bruge  ørepropper, og ved prøvens start kan man bede om at blive placeret i et roligt hjørne af lokalet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spc="-60" dirty="0">
                <a:solidFill>
                  <a:srgbClr val="A50021"/>
                </a:solidFill>
              </a:rPr>
              <a:t>Personer med specielle handicaps kan søge om tilladelse til at bruge høretelefoner ved at sende en mail til Kurt Jensen senest 1 uge inden køreprøven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11138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Andre ting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2160463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Til stede ved prøven vil være </a:t>
            </a:r>
            <a:r>
              <a:rPr lang="da-DK" sz="1800" b="1" dirty="0">
                <a:solidFill>
                  <a:srgbClr val="A50021"/>
                </a:solidFill>
              </a:rPr>
              <a:t>forelæseren</a:t>
            </a:r>
            <a:r>
              <a:rPr lang="da-DK" sz="1800" dirty="0">
                <a:solidFill>
                  <a:srgbClr val="A50021"/>
                </a:solidFill>
              </a:rPr>
              <a:t> og et </a:t>
            </a:r>
            <a:r>
              <a:rPr lang="da-DK" sz="1800" b="1" dirty="0">
                <a:solidFill>
                  <a:srgbClr val="A50021"/>
                </a:solidFill>
              </a:rPr>
              <a:t>antal instruktorer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dirty="0">
                <a:solidFill>
                  <a:srgbClr val="A50021"/>
                </a:solidFill>
              </a:rPr>
              <a:t>tilladt at kommunikere med disse personer</a:t>
            </a:r>
            <a:r>
              <a:rPr lang="da-DK" sz="1800" dirty="0">
                <a:solidFill>
                  <a:srgbClr val="A50021"/>
                </a:solidFill>
              </a:rPr>
              <a:t> (opklarende spørgsmål, hjælp til at komme videre, etc.)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tilladt at kommunikere med de </a:t>
            </a:r>
            <a:r>
              <a:rPr lang="da-DK" sz="1800" b="1" dirty="0">
                <a:solidFill>
                  <a:srgbClr val="A50021"/>
                </a:solidFill>
              </a:rPr>
              <a:t>øvrige eksaminander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Ved prøvens afslutning afleveres din besvarelse på samme måde som ved de obligatoriske afleveringer i løbet af kurset, dvs. via </a:t>
            </a:r>
            <a:r>
              <a:rPr lang="da-DK" sz="1800" dirty="0" smtClean="0"/>
              <a:t>Brightspace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6181" y="4057836"/>
            <a:ext cx="8424167" cy="187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I tilfælde af ordblindhed, autisme, ADHD, og lignende har man mulighed for at få </a:t>
            </a:r>
            <a:r>
              <a:rPr lang="da-DK" sz="1800" b="1" kern="0" dirty="0" smtClean="0">
                <a:solidFill>
                  <a:srgbClr val="A50021"/>
                </a:solidFill>
              </a:rPr>
              <a:t>forlænget eksamenstid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Det gælder også ved køreprøven, hvor man så typisk får 35 minutter i stedet for 30 min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Ansøgning om forlænget tid (inklusiv fornøden dokumentation) sendes til</a:t>
            </a:r>
            <a:br>
              <a:rPr lang="da-DK" sz="1800" kern="0" dirty="0" smtClean="0">
                <a:solidFill>
                  <a:srgbClr val="A50021"/>
                </a:solidFill>
              </a:rPr>
            </a:br>
            <a:r>
              <a:rPr lang="da-DK" sz="1800" kern="0" dirty="0" smtClean="0">
                <a:solidFill>
                  <a:srgbClr val="A50021"/>
                </a:solidFill>
              </a:rPr>
              <a:t>Kurt Jensen med mail senest 1 uge inden køreprøven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6584" y="3356992"/>
            <a:ext cx="341935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Forlænget tid</a:t>
            </a:r>
          </a:p>
        </p:txBody>
      </p:sp>
    </p:spTree>
    <p:extLst>
      <p:ext uri="{BB962C8B-B14F-4D97-AF65-F5344CB8AC3E}">
        <p14:creationId xmlns:p14="http://schemas.microsoft.com/office/powerpoint/2010/main" val="2437837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Resultat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736"/>
            <a:ext cx="8489420" cy="5256584"/>
          </a:xfrm>
        </p:spPr>
        <p:txBody>
          <a:bodyPr/>
          <a:lstStyle/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Man får </a:t>
            </a:r>
            <a:r>
              <a:rPr lang="da-DK" sz="1800" b="1" dirty="0" smtClean="0">
                <a:solidFill>
                  <a:srgbClr val="A50021"/>
                </a:solidFill>
              </a:rPr>
              <a:t>2 poin</a:t>
            </a:r>
            <a:r>
              <a:rPr lang="da-DK" sz="1800" dirty="0" smtClean="0">
                <a:solidFill>
                  <a:srgbClr val="A50021"/>
                </a:solidFill>
              </a:rPr>
              <a:t>t for </a:t>
            </a:r>
            <a:r>
              <a:rPr lang="da-DK" sz="1800" b="1" dirty="0" smtClean="0">
                <a:solidFill>
                  <a:srgbClr val="A50021"/>
                </a:solidFill>
              </a:rPr>
              <a:t>hvert tjekpunkt</a:t>
            </a:r>
            <a:r>
              <a:rPr lang="da-DK" sz="1800" dirty="0" smtClean="0">
                <a:solidFill>
                  <a:srgbClr val="A50021"/>
                </a:solidFill>
              </a:rPr>
              <a:t>, dvs. at fuld besvarelse giver 8 point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spc="-50" dirty="0" smtClean="0">
                <a:solidFill>
                  <a:srgbClr val="A50021"/>
                </a:solidFill>
              </a:rPr>
              <a:t>Pointene for </a:t>
            </a:r>
            <a:r>
              <a:rPr lang="da-DK" sz="1800" b="1" spc="-50" dirty="0" smtClean="0">
                <a:solidFill>
                  <a:srgbClr val="A50021"/>
                </a:solidFill>
              </a:rPr>
              <a:t>køreprøven</a:t>
            </a:r>
            <a:r>
              <a:rPr lang="da-DK" sz="1800" spc="-50" dirty="0" smtClean="0">
                <a:solidFill>
                  <a:srgbClr val="A50021"/>
                </a:solidFill>
              </a:rPr>
              <a:t> og de </a:t>
            </a:r>
            <a:r>
              <a:rPr lang="da-DK" sz="1800" b="1" spc="-50" dirty="0" smtClean="0">
                <a:solidFill>
                  <a:srgbClr val="A50021"/>
                </a:solidFill>
              </a:rPr>
              <a:t>fire computerspilsafleveringer</a:t>
            </a:r>
            <a:r>
              <a:rPr lang="da-DK" sz="1800" spc="-50" dirty="0" smtClean="0">
                <a:solidFill>
                  <a:srgbClr val="A50021"/>
                </a:solidFill>
              </a:rPr>
              <a:t> i kursets anden halvdel tæller </a:t>
            </a:r>
            <a:r>
              <a:rPr lang="da-DK" sz="1800" spc="-50" dirty="0" smtClean="0">
                <a:solidFill>
                  <a:srgbClr val="A50021"/>
                </a:solidFill>
              </a:rPr>
              <a:t>25% </a:t>
            </a:r>
            <a:r>
              <a:rPr lang="da-DK" sz="1800" spc="-50" dirty="0" smtClean="0">
                <a:solidFill>
                  <a:srgbClr val="A50021"/>
                </a:solidFill>
              </a:rPr>
              <a:t>ved fastlæggelsen af den endelige karakter for kurset 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spc="-50" dirty="0" smtClean="0">
                <a:solidFill>
                  <a:srgbClr val="A50021"/>
                </a:solidFill>
              </a:rPr>
              <a:t>I praksis betyder det, at høje </a:t>
            </a:r>
            <a:r>
              <a:rPr lang="da-DK" sz="1800" spc="-50" dirty="0" smtClean="0">
                <a:solidFill>
                  <a:srgbClr val="A50021"/>
                </a:solidFill>
              </a:rPr>
              <a:t>point kan trække en karakter op, mens lave point kan trække en karakter ned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da-DK" sz="1800" dirty="0" smtClean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da-DK" sz="18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39941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Forberedelse til køreprøven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237" y="1052736"/>
            <a:ext cx="8435280" cy="5472608"/>
          </a:xfrm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Videoer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Løsning </a:t>
            </a:r>
            <a:r>
              <a:rPr lang="da-DK" altLang="da-DK" sz="1800" dirty="0">
                <a:ea typeface="ＭＳ Ｐゴシック" pitchFamily="34" charset="-128"/>
              </a:rPr>
              <a:t>af fire køreprøvesæt findes under </a:t>
            </a:r>
            <a:r>
              <a:rPr lang="da-DK" altLang="da-DK" sz="1800" dirty="0" smtClean="0">
                <a:ea typeface="ＭＳ Ｐゴシック" pitchFamily="34" charset="-128"/>
              </a:rPr>
              <a:t>Seminar 4 på ”Program for seminarer” </a:t>
            </a:r>
            <a:r>
              <a:rPr lang="da-DK" altLang="da-DK" sz="1800" dirty="0">
                <a:ea typeface="ＭＳ Ｐゴシック" pitchFamily="34" charset="-128"/>
              </a:rPr>
              <a:t>(Phone, </a:t>
            </a:r>
            <a:r>
              <a:rPr lang="da-DK" altLang="da-DK" sz="1800" dirty="0" err="1">
                <a:ea typeface="ＭＳ Ｐゴシック" pitchFamily="34" charset="-128"/>
              </a:rPr>
              <a:t>Pirate</a:t>
            </a:r>
            <a:r>
              <a:rPr lang="da-DK" altLang="da-DK" sz="1800" dirty="0">
                <a:ea typeface="ＭＳ Ｐゴシック" pitchFamily="34" charset="-128"/>
              </a:rPr>
              <a:t>, Car og Turtle)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Husk </a:t>
            </a:r>
            <a:r>
              <a:rPr lang="da-DK" altLang="da-DK" sz="1800" dirty="0">
                <a:ea typeface="ＭＳ Ｐゴシック" pitchFamily="34" charset="-128"/>
              </a:rPr>
              <a:t>at det ikke er nok at se videoerne. Du skal </a:t>
            </a:r>
            <a:r>
              <a:rPr lang="da-DK" altLang="da-DK" sz="1800" dirty="0" smtClean="0">
                <a:ea typeface="ＭＳ Ｐゴシック" pitchFamily="34" charset="-128"/>
              </a:rPr>
              <a:t>bagefter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selv</a:t>
            </a:r>
            <a:r>
              <a:rPr lang="da-DK" altLang="da-DK" sz="1800" dirty="0">
                <a:ea typeface="ＭＳ Ｐゴシック" pitchFamily="34" charset="-128"/>
              </a:rPr>
              <a:t> prøve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løse opgaverne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Løs tidligere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stort udvalg (ca. 40 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stk</a:t>
            </a:r>
            <a:r>
              <a:rPr lang="da-DK" altLang="da-DK" sz="1800" noProof="0" dirty="0" smtClean="0">
                <a:ea typeface="ＭＳ Ｐゴシック" pitchFamily="34" charset="-128"/>
              </a:rPr>
              <a:t>) på siden ”Køreprøvesæt fra tidligere år” </a:t>
            </a:r>
            <a:r>
              <a:rPr lang="da-DK" altLang="da-DK" sz="1800" noProof="0" smtClean="0">
                <a:ea typeface="ＭＳ Ｐゴシック" pitchFamily="34" charset="-128"/>
              </a:rPr>
              <a:t>under ”Afleveringsopgaver</a:t>
            </a:r>
            <a:r>
              <a:rPr lang="da-DK" altLang="da-DK" sz="1800" noProof="0" dirty="0" smtClean="0">
                <a:ea typeface="ＭＳ Ｐゴシック" pitchFamily="34" charset="-128"/>
              </a:rPr>
              <a:t>”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Husk at du kan bruge testserveren til at kontrollere din besvarelse af disse (læs hvordan det gøres på Brightspace siden ”Test af opgaver”)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kræver masser af træning at kunne løse køreprøvesættene hurtigt og sikkert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 skal kunne huske, hvordan man skriver de forskellige ting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 skal kunne rette de småfejl, der uvægerligt </a:t>
            </a:r>
            <a:r>
              <a:rPr lang="da-DK" sz="1800" dirty="0" smtClean="0"/>
              <a:t>opstår</a:t>
            </a:r>
            <a:endParaRPr 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47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Programmeringshastighed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586685" y="1076858"/>
            <a:ext cx="8197659" cy="532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af slutningen af seminar 4 vil de fleste af jer være ca. 1,5 time om at løse et opgavesæt med 10 opgaver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Ved ihærdig træning kan langt de fleste bringe dette ned til 20-30 minutter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Det betyder at I (på kort tid) bliver 3-4 gange så hurtige til at programmere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Det vil komme jer til meget stor gavn, når I skal i gang med de lidt større afleveringsopgaver efter køreprøven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Tag tid en gang imellem – så I kan se, hvor langt, I er nået i træningen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Rekorden 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9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min og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55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sekunder (for et opgavesæt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</a:t>
            </a:r>
            <a:b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</a:b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12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spørgsmål)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7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5997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11583</TotalTime>
  <Words>901</Words>
  <Application>Microsoft Office PowerPoint</Application>
  <PresentationFormat>On-screen Show (4:3)</PresentationFormat>
  <Paragraphs>71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ＭＳ Ｐゴシック</vt:lpstr>
      <vt:lpstr>Arial</vt:lpstr>
      <vt:lpstr>Times New Roman</vt:lpstr>
      <vt:lpstr>Standarddesign</vt:lpstr>
      <vt:lpstr>● Information om køreprøven</vt:lpstr>
      <vt:lpstr>Din besvarelse</vt:lpstr>
      <vt:lpstr>Tilladt / forbudt</vt:lpstr>
      <vt:lpstr>Andre ting</vt:lpstr>
      <vt:lpstr>Resultat</vt:lpstr>
      <vt:lpstr>Forberedelse til køreprøven</vt:lpstr>
      <vt:lpstr>Programmeringshastighed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664</cp:revision>
  <cp:lastPrinted>2019-07-30T07:41:20Z</cp:lastPrinted>
  <dcterms:created xsi:type="dcterms:W3CDTF">2011-09-16T07:00:02Z</dcterms:created>
  <dcterms:modified xsi:type="dcterms:W3CDTF">2025-02-10T09:10:09Z</dcterms:modified>
</cp:coreProperties>
</file>