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53" r:id="rId3"/>
    <p:sldId id="352" r:id="rId4"/>
    <p:sldId id="348" r:id="rId5"/>
    <p:sldId id="350" r:id="rId6"/>
    <p:sldId id="356" r:id="rId7"/>
    <p:sldId id="351" r:id="rId8"/>
    <p:sldId id="355" r:id="rId9"/>
    <p:sldId id="354" r:id="rId10"/>
    <p:sldId id="349" r:id="rId1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0C0C0"/>
    <a:srgbClr val="000066"/>
    <a:srgbClr val="FFFFCC"/>
    <a:srgbClr val="A50021"/>
    <a:srgbClr val="969696"/>
    <a:srgbClr val="99CCFF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7" autoAdjust="0"/>
    <p:restoredTop sz="94660"/>
  </p:normalViewPr>
  <p:slideViewPr>
    <p:cSldViewPr>
      <p:cViewPr>
        <p:scale>
          <a:sx n="107" d="100"/>
          <a:sy n="107" d="100"/>
        </p:scale>
        <p:origin x="168" y="1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44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8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4021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6790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7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17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3278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215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142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437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3 – Mandag – Første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3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Femtakket stjerne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19099" y="1058770"/>
            <a:ext cx="8575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nedenstående </a:t>
            </a:r>
            <a:r>
              <a:rPr lang="da-DK" altLang="da-DK" dirty="0"/>
              <a:t>metoder tegner </a:t>
            </a:r>
            <a:r>
              <a:rPr lang="da-DK" altLang="da-DK" dirty="0" smtClean="0"/>
              <a:t>den viste 5-takkede </a:t>
            </a:r>
            <a:r>
              <a:rPr lang="da-DK" altLang="da-DK" dirty="0"/>
              <a:t>stjerne?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16269" y="3207675"/>
            <a:ext cx="3817629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 i&lt;5;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turn(150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Picture 12" descr="Screen shot 2010-09-01 at 21.25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500" y="1635494"/>
            <a:ext cx="1396575" cy="1368871"/>
          </a:xfrm>
          <a:prstGeom prst="rect">
            <a:avLst/>
          </a:prstGeom>
          <a:noFill/>
          <a:ln>
            <a:noFill/>
          </a:ln>
          <a:effectLst>
            <a:outerShdw blurRad="276225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11560" y="4849721"/>
            <a:ext cx="3818811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i=0; i&lt;5;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turn(720.0</a:t>
            </a: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/</a:t>
            </a: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29479" y="1581926"/>
            <a:ext cx="3824953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i=1;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i&lt;5;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turn(144);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228396" y="1581926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  <a:endParaRPr lang="da-DK" altLang="da-DK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99121" y="3436577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228600" y="4800735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264916" y="5426094"/>
            <a:ext cx="334025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3952" y="378904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67544" y="2204864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533669" y="2722589"/>
            <a:ext cx="19207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un fire streger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843809" y="4374440"/>
            <a:ext cx="159767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vinkel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901823" y="6022101"/>
            <a:ext cx="51614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616200" y="6443435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2</a:t>
            </a:fld>
            <a:r>
              <a:rPr lang="da-DK" altLang="da-DK" b="1" dirty="0" smtClean="0">
                <a:solidFill>
                  <a:srgbClr val="000066"/>
                </a:solidFill>
              </a:rPr>
              <a:t>       </a:t>
            </a:r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246145" y="6364948"/>
            <a:ext cx="4512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400" b="1" dirty="0" smtClean="0"/>
              <a:t>Hvorfor er det klogt at skrive 720.0 i stedet for 720?</a:t>
            </a:r>
            <a:endParaRPr lang="da-DK" altLang="da-DK" sz="1400" b="1" dirty="0"/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4937337" y="3204954"/>
            <a:ext cx="3850530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i=4;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i&lt;=8;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i++)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turn(144);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move(100);   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4606686" y="3196487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  <a:endParaRPr lang="da-DK" altLang="da-DK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4596493" y="3797186"/>
            <a:ext cx="353251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969942" y="4849856"/>
            <a:ext cx="3850530" cy="17543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i=5; i&gt;0; i--)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move(50);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turn(144);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move(50);   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4653643" y="5566370"/>
            <a:ext cx="32463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4595801" y="4826622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5</a:t>
            </a:r>
            <a:endParaRPr lang="da-DK" altLang="da-DK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8239464" y="4386522"/>
            <a:ext cx="51614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8255793" y="6280637"/>
            <a:ext cx="51614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09" y="2029505"/>
            <a:ext cx="276225" cy="2190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88" y="2043112"/>
            <a:ext cx="276225" cy="2190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31" y="2015898"/>
            <a:ext cx="276225" cy="219075"/>
          </a:xfrm>
          <a:prstGeom prst="rect">
            <a:avLst/>
          </a:prstGeom>
        </p:spPr>
      </p:pic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5692317" y="1801967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3</a:t>
            </a:r>
            <a:endParaRPr lang="da-DK" altLang="da-DK" sz="1200" dirty="0"/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7069360" y="1782917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4</a:t>
            </a:r>
            <a:endParaRPr lang="da-DK" altLang="da-DK" sz="1200" dirty="0"/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6383560" y="1815574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5</a:t>
            </a:r>
            <a:endParaRPr lang="da-DK" altLang="da-DK" sz="1200" dirty="0"/>
          </a:p>
        </p:txBody>
      </p:sp>
    </p:spTree>
    <p:extLst>
      <p:ext uri="{BB962C8B-B14F-4D97-AF65-F5344CB8AC3E}">
        <p14:creationId xmlns:p14="http://schemas.microsoft.com/office/powerpoint/2010/main" val="10953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1" grpId="0" animBg="1"/>
      <p:bldP spid="18" grpId="0"/>
      <p:bldP spid="22" grpId="0"/>
      <p:bldP spid="25" grpId="0"/>
      <p:bldP spid="27" grpId="0"/>
      <p:bldP spid="34" grpId="0" animBg="1"/>
      <p:bldP spid="38" grpId="0" animBg="1"/>
      <p:bldP spid="40" grpId="0"/>
      <p:bldP spid="41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2.Trappe med seks trin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67544" y="1156682"/>
            <a:ext cx="861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</a:t>
            </a:r>
            <a:r>
              <a:rPr lang="da-DK" altLang="da-DK" dirty="0"/>
              <a:t>nedenstående </a:t>
            </a:r>
            <a:r>
              <a:rPr lang="da-DK" altLang="da-DK" dirty="0" smtClean="0"/>
              <a:t>kodestumper tegner den viste </a:t>
            </a:r>
            <a:r>
              <a:rPr lang="da-DK" altLang="da-DK" dirty="0"/>
              <a:t>trappe med </a:t>
            </a:r>
            <a:r>
              <a:rPr lang="da-DK" altLang="da-DK" dirty="0" smtClean="0"/>
              <a:t>6 </a:t>
            </a:r>
            <a:r>
              <a:rPr lang="da-DK" altLang="da-DK" dirty="0"/>
              <a:t>trin?</a:t>
            </a:r>
          </a:p>
        </p:txBody>
      </p:sp>
      <p:pic>
        <p:nvPicPr>
          <p:cNvPr id="7" name="Picture 6" descr="Skærmbillede 2010-09-02 kl. 08.23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549401"/>
            <a:ext cx="2386939" cy="2455332"/>
          </a:xfrm>
          <a:prstGeom prst="rect">
            <a:avLst/>
          </a:prstGeom>
          <a:noFill/>
          <a:ln>
            <a:noFill/>
          </a:ln>
          <a:effectLst>
            <a:outerShdw blurRad="276225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834007" y="1628800"/>
            <a:ext cx="3550815" cy="11709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i&lt;3;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turn(-90);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42475" y="5540248"/>
            <a:ext cx="3551675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i=1; i&lt;6; i++) {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move(30); turn(90);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turn(-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90);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Aft>
                <a:spcPts val="60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41959" y="4234426"/>
            <a:ext cx="3550815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i&lt;6;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turn(-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90);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848629" y="2922088"/>
            <a:ext cx="3549846" cy="11899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i&lt;6;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93846" y="1661498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  <a:endParaRPr lang="da-DK" altLang="da-DK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95536" y="2922088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85681" y="4202249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  <a:endParaRPr lang="da-DK" altLang="da-DK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85203" y="5503725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  <a:endParaRPr lang="da-DK" altLang="da-DK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457200" y="4557836"/>
            <a:ext cx="373532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54695" y="200338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8801" y="3293993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64022" y="5873629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71800" y="2539470"/>
            <a:ext cx="1420975" cy="26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Kun tre trin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32757" y="3819608"/>
            <a:ext cx="37636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Drejer altid til højre – tegner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kvadrat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930858" y="5163565"/>
            <a:ext cx="45823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030323" y="6469387"/>
            <a:ext cx="136382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Kun fem trin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076056" y="5524197"/>
            <a:ext cx="3635682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i=1; i&lt;=6; i++) {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turn(-90); move(30);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turn(90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move(30); 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Aft>
                <a:spcPts val="60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100661" y="4218375"/>
            <a:ext cx="3602763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i&lt;6;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(-90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turn(90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4728376" y="4243348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5</a:t>
            </a:r>
            <a:endParaRPr lang="da-DK" altLang="da-DK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4719733" y="5487674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6</a:t>
            </a:r>
            <a:endParaRPr lang="da-DK" altLang="da-DK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4710793" y="4583799"/>
            <a:ext cx="352928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8218222" y="5147514"/>
            <a:ext cx="45823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686300" y="5842055"/>
            <a:ext cx="352928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8218222" y="6434447"/>
            <a:ext cx="45823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49330" y="3806455"/>
            <a:ext cx="276225" cy="219075"/>
          </a:xfrm>
          <a:prstGeom prst="rect">
            <a:avLst/>
          </a:prstGeom>
        </p:spPr>
      </p:pic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8059961" y="3800073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5</a:t>
            </a:r>
            <a:endParaRPr lang="da-DK" altLang="da-DK" sz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53263" y="1653337"/>
            <a:ext cx="276225" cy="219075"/>
          </a:xfrm>
          <a:prstGeom prst="rect">
            <a:avLst/>
          </a:prstGeom>
        </p:spPr>
      </p:pic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5408828" y="1594610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6</a:t>
            </a:r>
            <a:endParaRPr lang="da-DK" altLang="da-DK" sz="1200" dirty="0"/>
          </a:p>
        </p:txBody>
      </p:sp>
    </p:spTree>
    <p:extLst>
      <p:ext uri="{BB962C8B-B14F-4D97-AF65-F5344CB8AC3E}">
        <p14:creationId xmlns:p14="http://schemas.microsoft.com/office/powerpoint/2010/main" val="29638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34" grpId="0" animBg="1"/>
      <p:bldP spid="38" grpId="0"/>
      <p:bldP spid="50" grpId="0" animBg="1"/>
      <p:bldP spid="52" grpId="0"/>
      <p:bldP spid="54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3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>
                <a:ea typeface="ＭＳ Ｐゴシック" pitchFamily="34" charset="-128"/>
              </a:rPr>
              <a:t>– </a:t>
            </a:r>
            <a:r>
              <a:rPr lang="da-DK" altLang="da-DK" sz="3200" smtClean="0">
                <a:ea typeface="ＭＳ Ｐゴシック" pitchFamily="34" charset="-128"/>
              </a:rPr>
              <a:t>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Sum af listens elementer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056" y="1052736"/>
            <a:ext cx="8532440" cy="720080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spc="-3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nedenstående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metoder </a:t>
            </a:r>
            <a:r>
              <a:rPr lang="da-DK" altLang="da-DK" sz="2000" b="0" kern="1200" spc="-3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 lovlige og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summerer heltallene i arraylisten list af type ArrayList&lt;Integer&gt;?</a:t>
            </a:r>
            <a:endParaRPr lang="da-DK" altLang="da-DK" sz="2000" b="0" kern="1200" spc="-3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9412" y="1918789"/>
            <a:ext cx="324041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result +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4466" y="1918094"/>
            <a:ext cx="4165517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result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587" y="4493438"/>
            <a:ext cx="410768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251520" y="191878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272886" y="448708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5" name="TextBox 4"/>
          <p:cNvSpPr txBox="1">
            <a:spLocks noChangeArrowheads="1"/>
          </p:cNvSpPr>
          <p:nvPr/>
        </p:nvSpPr>
        <p:spPr bwMode="auto">
          <a:xfrm>
            <a:off x="4462166" y="192672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270932" y="2493464"/>
            <a:ext cx="378727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237067" y="5015725"/>
            <a:ext cx="385143" cy="339725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737694" y="3409413"/>
            <a:ext cx="1152128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507729" y="3213604"/>
            <a:ext cx="1459469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Run-time error</a:t>
            </a:r>
            <a:endParaRPr lang="en-US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222494" y="5984062"/>
            <a:ext cx="504056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60432" y="6395147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76043" y="4487088"/>
            <a:ext cx="359319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(i-1);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4970975" y="4495025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489073" y="6041962"/>
            <a:ext cx="487370" cy="2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2" name="Right Arrow 31"/>
          <p:cNvSpPr>
            <a:spLocks noChangeArrowheads="1"/>
          </p:cNvSpPr>
          <p:nvPr/>
        </p:nvSpPr>
        <p:spPr bwMode="auto">
          <a:xfrm>
            <a:off x="4986867" y="5041255"/>
            <a:ext cx="381974" cy="339725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0" name="Rectangle 29"/>
          <p:cNvSpPr/>
          <p:nvPr/>
        </p:nvSpPr>
        <p:spPr bwMode="auto">
          <a:xfrm>
            <a:off x="4833850" y="2707605"/>
            <a:ext cx="3846903" cy="247866"/>
          </a:xfrm>
          <a:prstGeom prst="rect">
            <a:avLst/>
          </a:prstGeom>
          <a:solidFill>
            <a:srgbClr val="0070C0">
              <a:alpha val="32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696470" y="2459598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33" y="3538862"/>
            <a:ext cx="4853963" cy="866775"/>
          </a:xfrm>
          <a:prstGeom prst="rect">
            <a:avLst/>
          </a:prstGeom>
          <a:ln>
            <a:solidFill>
              <a:srgbClr val="C0C0C0"/>
            </a:solidFill>
          </a:ln>
        </p:spPr>
      </p:pic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600258" y="3953816"/>
            <a:ext cx="3101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400" b="1" dirty="0" smtClean="0"/>
              <a:t>Hvilken løsning er lettest at læse?</a:t>
            </a:r>
            <a:endParaRPr lang="da-DK" alt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4624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4" grpId="0"/>
      <p:bldP spid="25" grpId="0"/>
      <p:bldP spid="31" grpId="0"/>
      <p:bldP spid="32" grpId="0" animBg="1"/>
      <p:bldP spid="30" grpId="0" animBg="1"/>
      <p:bldP spid="21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Sum af listens elementer (2)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6564" y="1047996"/>
            <a:ext cx="8637436" cy="720080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spc="-3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nedenstående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metoder </a:t>
            </a:r>
            <a:r>
              <a:rPr lang="da-DK" altLang="da-DK" sz="2000" b="0" kern="1200" spc="-3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 lovlige og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summerer heltallene i </a:t>
            </a:r>
            <a:r>
              <a:rPr lang="da-DK" altLang="da-DK" sz="2000" b="0" kern="1200" spc="-50" dirty="0">
                <a:latin typeface="Arial" pitchFamily="34" charset="0"/>
                <a:ea typeface="ＭＳ Ｐゴシック" pitchFamily="34" charset="-128"/>
                <a:cs typeface="+mn-cs"/>
              </a:rPr>
              <a:t>arraylisten list af type ArrayList&lt;Integer&gt;? Se godt </a:t>
            </a:r>
            <a:r>
              <a:rPr lang="da-DK" altLang="da-DK" sz="2000" b="0" kern="1200" spc="-50" dirty="0" smtClean="0">
                <a:latin typeface="Arial" pitchFamily="34" charset="0"/>
                <a:ea typeface="ＭＳ Ｐゴシック" pitchFamily="34" charset="-128"/>
                <a:cs typeface="+mn-cs"/>
              </a:rPr>
              <a:t>efter. Nogle af fejlene er små</a:t>
            </a:r>
            <a:endParaRPr lang="da-DK" altLang="da-DK" sz="2000" b="0" kern="1200" spc="-5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2974" y="1916832"/>
            <a:ext cx="324041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44472" y="1932466"/>
            <a:ext cx="3235927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64384" y="4151266"/>
            <a:ext cx="3243777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0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list)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501726" y="1916832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466876" y="412748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5" name="TextBox 4"/>
          <p:cNvSpPr txBox="1">
            <a:spLocks noChangeArrowheads="1"/>
          </p:cNvSpPr>
          <p:nvPr/>
        </p:nvSpPr>
        <p:spPr bwMode="auto">
          <a:xfrm>
            <a:off x="4646607" y="194109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479140" y="2476534"/>
            <a:ext cx="432246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991256" y="3407456"/>
            <a:ext cx="1152128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176175" y="5647369"/>
            <a:ext cx="2943661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Variablens navn er stavet forkert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59162" y="4144916"/>
            <a:ext cx="322123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4654094" y="415285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27853" y="496709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441743" y="5122034"/>
            <a:ext cx="479257" cy="6237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912657" y="2747653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999382" y="2919527"/>
            <a:ext cx="128206" cy="5787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153630" y="3439990"/>
            <a:ext cx="2145111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semikolon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930343" y="545301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159818" y="5608867"/>
            <a:ext cx="642558" cy="7420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601925" y="5132617"/>
            <a:ext cx="642558" cy="7420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935787" y="496800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5348809" y="5652474"/>
            <a:ext cx="2889907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initialisere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result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398684" y="5938731"/>
            <a:ext cx="2889907" cy="60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Det er kun feltvariabler, der automatisk får en initial værdi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65" y="5186769"/>
            <a:ext cx="2715004" cy="314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595" y="5189477"/>
            <a:ext cx="2905530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30" y="3021009"/>
            <a:ext cx="121937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25" grpId="0"/>
      <p:bldP spid="33" grpId="0" animBg="1"/>
      <p:bldP spid="34" grpId="0" animBg="1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770464" y="44554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Antallet af børn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97558" y="1080757"/>
            <a:ext cx="8207375" cy="720303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nedenstående metoder er lovlige og returnerer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antallet 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personer (i arraylisten persons), der højst er 12 år?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20863" y="1940178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89104" y="1959663"/>
            <a:ext cx="3173662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12)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ight Arrow 34"/>
          <p:cNvSpPr>
            <a:spLocks noChangeArrowheads="1"/>
          </p:cNvSpPr>
          <p:nvPr/>
        </p:nvSpPr>
        <p:spPr bwMode="auto">
          <a:xfrm>
            <a:off x="420863" y="2492896"/>
            <a:ext cx="424051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486702" y="3460986"/>
            <a:ext cx="576064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5815" y="4381678"/>
            <a:ext cx="3162128" cy="1853584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p : persons)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13)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453787" y="4379656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477481" y="5958983"/>
            <a:ext cx="2585285" cy="27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returtypen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27118" y="4616308"/>
            <a:ext cx="25259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921988" y="4683266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048872" y="4397836"/>
            <a:ext cx="3162128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13)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4603068" y="1948110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4211960" y="5983152"/>
            <a:ext cx="4031697" cy="93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typen på </a:t>
            </a:r>
            <a:r>
              <a:rPr lang="da-DK" altLang="da-DK" sz="14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result</a:t>
            </a:r>
            <a:endParaRPr lang="da-DK" altLang="da-DK" sz="14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Derfor tror oversætteren, at </a:t>
            </a:r>
            <a:r>
              <a:rPr lang="da-DK" altLang="da-DK" sz="14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result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er en </a:t>
            </a:r>
            <a:r>
              <a:rPr lang="da-DK" altLang="da-DK" sz="1400" spc="-6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eksisterende variabel (som den ikke kan finde)</a:t>
            </a:r>
            <a:endParaRPr lang="da-DK" altLang="da-DK" sz="1400" kern="1200" spc="-6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370641" y="4827199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921988" y="349002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048872" y="1926128"/>
            <a:ext cx="316212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&gt;=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+ 1;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4" name="TextBox 4"/>
          <p:cNvSpPr txBox="1">
            <a:spLocks noChangeArrowheads="1"/>
          </p:cNvSpPr>
          <p:nvPr/>
        </p:nvSpPr>
        <p:spPr bwMode="auto">
          <a:xfrm>
            <a:off x="4633154" y="4328242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5260042" y="3466909"/>
            <a:ext cx="2942491" cy="2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return statementet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133575" y="3659358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911102" y="530919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00217" y="580449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94541" y="5975642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42934" y="5474899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884991" y="5480342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6" y="4088147"/>
            <a:ext cx="2981741" cy="228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24349"/>
          <a:stretch/>
        </p:blipFill>
        <p:spPr>
          <a:xfrm>
            <a:off x="7058513" y="5532406"/>
            <a:ext cx="2053925" cy="492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3240967"/>
            <a:ext cx="265784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5" grpId="0" animBg="1"/>
      <p:bldP spid="37" grpId="0"/>
      <p:bldP spid="43" grpId="0"/>
      <p:bldP spid="51" grpId="0" animBg="1"/>
      <p:bldP spid="55" grpId="0" animBg="1"/>
      <p:bldP spid="60" grpId="0"/>
      <p:bldP spid="63" grpId="0" animBg="1"/>
      <p:bldP spid="72" grpId="0" animBg="1"/>
      <p:bldP spid="77" grpId="0"/>
      <p:bldP spid="80" grpId="0" animBg="1"/>
      <p:bldP spid="42" grpId="0" animBg="1"/>
      <p:bldP spid="44" grpId="0" animBg="1"/>
      <p:bldP spid="52" grpId="0" animBg="1"/>
      <p:bldP spid="54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4876800" y="4491277"/>
            <a:ext cx="110068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Antallet af børn (2)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4345" y="1023118"/>
            <a:ext cx="8207375" cy="720303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nedenstående metoder er lovlige og returnerer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antallet 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personer (i arraylisten persons), der højst er 12 år?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90671" y="1841507"/>
            <a:ext cx="3546797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noProof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=&lt;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12)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sz="1400" b="1" noProof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90907" y="4426451"/>
            <a:ext cx="3578309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&gt;= </a:t>
            </a:r>
            <a:r>
              <a:rPr lang="da-DK" sz="1400" b="1" noProof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400" b="1" noProof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+= 1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86295" y="1713550"/>
            <a:ext cx="48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0" name="TextBox 4"/>
          <p:cNvSpPr txBox="1">
            <a:spLocks noChangeArrowheads="1"/>
          </p:cNvSpPr>
          <p:nvPr/>
        </p:nvSpPr>
        <p:spPr bwMode="auto">
          <a:xfrm>
            <a:off x="4566832" y="439085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4685495" y="180928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715975" y="6023028"/>
            <a:ext cx="3867990" cy="63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parenteserne i hovedet</a:t>
            </a:r>
          </a:p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tror, at vi er ved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erklære en public feltvariabel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54537" y="1841507"/>
            <a:ext cx="3932796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spc="-8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i=0;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persons.size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  <a:r>
              <a:rPr lang="da-DK" sz="8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spc="-8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persons.get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).</a:t>
            </a:r>
            <a:r>
              <a:rPr lang="da-DK" sz="1400" b="1" spc="-8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getAge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12)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35" name="Right Arrow 34"/>
          <p:cNvSpPr>
            <a:spLocks noChangeArrowheads="1"/>
          </p:cNvSpPr>
          <p:nvPr/>
        </p:nvSpPr>
        <p:spPr bwMode="auto">
          <a:xfrm>
            <a:off x="131193" y="2267059"/>
            <a:ext cx="391838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62834" y="3397444"/>
            <a:ext cx="627799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145917" y="3387866"/>
            <a:ext cx="2486178" cy="2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Mindre lig skrives &lt;=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5670517" y="3685149"/>
            <a:ext cx="3024336" cy="31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Fejlen ligger 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inden selekteringen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60785" y="255081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52185" y="4643677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22905" y="2720150"/>
            <a:ext cx="450468" cy="5336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18563" y="4419390"/>
            <a:ext cx="48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86805" y="4438875"/>
            <a:ext cx="3970856" cy="16004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 {</a:t>
            </a:r>
          </a:p>
          <a:p>
            <a:pPr>
              <a:defRPr/>
            </a:pP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spc="-8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+= (</a:t>
            </a:r>
            <a:r>
              <a:rPr lang="da-DK" sz="1400" b="1" spc="-8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12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?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: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0);</a:t>
            </a:r>
          </a:p>
          <a:p>
            <a:pPr>
              <a:defRPr/>
            </a:pP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400" b="1" dirty="0" smtClean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47" name="Right Arrow 46"/>
          <p:cNvSpPr>
            <a:spLocks noChangeArrowheads="1"/>
          </p:cNvSpPr>
          <p:nvPr/>
        </p:nvSpPr>
        <p:spPr bwMode="auto">
          <a:xfrm>
            <a:off x="114259" y="4886176"/>
            <a:ext cx="374906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1317354" y="5739455"/>
            <a:ext cx="3114012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89" y="2994073"/>
            <a:ext cx="267689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85" y="4138865"/>
            <a:ext cx="121937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0" grpId="0"/>
      <p:bldP spid="35" grpId="0" animBg="1"/>
      <p:bldP spid="37" grpId="0"/>
      <p:bldP spid="44" grpId="0"/>
      <p:bldP spid="34" grpId="0"/>
      <p:bldP spid="6" grpId="0" animBg="1"/>
      <p:bldP spid="49" grpId="0" animBg="1"/>
      <p:bldP spid="52" grpId="0" animBg="1"/>
      <p:bldP spid="47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Gode råd omkring fejlmeddelelser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49657" y="1052736"/>
            <a:ext cx="8418488" cy="201622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  <a:cs typeface="ＭＳ Ｐゴシック" pitchFamily="-107" charset="-128"/>
              </a:rPr>
              <a:t>Læs fejlmeddelelserne </a:t>
            </a:r>
            <a:r>
              <a:rPr lang="da-DK" altLang="da-DK" sz="2000" dirty="0" smtClean="0">
                <a:ea typeface="ＭＳ Ｐゴシック" pitchFamily="34" charset="-128"/>
                <a:cs typeface="ＭＳ Ｐゴシック" pitchFamily="-107" charset="-128"/>
              </a:rPr>
              <a:t>omhyggeligt og prøv at forstå dem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Når </a:t>
            </a:r>
            <a:r>
              <a:rPr lang="da-DK" altLang="da-DK" sz="18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oversætteren </a:t>
            </a: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fortæller, at den ikke kan finde </a:t>
            </a:r>
            <a:r>
              <a:rPr lang="da-DK" altLang="da-DK" sz="18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en variabel, </a:t>
            </a: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er det typisk fordi, vi har stavet navnet forkert eller glemt at importere en klasse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Der kan også være noget galt på det sted, hvor vi forsøger at erklære </a:t>
            </a:r>
            <a:r>
              <a:rPr lang="da-DK" altLang="da-DK" sz="18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variablen</a:t>
            </a:r>
            <a:endParaRPr lang="da-DK" altLang="da-DK" sz="18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I nedenstående tilfælde har vi glemt variablens type, og oversætteren tror </a:t>
            </a:r>
            <a:r>
              <a:rPr lang="da-DK" altLang="da-DK" sz="1800" kern="1200" spc="-20" dirty="0">
                <a:latin typeface="Arial" pitchFamily="34" charset="0"/>
                <a:ea typeface="ＭＳ Ｐゴシック" pitchFamily="34" charset="-128"/>
                <a:cs typeface="+mn-cs"/>
              </a:rPr>
              <a:t>derfor, at der er tale om et assignment til en allerede eksisterende </a:t>
            </a:r>
            <a:r>
              <a:rPr lang="da-DK" altLang="da-DK" sz="1800" kern="1200" spc="-20" dirty="0" smtClean="0">
                <a:latin typeface="Arial" pitchFamily="34" charset="0"/>
                <a:ea typeface="ＭＳ Ｐゴシック" pitchFamily="34" charset="-128"/>
                <a:cs typeface="+mn-cs"/>
              </a:rPr>
              <a:t>variabel</a:t>
            </a:r>
            <a:endParaRPr lang="da-DK" altLang="da-DK" sz="1800" kern="1200" spc="-2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385" t="28757"/>
          <a:stretch/>
        </p:blipFill>
        <p:spPr>
          <a:xfrm>
            <a:off x="1979712" y="3068960"/>
            <a:ext cx="3168352" cy="672678"/>
          </a:xfrm>
          <a:prstGeom prst="rect">
            <a:avLst/>
          </a:prstGeom>
        </p:spPr>
      </p:pic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23528" y="3946779"/>
            <a:ext cx="8640960" cy="23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>
                <a:ea typeface="ＭＳ Ｐゴシック" pitchFamily="34" charset="-128"/>
                <a:cs typeface="ＭＳ Ｐゴシック" pitchFamily="-107" charset="-128"/>
              </a:rPr>
              <a:t>Fejlen ligger ofte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forud</a:t>
            </a:r>
            <a:r>
              <a:rPr lang="da-DK" altLang="da-DK" sz="2000" kern="0" dirty="0" smtClean="0">
                <a:ea typeface="ＭＳ Ｐゴシック" pitchFamily="34" charset="-128"/>
                <a:cs typeface="ＭＳ Ｐゴシック" pitchFamily="-107" charset="-128"/>
              </a:rPr>
              <a:t> for fejlmarkeringen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Her er det &lt;= operatoren, der er 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skrevet </a:t>
            </a: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forkert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  <a:cs typeface="ＭＳ Ｐゴシック" pitchFamily="-107" charset="-128"/>
              </a:rPr>
              <a:t>Ret fejlene oppe fra og ned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Det er 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som regel den rækkefølge, som oversætteren </a:t>
            </a: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møder dem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40" dirty="0">
                <a:latin typeface="Arial" pitchFamily="34" charset="0"/>
                <a:ea typeface="ＭＳ Ｐゴシック" pitchFamily="34" charset="-128"/>
              </a:rPr>
              <a:t>Når man retter en fejl, vil nogle af de efterfølgende fejlmarkeringer ofte forsvinde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Omvendt kan der også blive rapporteret nye 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fejl (både </a:t>
            </a: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før og efter de eksisterende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)</a:t>
            </a:r>
            <a:endParaRPr lang="da-DK" altLang="da-DK" sz="1800" dirty="0"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48" y="4090795"/>
            <a:ext cx="2531440" cy="736146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-1" t="1" r="27293" b="3750"/>
          <a:stretch/>
        </p:blipFill>
        <p:spPr>
          <a:xfrm>
            <a:off x="6372200" y="4458868"/>
            <a:ext cx="2592288" cy="279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4349"/>
          <a:stretch/>
        </p:blipFill>
        <p:spPr>
          <a:xfrm>
            <a:off x="4932040" y="3158848"/>
            <a:ext cx="2428494" cy="5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1329</Words>
  <Application>Microsoft Office PowerPoint</Application>
  <PresentationFormat>On-screen Show (4:3)</PresentationFormat>
  <Paragraphs>291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3 – Mandag – Første time</vt:lpstr>
      <vt:lpstr>1. Femtakket stjerne</vt:lpstr>
      <vt:lpstr>2.Trappe med seks trin</vt:lpstr>
      <vt:lpstr>Quiz Uge 3 – Mandag – Anden time</vt:lpstr>
      <vt:lpstr>1. Sum af listens elementer</vt:lpstr>
      <vt:lpstr>2. Sum af listens elementer (2)</vt:lpstr>
      <vt:lpstr>3. Antallet af børn</vt:lpstr>
      <vt:lpstr>4. Antallet af børn (2)</vt:lpstr>
      <vt:lpstr>Gode råd omkring fejlmeddelelser</vt:lpstr>
      <vt:lpstr>Slut – Quiz – Uge 3 – mandag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324</cp:revision>
  <cp:lastPrinted>2017-01-21T15:05:33Z</cp:lastPrinted>
  <dcterms:created xsi:type="dcterms:W3CDTF">2009-09-02T10:07:09Z</dcterms:created>
  <dcterms:modified xsi:type="dcterms:W3CDTF">2021-08-17T13:42:30Z</dcterms:modified>
</cp:coreProperties>
</file>