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84" r:id="rId5"/>
    <p:sldId id="369" r:id="rId6"/>
    <p:sldId id="432" r:id="rId7"/>
    <p:sldId id="457" r:id="rId8"/>
    <p:sldId id="431" r:id="rId9"/>
    <p:sldId id="453" r:id="rId10"/>
    <p:sldId id="454" r:id="rId11"/>
    <p:sldId id="455" r:id="rId12"/>
    <p:sldId id="448" r:id="rId13"/>
    <p:sldId id="446" r:id="rId14"/>
    <p:sldId id="456" r:id="rId15"/>
    <p:sldId id="375" r:id="rId16"/>
    <p:sldId id="377" r:id="rId17"/>
    <p:sldId id="460" r:id="rId18"/>
    <p:sldId id="380" r:id="rId19"/>
    <p:sldId id="420" r:id="rId20"/>
    <p:sldId id="429" r:id="rId21"/>
    <p:sldId id="461" r:id="rId22"/>
    <p:sldId id="466" r:id="rId23"/>
    <p:sldId id="467" r:id="rId24"/>
    <p:sldId id="462" r:id="rId25"/>
    <p:sldId id="463" r:id="rId26"/>
    <p:sldId id="464" r:id="rId27"/>
    <p:sldId id="458" r:id="rId28"/>
    <p:sldId id="459" r:id="rId29"/>
    <p:sldId id="426" r:id="rId30"/>
    <p:sldId id="469" r:id="rId31"/>
    <p:sldId id="471" r:id="rId32"/>
    <p:sldId id="433" r:id="rId33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3333FF"/>
    <a:srgbClr val="6666FF"/>
    <a:srgbClr val="FFE7E7"/>
    <a:srgbClr val="FFCCCC"/>
    <a:srgbClr val="FFFFCC"/>
    <a:srgbClr val="6699FF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0" autoAdjust="0"/>
    <p:restoredTop sz="94703" autoAdjust="0"/>
  </p:normalViewPr>
  <p:slideViewPr>
    <p:cSldViewPr>
      <p:cViewPr varScale="1">
        <p:scale>
          <a:sx n="113" d="100"/>
          <a:sy n="113" d="100"/>
        </p:scale>
        <p:origin x="108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40BB3D3-2AD7-4C82-9EFA-B333E444B9A8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700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3B4E307D-5522-4D04-BA85-8835275F540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6061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EB085E5-D700-4CF1-9FEA-8F4218C755A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0215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4378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9C3841-98C7-4DA3-BA09-0FFC62FCB66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CD9CD4-1100-4FE9-A51B-2924CD615C7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815" y="4722192"/>
            <a:ext cx="5409535" cy="447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5A1F2B-77F4-4E28-8C11-A95EAB758B9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35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356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294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599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99534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584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42571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13929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40504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10935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71218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68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4350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4873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527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5327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585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7235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69444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03620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45677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052513"/>
            <a:ext cx="8207375" cy="51958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22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1052736"/>
            <a:ext cx="8173408" cy="3209946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A</a:t>
            </a:r>
            <a:r>
              <a:rPr lang="da-DK" altLang="da-DK" sz="2000" noProof="0" dirty="0" err="1" smtClean="0">
                <a:ea typeface="ＭＳ Ｐゴシック" pitchFamily="34" charset="-128"/>
              </a:rPr>
              <a:t>lgoritmeskabeloner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dirty="0">
                <a:ea typeface="ＭＳ Ｐゴシック" pitchFamily="34" charset="-128"/>
              </a:rPr>
              <a:t>Kan (ved simple tilretningerne) bruges til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implementere metoder</a:t>
            </a:r>
            <a:r>
              <a:rPr lang="da-DK" altLang="da-DK" sz="1800" dirty="0">
                <a:ea typeface="ＭＳ Ｐゴシック" pitchFamily="34" charset="-128"/>
              </a:rPr>
              <a:t>, der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gennemsøger</a:t>
            </a:r>
            <a:r>
              <a:rPr lang="da-DK" altLang="da-DK" sz="1800" dirty="0">
                <a:ea typeface="ＭＳ Ｐゴシック" pitchFamily="34" charset="-128"/>
              </a:rPr>
              <a:t> en arrayliste (eller anden objektsamling) og finder objekter, der opfylder et givet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kriterium</a:t>
            </a: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noProof="0" dirty="0" smtClean="0">
                <a:ea typeface="ＭＳ Ｐゴシック" pitchFamily="34" charset="-128"/>
              </a:rPr>
              <a:t>Fire forskellige skabeloner: findOne, findAll, findNoOf, findSumOf</a:t>
            </a:r>
          </a:p>
          <a:p>
            <a:pPr marL="342900" lvl="1" indent="-342900" algn="l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Primitive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typer (forfremmelse og begrænsning)</a:t>
            </a:r>
          </a:p>
          <a:p>
            <a:pPr marL="342900" lvl="1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 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for objekter (herunder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strenge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342900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Afleveringsopgaver i uge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759355" y="4916798"/>
            <a:ext cx="3816424" cy="12208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Nogle studerende efterlyser mere "live" programmering ved forelæsningerne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får I ved at se de ca. 75 videoer, der hører til kurset – de indeholder næsten udelukkende "live" programmering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62" y="4343401"/>
            <a:ext cx="3557266" cy="2367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10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76586" y="1556792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76586" y="3861048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findNoOfPersons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05386" y="3119742"/>
            <a:ext cx="244827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07904" y="5167689"/>
            <a:ext cx="2545754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personer,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2980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antallet</a:t>
            </a:r>
            <a:r>
              <a:rPr lang="da-DK" altLang="da-DK" sz="2000" dirty="0" smtClean="0">
                <a:ea typeface="ＭＳ Ｐゴシック" pitchFamily="34" charset="-128"/>
              </a:rPr>
              <a:t> af elementer, der opfylder 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11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01266" y="1556792"/>
            <a:ext cx="6379046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findSumOfDarkPixels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 p : pixels 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color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3861048"/>
            <a:ext cx="6336704" cy="223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findSumOfTeenagers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 : persons 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da-DK" sz="17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13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&amp;&amp;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19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da-DK" sz="17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2080" y="3134821"/>
            <a:ext cx="208823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mørke pixelværdier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19896" y="5511085"/>
            <a:ext cx="1959225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teenagernes alder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3459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spc="-60" dirty="0" smtClean="0">
                <a:ea typeface="ＭＳ Ｐゴシック" pitchFamily="34" charset="-128"/>
              </a:rPr>
              <a:t>Returnerer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summen</a:t>
            </a:r>
            <a:r>
              <a:rPr lang="da-DK" altLang="da-DK" sz="2000" spc="-60" dirty="0" smtClean="0">
                <a:ea typeface="ＭＳ Ｐゴシック" pitchFamily="34" charset="-128"/>
              </a:rPr>
              <a:t> af de elementer, der opfylder en given betingelse</a:t>
            </a:r>
            <a:endParaRPr lang="da-DK" altLang="da-DK" sz="2000" kern="0" spc="-6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582933" y="4261791"/>
            <a:ext cx="1355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1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Primitive typer i Java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5297675" y="2988524"/>
            <a:ext cx="1591330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d; 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7583" y="1060973"/>
            <a:ext cx="4675441" cy="1332866"/>
            <a:chOff x="1043608" y="1400432"/>
            <a:chExt cx="4581704" cy="1332866"/>
          </a:xfrm>
        </p:grpSpPr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1043608" y="1400432"/>
              <a:ext cx="4492219" cy="133286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190787" y="1949160"/>
              <a:ext cx="443452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>
                  <a:cs typeface="Arial" pitchFamily="34" charset="0"/>
                </a:rPr>
                <a:t>byte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cs typeface="Arial" pitchFamily="34" charset="0"/>
                </a:rPr>
                <a:t>short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 err="1">
                  <a:solidFill>
                    <a:srgbClr val="3333FF"/>
                  </a:solidFill>
                  <a:cs typeface="Arial" pitchFamily="34" charset="0"/>
                </a:rPr>
                <a:t>int</a:t>
              </a:r>
              <a:r>
                <a:rPr lang="da-DK" altLang="da-DK" sz="2400" b="1" dirty="0">
                  <a:cs typeface="Arial" pitchFamily="34" charset="0"/>
                </a:rPr>
                <a:t>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long</a:t>
              </a:r>
              <a:endParaRPr lang="da-DK" altLang="da-DK" sz="2400" b="1" dirty="0">
                <a:solidFill>
                  <a:srgbClr val="008000"/>
                </a:solidFill>
                <a:cs typeface="Arial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336544" y="2431939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8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2524990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741078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4783518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112361" y="1484784"/>
              <a:ext cx="810135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>
                  <a:solidFill>
                    <a:schemeClr val="tx1"/>
                  </a:solidFill>
                </a:rPr>
                <a:t>H</a:t>
              </a:r>
              <a:r>
                <a:rPr lang="da-DK" altLang="da-DK" sz="1800" b="1" dirty="0" smtClean="0">
                  <a:solidFill>
                    <a:schemeClr val="tx1"/>
                  </a:solidFill>
                </a:rPr>
                <a:t>eltal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 rot="16200000">
            <a:off x="3652969" y="242320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en-US" altLang="da-DK" sz="2400" b="1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12</a:t>
            </a:fld>
            <a:endParaRPr lang="da-DK" altLang="da-DK" sz="1800" b="1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66555" y="4464391"/>
            <a:ext cx="363343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X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</a:rPr>
              <a:t> Y angiver at et</a:t>
            </a:r>
            <a:r>
              <a:rPr lang="da-DK" altLang="da-DK" sz="16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udtryk af type X</a:t>
            </a:r>
            <a:b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kan assignes til variabler af type 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25973" y="2975650"/>
            <a:ext cx="1274019" cy="1266019"/>
            <a:chOff x="2793925" y="3027076"/>
            <a:chExt cx="1274019" cy="1266019"/>
          </a:xfrm>
        </p:grpSpPr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2793925" y="3027076"/>
              <a:ext cx="1274019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026420" y="3514832"/>
              <a:ext cx="832577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char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131840" y="3972032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2858151" y="3088743"/>
              <a:ext cx="716071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Tegn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6555" y="2975650"/>
            <a:ext cx="2062470" cy="1266019"/>
            <a:chOff x="605564" y="3027077"/>
            <a:chExt cx="2062470" cy="1266019"/>
          </a:xfrm>
        </p:grpSpPr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605564" y="3027077"/>
              <a:ext cx="2062470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965604" y="3517921"/>
              <a:ext cx="135996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boolean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1397652" y="3972032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669334" y="3088306"/>
              <a:ext cx="1842469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spc="-150" dirty="0" smtClean="0">
                  <a:solidFill>
                    <a:schemeClr val="tx1"/>
                  </a:solidFill>
                </a:rPr>
                <a:t>Sandhedsværdier</a:t>
              </a:r>
              <a:endParaRPr lang="da-DK" altLang="da-DK" sz="1800" b="1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6610417" y="4417728"/>
            <a:ext cx="118332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634889" y="5345399"/>
            <a:ext cx="145551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5245932" y="2585485"/>
            <a:ext cx="1728361" cy="3661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dirty="0"/>
              <a:t>Eksempel: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5225667" y="4412643"/>
            <a:ext cx="1399612" cy="7104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Lovligt:</a:t>
            </a:r>
          </a:p>
          <a:p>
            <a:pPr eaLnBrk="0" hangingPunct="0">
              <a:spcBef>
                <a:spcPts val="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int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≤ double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6084168" y="4596352"/>
            <a:ext cx="5072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225667" y="5390679"/>
            <a:ext cx="99768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Ulovligt: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6223352" y="5546544"/>
            <a:ext cx="368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220072" y="5819698"/>
            <a:ext cx="324036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kan ikke proppe en "stor" værdi ind i en "lille"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5232821" y="3767054"/>
            <a:ext cx="3299619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må gerne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assigne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en "lille" værdi til en "stor"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85659" y="1052736"/>
            <a:ext cx="2602765" cy="1321379"/>
            <a:chOff x="6085639" y="1392195"/>
            <a:chExt cx="2516419" cy="1321379"/>
          </a:xfrm>
        </p:grpSpPr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085639" y="1392195"/>
              <a:ext cx="2424047" cy="132137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168851" y="1481070"/>
              <a:ext cx="1194856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Reelle 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6220136" y="243198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7565550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6155257" y="1930571"/>
              <a:ext cx="2446801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 smtClean="0">
                  <a:cs typeface="Arial" pitchFamily="34" charset="0"/>
                </a:rPr>
                <a:t>float</a:t>
              </a:r>
              <a:r>
                <a:rPr lang="da-DK" altLang="da-DK" sz="2400" b="1" dirty="0" smtClean="0">
                  <a:cs typeface="Arial" pitchFamily="34" charset="0"/>
                </a:rPr>
                <a:t>  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solidFill>
                    <a:srgbClr val="3333FF"/>
                  </a:solidFill>
                  <a:cs typeface="Arial" pitchFamily="34" charset="0"/>
                </a:rPr>
                <a:t>double</a:t>
              </a:r>
            </a:p>
          </p:txBody>
        </p:sp>
      </p:grp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54360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6758269" y="160934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42168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3183047" y="161346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830661" y="161793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866554" y="5220000"/>
            <a:ext cx="3849462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Udtryk kan assignes til variabler hvis type er større eller lig udtrykkets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852033" y="5954563"/>
            <a:ext cx="323881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Parameterværdier kan være mindre end parametrenes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0" grpId="0" animBg="1"/>
      <p:bldP spid="28" grpId="0"/>
      <p:bldP spid="42" grpId="0" animBg="1"/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/>
      <p:bldP spid="57" grpId="0"/>
      <p:bldP spid="61" grpId="0"/>
      <p:bldP spid="62" grpId="0"/>
      <p:bldP spid="63" grpId="0"/>
      <p:bldP spid="64" grpId="0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Forfremmelse og begrænsning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6" y="1124522"/>
            <a:ext cx="7332934" cy="576286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forfremmes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"større type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</a:t>
            </a:r>
            <a:endParaRPr lang="da-DK" alt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648802" y="1732660"/>
            <a:ext cx="367035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udtrykket 7 bliver forfremmet til typen </a:t>
            </a:r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og variablen </a:t>
            </a:r>
            <a:r>
              <a:rPr lang="da-DK" dirty="0" smtClean="0"/>
              <a:t>d får </a:t>
            </a:r>
            <a:r>
              <a:rPr lang="da-DK" dirty="0"/>
              <a:t>værdien 7.0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211334" y="1900655"/>
            <a:ext cx="437467" cy="1298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043608" y="1700808"/>
            <a:ext cx="11293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932751" y="3897107"/>
            <a:ext cx="2319856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9426" y="3284984"/>
            <a:ext cx="7531386" cy="46810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30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ja-JP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begrænses</a:t>
            </a:r>
            <a:r>
              <a:rPr lang="da-DK" altLang="ja-JP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"mindre type"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762736" y="3930257"/>
            <a:ext cx="354556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udtrykket 3.5 bliver begrænset til typen </a:t>
            </a:r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og variablen i får værdien 3</a:t>
            </a:r>
            <a:br>
              <a:rPr lang="da-DK" dirty="0"/>
            </a:br>
            <a:r>
              <a:rPr lang="da-DK" dirty="0"/>
              <a:t>(ved at bortkaste decimalbrøken)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3325269" y="4099549"/>
            <a:ext cx="447869" cy="353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642642" y="2372153"/>
            <a:ext cx="3513534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Håndteres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automatisk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af oversætteren,</a:t>
            </a:r>
            <a:b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</a:b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det er nødvendigt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757667" y="4762643"/>
            <a:ext cx="2726260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Kræver et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eksplicit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type-cast (indsat af programmøren)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459495" y="4579209"/>
            <a:ext cx="110385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type-cast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1979712" y="4299398"/>
            <a:ext cx="887" cy="36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760438" y="5388868"/>
            <a:ext cx="272349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vi lærer om subklasser, vil vi se, at man også kan lave type-cast for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 pitchFamily="34" charset="0"/>
                <a:sym typeface="Wingdings" panose="05000000000000000000" pitchFamily="2" charset="2"/>
              </a:rPr>
              <a:t>Objekt typer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003760" y="1412776"/>
            <a:ext cx="2880320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/>
              <a:t>Eksempler på forfremmelse og begrænsning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03760" y="1412776"/>
            <a:ext cx="4033837" cy="1325620"/>
          </a:xfrm>
          <a:prstGeom prst="rect">
            <a:avLst/>
          </a:prstGeom>
          <a:noFill/>
          <a:ln w="28575"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(12.0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4.8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7926" y="3065373"/>
            <a:ext cx="3614073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9 +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*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-3.5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39632" y="3785453"/>
            <a:ext cx="309634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2.5)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02343" y="3065373"/>
            <a:ext cx="661745" cy="4022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= 5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47398" y="1710972"/>
            <a:ext cx="402500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12 forfremmes til 12.0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884080" y="1894045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187873" y="2184283"/>
            <a:ext cx="3618517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4.8 begrænses til heltallet 4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ved at smide decimalbrøken væk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884080" y="2509166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584" y="1011177"/>
            <a:ext cx="7056784" cy="37600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/>
              <a:t>Hvad er værdien af </a:t>
            </a:r>
            <a:r>
              <a:rPr lang="da-DK" altLang="da-DK" sz="2000" dirty="0" smtClean="0"/>
              <a:t>dette udtryk?</a:t>
            </a:r>
            <a:endParaRPr lang="da-DK" altLang="da-DK" sz="2000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4505533"/>
            <a:ext cx="5184576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Er nedenstående erklæringer lovlige?</a:t>
            </a:r>
            <a:endParaRPr lang="da-DK" altLang="da-DK" sz="20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957927" y="4953542"/>
            <a:ext cx="2232247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= 7;</a:t>
            </a: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i = d;</a:t>
            </a:r>
            <a:endParaRPr lang="en-US" altLang="da-DK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190174" y="5301208"/>
            <a:ext cx="601309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773008" y="5018856"/>
            <a:ext cx="3435100" cy="7617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Oversætteren kigger kun på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typerne</a:t>
            </a:r>
            <a:endParaRPr lang="da-DK" sz="1400" b="1" dirty="0" smtClean="0">
              <a:solidFill>
                <a:srgbClr val="0033CC"/>
              </a:solidFill>
              <a:latin typeface="+mn-lt"/>
              <a:ea typeface="ＭＳ Ｐゴシック" charset="0"/>
            </a:endParaRP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De aktuelle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værdier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 kendes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først, 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når programmet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køres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54" y="3805317"/>
            <a:ext cx="486156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8" y="6021288"/>
            <a:ext cx="6568440" cy="350520"/>
          </a:xfrm>
          <a:prstGeom prst="rect">
            <a:avLst/>
          </a:prstGeom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636202" y="4505533"/>
            <a:ext cx="721858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NEJ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7" grpId="0"/>
      <p:bldP spid="18" grpId="0" animBg="1"/>
      <p:bldP spid="19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Konstanter og wrapper typer</a:t>
            </a:r>
          </a:p>
        </p:txBody>
      </p:sp>
      <p:graphicFrame>
        <p:nvGraphicFramePr>
          <p:cNvPr id="2314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5030"/>
              </p:ext>
            </p:extLst>
          </p:nvPr>
        </p:nvGraphicFramePr>
        <p:xfrm>
          <a:off x="1750898" y="1124744"/>
          <a:ext cx="3708922" cy="3528394"/>
        </p:xfrm>
        <a:graphic>
          <a:graphicData uri="http://schemas.openxmlformats.org/drawingml/2006/table">
            <a:tbl>
              <a:tblPr/>
              <a:tblGrid>
                <a:gridCol w="185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Konstanter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-3215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'h'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576374"/>
              </p:ext>
            </p:extLst>
          </p:nvPr>
        </p:nvGraphicFramePr>
        <p:xfrm>
          <a:off x="5387812" y="1124744"/>
          <a:ext cx="1980730" cy="3528394"/>
        </p:xfrm>
        <a:graphic>
          <a:graphicData uri="http://schemas.openxmlformats.org/drawingml/2006/table">
            <a:tbl>
              <a:tblPr/>
              <a:tblGrid>
                <a:gridCol w="19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Wrapper type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eger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acter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 bwMode="auto">
          <a:xfrm>
            <a:off x="1246844" y="1528194"/>
            <a:ext cx="504054" cy="312494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1228" y="2916232"/>
            <a:ext cx="1187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 Primitive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 bwMode="auto">
          <a:xfrm flipH="1">
            <a:off x="7406639" y="1539624"/>
            <a:ext cx="359043" cy="311351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269738"/>
              </p:ext>
            </p:extLst>
          </p:nvPr>
        </p:nvGraphicFramePr>
        <p:xfrm>
          <a:off x="1742737" y="4925115"/>
          <a:ext cx="3652224" cy="396240"/>
        </p:xfrm>
        <a:graphic>
          <a:graphicData uri="http://schemas.openxmlformats.org/drawingml/2006/table">
            <a:tbl>
              <a:tblPr/>
              <a:tblGrid>
                <a:gridCol w="185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String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"hello"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765682" y="2916232"/>
            <a:ext cx="8403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Objekt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1165640">
            <a:off x="6633905" y="560018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652120" y="4799669"/>
            <a:ext cx="3312368" cy="35752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800" spc="-100" dirty="0" smtClean="0"/>
              <a:t>Detaljer kan findes i Appendix B</a:t>
            </a:r>
            <a:endParaRPr lang="da-DK" altLang="da-DK" sz="1800" spc="-100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6439" y="5474264"/>
            <a:ext cx="6014784" cy="1243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er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objekt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Derfor behøver den ingen wrapper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Tekststrenge bruges så ofte, at Java tillader, at String konstanter kan skabes ved a skrive "…" (i stedet for at bruge new operatoren)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objekter er </a:t>
            </a:r>
            <a:r>
              <a:rPr lang="da-DK" sz="1400" b="1" dirty="0" err="1" smtClean="0">
                <a:solidFill>
                  <a:srgbClr val="0033CC"/>
                </a:solidFill>
                <a:latin typeface="+mn-lt"/>
                <a:ea typeface="ＭＳ Ｐゴシック" charset="0"/>
              </a:rPr>
              <a:t>imutable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 (deres værdi kan ikke ændres)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0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89" y="260350"/>
            <a:ext cx="79913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Identitet versus </a:t>
            </a:r>
            <a:r>
              <a:rPr lang="da-DK" sz="3200" dirty="0" smtClean="0"/>
              <a:t>lighed</a:t>
            </a:r>
            <a:r>
              <a:rPr lang="da-DK" altLang="da-DK" sz="3200" noProof="0" dirty="0" smtClean="0"/>
              <a:t> (magen til)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1089" y="1052736"/>
            <a:ext cx="8532440" cy="23042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det virkelige liv skelner vi mellem objekter, der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identiske,</a:t>
            </a:r>
            <a:r>
              <a:rPr lang="da-DK" altLang="da-DK" sz="2000" kern="0" dirty="0" smtClean="0"/>
              <a:t> og objekter, der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ligner</a:t>
            </a:r>
            <a:r>
              <a:rPr lang="da-DK" altLang="da-DK" sz="2000" kern="0" dirty="0" smtClean="0">
                <a:solidFill>
                  <a:srgbClr val="0033CC"/>
                </a:solidFill>
              </a:rPr>
              <a:t> </a:t>
            </a:r>
            <a:r>
              <a:rPr lang="da-DK" altLang="da-DK" sz="2000" kern="0" dirty="0" smtClean="0"/>
              <a:t>hinanden</a:t>
            </a:r>
            <a:endParaRPr lang="da-DK" altLang="da-DK" sz="2000" kern="0" dirty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To personer er ikke identiske, selvom de hedder det samme og er født samme dag (feltvariablerne har samme værdier)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fortæller tjeneren, at man vil have samme pizza som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dem ved nabobordet, kommer han med en der ligner (dvs. er magen til)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graphicFrame>
        <p:nvGraphicFramePr>
          <p:cNvPr id="2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87411"/>
              </p:ext>
            </p:extLst>
          </p:nvPr>
        </p:nvGraphicFramePr>
        <p:xfrm>
          <a:off x="829506" y="3391980"/>
          <a:ext cx="7918667" cy="2376264"/>
        </p:xfrm>
        <a:graphic>
          <a:graphicData uri="http://schemas.openxmlformats.org/drawingml/2006/table">
            <a:tbl>
              <a:tblPr/>
              <a:tblGrid>
                <a:gridCol w="208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Java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Semantik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==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operatoren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Primitiv typer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værdi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objekt (det er ikke nok at </a:t>
                      </a:r>
                      <a:r>
                        <a:rPr kumimoji="0" lang="da-DK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feltvariablerne har samme værdier)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equals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metoden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Lighed (feltvariablerne har samme værdier)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== operatoren  versus  equals metoden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611560" y="1484784"/>
            <a:ext cx="3355531" cy="2232248"/>
            <a:chOff x="5796136" y="4293096"/>
            <a:chExt cx="3355531" cy="2232248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5796136" y="4293096"/>
              <a:ext cx="3355531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 Box 5"/>
            <p:cNvSpPr txBox="1">
              <a:spLocks noChangeArrowheads="1"/>
            </p:cNvSpPr>
            <p:nvPr/>
          </p:nvSpPr>
          <p:spPr bwMode="auto">
            <a:xfrm>
              <a:off x="6012160" y="5795800"/>
              <a:ext cx="3096344" cy="5637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 </a:t>
              </a: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== </a:t>
              </a: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p2  </a:t>
              </a:r>
              <a:r>
                <a:rPr lang="en-AU" sz="1400" b="1" dirty="0" smtClean="0">
                  <a:solidFill>
                    <a:srgbClr val="FF0000"/>
                  </a:solidFill>
                  <a:ea typeface="ＭＳ Ｐゴシック" charset="0"/>
                </a:rPr>
                <a:t>evaluerer </a:t>
              </a:r>
              <a:r>
                <a:rPr lang="en-AU" sz="1400" b="1" dirty="0" err="1">
                  <a:solidFill>
                    <a:srgbClr val="FF0000"/>
                  </a:solidFill>
                  <a:ea typeface="ＭＳ Ｐゴシック" charset="0"/>
                </a:rPr>
                <a:t>til</a:t>
              </a:r>
              <a:r>
                <a:rPr lang="en-AU" sz="1400" b="1" dirty="0">
                  <a:solidFill>
                    <a:srgbClr val="FF0000"/>
                  </a:solidFill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ea typeface="ＭＳ Ｐゴシック" charset="0"/>
                </a:rPr>
                <a:t>false</a:t>
              </a:r>
            </a:p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p1.equals(p2)</a:t>
              </a:r>
              <a:r>
                <a:rPr lang="en-AU" sz="1400" b="1" dirty="0" smtClean="0">
                  <a:solidFill>
                    <a:srgbClr val="000000"/>
                  </a:solidFill>
                  <a:latin typeface="Helvetica" charset="0"/>
                  <a:ea typeface="ＭＳ Ｐゴシック" charset="0"/>
                </a:rPr>
                <a:t>   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evaluerer </a:t>
              </a:r>
              <a:r>
                <a:rPr lang="en-AU" sz="1400" b="1" dirty="0" err="1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til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latin typeface="Helvetica" charset="0"/>
                  <a:ea typeface="ＭＳ Ｐゴシック" charset="0"/>
                </a:rPr>
                <a:t>true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17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17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7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16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6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1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17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16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16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6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7647882" y="5245382"/>
              <a:ext cx="311861" cy="410784"/>
              <a:chOff x="875763" y="4227120"/>
              <a:chExt cx="311861" cy="410784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15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16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158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993936" y="4227120"/>
                <a:ext cx="193688" cy="28003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00" name="Group 199"/>
          <p:cNvGrpSpPr/>
          <p:nvPr/>
        </p:nvGrpSpPr>
        <p:grpSpPr>
          <a:xfrm>
            <a:off x="4572000" y="1484784"/>
            <a:ext cx="3384376" cy="2232248"/>
            <a:chOff x="5796136" y="4293096"/>
            <a:chExt cx="3198715" cy="2232248"/>
          </a:xfrm>
        </p:grpSpPr>
        <p:sp>
          <p:nvSpPr>
            <p:cNvPr id="201" name="Rectangle 200"/>
            <p:cNvSpPr/>
            <p:nvPr/>
          </p:nvSpPr>
          <p:spPr bwMode="auto">
            <a:xfrm>
              <a:off x="5796136" y="4293096"/>
              <a:ext cx="3198715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22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22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22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21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21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2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213" name="Group 21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21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21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21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06" name="Group 205"/>
            <p:cNvGrpSpPr/>
            <p:nvPr/>
          </p:nvGrpSpPr>
          <p:grpSpPr>
            <a:xfrm>
              <a:off x="7239636" y="5229200"/>
              <a:ext cx="644592" cy="426966"/>
              <a:chOff x="467517" y="4210938"/>
              <a:chExt cx="644592" cy="42696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20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21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208" name="AutoShape 26"/>
              <p:cNvCxnSpPr>
                <a:cxnSpLocks noChangeShapeType="1"/>
              </p:cNvCxnSpPr>
              <p:nvPr/>
            </p:nvCxnSpPr>
            <p:spPr bwMode="auto">
              <a:xfrm flipH="1" flipV="1">
                <a:off x="467517" y="4210938"/>
                <a:ext cx="526419" cy="29621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4809034" y="2992931"/>
            <a:ext cx="3147342" cy="5637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 </a:t>
            </a: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== </a:t>
            </a: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p2  </a:t>
            </a:r>
            <a:r>
              <a:rPr lang="en-AU" sz="1400" b="1" dirty="0" smtClean="0">
                <a:solidFill>
                  <a:srgbClr val="FF0000"/>
                </a:solidFill>
                <a:ea typeface="ＭＳ Ｐゴシック" charset="0"/>
              </a:rPr>
              <a:t>evaluerer </a:t>
            </a:r>
            <a:r>
              <a:rPr lang="en-AU" sz="1400" b="1" dirty="0" err="1">
                <a:solidFill>
                  <a:srgbClr val="FF0000"/>
                </a:solidFill>
                <a:ea typeface="ＭＳ Ｐゴシック" charset="0"/>
              </a:rPr>
              <a:t>til</a:t>
            </a:r>
            <a:r>
              <a:rPr lang="en-AU" sz="1400" b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ea typeface="ＭＳ Ｐゴシック" charset="0"/>
              </a:rPr>
              <a:t>true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p1.equals(p2)</a:t>
            </a:r>
            <a:r>
              <a:rPr lang="en-AU" sz="1400" b="1" dirty="0" smtClean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evaluerer </a:t>
            </a:r>
            <a:r>
              <a:rPr lang="en-AU" sz="1400" b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til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latin typeface="Helvetica" charset="0"/>
                <a:ea typeface="ＭＳ Ｐゴシック" charset="0"/>
              </a:rPr>
              <a:t>true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2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60" y="1420791"/>
            <a:ext cx="5097221" cy="5306580"/>
          </a:xfrm>
          <a:prstGeom prst="rect">
            <a:avLst/>
          </a:prstGeom>
        </p:spPr>
      </p:pic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479951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Sammenligning af tekststrenge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997237" y="1668450"/>
            <a:ext cx="5184576" cy="504056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s1 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Peter";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String s2 </a:t>
            </a:r>
            <a:r>
              <a:rPr lang="da-DK" altLang="da-DK" sz="1800" kern="0" dirty="0">
                <a:solidFill>
                  <a:srgbClr val="002060"/>
                </a:solidFill>
              </a:rPr>
              <a:t>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Petersen".</a:t>
            </a:r>
            <a:r>
              <a:rPr lang="da-DK" altLang="da-DK" sz="1800" kern="0" dirty="0" err="1" smtClean="0">
                <a:solidFill>
                  <a:srgbClr val="002060"/>
                </a:solidFill>
              </a:rPr>
              <a:t>substring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(0,5);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"Peter"  (String)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</a:t>
            </a:r>
            <a:r>
              <a:rPr lang="da-DK" altLang="da-DK" sz="1800" kern="0" dirty="0">
                <a:solidFill>
                  <a:srgbClr val="008000"/>
                </a:solidFill>
              </a:rPr>
              <a:t>"  (String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s1 ==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false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s1.equals(s2)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s2.equals(s1)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s3 </a:t>
            </a:r>
            <a:r>
              <a:rPr lang="da-DK" altLang="da-DK" sz="1800" kern="0" dirty="0">
                <a:solidFill>
                  <a:srgbClr val="002060"/>
                </a:solidFill>
              </a:rPr>
              <a:t>= "Peter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";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 == s3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true   (boolean)</a:t>
            </a:r>
          </a:p>
          <a:p>
            <a:pPr marL="444500" indent="-444500" eaLnBrk="1" hangingPunct="1">
              <a:buNone/>
            </a:pP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</a:pPr>
            <a:endParaRPr lang="da-DK" altLang="da-DK" sz="2000" kern="0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/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493181" y="1014911"/>
            <a:ext cx="2376264" cy="36004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/>
              <a:t>BlueJ's </a:t>
            </a:r>
            <a:r>
              <a:rPr lang="da-DK" altLang="da-DK" sz="2000" kern="0" dirty="0" err="1" smtClean="0"/>
              <a:t>code</a:t>
            </a:r>
            <a:r>
              <a:rPr lang="da-DK" altLang="da-DK" sz="2000" kern="0" dirty="0" smtClean="0"/>
              <a:t> </a:t>
            </a:r>
            <a:r>
              <a:rPr lang="da-DK" altLang="da-DK" sz="2000" kern="0" dirty="0" err="1" smtClean="0"/>
              <a:t>pad</a:t>
            </a:r>
            <a:endParaRPr lang="da-DK" altLang="da-DK" sz="2000" kern="0" dirty="0"/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3873624" y="3396642"/>
            <a:ext cx="1749654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==  operatoren tester identitet</a:t>
            </a:r>
          </a:p>
          <a:p>
            <a:pPr algn="l"/>
            <a:r>
              <a:rPr lang="da-DK" dirty="0" smtClean="0"/>
              <a:t>(samme objekt)</a:t>
            </a:r>
            <a:endParaRPr lang="da-DK" dirty="0"/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107524" y="1510747"/>
            <a:ext cx="2632154" cy="11515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Tekststrenge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skal </a:t>
            </a:r>
            <a:r>
              <a:rPr lang="da-DK" sz="1600" b="1" dirty="0">
                <a:ln w="11430"/>
                <a:solidFill>
                  <a:srgbClr val="FF0000"/>
                </a:solidFill>
              </a:rPr>
              <a:t>altid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sammenlignes ved hjælp af </a:t>
            </a:r>
            <a:r>
              <a:rPr lang="da-DK" sz="1600" b="1" dirty="0">
                <a:ln w="11430"/>
                <a:solidFill>
                  <a:srgbClr val="008000"/>
                </a:solidFill>
              </a:rPr>
              <a:t>equals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metoden</a:t>
            </a:r>
          </a:p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8000"/>
                </a:solidFill>
              </a:rPr>
              <a:t>Aldrig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 ved hjælp af </a:t>
            </a:r>
            <a:r>
              <a:rPr lang="da-DK" sz="1600" b="1" dirty="0" smtClean="0">
                <a:ln w="11430"/>
                <a:solidFill>
                  <a:srgbClr val="008000"/>
                </a:solidFill>
              </a:rPr>
              <a:t>==</a:t>
            </a:r>
            <a:endParaRPr lang="da-DK" sz="1600" b="1" dirty="0">
              <a:ln w="11430"/>
              <a:solidFill>
                <a:srgbClr val="008000"/>
              </a:solidFill>
            </a:endParaRPr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 flipH="1" flipV="1">
            <a:off x="2572430" y="3810858"/>
            <a:ext cx="1281869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>
            <a:off x="3127760" y="4484318"/>
            <a:ext cx="820396" cy="40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3161942" y="5129302"/>
            <a:ext cx="726393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3848957" y="4376956"/>
            <a:ext cx="1799959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en-AU" dirty="0" smtClean="0"/>
              <a:t>equals </a:t>
            </a:r>
            <a:r>
              <a:rPr lang="en-AU" dirty="0" err="1" smtClean="0"/>
              <a:t>metoden</a:t>
            </a:r>
            <a:r>
              <a:rPr lang="en-AU" dirty="0" smtClean="0"/>
              <a:t> </a:t>
            </a:r>
            <a:r>
              <a:rPr lang="da-DK" dirty="0" smtClean="0"/>
              <a:t>tester lighed</a:t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magen til)</a:t>
            </a:r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 flipH="1" flipV="1">
            <a:off x="3317548" y="6440595"/>
            <a:ext cx="726249" cy="376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635896" y="5803665"/>
            <a:ext cx="403244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Oversætteren har fundet ud af at s1 og s3 er ens og har kun oprettet ét String objekt, som både </a:t>
            </a:r>
            <a:r>
              <a:rPr lang="da-DK" dirty="0" err="1" smtClean="0"/>
              <a:t>s1</a:t>
            </a:r>
            <a:r>
              <a:rPr lang="da-DK" dirty="0" smtClean="0"/>
              <a:t> og </a:t>
            </a:r>
            <a:r>
              <a:rPr lang="da-DK" dirty="0" err="1" smtClean="0"/>
              <a:t>s3</a:t>
            </a:r>
            <a:r>
              <a:rPr lang="da-DK" dirty="0" smtClean="0"/>
              <a:t> peger på</a:t>
            </a:r>
            <a:endParaRPr lang="da-DK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941148" y="4628641"/>
            <a:ext cx="3055260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spc="-40" dirty="0"/>
              <a:t>Men går det så ikke galt, hvis </a:t>
            </a:r>
            <a:r>
              <a:rPr lang="da-DK" dirty="0" err="1"/>
              <a:t>s1</a:t>
            </a:r>
            <a:r>
              <a:rPr lang="da-DK" dirty="0"/>
              <a:t> eller </a:t>
            </a:r>
            <a:r>
              <a:rPr lang="da-DK" dirty="0" err="1"/>
              <a:t>s3</a:t>
            </a:r>
            <a:r>
              <a:rPr lang="da-DK" dirty="0"/>
              <a:t> ændrer </a:t>
            </a:r>
            <a:r>
              <a:rPr lang="da-DK" dirty="0" smtClean="0"/>
              <a:t>værdi?</a:t>
            </a:r>
            <a:endParaRPr lang="da-DK" dirty="0"/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dirty="0"/>
              <a:t>Så ændrer den anden jo også </a:t>
            </a:r>
            <a:r>
              <a:rPr lang="da-DK" dirty="0" smtClean="0"/>
              <a:t>værdi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941148" y="2961174"/>
            <a:ext cx="3039195" cy="15670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spc="-40" dirty="0" smtClean="0"/>
              <a:t>String objekter er </a:t>
            </a:r>
            <a:r>
              <a:rPr lang="da-DK" spc="-40" dirty="0" err="1" smtClean="0">
                <a:solidFill>
                  <a:srgbClr val="008000"/>
                </a:solidFill>
              </a:rPr>
              <a:t>immutable</a:t>
            </a:r>
            <a:endParaRPr lang="da-DK" spc="-40" dirty="0"/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dirty="0" smtClean="0"/>
              <a:t>Når de først er skabt, kan de ikke ændres</a:t>
            </a:r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dirty="0" smtClean="0"/>
              <a:t>Derfor kan oversætteren uden problemer genbruge String objekter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87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1" grpId="0" animBg="1"/>
      <p:bldP spid="72" grpId="0" animBg="1"/>
      <p:bldP spid="74" grpId="0" animBg="1"/>
      <p:bldP spid="69" grpId="0" animBg="1"/>
      <p:bldP spid="76" grpId="0" animBg="1"/>
      <p:bldP spid="7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Køreprøveopgaverne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766829" y="1052736"/>
            <a:ext cx="812565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 </a:t>
            </a:r>
            <a:r>
              <a:rPr lang="da-DK" sz="2000" dirty="0"/>
              <a:t>opgavesæt, som vi bruger ved køreprøven, </a:t>
            </a:r>
            <a:r>
              <a:rPr lang="da-DK" sz="2000" dirty="0" smtClean="0"/>
              <a:t>ligner hinanden </a:t>
            </a:r>
            <a:r>
              <a:rPr lang="da-DK" sz="2000" dirty="0"/>
              <a:t>til </a:t>
            </a:r>
            <a:r>
              <a:rPr lang="da-DK" sz="2000" dirty="0" smtClean="0"/>
              <a:t>forveksling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Man skal først lave en klasse, der beskriver en specificeret slags objekter (f.eks. mobiltelefoner eller pirater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</a:t>
            </a:r>
            <a:r>
              <a:rPr lang="da-DK" sz="1800" dirty="0" smtClean="0"/>
              <a:t>klasse </a:t>
            </a:r>
            <a:r>
              <a:rPr lang="da-DK" sz="1800" dirty="0"/>
              <a:t>(f.eks. en webshop eller et piratskib), som ved hjælp af en arrayliste referer til et antal objekter af den første </a:t>
            </a:r>
            <a:r>
              <a:rPr lang="da-DK" sz="1800" dirty="0" smtClean="0"/>
              <a:t>klasse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Så skal man lave to metoder, som arbejder på </a:t>
            </a:r>
            <a:r>
              <a:rPr lang="da-DK" sz="1800" dirty="0" smtClean="0"/>
              <a:t>objektsamlingen</a:t>
            </a:r>
            <a:br>
              <a:rPr lang="da-DK" sz="1800" dirty="0" smtClean="0"/>
            </a:br>
            <a:r>
              <a:rPr lang="da-DK" sz="1800" dirty="0" smtClean="0"/>
              <a:t>(</a:t>
            </a:r>
            <a:r>
              <a:rPr lang="da-DK" sz="1800" dirty="0"/>
              <a:t>f.eks. finder en mobiltelefon i et givet prisinterval, den billigste mobiltelefon, de pirater der har mest guld eller den samlede </a:t>
            </a:r>
            <a:r>
              <a:rPr lang="da-DK" sz="1800" dirty="0" smtClean="0"/>
              <a:t>mængde </a:t>
            </a:r>
            <a:r>
              <a:rPr lang="da-DK" sz="1800" dirty="0"/>
              <a:t>af guld hos de pirater, der er ombord på skibet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metode, der udskriver de objekter man </a:t>
            </a:r>
            <a:r>
              <a:rPr lang="da-DK" sz="1800" dirty="0" smtClean="0"/>
              <a:t>har </a:t>
            </a:r>
            <a:r>
              <a:rPr lang="da-DK" sz="1800" dirty="0"/>
              <a:t>(f.eks. web-shoppens ejer og de mobiltelefoner den indeholder eller piratskibets navn og de pirater der er ombord på det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Til sidst skal man ved hjælp af funktionel programmering lave yderligere to metoder, som arbejder på </a:t>
            </a:r>
            <a:r>
              <a:rPr lang="da-DK" sz="1800" dirty="0" smtClean="0"/>
              <a:t>objektsamlingen (disse </a:t>
            </a:r>
            <a:r>
              <a:rPr lang="da-DK" sz="1800" dirty="0"/>
              <a:t>to opgaver findes kun i sættene fra 2018 og </a:t>
            </a:r>
            <a:r>
              <a:rPr lang="da-DK" sz="1800" dirty="0" smtClean="0"/>
              <a:t>frem)</a:t>
            </a:r>
            <a:endParaRPr lang="da-DK" sz="18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0970" y="3291089"/>
            <a:ext cx="1365741" cy="10746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Her er 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algoritme-skabeloner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nyttige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880107" y="3465924"/>
            <a:ext cx="28803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9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Algoritmeskabeloner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12642" y="1484784"/>
            <a:ext cx="4983086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findOnePixel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spc="-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color) 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87287" y="3501008"/>
            <a:ext cx="4999475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findOnePerson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15038" y="4543437"/>
            <a:ext cx="2525312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person,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4888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ét element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35896" y="2749142"/>
            <a:ext cx="21602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pixel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940350" y="2421515"/>
            <a:ext cx="3024336" cy="1918474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da-DK" altLang="da-DK" sz="1400" kern="0" dirty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 består begge af en if sætning inde i en for </a:t>
            </a:r>
            <a:r>
              <a:rPr lang="da-DK" altLang="da-DK" sz="14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 løkke efterfulgt af return null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eneste, der er forskelligt, er den betingelse, der testes, og de typer, der er involveret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Køreprøveopgaverne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6187" y="994546"/>
            <a:ext cx="8197659" cy="574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Da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ligner hinanden så meget, er det ikke særligt vanskeligt at løse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dem – det kræver ingen gode idéer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Men </a:t>
            </a:r>
            <a:r>
              <a:rPr lang="da-DK" sz="1800" dirty="0"/>
              <a:t>til gengæld kræver det masser af træning, således, at I kan bruge Javas sprogkonstruktioner </a:t>
            </a:r>
            <a:r>
              <a:rPr lang="da-DK" sz="1800" b="1" dirty="0">
                <a:solidFill>
                  <a:srgbClr val="008000"/>
                </a:solidFill>
              </a:rPr>
              <a:t>hurtigt og </a:t>
            </a:r>
            <a:r>
              <a:rPr lang="da-DK" sz="1800" b="1" dirty="0" smtClean="0">
                <a:solidFill>
                  <a:srgbClr val="008000"/>
                </a:solidFill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skal kunne huske, hvordan man skriver de forskellige ting i </a:t>
            </a:r>
            <a:r>
              <a:rPr lang="da-DK" sz="1800" dirty="0" smtClean="0"/>
              <a:t>Java uden </a:t>
            </a:r>
            <a:r>
              <a:rPr lang="da-DK" sz="1800" dirty="0"/>
              <a:t>brug af hjælpemidler </a:t>
            </a:r>
            <a:r>
              <a:rPr lang="da-DK" sz="1800" dirty="0" smtClean="0"/>
              <a:t>(bortset </a:t>
            </a:r>
            <a:r>
              <a:rPr lang="da-DK" sz="1800" dirty="0"/>
              <a:t>fra Javas klassebibliotek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</a:t>
            </a:r>
            <a:r>
              <a:rPr lang="da-DK" sz="1800" dirty="0"/>
              <a:t>I ikke har trænet det igen og igen, kan I ikke nå </a:t>
            </a:r>
            <a:r>
              <a:rPr lang="da-DK" sz="1800" dirty="0" smtClean="0"/>
              <a:t>det på </a:t>
            </a:r>
            <a:r>
              <a:rPr lang="da-DK" sz="1800" dirty="0"/>
              <a:t>de 30 minutter, der er til </a:t>
            </a:r>
            <a:r>
              <a:rPr lang="da-DK" sz="1800" dirty="0" smtClean="0"/>
              <a:t>rådighed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 at hjælpe jer, har vi lavet nogle videoer, som detaljeret viser, hvordan man løser forskellige køreprøveopgaver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Phone, </a:t>
            </a:r>
            <a:r>
              <a:rPr lang="da-DK" sz="1800" smtClean="0"/>
              <a:t>Pirate, </a:t>
            </a:r>
            <a:r>
              <a:rPr lang="da-DK" sz="1800" dirty="0" smtClean="0"/>
              <a:t>Car og Turtle viser hvordan de løses ved hjælp af imperative programmering (det som I har lært indtil nu)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</a:t>
            </a:r>
            <a:r>
              <a:rPr lang="da-DK" sz="1800" dirty="0" err="1" smtClean="0"/>
              <a:t>Penguin</a:t>
            </a:r>
            <a:r>
              <a:rPr lang="da-DK" sz="1800" dirty="0" smtClean="0"/>
              <a:t> viser, hvordan de løses ved hjælp af funktionel programmering (som I vil lære om ved den sidste forelæsning i uge 5)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utrolig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vigtigt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I ser disse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inden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øvelserne i uge 5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(gerne flere gange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)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sp>
        <p:nvSpPr>
          <p:cNvPr id="6" name="Rectangle 5"/>
          <p:cNvSpPr/>
          <p:nvPr/>
        </p:nvSpPr>
        <p:spPr>
          <a:xfrm rot="21165640">
            <a:off x="6623244" y="3228535"/>
            <a:ext cx="143068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508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2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2)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109025"/>
            <a:ext cx="8352928" cy="44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I Skildpadde 1 tegnede I forskellige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7947" y="3337668"/>
            <a:ext cx="8352928" cy="71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Nu skal I, ved hjælp af </a:t>
            </a:r>
            <a:r>
              <a:rPr lang="da-DK" sz="2000" kern="0" dirty="0" smtClean="0">
                <a:solidFill>
                  <a:srgbClr val="008000"/>
                </a:solidFill>
              </a:rPr>
              <a:t>rekursive </a:t>
            </a:r>
            <a:r>
              <a:rPr lang="da-DK" sz="2000" kern="0" dirty="0"/>
              <a:t>metoder, tegne </a:t>
            </a:r>
            <a:r>
              <a:rPr lang="da-DK" sz="2000" kern="0" dirty="0" smtClean="0"/>
              <a:t>mere komplekse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5047" y="1713196"/>
            <a:ext cx="1043940" cy="99568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611" y="1751661"/>
            <a:ext cx="1028700" cy="99758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099875" y="1572368"/>
            <a:ext cx="1229360" cy="121920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2267744" y="4218781"/>
            <a:ext cx="1461770" cy="151447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4098697" y="4201009"/>
            <a:ext cx="1596390" cy="138112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8"/>
          <a:stretch>
            <a:fillRect/>
          </a:stretch>
        </p:blipFill>
        <p:spPr>
          <a:xfrm>
            <a:off x="6249794" y="4199066"/>
            <a:ext cx="1533525" cy="15144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683568" y="4198107"/>
            <a:ext cx="1171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9" y="2811668"/>
            <a:ext cx="265747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Koch kurver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22</a:t>
            </a:fld>
            <a:endParaRPr lang="da-DK" altLang="da-DK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3" y="3866032"/>
            <a:ext cx="2643188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3854"/>
            <a:ext cx="26050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1" y="6032326"/>
            <a:ext cx="25527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4006" y="1861570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1779" y="294169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006" y="394980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81196" y="4880198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11560" y="618205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4374" y="2760495"/>
            <a:ext cx="2443039" cy="859179"/>
            <a:chOff x="714374" y="2317409"/>
            <a:chExt cx="2443039" cy="859179"/>
          </a:xfrm>
        </p:grpSpPr>
        <p:sp>
          <p:nvSpPr>
            <p:cNvPr id="5" name="Trapezoid 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rapezoid 20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rapezoid 21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rapezoid 22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5038" y="3749804"/>
            <a:ext cx="2443039" cy="859179"/>
            <a:chOff x="735038" y="3306718"/>
            <a:chExt cx="2443039" cy="859179"/>
          </a:xfrm>
        </p:grpSpPr>
        <p:sp>
          <p:nvSpPr>
            <p:cNvPr id="27" name="Trapezoid 26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rapezoid 27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rapezoid 28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rapezoid 29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7" y="4867724"/>
            <a:ext cx="25241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95225" y="50299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43098" y="4761383"/>
            <a:ext cx="2443039" cy="859179"/>
            <a:chOff x="735038" y="3306718"/>
            <a:chExt cx="2443039" cy="859179"/>
          </a:xfrm>
        </p:grpSpPr>
        <p:sp>
          <p:nvSpPr>
            <p:cNvPr id="36" name="Trapezoid 35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rapezoid 36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rapezoid 37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rapezoid 38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851920" y="1313312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Koch(n)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60960" y="1124744"/>
            <a:ext cx="3566276" cy="1542272"/>
            <a:chOff x="4662045" y="1668642"/>
            <a:chExt cx="2493899" cy="1078512"/>
          </a:xfrm>
        </p:grpSpPr>
        <p:grpSp>
          <p:nvGrpSpPr>
            <p:cNvPr id="40" name="Group 39"/>
            <p:cNvGrpSpPr/>
            <p:nvPr/>
          </p:nvGrpSpPr>
          <p:grpSpPr>
            <a:xfrm>
              <a:off x="4662045" y="1668642"/>
              <a:ext cx="2493899" cy="863160"/>
              <a:chOff x="735038" y="3302737"/>
              <a:chExt cx="2493899" cy="863160"/>
            </a:xfrm>
          </p:grpSpPr>
          <p:sp>
            <p:nvSpPr>
              <p:cNvPr id="41" name="Trapezoid 40"/>
              <p:cNvSpPr/>
              <p:nvPr/>
            </p:nvSpPr>
            <p:spPr bwMode="auto">
              <a:xfrm>
                <a:off x="735038" y="388490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rapezoid 41"/>
              <p:cNvSpPr/>
              <p:nvPr/>
            </p:nvSpPr>
            <p:spPr bwMode="auto">
              <a:xfrm rot="17960254">
                <a:off x="1239240" y="3585263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rapezoid 42"/>
              <p:cNvSpPr/>
              <p:nvPr/>
            </p:nvSpPr>
            <p:spPr bwMode="auto">
              <a:xfrm>
                <a:off x="2390860" y="387488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 bwMode="auto">
              <a:xfrm rot="3591053">
                <a:off x="1882220" y="3581282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4751772" y="2336775"/>
              <a:ext cx="73689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 rot="17971404">
              <a:off x="5277311" y="1957797"/>
              <a:ext cx="771981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 rot="3600431">
              <a:off x="5754446" y="2117128"/>
              <a:ext cx="9997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6398033" y="2329792"/>
              <a:ext cx="7553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</p:grp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812806" y="3587873"/>
            <a:ext cx="5143188" cy="25774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   </a:t>
            </a:r>
            <a:endParaRPr lang="en-US" altLang="da-DK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81340" y="3193650"/>
            <a:ext cx="4463068" cy="39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7" y="1388167"/>
            <a:ext cx="2459123" cy="1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539552" y="1124744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6588224" y="1307618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960960" y="2492896"/>
            <a:ext cx="3593522" cy="11022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5392757" y="2504657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47133" y="5886832"/>
            <a:ext cx="2443039" cy="859179"/>
            <a:chOff x="714374" y="2317409"/>
            <a:chExt cx="2443039" cy="859179"/>
          </a:xfrm>
        </p:grpSpPr>
        <p:sp>
          <p:nvSpPr>
            <p:cNvPr id="55" name="Trapezoid 5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rapezoid 55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rapezoid 56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Trapezoid 58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3919352" y="69484"/>
            <a:ext cx="3734515" cy="8617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Koch kurve af grad n (hvo</a:t>
            </a:r>
            <a:r>
              <a:rPr lang="da-DK" altLang="da-DK" sz="1600" b="1" dirty="0">
                <a:solidFill>
                  <a:srgbClr val="0000FF"/>
                </a:solidFill>
              </a:rPr>
              <a:t>r n ≥ 1)</a:t>
            </a:r>
            <a:br>
              <a:rPr lang="da-DK" altLang="da-DK" sz="1600" b="1" dirty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fire Koch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38666" y="1636566"/>
            <a:ext cx="2443039" cy="859179"/>
            <a:chOff x="714374" y="2317409"/>
            <a:chExt cx="2443039" cy="859179"/>
          </a:xfrm>
        </p:grpSpPr>
        <p:sp>
          <p:nvSpPr>
            <p:cNvPr id="62" name="Trapezoid 61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rapezoid 63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rapezoid 64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rapezoid 65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5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 animBg="1"/>
      <p:bldP spid="58" grpId="0"/>
      <p:bldP spid="63" grpId="0"/>
      <p:bldP spid="52" grpId="0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563888" y="2006252"/>
            <a:ext cx="172819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Sierpinksi</a:t>
            </a:r>
            <a:r>
              <a:rPr lang="da-DK" altLang="da-DK" sz="1800" kern="0" dirty="0" smtClean="0"/>
              <a:t>(n)</a:t>
            </a:r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2699792" y="3710725"/>
            <a:ext cx="6367297" cy="30491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first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to start position for second triangle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second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to start position for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third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to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position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start 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triangle(size);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2699792" y="3356992"/>
            <a:ext cx="4130342" cy="32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843859" y="2003380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smtClean="0"/>
              <a:t>Sierpinski</a:t>
            </a:r>
            <a:r>
              <a:rPr lang="da-DK" altLang="da-DK" sz="3200" noProof="0" dirty="0" smtClean="0">
                <a:ea typeface="ＭＳ Ｐゴシック" pitchFamily="34" charset="-128"/>
              </a:rPr>
              <a:t> kurver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5" y="5288235"/>
            <a:ext cx="1628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6" y="3869010"/>
            <a:ext cx="1647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09" y="2489398"/>
            <a:ext cx="1743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51" y="1042251"/>
            <a:ext cx="16478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2661" y="313616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99915" y="4503359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9915" y="59534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5903" y="1741143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89228" y="1194188"/>
            <a:ext cx="2028051" cy="1874772"/>
            <a:chOff x="4445561" y="926051"/>
            <a:chExt cx="2028051" cy="1874772"/>
          </a:xfrm>
        </p:grpSpPr>
        <p:sp>
          <p:nvSpPr>
            <p:cNvPr id="5" name="Isosceles Triangle 4"/>
            <p:cNvSpPr/>
            <p:nvPr/>
          </p:nvSpPr>
          <p:spPr bwMode="auto">
            <a:xfrm rot="3600000">
              <a:off x="5544185" y="1002024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3600000">
              <a:off x="4540711" y="998459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3600000">
              <a:off x="5051851" y="1871395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Rectangle 3"/>
            <p:cNvSpPr txBox="1">
              <a:spLocks noChangeArrowheads="1"/>
            </p:cNvSpPr>
            <p:nvPr/>
          </p:nvSpPr>
          <p:spPr bwMode="auto">
            <a:xfrm>
              <a:off x="4445561" y="1286247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 bwMode="auto">
            <a:xfrm>
              <a:off x="5455717" y="1292990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1" name="Rectangle 3"/>
            <p:cNvSpPr txBox="1">
              <a:spLocks noChangeArrowheads="1"/>
            </p:cNvSpPr>
            <p:nvPr/>
          </p:nvSpPr>
          <p:spPr bwMode="auto">
            <a:xfrm>
              <a:off x="4960754" y="2214134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23</a:t>
            </a:fld>
            <a:endParaRPr lang="da-DK" altLang="da-DK" sz="1800" b="1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743450" y="78582"/>
            <a:ext cx="415272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Sierpinksi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 af grad n (hvor </a:t>
            </a:r>
            <a:r>
              <a:rPr lang="da-DK" altLang="da-DK" sz="1600" b="1" dirty="0">
                <a:solidFill>
                  <a:srgbClr val="0000FF"/>
                </a:solidFill>
              </a:rPr>
              <a:t>n ≥ 1)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/>
            </a:r>
            <a:br>
              <a:rPr lang="da-DK" altLang="da-DK" sz="1600" b="1" dirty="0" smtClean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tre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Sierpinski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963736" y="1366005"/>
            <a:ext cx="1992541" cy="18414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542762" y="1052899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945633" y="5702488"/>
            <a:ext cx="10786" cy="2966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70127" y="6008019"/>
            <a:ext cx="309039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Vigtigt at man husker at gå tilbage til udgangsposition og –vinkel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8" grpId="0" animBg="1"/>
      <p:bldP spid="99" grpId="0"/>
      <p:bldP spid="22" grpId="0"/>
      <p:bldP spid="23" grpId="0" animBg="1"/>
      <p:bldP spid="25" grpId="0"/>
      <p:bldP spid="27" grpId="0" animBg="1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63806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Afleveringsopgave: Billedredigering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3219" y="1196752"/>
            <a:ext cx="8501270" cy="102558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får ”udleveret” et projekt med nedenstående to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Samme som i billedredigeringsdelen af sidste </a:t>
            </a:r>
            <a:r>
              <a:rPr lang="da-DK" altLang="da-DK" sz="1800" kern="0" dirty="0"/>
              <a:t>forelæsning (bortset </a:t>
            </a:r>
            <a:r>
              <a:rPr lang="da-DK" altLang="da-DK" sz="1800" kern="0" dirty="0" smtClean="0"/>
              <a:t>fra, at vi har tilføjet feltvariablen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title</a:t>
            </a:r>
            <a:r>
              <a:rPr lang="da-DK" altLang="da-DK" sz="1800" kern="0" dirty="0" smtClean="0"/>
              <a:t> og metoderne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getTitle</a:t>
            </a:r>
            <a:r>
              <a:rPr lang="da-DK" altLang="da-DK" sz="1800" kern="0" dirty="0"/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setTitle</a:t>
            </a:r>
            <a:r>
              <a:rPr lang="da-DK" altLang="da-DK" sz="1800" kern="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24</a:t>
            </a:fld>
            <a:endParaRPr lang="da-DK" altLang="da-DK" sz="1800" b="1" dirty="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986017" y="3199161"/>
            <a:ext cx="2759985" cy="301776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Pixel</a:t>
            </a:r>
            <a:endParaRPr lang="da-DK" altLang="da-DK" sz="1600" dirty="0"/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986017" y="3500935"/>
            <a:ext cx="2759985" cy="113838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da-DK" altLang="da-DK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649659" y="3638292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20842" y="3714993"/>
            <a:ext cx="1765209" cy="492279"/>
            <a:chOff x="4151295" y="3728809"/>
            <a:chExt cx="1765209" cy="492279"/>
          </a:xfrm>
        </p:grpSpPr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151295" y="4012947"/>
              <a:ext cx="176517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5552149" y="3728809"/>
              <a:ext cx="364355" cy="492279"/>
            </a:xfrm>
            <a:prstGeom prst="ellips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6471" y="2348880"/>
            <a:ext cx="3619178" cy="4123929"/>
            <a:chOff x="528657" y="2578720"/>
            <a:chExt cx="3619178" cy="3298493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528657" y="2578720"/>
              <a:ext cx="3607685" cy="373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Image</a:t>
              </a:r>
              <a:endParaRPr lang="da-DK" altLang="da-DK" sz="1600" dirty="0"/>
            </a:p>
          </p:txBody>
        </p:sp>
        <p:sp>
          <p:nvSpPr>
            <p:cNvPr id="14" name="TextBox 5"/>
            <p:cNvSpPr txBox="1">
              <a:spLocks noChangeArrowheads="1"/>
            </p:cNvSpPr>
            <p:nvPr/>
          </p:nvSpPr>
          <p:spPr bwMode="auto">
            <a:xfrm>
              <a:off x="531778" y="2872033"/>
              <a:ext cx="3600400" cy="30051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da-DK" altLang="da-DK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Pixel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i, int j)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&lt;Pixel&gt;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getNeighbours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i,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updateCanvas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547435" y="3758093"/>
              <a:ext cx="36004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" name="Straight Connector 18"/>
          <p:cNvCxnSpPr/>
          <p:nvPr/>
        </p:nvCxnSpPr>
        <p:spPr bwMode="auto">
          <a:xfrm flipV="1">
            <a:off x="6015561" y="3918212"/>
            <a:ext cx="2732903" cy="102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31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56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Billedredigeringsopgave – fortsat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9425" y="1052736"/>
            <a:ext cx="7476951" cy="93632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skal implementere en række billedoperationer på gråtonebilleder heriblandt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25</a:t>
            </a:fld>
            <a:endParaRPr lang="da-DK" altLang="da-DK" sz="18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75856" y="3598565"/>
            <a:ext cx="3017490" cy="26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Lysere, mørkere, invertering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41233" y="5643528"/>
            <a:ext cx="2880320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Spejling vandret og lodret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55650" y="5658280"/>
            <a:ext cx="2575734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Uskarpt (</a:t>
            </a:r>
            <a:r>
              <a:rPr lang="da-DK" altLang="da-DK" sz="1400" b="1" kern="0" dirty="0" err="1" smtClean="0"/>
              <a:t>blur</a:t>
            </a:r>
            <a:r>
              <a:rPr lang="da-DK" altLang="da-DK" sz="1400" b="1" kern="0" dirty="0" smtClean="0"/>
              <a:t>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9041" y="4498200"/>
            <a:ext cx="145206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err="1" smtClean="0"/>
              <a:t>Skalering</a:t>
            </a:r>
            <a:endParaRPr lang="da-DK" altLang="da-DK" sz="1400" b="1" kern="0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07604" y="3593803"/>
            <a:ext cx="223224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Original</a:t>
            </a:r>
          </a:p>
        </p:txBody>
      </p: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982149" y="1971724"/>
            <a:ext cx="2458720" cy="162687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613150" y="1969770"/>
            <a:ext cx="2476500" cy="164846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1009650" y="3979862"/>
            <a:ext cx="2451100" cy="164147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3671252" y="3982931"/>
            <a:ext cx="2461895" cy="165227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/>
          <a:stretch>
            <a:fillRect/>
          </a:stretch>
        </p:blipFill>
        <p:spPr>
          <a:xfrm>
            <a:off x="6522600" y="3216840"/>
            <a:ext cx="1861185" cy="12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7048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kern="0" dirty="0" smtClean="0"/>
              <a:t>Fire algoritmeskabeloner, som alle tjekker elementer i en arrayliste op mod en 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returnerer en arrayliste med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findSumOf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summen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værdierne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Primitive typer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Regler for </a:t>
            </a:r>
            <a:r>
              <a:rPr lang="da-DK" altLang="da-DK" sz="1800" kern="0" dirty="0" err="1" smtClean="0"/>
              <a:t>assignments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/>
              <a:t>parametre </a:t>
            </a:r>
            <a:r>
              <a:rPr lang="da-DK" altLang="da-DK" sz="1800" kern="0" dirty="0" smtClean="0"/>
              <a:t>(bestemt via ≤ relation)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Forfremmelse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større type) </a:t>
            </a:r>
            <a:r>
              <a:rPr lang="da-DK" altLang="da-DK" sz="1800" kern="0" dirty="0" smtClean="0"/>
              <a:t>og begrænsning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mindre type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Konstanter og wrapper typer</a:t>
            </a:r>
            <a:endParaRPr lang="da-DK" altLang="da-DK" sz="1800" kern="0" dirty="0"/>
          </a:p>
          <a:p>
            <a:pPr marL="342900" lvl="1" indent="-342900" ea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For objekter generelt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Tekststrenge (objekter af typen String) skal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altid</a:t>
            </a:r>
            <a:r>
              <a:rPr lang="da-DK" altLang="da-DK" sz="1800" kern="0" dirty="0" smtClean="0"/>
              <a:t> sammenlignes ved hjælp af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altLang="da-DK" sz="1800" kern="0" dirty="0" smtClean="0"/>
              <a:t> metoden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Afleveringsopgaver i uge 4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da-DK" altLang="da-DK" sz="2000" kern="0" dirty="0" smtClean="0"/>
          </a:p>
          <a:p>
            <a:pPr marL="342900" lvl="1" indent="-342900" eaLnBrk="1" hangingPunct="1">
              <a:lnSpc>
                <a:spcPct val="90000"/>
              </a:lnSpc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26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84168" y="2567739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21314" y="4402525"/>
            <a:ext cx="263982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Ved den første forelæsning i uge 5 vil der være mere information om køreprøven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Programmeringspar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Deltag i arbejdet i dit 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Pas på med, at du ikke bare lader makkeren lave hovedparten af arbejdet i jeres </a:t>
            </a:r>
            <a:r>
              <a:rPr lang="da-DK" altLang="da-DK" sz="1800" kern="0" dirty="0" smtClean="0"/>
              <a:t>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Det </a:t>
            </a:r>
            <a:r>
              <a:rPr lang="da-DK" altLang="da-DK" sz="1800" kern="0" dirty="0"/>
              <a:t>er jo nemt og bekvemt, men det får du ingen programmeringsrutine </a:t>
            </a:r>
            <a:r>
              <a:rPr lang="da-DK" altLang="da-DK" sz="1800" kern="0" dirty="0" smtClean="0"/>
              <a:t>af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</a:t>
            </a:r>
            <a:r>
              <a:rPr lang="da-DK" altLang="da-DK" sz="1800" kern="0" dirty="0" smtClean="0"/>
              <a:t>å </a:t>
            </a:r>
            <a:r>
              <a:rPr lang="da-DK" altLang="da-DK" sz="1800" kern="0" dirty="0"/>
              <a:t>går det galt, når du i uge 5-7 skal til helt alene at løse </a:t>
            </a:r>
            <a:r>
              <a:rPr lang="da-DK" altLang="da-DK" sz="1800" kern="0" dirty="0" smtClean="0"/>
              <a:t>køreprøvesættene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ser hvert år studerende stoppe her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J</a:t>
            </a:r>
            <a:r>
              <a:rPr lang="da-DK" altLang="da-DK" sz="1800" kern="0" dirty="0" smtClean="0"/>
              <a:t>eg </a:t>
            </a:r>
            <a:r>
              <a:rPr lang="da-DK" altLang="da-DK" sz="1800" kern="0" dirty="0"/>
              <a:t>er overbevist om, at det for de fleste skyldes, at de har været ”</a:t>
            </a:r>
            <a:r>
              <a:rPr lang="da-DK" altLang="da-DK" sz="1800" kern="0" dirty="0" err="1"/>
              <a:t>sleeping</a:t>
            </a:r>
            <a:r>
              <a:rPr lang="da-DK" altLang="da-DK" sz="1800" kern="0" dirty="0"/>
              <a:t> partners” de første fire </a:t>
            </a:r>
            <a:r>
              <a:rPr lang="da-DK" altLang="da-DK" sz="1800" kern="0" dirty="0" smtClean="0"/>
              <a:t>uger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lad være med </a:t>
            </a:r>
            <a:r>
              <a:rPr lang="da-DK" altLang="da-DK" sz="1800" kern="0" dirty="0" smtClean="0"/>
              <a:t>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er også nogle par, der deler afleveringsopgaverne imellem sig, således at de laver halvdelen hver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er en rigtig dårlig idé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Man sparer noget tid, men får kun den halve programmeringserfaring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gør, at man får det svært, når man kommer til køreprøvesættene og de lidt mere komplicerede </a:t>
            </a:r>
            <a:r>
              <a:rPr lang="da-DK" altLang="da-DK" sz="1800" kern="0" dirty="0" smtClean="0"/>
              <a:t>opgaver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27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40182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Programmeringspar (fortsat)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Har du mistet din makker eller er din makker inaktiv?</a:t>
            </a:r>
            <a:endParaRPr lang="da-DK" sz="200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du mister din makker eller hvis makkeren bliver inaktiv, bør du hurtigst muligt snakke med din instruktor om problemet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nogle tilfælde kan instruktoren finde en anden makker til dig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Ofte vil den bedste løsning dog være at forsætte alene i uge 3 og 4, hvor opgaverne stadig er forholdsvis små og overkommelige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uge 5 og 6 er afleveringerne individuelle (køreprøvesæt)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Efter efterårsferien reviderer vi parrene – i den udstrækning, der er behov for det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6090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29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findOne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2267" y="1073178"/>
            <a:ext cx="8424936" cy="66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ét element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63687" y="1844824"/>
            <a:ext cx="4833055" cy="22373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55945" y="2219849"/>
            <a:ext cx="4287705" cy="13234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1403648" y="2405634"/>
            <a:ext cx="6522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806" y="1993758"/>
            <a:ext cx="1869123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For-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løkke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(gennemløb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af LIST)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47683" y="2572546"/>
            <a:ext cx="3669396" cy="79930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777960" y="2713838"/>
            <a:ext cx="2304256" cy="14593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Så snart vi finder et element, der opfylder TEST, returneres dette (hvorpå algoritmen terminerer)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104709" y="2863544"/>
            <a:ext cx="627531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51231" y="5309552"/>
            <a:ext cx="824440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17896" y="4293096"/>
            <a:ext cx="8424936" cy="188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flere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kern="0" dirty="0" smtClean="0"/>
              <a:t>, returneres det første vi støder på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ingen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b="1" kern="0" dirty="0" smtClean="0"/>
              <a:t>,</a:t>
            </a:r>
            <a:r>
              <a:rPr lang="da-DK" altLang="da-DK" sz="1800" kern="0" dirty="0" smtClean="0"/>
              <a:t> </a:t>
            </a:r>
            <a:r>
              <a:rPr lang="da-DK" altLang="da-DK" sz="1800" kern="0" spc="-20" dirty="0" smtClean="0"/>
              <a:t>returneres </a:t>
            </a:r>
            <a:r>
              <a:rPr lang="da-DK" altLang="da-DK" sz="1800" b="1" kern="0" spc="-20" dirty="0" smtClean="0">
                <a:solidFill>
                  <a:srgbClr val="0070C0"/>
                </a:solidFill>
              </a:rPr>
              <a:t>null</a:t>
            </a:r>
            <a:r>
              <a:rPr lang="da-DK" altLang="da-DK" sz="1800" kern="0" spc="-20" dirty="0"/>
              <a:t> </a:t>
            </a:r>
            <a:r>
              <a:rPr lang="da-DK" altLang="da-DK" sz="1800" kern="0" spc="-20" dirty="0" smtClean="0"/>
              <a:t>(den tomme pointer)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/>
              <a:t>Algoritmeskabelon </a:t>
            </a:r>
            <a:r>
              <a:rPr lang="da-DK" altLang="da-DK" sz="2000" kern="0" dirty="0">
                <a:sym typeface="Wingdings" panose="05000000000000000000" pitchFamily="2" charset="2"/>
              </a:rPr>
              <a:t> Konkret metode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Indsæt hvad de </a:t>
            </a:r>
            <a:r>
              <a:rPr lang="da-DK" altLang="da-DK" sz="1800" b="1" kern="0" dirty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ting skal være (</a:t>
            </a:r>
            <a:r>
              <a:rPr lang="da-DK" altLang="da-DK" sz="1600" b="1" kern="0" dirty="0">
                <a:solidFill>
                  <a:srgbClr val="FF0000"/>
                </a:solidFill>
              </a:rPr>
              <a:t>TYPE</a:t>
            </a:r>
            <a:r>
              <a:rPr lang="da-DK" altLang="da-DK" sz="1600" kern="0" dirty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</a:t>
            </a:r>
            <a:r>
              <a:rPr lang="da-DK" altLang="da-DK" sz="1600" b="1" kern="0" dirty="0">
                <a:solidFill>
                  <a:srgbClr val="FF0000"/>
                </a:solidFill>
              </a:rPr>
              <a:t>PARAM</a:t>
            </a:r>
            <a:r>
              <a:rPr lang="da-DK" altLang="da-DK" sz="1800" kern="0" dirty="0"/>
              <a:t> og </a:t>
            </a:r>
            <a:r>
              <a:rPr lang="da-DK" altLang="da-DK" sz="1600" b="1" kern="0" dirty="0">
                <a:solidFill>
                  <a:srgbClr val="FF0000"/>
                </a:solidFill>
              </a:rPr>
              <a:t>TEST</a:t>
            </a:r>
            <a:r>
              <a:rPr lang="da-DK" altLang="da-DK" sz="1800" kern="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Kopiér resten, som det står uden </a:t>
            </a:r>
            <a:r>
              <a:rPr lang="da-DK" altLang="da-DK" sz="1800" kern="0" dirty="0" smtClean="0"/>
              <a:t>modifikationer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942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En anden slags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59979" y="1628800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59979" y="3933056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findAllPersons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92080" y="3173844"/>
            <a:ext cx="237626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95936" y="5445224"/>
            <a:ext cx="367240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personer,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79928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altLang="da-DK" sz="2000" dirty="0" smtClean="0">
                <a:ea typeface="ＭＳ Ｐゴシック" pitchFamily="34" charset="-128"/>
              </a:rPr>
              <a:t>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elementer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89539" y="4512783"/>
            <a:ext cx="3580862" cy="94077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altLang="da-DK" sz="1400" kern="0" spc="-50" dirty="0" smtClean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 der er forskelligt er den betingelse, der testes, og de typer, der er involveret</a:t>
            </a:r>
          </a:p>
        </p:txBody>
      </p:sp>
    </p:spTree>
    <p:extLst>
      <p:ext uri="{BB962C8B-B14F-4D97-AF65-F5344CB8AC3E}">
        <p14:creationId xmlns:p14="http://schemas.microsoft.com/office/powerpoint/2010/main" val="198881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8842" y="1052736"/>
            <a:ext cx="8481984" cy="74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 og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returnerer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arrayliste med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alle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835695" y="1832248"/>
            <a:ext cx="7006225" cy="257646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58366" y="2590449"/>
            <a:ext cx="3793398" cy="12957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1624447" y="3085663"/>
            <a:ext cx="50828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06115" y="2658957"/>
            <a:ext cx="1701589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For-</a:t>
            </a:r>
            <a:r>
              <a:rPr lang="da-DK" sz="1600" b="1" dirty="0" err="1">
                <a:solidFill>
                  <a:srgbClr val="FF0000"/>
                </a:solidFill>
                <a:ea typeface="ＭＳ Ｐゴシック" charset="0"/>
              </a:rPr>
              <a:t>each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løkke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(gennemløb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af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LIST)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50104" y="2943147"/>
            <a:ext cx="3224075" cy="75527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035798" y="2907106"/>
            <a:ext cx="2691437" cy="8130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Elementer, der opfylder TEST, tilføjes til arraylisten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5592235" y="3062019"/>
            <a:ext cx="40490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3568" y="4640560"/>
            <a:ext cx="8244408" cy="21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ingen elementer opfylder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, returneres den tomme liste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70" dirty="0"/>
              <a:t>Video 4.2 fra BlueJ bogen behandler et eksempel på denne </a:t>
            </a:r>
            <a:r>
              <a:rPr lang="da-DK" altLang="da-DK" sz="1800" kern="0" spc="-70" dirty="0" smtClean="0"/>
              <a:t>algoritmeskabelon</a:t>
            </a:r>
            <a:endParaRPr lang="da-DK" altLang="da-DK" sz="2000" kern="0" spc="-70" dirty="0" smtClean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148396" y="2238647"/>
            <a:ext cx="5985809" cy="280565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750497" y="2373934"/>
            <a:ext cx="397898" cy="10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6767" y="2192288"/>
            <a:ext cx="15990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Lokal variabel</a:t>
            </a:r>
            <a:endParaRPr lang="da-DK" sz="1600" b="1" dirty="0">
              <a:solidFill>
                <a:srgbClr val="0000F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Lad os kigge lidt nærmere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5222" y="4944319"/>
            <a:ext cx="7581194" cy="72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Lad os bibeholde de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grønne</a:t>
            </a:r>
            <a:r>
              <a:rPr lang="da-DK" altLang="da-DK" sz="2000" kern="0" dirty="0" smtClean="0"/>
              <a:t> dele, men udskifte de </a:t>
            </a:r>
            <a:r>
              <a:rPr lang="da-DK" altLang="da-DK" sz="2000" kern="0" dirty="0" smtClean="0">
                <a:solidFill>
                  <a:srgbClr val="0000FF"/>
                </a:solidFill>
              </a:rPr>
              <a:t>blå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giver os to nye 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91680" y="1822190"/>
            <a:ext cx="6984776" cy="2588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54138" y="2744924"/>
            <a:ext cx="1562278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 af lokal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79712" y="2215210"/>
            <a:ext cx="655272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23998" y="3257518"/>
            <a:ext cx="246037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5060962" y="3609941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660232" y="2536606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44400" y="3717491"/>
            <a:ext cx="1991895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 af den lokale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979559" y="2600908"/>
            <a:ext cx="3130323" cy="274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67744" y="2931344"/>
            <a:ext cx="2842138" cy="27174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13467" y="3905216"/>
            <a:ext cx="2054477" cy="28887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3704389" y="1556792"/>
            <a:ext cx="0" cy="2653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44346" y="1880828"/>
            <a:ext cx="2215686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843808" y="1241611"/>
            <a:ext cx="1584176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Resultat type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403649" y="4034882"/>
            <a:ext cx="57591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15061" y="3892778"/>
            <a:ext cx="1072302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Returner resultat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1395830" y="2759088"/>
            <a:ext cx="51172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26495" y="2203910"/>
            <a:ext cx="1072302" cy="6714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Start på for-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403648" y="3067216"/>
            <a:ext cx="86409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21756" y="2931273"/>
            <a:ext cx="1268574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element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078625" y="1876723"/>
            <a:ext cx="808208" cy="255372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6414139" y="1565084"/>
            <a:ext cx="0" cy="26539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891700" y="1249903"/>
            <a:ext cx="120058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9900"/>
                </a:solidFill>
                <a:latin typeface="+mn-lt"/>
                <a:ea typeface="ＭＳ Ｐゴシック" charset="0"/>
              </a:rPr>
              <a:t>Parameter</a:t>
            </a:r>
            <a:endParaRPr lang="da-DK" sz="1400" b="1" dirty="0">
              <a:solidFill>
                <a:srgbClr val="0099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9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24" grpId="0" animBg="1"/>
      <p:bldP spid="25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0056" y="1270198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Ny algoritmeskabelon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90056" y="251864"/>
            <a:ext cx="8352159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7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7326" y="1844824"/>
            <a:ext cx="4428392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85419" y="2237844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47864" y="2237844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23927" y="3280152"/>
            <a:ext cx="1379921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3624127" y="2391127"/>
            <a:ext cx="361291" cy="25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722238" y="3280152"/>
            <a:ext cx="13438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266891" y="3437674"/>
            <a:ext cx="446382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0673" y="1073355"/>
            <a:ext cx="8136904" cy="7028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antallet af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984273" y="1899202"/>
            <a:ext cx="510395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93426" y="4808231"/>
            <a:ext cx="810039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</p:spTree>
    <p:extLst>
      <p:ext uri="{BB962C8B-B14F-4D97-AF65-F5344CB8AC3E}">
        <p14:creationId xmlns:p14="http://schemas.microsoft.com/office/powerpoint/2010/main" val="925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animBg="1"/>
      <p:bldP spid="3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Endnu en algoritmeskabelon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8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89093" y="1844824"/>
            <a:ext cx="5167083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35696" y="3280152"/>
            <a:ext cx="40901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934783" y="3428202"/>
            <a:ext cx="36914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80711" y="2232682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43156" y="2232682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619420" y="2388493"/>
            <a:ext cx="339130" cy="67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19"/>
          <p:cNvSpPr/>
          <p:nvPr/>
        </p:nvSpPr>
        <p:spPr bwMode="auto">
          <a:xfrm>
            <a:off x="1979712" y="1893250"/>
            <a:ext cx="516353" cy="25537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6153" y="4625444"/>
            <a:ext cx="8329647" cy="176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man undlader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 (og fjerner if sætningen), </a:t>
            </a:r>
            <a:r>
              <a:rPr lang="da-DK" altLang="da-DK" sz="1800" kern="0" dirty="0" smtClean="0"/>
              <a:t>summerer </a:t>
            </a:r>
            <a:r>
              <a:rPr lang="da-DK" altLang="da-DK" sz="1800" kern="0" dirty="0"/>
              <a:t>man værdien 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/>
              <a:t> elementer i </a:t>
            </a:r>
            <a:r>
              <a:rPr lang="da-DK" altLang="da-DK" sz="1800" b="1" kern="0" dirty="0">
                <a:solidFill>
                  <a:srgbClr val="008000"/>
                </a:solidFill>
              </a:rPr>
              <a:t>LIST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544" y="208783"/>
            <a:ext cx="7957144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1261315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334243" y="3270496"/>
            <a:ext cx="1302373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29062" y="2849201"/>
            <a:ext cx="2409770" cy="14209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Opdateringen</a:t>
            </a: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beregner elementets værdi ved hjælp af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VALUE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, f.eks.</a:t>
            </a:r>
          </a:p>
          <a:p>
            <a:pPr eaLnBrk="0" hangingPunct="0">
              <a:spcBef>
                <a:spcPts val="30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farven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i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Pixel-objekt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længden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af navnet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i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 et Person-objekt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22343" y="1075715"/>
            <a:ext cx="8182105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summerer 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1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4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32629" y="5238415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de fire algoritmeskabeloner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30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 smtClean="0"/>
              <a:t>findSumOf</a:t>
            </a:r>
            <a:r>
              <a:rPr lang="da-DK" altLang="da-DK" sz="1800" kern="0" dirty="0" smtClean="0"/>
              <a:t>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9</a:t>
            </a:fld>
            <a:endParaRPr lang="da-DK" altLang="da-DK" sz="1800" b="1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551738"/>
              </p:ext>
            </p:extLst>
          </p:nvPr>
        </p:nvGraphicFramePr>
        <p:xfrm>
          <a:off x="1043608" y="5229200"/>
          <a:ext cx="4972006" cy="1219200"/>
        </p:xfrm>
        <a:graphic>
          <a:graphicData uri="http://schemas.openxmlformats.org/drawingml/2006/table">
            <a:tbl>
              <a:tblPr/>
              <a:tblGrid>
                <a:gridCol w="117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3014597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28837" y="3586740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4149556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719360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46584" y="2144997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6" ma:contentTypeDescription="Opret et nyt dokument." ma:contentTypeScope="" ma:versionID="ef3cc48880d2d4424b772cc9d47831bb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f385e854457ff68500d83ba1a633310b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Props1.xml><?xml version="1.0" encoding="utf-8"?>
<ds:datastoreItem xmlns:ds="http://schemas.openxmlformats.org/officeDocument/2006/customXml" ds:itemID="{60AAFE05-9FEE-48F7-9B41-1C52E3032B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316AB9-C6D8-4209-B77F-7F43E9B190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5CE951C-10AA-4FED-A290-83E4B8559A81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terms/"/>
    <ds:schemaRef ds:uri="f659a008-7c21-4ee3-a745-e38581e13101"/>
    <ds:schemaRef ds:uri="http://purl.org/dc/dcmitype/"/>
    <ds:schemaRef ds:uri="http://schemas.microsoft.com/office/2006/metadata/properties"/>
    <ds:schemaRef ds:uri="http://schemas.microsoft.com/office/infopath/2007/PartnerControls"/>
    <ds:schemaRef ds:uri="e064323b-8959-406a-a3e9-bb6e9363819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11366</TotalTime>
  <Words>3334</Words>
  <Application>Microsoft Office PowerPoint</Application>
  <PresentationFormat>On-screen Show (4:3)</PresentationFormat>
  <Paragraphs>600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Courier New</vt:lpstr>
      <vt:lpstr>Helvetica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Algoritmeskabeloner</vt:lpstr>
      <vt:lpstr>Algoritmeskabelonen findOne</vt:lpstr>
      <vt:lpstr>En anden slags metoder</vt:lpstr>
      <vt:lpstr>Algoritmeskabelonen findAll</vt:lpstr>
      <vt:lpstr>Lad os kigge lidt nærmere på findAll</vt:lpstr>
      <vt:lpstr>Algoritmeskabelonen findNoOf</vt:lpstr>
      <vt:lpstr>Algoritmeskabelonen findSumOf</vt:lpstr>
      <vt:lpstr>Sammenligning af de fire algoritmeskabeloner</vt:lpstr>
      <vt:lpstr>Eksempler på findNoOf</vt:lpstr>
      <vt:lpstr>Eksempler på findSumOf</vt:lpstr>
      <vt:lpstr>● Primitive typer i Java</vt:lpstr>
      <vt:lpstr>Forfremmelse og begrænsning</vt:lpstr>
      <vt:lpstr>Eksempler på forfremmelse og begrænsning</vt:lpstr>
      <vt:lpstr>Konstanter og wrapper typer</vt:lpstr>
      <vt:lpstr>● Identitet versus lighed (magen til)</vt:lpstr>
      <vt:lpstr>== operatoren  versus  equals metoden</vt:lpstr>
      <vt:lpstr>Sammenligning af tekststrenge</vt:lpstr>
      <vt:lpstr>● Køreprøveopgaverne</vt:lpstr>
      <vt:lpstr>Køreprøveopgaverne (fortsat)</vt:lpstr>
      <vt:lpstr>● Afleveringsopgave: Skildpadde 2 (Turtle 2)</vt:lpstr>
      <vt:lpstr>Koch kurver</vt:lpstr>
      <vt:lpstr>Sierpinski kurver</vt:lpstr>
      <vt:lpstr>● Afleveringsopgave: Billedredigering</vt:lpstr>
      <vt:lpstr>Billedredigeringsopgave – fortsat</vt:lpstr>
      <vt:lpstr>● Opsummering</vt:lpstr>
      <vt:lpstr>Programmeringspar</vt:lpstr>
      <vt:lpstr>Programmeringspar (fortsat)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783</cp:revision>
  <cp:lastPrinted>2014-09-25T13:10:10Z</cp:lastPrinted>
  <dcterms:created xsi:type="dcterms:W3CDTF">2011-09-05T07:28:16Z</dcterms:created>
  <dcterms:modified xsi:type="dcterms:W3CDTF">2025-02-10T12:37:42Z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