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315200" cy="9601200"/>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E0864-B669-48A3-B19D-73A317C80EFD}" v="1" dt="2025-08-20T10:04:20.680"/>
    <p1510:client id="{FA728241-7986-40AE-88A3-580B48C9A3A5}" v="8" dt="2025-08-20T09:21:00.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16" d="100"/>
          <a:sy n="116" d="100"/>
        </p:scale>
        <p:origin x="108" y="654"/>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Jensen" userId="536d7847-4321-45c6-997a-4b9f60543789" providerId="ADAL" clId="{96AE0864-B669-48A3-B19D-73A317C80EFD}"/>
    <pc:docChg chg="modSld modNotesMaster modHandout">
      <pc:chgData name="Kurt Jensen" userId="536d7847-4321-45c6-997a-4b9f60543789" providerId="ADAL" clId="{96AE0864-B669-48A3-B19D-73A317C80EFD}" dt="2025-08-20T10:04:20.680" v="0"/>
      <pc:docMkLst>
        <pc:docMk/>
      </pc:docMkLst>
      <pc:sldChg chg="modNotes">
        <pc:chgData name="Kurt Jensen" userId="536d7847-4321-45c6-997a-4b9f60543789" providerId="ADAL" clId="{96AE0864-B669-48A3-B19D-73A317C80EFD}" dt="2025-08-20T10:04:20.680" v="0"/>
        <pc:sldMkLst>
          <pc:docMk/>
          <pc:sldMk cId="3058548023" sldId="334"/>
        </pc:sldMkLst>
      </pc:sldChg>
      <pc:sldChg chg="modNotes">
        <pc:chgData name="Kurt Jensen" userId="536d7847-4321-45c6-997a-4b9f60543789" providerId="ADAL" clId="{96AE0864-B669-48A3-B19D-73A317C80EFD}" dt="2025-08-20T10:04:20.680" v="0"/>
        <pc:sldMkLst>
          <pc:docMk/>
          <pc:sldMk cId="1163187054" sldId="349"/>
        </pc:sldMkLst>
      </pc:sldChg>
      <pc:sldChg chg="modNotes">
        <pc:chgData name="Kurt Jensen" userId="536d7847-4321-45c6-997a-4b9f60543789" providerId="ADAL" clId="{96AE0864-B669-48A3-B19D-73A317C80EFD}" dt="2025-08-20T10:04:20.680" v="0"/>
        <pc:sldMkLst>
          <pc:docMk/>
          <pc:sldMk cId="2475776724" sldId="350"/>
        </pc:sldMkLst>
      </pc:sldChg>
      <pc:sldChg chg="modNotes">
        <pc:chgData name="Kurt Jensen" userId="536d7847-4321-45c6-997a-4b9f60543789" providerId="ADAL" clId="{96AE0864-B669-48A3-B19D-73A317C80EFD}" dt="2025-08-20T10:04:20.680" v="0"/>
        <pc:sldMkLst>
          <pc:docMk/>
          <pc:sldMk cId="2915661118" sldId="351"/>
        </pc:sldMkLst>
      </pc:sldChg>
      <pc:sldChg chg="modNotes">
        <pc:chgData name="Kurt Jensen" userId="536d7847-4321-45c6-997a-4b9f60543789" providerId="ADAL" clId="{96AE0864-B669-48A3-B19D-73A317C80EFD}" dt="2025-08-20T10:04:20.680" v="0"/>
        <pc:sldMkLst>
          <pc:docMk/>
          <pc:sldMk cId="2812615924" sldId="353"/>
        </pc:sldMkLst>
      </pc:sldChg>
      <pc:sldChg chg="modNotes">
        <pc:chgData name="Kurt Jensen" userId="536d7847-4321-45c6-997a-4b9f60543789" providerId="ADAL" clId="{96AE0864-B669-48A3-B19D-73A317C80EFD}" dt="2025-08-20T10:04:20.680" v="0"/>
        <pc:sldMkLst>
          <pc:docMk/>
          <pc:sldMk cId="3484697228" sldId="355"/>
        </pc:sldMkLst>
      </pc:sldChg>
      <pc:sldChg chg="modNotes">
        <pc:chgData name="Kurt Jensen" userId="536d7847-4321-45c6-997a-4b9f60543789" providerId="ADAL" clId="{96AE0864-B669-48A3-B19D-73A317C80EFD}" dt="2025-08-20T10:04:20.680" v="0"/>
        <pc:sldMkLst>
          <pc:docMk/>
          <pc:sldMk cId="3521852728" sldId="356"/>
        </pc:sldMkLst>
      </pc:sldChg>
      <pc:sldChg chg="modNotes">
        <pc:chgData name="Kurt Jensen" userId="536d7847-4321-45c6-997a-4b9f60543789" providerId="ADAL" clId="{96AE0864-B669-48A3-B19D-73A317C80EFD}" dt="2025-08-20T10:04:20.680" v="0"/>
        <pc:sldMkLst>
          <pc:docMk/>
          <pc:sldMk cId="3898213086" sldId="357"/>
        </pc:sldMkLst>
      </pc:sldChg>
      <pc:sldChg chg="modNotes">
        <pc:chgData name="Kurt Jensen" userId="536d7847-4321-45c6-997a-4b9f60543789" providerId="ADAL" clId="{96AE0864-B669-48A3-B19D-73A317C80EFD}" dt="2025-08-20T10:04:20.680" v="0"/>
        <pc:sldMkLst>
          <pc:docMk/>
          <pc:sldMk cId="2380919470" sldId="358"/>
        </pc:sldMkLst>
      </pc:sldChg>
      <pc:sldChg chg="modNotes">
        <pc:chgData name="Kurt Jensen" userId="536d7847-4321-45c6-997a-4b9f60543789" providerId="ADAL" clId="{96AE0864-B669-48A3-B19D-73A317C80EFD}" dt="2025-08-20T10:04:20.680" v="0"/>
        <pc:sldMkLst>
          <pc:docMk/>
          <pc:sldMk cId="1377207305" sldId="363"/>
        </pc:sldMkLst>
      </pc:sldChg>
      <pc:sldChg chg="modNotes">
        <pc:chgData name="Kurt Jensen" userId="536d7847-4321-45c6-997a-4b9f60543789" providerId="ADAL" clId="{96AE0864-B669-48A3-B19D-73A317C80EFD}" dt="2025-08-20T10:04:20.680" v="0"/>
        <pc:sldMkLst>
          <pc:docMk/>
          <pc:sldMk cId="3828024737" sldId="375"/>
        </pc:sldMkLst>
      </pc:sldChg>
      <pc:sldChg chg="modNotes">
        <pc:chgData name="Kurt Jensen" userId="536d7847-4321-45c6-997a-4b9f60543789" providerId="ADAL" clId="{96AE0864-B669-48A3-B19D-73A317C80EFD}" dt="2025-08-20T10:04:20.680" v="0"/>
        <pc:sldMkLst>
          <pc:docMk/>
          <pc:sldMk cId="1277551437" sldId="391"/>
        </pc:sldMkLst>
      </pc:sldChg>
      <pc:sldChg chg="modNotes">
        <pc:chgData name="Kurt Jensen" userId="536d7847-4321-45c6-997a-4b9f60543789" providerId="ADAL" clId="{96AE0864-B669-48A3-B19D-73A317C80EFD}" dt="2025-08-20T10:04:20.680" v="0"/>
        <pc:sldMkLst>
          <pc:docMk/>
          <pc:sldMk cId="515124384" sldId="395"/>
        </pc:sldMkLst>
      </pc:sldChg>
      <pc:sldChg chg="modNotes">
        <pc:chgData name="Kurt Jensen" userId="536d7847-4321-45c6-997a-4b9f60543789" providerId="ADAL" clId="{96AE0864-B669-48A3-B19D-73A317C80EFD}" dt="2025-08-20T10:04:20.680" v="0"/>
        <pc:sldMkLst>
          <pc:docMk/>
          <pc:sldMk cId="3397066879" sldId="399"/>
        </pc:sldMkLst>
      </pc:sldChg>
      <pc:sldChg chg="modNotes">
        <pc:chgData name="Kurt Jensen" userId="536d7847-4321-45c6-997a-4b9f60543789" providerId="ADAL" clId="{96AE0864-B669-48A3-B19D-73A317C80EFD}" dt="2025-08-20T10:04:20.680" v="0"/>
        <pc:sldMkLst>
          <pc:docMk/>
          <pc:sldMk cId="2020030925" sldId="400"/>
        </pc:sldMkLst>
      </pc:sldChg>
      <pc:sldChg chg="modNotes">
        <pc:chgData name="Kurt Jensen" userId="536d7847-4321-45c6-997a-4b9f60543789" providerId="ADAL" clId="{96AE0864-B669-48A3-B19D-73A317C80EFD}" dt="2025-08-20T10:04:20.680" v="0"/>
        <pc:sldMkLst>
          <pc:docMk/>
          <pc:sldMk cId="3340409577" sldId="402"/>
        </pc:sldMkLst>
      </pc:sldChg>
      <pc:sldChg chg="modNotes">
        <pc:chgData name="Kurt Jensen" userId="536d7847-4321-45c6-997a-4b9f60543789" providerId="ADAL" clId="{96AE0864-B669-48A3-B19D-73A317C80EFD}" dt="2025-08-20T10:04:20.680" v="0"/>
        <pc:sldMkLst>
          <pc:docMk/>
          <pc:sldMk cId="2119926176" sldId="404"/>
        </pc:sldMkLst>
      </pc:sldChg>
      <pc:sldChg chg="modNotes">
        <pc:chgData name="Kurt Jensen" userId="536d7847-4321-45c6-997a-4b9f60543789" providerId="ADAL" clId="{96AE0864-B669-48A3-B19D-73A317C80EFD}" dt="2025-08-20T10:04:20.680" v="0"/>
        <pc:sldMkLst>
          <pc:docMk/>
          <pc:sldMk cId="3550247379" sldId="405"/>
        </pc:sldMkLst>
      </pc:sldChg>
      <pc:sldChg chg="modNotes">
        <pc:chgData name="Kurt Jensen" userId="536d7847-4321-45c6-997a-4b9f60543789" providerId="ADAL" clId="{96AE0864-B669-48A3-B19D-73A317C80EFD}" dt="2025-08-20T10:04:20.680" v="0"/>
        <pc:sldMkLst>
          <pc:docMk/>
          <pc:sldMk cId="2530443455" sldId="406"/>
        </pc:sldMkLst>
      </pc:sldChg>
    </pc:docChg>
  </pc:docChgLst>
  <pc:docChgLst>
    <pc:chgData name="Kurt Jensen" userId="536d7847-4321-45c6-997a-4b9f60543789" providerId="ADAL" clId="{FA728241-7986-40AE-88A3-580B48C9A3A5}"/>
    <pc:docChg chg="undo custSel modSld">
      <pc:chgData name="Kurt Jensen" userId="536d7847-4321-45c6-997a-4b9f60543789" providerId="ADAL" clId="{FA728241-7986-40AE-88A3-580B48C9A3A5}" dt="2025-08-20T09:35:54.756" v="165" actId="20577"/>
      <pc:docMkLst>
        <pc:docMk/>
      </pc:docMkLst>
      <pc:sldChg chg="addSp delSp modSp mod delAnim modAnim">
        <pc:chgData name="Kurt Jensen" userId="536d7847-4321-45c6-997a-4b9f60543789" providerId="ADAL" clId="{FA728241-7986-40AE-88A3-580B48C9A3A5}" dt="2025-08-20T09:27:32.561" v="135" actId="1076"/>
        <pc:sldMkLst>
          <pc:docMk/>
          <pc:sldMk cId="0" sldId="328"/>
        </pc:sldMkLst>
        <pc:spChg chg="mod ord">
          <ac:chgData name="Kurt Jensen" userId="536d7847-4321-45c6-997a-4b9f60543789" providerId="ADAL" clId="{FA728241-7986-40AE-88A3-580B48C9A3A5}" dt="2025-08-20T09:27:24.311" v="132" actId="1076"/>
          <ac:spMkLst>
            <pc:docMk/>
            <pc:sldMk cId="0" sldId="328"/>
            <ac:spMk id="12" creationId="{00000000-0000-0000-0000-000000000000}"/>
          </ac:spMkLst>
        </pc:spChg>
        <pc:spChg chg="mod ord">
          <ac:chgData name="Kurt Jensen" userId="536d7847-4321-45c6-997a-4b9f60543789" providerId="ADAL" clId="{FA728241-7986-40AE-88A3-580B48C9A3A5}" dt="2025-08-20T09:27:32.561" v="135" actId="1076"/>
          <ac:spMkLst>
            <pc:docMk/>
            <pc:sldMk cId="0" sldId="328"/>
            <ac:spMk id="43012" creationId="{00000000-0000-0000-0000-000000000000}"/>
          </ac:spMkLst>
        </pc:spChg>
        <pc:picChg chg="add del mod">
          <ac:chgData name="Kurt Jensen" userId="536d7847-4321-45c6-997a-4b9f60543789" providerId="ADAL" clId="{FA728241-7986-40AE-88A3-580B48C9A3A5}" dt="2025-08-20T09:24:49.740" v="114" actId="478"/>
          <ac:picMkLst>
            <pc:docMk/>
            <pc:sldMk cId="0" sldId="328"/>
            <ac:picMk id="4" creationId="{5725DBEB-142D-5646-1C40-C4FAB0199382}"/>
          </ac:picMkLst>
        </pc:picChg>
        <pc:picChg chg="del">
          <ac:chgData name="Kurt Jensen" userId="536d7847-4321-45c6-997a-4b9f60543789" providerId="ADAL" clId="{FA728241-7986-40AE-88A3-580B48C9A3A5}" dt="2025-08-20T09:13:40.812" v="66" actId="478"/>
          <ac:picMkLst>
            <pc:docMk/>
            <pc:sldMk cId="0" sldId="328"/>
            <ac:picMk id="5" creationId="{F02178D4-FD27-9142-A2F3-F95DE7810C58}"/>
          </ac:picMkLst>
        </pc:picChg>
        <pc:picChg chg="add mod">
          <ac:chgData name="Kurt Jensen" userId="536d7847-4321-45c6-997a-4b9f60543789" providerId="ADAL" clId="{FA728241-7986-40AE-88A3-580B48C9A3A5}" dt="2025-08-20T09:26:54.356" v="130" actId="1076"/>
          <ac:picMkLst>
            <pc:docMk/>
            <pc:sldMk cId="0" sldId="328"/>
            <ac:picMk id="7" creationId="{48EA2095-FCB5-DCF6-836C-E637644FB9EC}"/>
          </ac:picMkLst>
        </pc:picChg>
        <pc:picChg chg="del">
          <ac:chgData name="Kurt Jensen" userId="536d7847-4321-45c6-997a-4b9f60543789" providerId="ADAL" clId="{FA728241-7986-40AE-88A3-580B48C9A3A5}" dt="2025-08-20T09:13:38.005" v="65" actId="478"/>
          <ac:picMkLst>
            <pc:docMk/>
            <pc:sldMk cId="0" sldId="328"/>
            <ac:picMk id="8" creationId="{7C2AB4F8-E7BF-6F08-B268-7DACA3FCDD69}"/>
          </ac:picMkLst>
        </pc:picChg>
        <pc:picChg chg="del">
          <ac:chgData name="Kurt Jensen" userId="536d7847-4321-45c6-997a-4b9f60543789" providerId="ADAL" clId="{FA728241-7986-40AE-88A3-580B48C9A3A5}" dt="2025-08-20T09:13:35.154" v="64" actId="478"/>
          <ac:picMkLst>
            <pc:docMk/>
            <pc:sldMk cId="0" sldId="328"/>
            <ac:picMk id="10" creationId="{D0794641-8CE0-B7B2-5B39-DBF59C854F25}"/>
          </ac:picMkLst>
        </pc:picChg>
        <pc:picChg chg="add mod">
          <ac:chgData name="Kurt Jensen" userId="536d7847-4321-45c6-997a-4b9f60543789" providerId="ADAL" clId="{FA728241-7986-40AE-88A3-580B48C9A3A5}" dt="2025-08-20T09:27:28.677" v="134" actId="1076"/>
          <ac:picMkLst>
            <pc:docMk/>
            <pc:sldMk cId="0" sldId="328"/>
            <ac:picMk id="11" creationId="{4C304442-543E-18E0-5E6B-E556C31024D9}"/>
          </ac:picMkLst>
        </pc:picChg>
        <pc:picChg chg="add del mod ord">
          <ac:chgData name="Kurt Jensen" userId="536d7847-4321-45c6-997a-4b9f60543789" providerId="ADAL" clId="{FA728241-7986-40AE-88A3-580B48C9A3A5}" dt="2025-08-20T09:26:02.938" v="121" actId="478"/>
          <ac:picMkLst>
            <pc:docMk/>
            <pc:sldMk cId="0" sldId="328"/>
            <ac:picMk id="14" creationId="{7DC156CA-A62A-CC90-4886-10FF87F12783}"/>
          </ac:picMkLst>
        </pc:picChg>
        <pc:picChg chg="add mod ord">
          <ac:chgData name="Kurt Jensen" userId="536d7847-4321-45c6-997a-4b9f60543789" providerId="ADAL" clId="{FA728241-7986-40AE-88A3-580B48C9A3A5}" dt="2025-08-20T09:26:23.920" v="126" actId="167"/>
          <ac:picMkLst>
            <pc:docMk/>
            <pc:sldMk cId="0" sldId="328"/>
            <ac:picMk id="16" creationId="{BF3C7679-2ADF-532F-C376-4A551A99AC89}"/>
          </ac:picMkLst>
        </pc:picChg>
      </pc:sldChg>
      <pc:sldChg chg="modSp mod">
        <pc:chgData name="Kurt Jensen" userId="536d7847-4321-45c6-997a-4b9f60543789" providerId="ADAL" clId="{FA728241-7986-40AE-88A3-580B48C9A3A5}" dt="2025-08-20T09:30:35.593" v="160" actId="20577"/>
        <pc:sldMkLst>
          <pc:docMk/>
          <pc:sldMk cId="994669146" sldId="335"/>
        </pc:sldMkLst>
        <pc:spChg chg="mod">
          <ac:chgData name="Kurt Jensen" userId="536d7847-4321-45c6-997a-4b9f60543789" providerId="ADAL" clId="{FA728241-7986-40AE-88A3-580B48C9A3A5}" dt="2025-08-20T09:30:35.593" v="160" actId="20577"/>
          <ac:spMkLst>
            <pc:docMk/>
            <pc:sldMk cId="994669146" sldId="335"/>
            <ac:spMk id="6" creationId="{00000000-0000-0000-0000-000000000000}"/>
          </ac:spMkLst>
        </pc:spChg>
      </pc:sldChg>
      <pc:sldChg chg="delSp mod">
        <pc:chgData name="Kurt Jensen" userId="536d7847-4321-45c6-997a-4b9f60543789" providerId="ADAL" clId="{FA728241-7986-40AE-88A3-580B48C9A3A5}" dt="2025-08-20T09:34:44.211" v="161" actId="478"/>
        <pc:sldMkLst>
          <pc:docMk/>
          <pc:sldMk cId="3667464691" sldId="336"/>
        </pc:sldMkLst>
        <pc:spChg chg="del">
          <ac:chgData name="Kurt Jensen" userId="536d7847-4321-45c6-997a-4b9f60543789" providerId="ADAL" clId="{FA728241-7986-40AE-88A3-580B48C9A3A5}" dt="2025-08-20T09:34:44.211" v="161" actId="478"/>
          <ac:spMkLst>
            <pc:docMk/>
            <pc:sldMk cId="3667464691" sldId="336"/>
            <ac:spMk id="5" creationId="{00000000-0000-0000-0000-000000000000}"/>
          </ac:spMkLst>
        </pc:spChg>
      </pc:sldChg>
      <pc:sldChg chg="modAnim">
        <pc:chgData name="Kurt Jensen" userId="536d7847-4321-45c6-997a-4b9f60543789" providerId="ADAL" clId="{FA728241-7986-40AE-88A3-580B48C9A3A5}" dt="2025-08-20T08:45:09.946" v="61"/>
        <pc:sldMkLst>
          <pc:docMk/>
          <pc:sldMk cId="498741901" sldId="387"/>
        </pc:sldMkLst>
      </pc:sldChg>
      <pc:sldChg chg="modSp">
        <pc:chgData name="Kurt Jensen" userId="536d7847-4321-45c6-997a-4b9f60543789" providerId="ADAL" clId="{FA728241-7986-40AE-88A3-580B48C9A3A5}" dt="2025-08-20T08:56:50.117" v="62" actId="108"/>
        <pc:sldMkLst>
          <pc:docMk/>
          <pc:sldMk cId="515124384" sldId="395"/>
        </pc:sldMkLst>
        <pc:spChg chg="mod">
          <ac:chgData name="Kurt Jensen" userId="536d7847-4321-45c6-997a-4b9f60543789" providerId="ADAL" clId="{FA728241-7986-40AE-88A3-580B48C9A3A5}" dt="2025-08-20T08:56:50.117" v="62" actId="108"/>
          <ac:spMkLst>
            <pc:docMk/>
            <pc:sldMk cId="515124384" sldId="395"/>
            <ac:spMk id="4" creationId="{3B68E293-A490-7EF1-5011-E955C50A39D8}"/>
          </ac:spMkLst>
        </pc:spChg>
      </pc:sldChg>
      <pc:sldChg chg="modSp mod">
        <pc:chgData name="Kurt Jensen" userId="536d7847-4321-45c6-997a-4b9f60543789" providerId="ADAL" clId="{FA728241-7986-40AE-88A3-580B48C9A3A5}" dt="2025-08-20T09:35:54.756" v="165" actId="20577"/>
        <pc:sldMkLst>
          <pc:docMk/>
          <pc:sldMk cId="1793107444" sldId="397"/>
        </pc:sldMkLst>
        <pc:spChg chg="mod">
          <ac:chgData name="Kurt Jensen" userId="536d7847-4321-45c6-997a-4b9f60543789" providerId="ADAL" clId="{FA728241-7986-40AE-88A3-580B48C9A3A5}" dt="2025-08-20T09:35:54.756" v="165" actId="20577"/>
          <ac:spMkLst>
            <pc:docMk/>
            <pc:sldMk cId="1793107444" sldId="397"/>
            <ac:spMk id="114694" creationId="{00000000-0000-0000-0000-000000000000}"/>
          </ac:spMkLst>
        </pc:spChg>
      </pc:sldChg>
      <pc:sldChg chg="delSp modSp mod">
        <pc:chgData name="Kurt Jensen" userId="536d7847-4321-45c6-997a-4b9f60543789" providerId="ADAL" clId="{FA728241-7986-40AE-88A3-580B48C9A3A5}" dt="2025-08-12T19:42:48.535" v="60" actId="20577"/>
        <pc:sldMkLst>
          <pc:docMk/>
          <pc:sldMk cId="3919567981" sldId="408"/>
        </pc:sldMkLst>
        <pc:spChg chg="mod">
          <ac:chgData name="Kurt Jensen" userId="536d7847-4321-45c6-997a-4b9f60543789" providerId="ADAL" clId="{FA728241-7986-40AE-88A3-580B48C9A3A5}" dt="2025-08-12T19:42:48.535" v="60" actId="20577"/>
          <ac:spMkLst>
            <pc:docMk/>
            <pc:sldMk cId="3919567981" sldId="408"/>
            <ac:spMk id="114694" creationId="{00000000-0000-0000-0000-000000000000}"/>
          </ac:spMkLst>
        </pc:spChg>
      </pc:sldChg>
      <pc:sldChg chg="modSp mod">
        <pc:chgData name="Kurt Jensen" userId="536d7847-4321-45c6-997a-4b9f60543789" providerId="ADAL" clId="{FA728241-7986-40AE-88A3-580B48C9A3A5}" dt="2025-08-20T09:09:28.833" v="63" actId="20577"/>
        <pc:sldMkLst>
          <pc:docMk/>
          <pc:sldMk cId="55575937" sldId="411"/>
        </pc:sldMkLst>
        <pc:spChg chg="mod">
          <ac:chgData name="Kurt Jensen" userId="536d7847-4321-45c6-997a-4b9f60543789" providerId="ADAL" clId="{FA728241-7986-40AE-88A3-580B48C9A3A5}" dt="2025-08-20T09:09:28.833" v="63" actId="20577"/>
          <ac:spMkLst>
            <pc:docMk/>
            <pc:sldMk cId="55575937" sldId="411"/>
            <ac:spMk id="114694" creationId="{00000000-0000-0000-0000-000000000000}"/>
          </ac:spMkLst>
        </pc:spChg>
      </pc:sldChg>
    </pc:docChg>
  </pc:docChgLst>
  <pc:docChgLst>
    <pc:chgData name="Kurt Jensen" userId="536d7847-4321-45c6-997a-4b9f60543789" providerId="ADAL" clId="{E7227749-8213-4794-BBB1-0C47806CC643}"/>
    <pc:docChg chg="custSel modSld">
      <pc:chgData name="Kurt Jensen" userId="536d7847-4321-45c6-997a-4b9f60543789" providerId="ADAL" clId="{E7227749-8213-4794-BBB1-0C47806CC643}" dt="2025-08-08T08:00:25.842" v="176"/>
      <pc:docMkLst>
        <pc:docMk/>
      </pc:docMkLst>
      <pc:sldChg chg="addSp delSp modSp mod delAnim modAnim">
        <pc:chgData name="Kurt Jensen" userId="536d7847-4321-45c6-997a-4b9f60543789" providerId="ADAL" clId="{E7227749-8213-4794-BBB1-0C47806CC643}" dt="2025-08-08T08:00:25.842" v="176"/>
        <pc:sldMkLst>
          <pc:docMk/>
          <pc:sldMk cId="0" sldId="328"/>
        </pc:sldMkLst>
        <pc:spChg chg="ord">
          <ac:chgData name="Kurt Jensen" userId="536d7847-4321-45c6-997a-4b9f60543789" providerId="ADAL" clId="{E7227749-8213-4794-BBB1-0C47806CC643}" dt="2025-08-08T07:56:45.542" v="165" actId="166"/>
          <ac:spMkLst>
            <pc:docMk/>
            <pc:sldMk cId="0" sldId="328"/>
            <ac:spMk id="2" creationId="{00000000-0000-0000-0000-000000000000}"/>
          </ac:spMkLst>
        </pc:spChg>
        <pc:spChg chg="ord">
          <ac:chgData name="Kurt Jensen" userId="536d7847-4321-45c6-997a-4b9f60543789" providerId="ADAL" clId="{E7227749-8213-4794-BBB1-0C47806CC643}" dt="2025-08-08T07:56:45.542" v="165" actId="166"/>
          <ac:spMkLst>
            <pc:docMk/>
            <pc:sldMk cId="0" sldId="328"/>
            <ac:spMk id="12" creationId="{00000000-0000-0000-0000-000000000000}"/>
          </ac:spMkLst>
        </pc:spChg>
        <pc:spChg chg="mod ord">
          <ac:chgData name="Kurt Jensen" userId="536d7847-4321-45c6-997a-4b9f60543789" providerId="ADAL" clId="{E7227749-8213-4794-BBB1-0C47806CC643}" dt="2025-08-08T07:58:30.921" v="170" actId="1076"/>
          <ac:spMkLst>
            <pc:docMk/>
            <pc:sldMk cId="0" sldId="328"/>
            <ac:spMk id="43012" creationId="{00000000-0000-0000-0000-000000000000}"/>
          </ac:spMkLst>
        </pc:spChg>
      </pc:sldChg>
      <pc:sldChg chg="modSp mod">
        <pc:chgData name="Kurt Jensen" userId="536d7847-4321-45c6-997a-4b9f60543789" providerId="ADAL" clId="{E7227749-8213-4794-BBB1-0C47806CC643}" dt="2025-08-08T07:28:02.006" v="11" actId="20577"/>
        <pc:sldMkLst>
          <pc:docMk/>
          <pc:sldMk cId="3828024737" sldId="375"/>
        </pc:sldMkLst>
        <pc:spChg chg="mod">
          <ac:chgData name="Kurt Jensen" userId="536d7847-4321-45c6-997a-4b9f60543789" providerId="ADAL" clId="{E7227749-8213-4794-BBB1-0C47806CC643}" dt="2025-08-08T07:28:02.006" v="11" actId="20577"/>
          <ac:spMkLst>
            <pc:docMk/>
            <pc:sldMk cId="3828024737" sldId="375"/>
            <ac:spMk id="8" creationId="{00000000-0000-0000-0000-000000000000}"/>
          </ac:spMkLst>
        </pc:spChg>
      </pc:sldChg>
      <pc:sldChg chg="addSp delSp modSp mod">
        <pc:chgData name="Kurt Jensen" userId="536d7847-4321-45c6-997a-4b9f60543789" providerId="ADAL" clId="{E7227749-8213-4794-BBB1-0C47806CC643}" dt="2025-08-08T07:31:46.745" v="104" actId="14100"/>
        <pc:sldMkLst>
          <pc:docMk/>
          <pc:sldMk cId="515124384" sldId="395"/>
        </pc:sldMkLst>
        <pc:spChg chg="add mod">
          <ac:chgData name="Kurt Jensen" userId="536d7847-4321-45c6-997a-4b9f60543789" providerId="ADAL" clId="{E7227749-8213-4794-BBB1-0C47806CC643}" dt="2025-08-08T07:31:46.745" v="104" actId="14100"/>
          <ac:spMkLst>
            <pc:docMk/>
            <pc:sldMk cId="515124384" sldId="395"/>
            <ac:spMk id="4" creationId="{3B68E293-A490-7EF1-5011-E955C50A39D8}"/>
          </ac:spMkLst>
        </pc:spChg>
        <pc:picChg chg="mod">
          <ac:chgData name="Kurt Jensen" userId="536d7847-4321-45c6-997a-4b9f60543789" providerId="ADAL" clId="{E7227749-8213-4794-BBB1-0C47806CC643}" dt="2025-08-08T07:31:07.556" v="98" actId="1076"/>
          <ac:picMkLst>
            <pc:docMk/>
            <pc:sldMk cId="515124384" sldId="395"/>
            <ac:picMk id="3" creationId="{00000000-0000-0000-0000-000000000000}"/>
          </ac:picMkLst>
        </pc:picChg>
      </pc:sldChg>
      <pc:sldChg chg="modSp mod">
        <pc:chgData name="Kurt Jensen" userId="536d7847-4321-45c6-997a-4b9f60543789" providerId="ADAL" clId="{E7227749-8213-4794-BBB1-0C47806CC643}" dt="2025-08-08T07:35:39.673" v="110" actId="20577"/>
        <pc:sldMkLst>
          <pc:docMk/>
          <pc:sldMk cId="2069843691" sldId="409"/>
        </pc:sldMkLst>
        <pc:spChg chg="mod">
          <ac:chgData name="Kurt Jensen" userId="536d7847-4321-45c6-997a-4b9f60543789" providerId="ADAL" clId="{E7227749-8213-4794-BBB1-0C47806CC643}" dt="2025-08-08T07:35:39.673" v="110" actId="20577"/>
          <ac:spMkLst>
            <pc:docMk/>
            <pc:sldMk cId="2069843691" sldId="409"/>
            <ac:spMk id="114694" creationId="{00000000-0000-0000-0000-000000000000}"/>
          </ac:spMkLst>
        </pc:spChg>
      </pc:sldChg>
      <pc:sldChg chg="modSp mod">
        <pc:chgData name="Kurt Jensen" userId="536d7847-4321-45c6-997a-4b9f60543789" providerId="ADAL" clId="{E7227749-8213-4794-BBB1-0C47806CC643}" dt="2025-08-08T07:38:00.100" v="117" actId="20577"/>
        <pc:sldMkLst>
          <pc:docMk/>
          <pc:sldMk cId="55575937" sldId="411"/>
        </pc:sldMkLst>
        <pc:spChg chg="mod">
          <ac:chgData name="Kurt Jensen" userId="536d7847-4321-45c6-997a-4b9f60543789" providerId="ADAL" clId="{E7227749-8213-4794-BBB1-0C47806CC643}" dt="2025-08-08T07:38:00.100" v="117" actId="20577"/>
          <ac:spMkLst>
            <pc:docMk/>
            <pc:sldMk cId="55575937" sldId="411"/>
            <ac:spMk id="11469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142819"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142819"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144537"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5591" y="4560685"/>
            <a:ext cx="5364022" cy="432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2"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144537"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1258888" y="720725"/>
            <a:ext cx="4797425" cy="3598863"/>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1258888" y="720725"/>
            <a:ext cx="4797425" cy="3598863"/>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1258888" y="720725"/>
            <a:ext cx="4797425" cy="3598863"/>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1258888" y="720725"/>
            <a:ext cx="4797425" cy="3598863"/>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1258888" y="720725"/>
            <a:ext cx="4797425" cy="3598863"/>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1258888" y="720725"/>
            <a:ext cx="4797425" cy="3598863"/>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1258888" y="720725"/>
            <a:ext cx="4797425" cy="3598863"/>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1258888" y="720725"/>
            <a:ext cx="4797425" cy="3598863"/>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Introduktion til Programmering </a:t>
            </a:r>
          </a:p>
        </p:txBody>
      </p:sp>
      <p:sp>
        <p:nvSpPr>
          <p:cNvPr id="8" name="Content Placeholder 2"/>
          <p:cNvSpPr txBox="1">
            <a:spLocks/>
          </p:cNvSpPr>
          <p:nvPr/>
        </p:nvSpPr>
        <p:spPr bwMode="auto">
          <a:xfrm>
            <a:off x="459225" y="1052736"/>
            <a:ext cx="8577271"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a:solidFill>
                  <a:srgbClr val="A50021"/>
                </a:solidFill>
              </a:rPr>
              <a:t>Kurset har ca. 150 studerende fordelt på 7 øvelseshold</a:t>
            </a:r>
          </a:p>
          <a:p>
            <a:pPr marL="728663" lvl="1" indent="-271463">
              <a:spcBef>
                <a:spcPts val="300"/>
              </a:spcBef>
            </a:pPr>
            <a:r>
              <a:rPr lang="da-DK" altLang="da-DK" sz="1800" dirty="0"/>
              <a:t>5 hold med nye studerende på datalogi bacheloren (DA1-DA5)</a:t>
            </a:r>
          </a:p>
          <a:p>
            <a:pPr marL="728663" lvl="1" indent="-271463">
              <a:spcBef>
                <a:spcPts val="300"/>
              </a:spcBef>
            </a:pPr>
            <a:r>
              <a:rPr lang="da-DK" altLang="da-DK" sz="1800" dirty="0"/>
              <a:t>1 hold med nye studerende på it bacheloren (IT eller IT1)</a:t>
            </a:r>
          </a:p>
          <a:p>
            <a:pPr marL="728663" lvl="1" indent="-271463">
              <a:spcBef>
                <a:spcPts val="300"/>
              </a:spcBef>
            </a:pPr>
            <a:r>
              <a:rPr lang="da-DK" altLang="da-DK" sz="1800" dirty="0"/>
              <a:t>1 hold med ældre studerende fra andre studieretninger (Mix)</a:t>
            </a:r>
            <a:endParaRPr lang="da-DK" altLang="da-DK" sz="2000" dirty="0"/>
          </a:p>
          <a:p>
            <a:pPr marL="271463" indent="-271463">
              <a:spcBef>
                <a:spcPts val="1200"/>
              </a:spcBef>
            </a:pPr>
            <a:r>
              <a:rPr lang="da-DK" altLang="da-DK" sz="2000" dirty="0"/>
              <a:t>Til at hjælpe mig har jeg 10 studenterinstruktorer</a:t>
            </a:r>
          </a:p>
          <a:p>
            <a:pPr marL="728663" lvl="1" indent="-271463">
              <a:spcBef>
                <a:spcPts val="300"/>
              </a:spcBef>
            </a:pPr>
            <a:r>
              <a:rPr lang="da-DK" altLang="da-DK" sz="1800" dirty="0"/>
              <a:t>Primært 2. og 3. års studerende på datalogi og it-produktudvikling</a:t>
            </a: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Enten finder vi en løsning</a:t>
            </a:r>
          </a:p>
          <a:p>
            <a:pPr eaLnBrk="1" hangingPunct="1">
              <a:defRPr/>
            </a:pPr>
            <a:r>
              <a:rPr lang="da-DK" altLang="da-DK" sz="1600" b="1" dirty="0"/>
              <a:t>(i en af de blå trekanter) eller</a:t>
            </a:r>
          </a:p>
          <a:p>
            <a:pPr eaLnBrk="1" hangingPunct="1">
              <a:defRPr/>
            </a:pPr>
            <a:r>
              <a:rPr lang="da-DK" altLang="da-DK" sz="1600" b="1" dirty="0"/>
              <a:t>også har vi vist, at der ikke</a:t>
            </a:r>
          </a:p>
          <a:p>
            <a:pPr eaLnBrk="1" hangingPunct="1">
              <a:defRPr/>
            </a:pPr>
            <a:r>
              <a:rPr lang="da-DK" altLang="da-DK" sz="1600" b="1" dirty="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 De mulige ”vejvalg” udgør et træ</a:t>
            </a:r>
          </a:p>
          <a:p>
            <a:pPr eaLnBrk="1" hangingPunct="1">
              <a:defRPr/>
            </a:pPr>
            <a:r>
              <a:rPr lang="da-DK" altLang="da-DK" sz="1050" b="1" dirty="0"/>
              <a:t> </a:t>
            </a:r>
          </a:p>
          <a:p>
            <a:pPr eaLnBrk="1" hangingPunct="1">
              <a:defRPr/>
            </a:pPr>
            <a:endParaRPr lang="da-DK" altLang="da-DK" sz="1600" b="1" dirty="0"/>
          </a:p>
          <a:p>
            <a:pPr eaLnBrk="1" hangingPunct="1">
              <a:defRPr/>
            </a:pPr>
            <a:endParaRPr lang="da-DK" altLang="da-DK" sz="1600" b="1" dirty="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a:t>R</a:t>
            </a:r>
            <a:r>
              <a:rPr lang="da-DK" altLang="da-DK" sz="1800" b="1" spc="-80" dirty="0"/>
              <a:t>oden er foroven, forgreningerne i </a:t>
            </a:r>
            <a:r>
              <a:rPr lang="da-DK" altLang="da-DK" sz="1800" b="1" dirty="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alle felter er udfyldt {</a:t>
            </a:r>
          </a:p>
          <a:p>
            <a:pPr eaLnBrk="1" hangingPunct="1">
              <a:defRPr/>
            </a:pPr>
            <a:r>
              <a:rPr lang="da-DK" altLang="da-DK" sz="1600" b="1" dirty="0">
                <a:solidFill>
                  <a:schemeClr val="tx1"/>
                </a:solidFill>
                <a:latin typeface="Courier New" pitchFamily="49" charset="0"/>
              </a:rPr>
              <a:t>    udskriv løsning</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ELLERS </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husk nuværende felt</a:t>
            </a:r>
          </a:p>
          <a:p>
            <a:pPr eaLnBrk="1" hangingPunct="1">
              <a:defRPr/>
            </a:pPr>
            <a:r>
              <a:rPr lang="da-DK" altLang="da-DK" sz="1600" b="1" dirty="0">
                <a:solidFill>
                  <a:schemeClr val="tx1"/>
                </a:solidFill>
                <a:latin typeface="Courier New" pitchFamily="49" charset="0"/>
              </a:rPr>
              <a:t>    gå til næste tomme felt</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FOR</a:t>
            </a:r>
            <a:r>
              <a:rPr lang="da-DK" altLang="da-DK" sz="1600" b="1" dirty="0">
                <a:solidFill>
                  <a:schemeClr val="tx1"/>
                </a:solidFill>
                <a:latin typeface="Courier New" pitchFamily="49" charset="0"/>
              </a:rPr>
              <a:t> hvert ciffer c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c kan bruges {</a:t>
            </a:r>
          </a:p>
          <a:p>
            <a:pPr eaLnBrk="1" hangingPunct="1">
              <a:defRPr/>
            </a:pPr>
            <a:r>
              <a:rPr lang="da-DK" altLang="da-DK" sz="1600" b="1" dirty="0">
                <a:solidFill>
                  <a:schemeClr val="tx1"/>
                </a:solidFill>
                <a:latin typeface="Courier New" pitchFamily="49" charset="0"/>
              </a:rPr>
              <a:t>        indsæt c i felt</a:t>
            </a:r>
          </a:p>
          <a:p>
            <a:pPr eaLnBrk="1" hangingPunct="1">
              <a:defRPr/>
            </a:pPr>
            <a:r>
              <a:rPr lang="da-DK" altLang="da-DK" sz="1600" b="1" dirty="0">
                <a:solidFill>
                  <a:schemeClr val="tx1"/>
                </a:solidFill>
                <a:latin typeface="Courier New" pitchFamily="49" charset="0"/>
              </a:rPr>
              <a:t>        </a:t>
            </a: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0000CC"/>
                </a:solidFill>
                <a:latin typeface="Courier New" pitchFamily="49" charset="0"/>
              </a:rPr>
              <a:t>// </a:t>
            </a:r>
            <a:r>
              <a:rPr lang="da-DK" altLang="da-DK" sz="1600" b="1" dirty="0" err="1">
                <a:solidFill>
                  <a:srgbClr val="0000CC"/>
                </a:solidFill>
                <a:latin typeface="Courier New" pitchFamily="49" charset="0"/>
              </a:rPr>
              <a:t>backtrack</a:t>
            </a:r>
            <a:endParaRPr lang="da-DK" altLang="da-DK" sz="1600" b="1" dirty="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fjern sidst indsatte ciffer</a:t>
            </a:r>
          </a:p>
          <a:p>
            <a:pPr eaLnBrk="1" hangingPunct="1">
              <a:defRPr/>
            </a:pPr>
            <a:r>
              <a:rPr lang="da-DK" altLang="da-DK" sz="1600" b="1" dirty="0">
                <a:solidFill>
                  <a:schemeClr val="tx1"/>
                </a:solidFill>
                <a:latin typeface="Courier New" pitchFamily="49" charset="0"/>
              </a:rPr>
              <a:t>    gå tilbage til forrige felt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 </a:t>
            </a:r>
            <a:r>
              <a:rPr lang="da-DK" sz="1600" b="1" dirty="0" err="1">
                <a:solidFill>
                  <a:srgbClr val="0000CC"/>
                </a:solidFill>
                <a:latin typeface="Courier New" charset="0"/>
                <a:ea typeface="ＭＳ Ｐゴシック" charset="0"/>
              </a:rPr>
              <a:t>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advanceToNextField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promising</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setFieldValue</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setToField</a:t>
            </a:r>
            <a:r>
              <a:rPr lang="da-DK" sz="1600" b="1" dirty="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t>Rekursion</a:t>
            </a:r>
            <a:endParaRPr lang="da-DK" altLang="da-DK" sz="1600" b="1" dirty="0"/>
          </a:p>
          <a:p>
            <a:pPr marL="176213" indent="-176213" eaLnBrk="1" hangingPunct="1">
              <a:buFont typeface="Arial" panose="020B0604020202020204" pitchFamily="34" charset="0"/>
              <a:buChar char="•"/>
              <a:defRPr/>
            </a:pPr>
            <a:r>
              <a:rPr lang="da-DK" altLang="da-DK" sz="1600" b="1" dirty="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err="1">
                <a:solidFill>
                  <a:srgbClr val="7030A0"/>
                </a:solidFill>
                <a:latin typeface="Courier New" charset="0"/>
                <a:ea typeface="ＭＳ Ｐゴシック" charset="0"/>
              </a:rPr>
              <a:t>else</a:t>
            </a:r>
            <a:r>
              <a:rPr lang="da-DK" sz="1600" b="1" dirty="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try all </a:t>
            </a:r>
            <a:r>
              <a:rPr lang="da-DK" sz="1600" b="1" dirty="0" err="1">
                <a:solidFill>
                  <a:srgbClr val="0000CC"/>
                </a:solidFill>
                <a:latin typeface="Courier New" charset="0"/>
                <a:ea typeface="ＭＳ Ｐゴシック" charset="0"/>
              </a:rPr>
              <a:t>values</a:t>
            </a:r>
            <a:r>
              <a:rPr lang="da-DK" sz="1600" b="1" dirty="0">
                <a:solidFill>
                  <a:srgbClr val="0000CC"/>
                </a:solidFill>
                <a:latin typeface="Courier New" charset="0"/>
                <a:ea typeface="ＭＳ Ｐゴシック" charset="0"/>
              </a:rPr>
              <a:t> 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g.advanceToNextField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for</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a:solidFill>
                  <a:schemeClr val="tx1"/>
                </a:solidFill>
                <a:latin typeface="Courier New" charset="0"/>
                <a:ea typeface="ＭＳ Ｐゴシック" charset="0"/>
              </a:rPr>
              <a:t>c = 1; c &lt;= 9;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g.promising</a:t>
            </a:r>
            <a:r>
              <a:rPr lang="da-DK" sz="1600" b="1" dirty="0">
                <a:solidFill>
                  <a:schemeClr val="tx1"/>
                </a:solidFill>
                <a:latin typeface="Courier New" charset="0"/>
                <a:ea typeface="ＭＳ Ｐゴシック" charset="0"/>
              </a:rPr>
              <a:t>(c)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g.setFieldValue</a:t>
            </a:r>
            <a:r>
              <a:rPr lang="da-DK" sz="1600" b="1" dirty="0">
                <a:solidFill>
                  <a:schemeClr val="tx1"/>
                </a:solidFill>
                <a:latin typeface="Courier New" charset="0"/>
                <a:ea typeface="ＭＳ Ｐゴシック" charset="0"/>
              </a:rPr>
              <a:t>(c);</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backtrack</a:t>
            </a:r>
            <a:r>
              <a:rPr lang="da-DK" sz="1600" b="1" dirty="0">
                <a:solidFill>
                  <a:srgbClr val="0000CC"/>
                </a:solidFill>
                <a:latin typeface="Courier New" charset="0"/>
                <a:ea typeface="ＭＳ Ｐゴシック" charset="0"/>
              </a:rPr>
              <a:t> 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g.setToField</a:t>
            </a:r>
            <a:r>
              <a:rPr lang="da-DK" sz="1600" b="1" dirty="0">
                <a:solidFill>
                  <a:schemeClr val="tx1"/>
                </a:solidFill>
                <a:latin typeface="Courier New" charset="0"/>
                <a:ea typeface="ＭＳ Ｐゴシック" charset="0"/>
              </a:rPr>
              <a:t>(</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a:t>Computerens styrker</a:t>
            </a:r>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a:ea typeface="ＭＳ Ｐゴシック" pitchFamily="34" charset="-128"/>
                <a:cs typeface="+mn-cs"/>
              </a:rPr>
              <a:t>lagre 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muligheder</a:t>
            </a:r>
            <a:br>
              <a:rPr lang="da-DK" altLang="da-DK" sz="1800" kern="1200" dirty="0">
                <a:ea typeface="ＭＳ Ｐゴシック" pitchFamily="34" charset="-128"/>
                <a:cs typeface="+mn-cs"/>
              </a:rPr>
            </a:br>
            <a:r>
              <a:rPr lang="da-DK" altLang="da-DK" sz="1800" kern="1200" dirty="0">
                <a:ea typeface="ＭＳ Ｐゴシック" pitchFamily="34" charset="-128"/>
                <a:cs typeface="+mn-cs"/>
              </a:rPr>
              <a:t>og 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fejl</a:t>
            </a:r>
          </a:p>
          <a:p>
            <a:pPr lvl="1" eaLnBrk="1" hangingPunct="1">
              <a:defRPr/>
            </a:pPr>
            <a:r>
              <a:rPr lang="da-DK" altLang="da-DK" sz="1800" kern="1200" dirty="0">
                <a:ea typeface="ＭＳ Ｐゴシック" pitchFamily="34" charset="-128"/>
                <a:cs typeface="+mn-cs"/>
              </a:rPr>
              <a:t>hvis den er programmeret korrekt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En computer er en </a:t>
            </a:r>
            <a:r>
              <a:rPr lang="da-DK" altLang="da-DK" sz="2000" kern="0" dirty="0">
                <a:solidFill>
                  <a:srgbClr val="008000"/>
                </a:solidFill>
              </a:rPr>
              <a:t>generel maskine,</a:t>
            </a:r>
            <a:r>
              <a:rPr lang="da-DK" altLang="da-DK" sz="2000" kern="0" dirty="0"/>
              <a:t> der kan </a:t>
            </a:r>
            <a:r>
              <a:rPr lang="da-DK" altLang="da-DK" sz="2000" kern="0" dirty="0">
                <a:solidFill>
                  <a:srgbClr val="008000"/>
                </a:solidFill>
              </a:rPr>
              <a:t>programmeres</a:t>
            </a:r>
            <a:r>
              <a:rPr lang="da-DK" altLang="da-DK" sz="2000" kern="0" dirty="0"/>
              <a:t> til at gøre forskellige ting</a:t>
            </a:r>
          </a:p>
          <a:p>
            <a:pPr lvl="1" eaLnBrk="1" hangingPunct="1">
              <a:defRPr/>
            </a:pPr>
            <a:r>
              <a:rPr lang="da-DK" altLang="da-DK" sz="1800" dirty="0">
                <a:ea typeface="ＭＳ Ｐゴシック" pitchFamily="34" charset="-128"/>
              </a:rPr>
              <a:t>Computer + Sudoku-program  =  Sudoku-maskine</a:t>
            </a:r>
          </a:p>
          <a:p>
            <a:pPr lvl="1" eaLnBrk="1" hangingPunct="1">
              <a:defRPr/>
            </a:pPr>
            <a:r>
              <a:rPr lang="da-DK" altLang="da-DK" sz="1800" dirty="0">
                <a:ea typeface="ＭＳ Ｐゴシック" pitchFamily="34" charset="-128"/>
              </a:rPr>
              <a:t>Computer + Skak-program = Skak-maskine</a:t>
            </a: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a:solidFill>
                  <a:srgbClr val="000066"/>
                </a:solidFill>
              </a:rPr>
              <a:t>tekstbehandling, pengeautomat,</a:t>
            </a:r>
            <a:br>
              <a:rPr lang="da-DK" altLang="da-DK" sz="1600" b="0" dirty="0">
                <a:solidFill>
                  <a:srgbClr val="000066"/>
                </a:solidFill>
              </a:rPr>
            </a:br>
            <a:r>
              <a:rPr lang="da-DK" altLang="da-DK" sz="1600" b="0" dirty="0">
                <a:solidFill>
                  <a:srgbClr val="000066"/>
                </a:solidFill>
              </a:rPr>
              <a:t>Facebook,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a:ea typeface="ＭＳ Ｐゴシック" pitchFamily="34" charset="-128"/>
              </a:rPr>
              <a:t>Lag på lag:</a:t>
            </a: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a:cs typeface="+mj-cs"/>
              </a:rPr>
              <a:t>En </a:t>
            </a:r>
            <a:r>
              <a:rPr lang="da-DK" sz="3200" noProof="0" dirty="0" err="1">
                <a:cs typeface="+mj-cs"/>
              </a:rPr>
              <a:t>Sudoku</a:t>
            </a:r>
            <a:r>
              <a:rPr lang="da-DK" sz="3200" noProof="0" dirty="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a:t>Sudoko</a:t>
            </a:r>
            <a:r>
              <a:rPr lang="da-DK" altLang="da-DK" sz="1800" dirty="0"/>
              <a:t>-løser</a:t>
            </a:r>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p:spPr>
          <p:txBody>
            <a:bodyPr wrap="square">
              <a:spAutoFit/>
            </a:bodyPr>
            <a:lstStyle/>
            <a:p>
              <a:pPr>
                <a:defRPr/>
              </a:pPr>
              <a:r>
                <a:rPr lang="da-DK" sz="1400" b="1" dirty="0" err="1">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a:solidFill>
                    <a:srgbClr val="008000"/>
                  </a:solidFill>
                  <a:latin typeface="Courier New" charset="0"/>
                  <a:ea typeface="ＭＳ Ｐゴシック" charset="0"/>
                </a:rPr>
                <a:t>advanceToNextField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promising</a:t>
              </a:r>
              <a:r>
                <a:rPr lang="da-DK" sz="1400" b="1" dirty="0">
                  <a:solidFill>
                    <a:srgbClr val="008000"/>
                  </a:solidFill>
                  <a:latin typeface="Courier New" charset="0"/>
                  <a:ea typeface="ＭＳ Ｐゴシック" charset="0"/>
                </a:rPr>
                <a:t>(c)</a:t>
              </a:r>
            </a:p>
            <a:p>
              <a:pPr>
                <a:defRPr/>
              </a:pPr>
              <a:r>
                <a:rPr lang="da-DK" sz="1400" b="1" dirty="0" err="1">
                  <a:solidFill>
                    <a:srgbClr val="008000"/>
                  </a:solidFill>
                  <a:latin typeface="Courier New" charset="0"/>
                  <a:ea typeface="ＭＳ Ｐゴシック" charset="0"/>
                </a:rPr>
                <a:t>setFieldValue</a:t>
              </a:r>
              <a:r>
                <a:rPr lang="da-DK" sz="1400" b="1" dirty="0">
                  <a:solidFill>
                    <a:srgbClr val="008000"/>
                  </a:solidFill>
                  <a:latin typeface="Courier New" charset="0"/>
                  <a:ea typeface="ＭＳ Ｐゴシック" charset="0"/>
                </a:rPr>
                <a:t>(c)</a:t>
              </a:r>
            </a:p>
            <a:p>
              <a:pPr>
                <a:defRPr/>
              </a:pPr>
              <a:r>
                <a:rPr lang="da-DK" sz="1400" b="1" spc="-60" dirty="0" err="1">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a:solidFill>
                    <a:srgbClr val="008000"/>
                  </a:solidFill>
                  <a:latin typeface="Courier New" charset="0"/>
                  <a:ea typeface="ＭＳ Ｐゴシック" charset="0"/>
                </a:rPr>
                <a:t>()</a:t>
              </a: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p:spPr>
          <p:txBody>
            <a:bodyPr wrap="none">
              <a:spAutoFit/>
            </a:bodyPr>
            <a:lstStyle/>
            <a:p>
              <a:pPr>
                <a:defRPr/>
              </a:pPr>
              <a:r>
                <a:rPr lang="da-DK" sz="1400" b="1" dirty="0" err="1">
                  <a:solidFill>
                    <a:srgbClr val="008000"/>
                  </a:solidFill>
                  <a:latin typeface="Courier New" charset="0"/>
                  <a:ea typeface="ＭＳ Ｐゴシック" charset="0"/>
                </a:rPr>
                <a:t>tryAll</a:t>
              </a:r>
              <a:r>
                <a:rPr lang="da-DK" sz="1400" b="1" dirty="0">
                  <a:solidFill>
                    <a:srgbClr val="008000"/>
                  </a:solidFill>
                  <a:latin typeface="Courier New" charset="0"/>
                  <a:ea typeface="ＭＳ Ｐゴシック" charset="0"/>
                </a:rPr>
                <a:t>()</a:t>
              </a: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Field</a:t>
              </a:r>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Driver</a:t>
              </a:r>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a:solidFill>
                  <a:srgbClr val="0000CC"/>
                </a:solidFill>
              </a:rPr>
              <a:t>Hvert lag bruger metoder (services), der er stillet til </a:t>
            </a:r>
            <a:r>
              <a:rPr lang="da-DK" altLang="da-DK" sz="1400" spc="-60" dirty="0">
                <a:solidFill>
                  <a:srgbClr val="0000CC"/>
                </a:solidFill>
              </a:rPr>
              <a:t>rådighed af de underliggende lag</a:t>
            </a: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p:spPr>
          <p:txBody>
            <a:bodyPr wrap="square">
              <a:spAutoFit/>
            </a:bodyPr>
            <a:lstStyle/>
            <a:p>
              <a:pPr>
                <a:defRPr/>
              </a:pPr>
              <a:r>
                <a:rPr lang="da-DK" sz="1400" b="1" dirty="0">
                  <a:solidFill>
                    <a:srgbClr val="008000"/>
                  </a:solidFill>
                  <a:latin typeface="Courier New" charset="0"/>
                  <a:ea typeface="ＭＳ Ｐゴシック" charset="0"/>
                </a:rPr>
                <a:t>run()</a:t>
              </a: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sp>
          <p:nvSpPr>
            <p:cNvPr id="80" name="TextBox 22"/>
            <p:cNvSpPr txBox="1">
              <a:spLocks noChangeArrowheads="1"/>
            </p:cNvSpPr>
            <p:nvPr/>
          </p:nvSpPr>
          <p:spPr bwMode="auto">
            <a:xfrm rot="16200000">
              <a:off x="4172425" y="5951183"/>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a:ea typeface="ＭＳ Ｐゴシック" pitchFamily="34" charset="-128"/>
              </a:rPr>
              <a:t>Hvis min bil går i stykker</a:t>
            </a:r>
          </a:p>
          <a:p>
            <a:pPr lvl="1" eaLnBrk="1" hangingPunct="1">
              <a:spcBef>
                <a:spcPts val="600"/>
              </a:spcBef>
            </a:pPr>
            <a:r>
              <a:rPr lang="da-DK" altLang="da-DK" sz="1800" noProof="0" dirty="0">
                <a:ea typeface="ＭＳ Ｐゴシック" pitchFamily="34" charset="-128"/>
              </a:rPr>
              <a:t>Jeg henvender mig på et autoværksted og</a:t>
            </a:r>
            <a:br>
              <a:rPr lang="da-DK" altLang="da-DK" sz="1800" noProof="0" dirty="0">
                <a:ea typeface="ＭＳ Ｐゴシック" pitchFamily="34" charset="-128"/>
              </a:rPr>
            </a:br>
            <a:r>
              <a:rPr lang="da-DK" altLang="da-DK" sz="1800" noProof="0" dirty="0">
                <a:ea typeface="ＭＳ Ｐゴシック" pitchFamily="34" charset="-128"/>
              </a:rPr>
              <a:t>forklarer dem hvad problemet er</a:t>
            </a:r>
          </a:p>
          <a:p>
            <a:pPr lvl="1" eaLnBrk="1" hangingPunct="1">
              <a:spcBef>
                <a:spcPts val="600"/>
              </a:spcBef>
            </a:pPr>
            <a:r>
              <a:rPr lang="da-DK" altLang="da-DK" sz="1800" noProof="0" dirty="0">
                <a:ea typeface="ＭＳ Ｐゴシック" pitchFamily="34" charset="-128"/>
              </a:rPr>
              <a:t>Jeg overlader bilen til værkstedet og får</a:t>
            </a:r>
            <a:br>
              <a:rPr lang="da-DK" altLang="da-DK" sz="1800" noProof="0" dirty="0">
                <a:ea typeface="ＭＳ Ｐゴシック" pitchFamily="34" charset="-128"/>
              </a:rPr>
            </a:br>
            <a:r>
              <a:rPr lang="da-DK" altLang="da-DK" sz="1800" noProof="0" dirty="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a:ea typeface="ＭＳ Ｐゴシック" pitchFamily="34" charset="-128"/>
              </a:rPr>
              <a:t>Hvad har jeg gjort for at løse mit problem?</a:t>
            </a:r>
          </a:p>
          <a:p>
            <a:pPr lvl="1" eaLnBrk="1" hangingPunct="1">
              <a:spcBef>
                <a:spcPts val="600"/>
              </a:spcBef>
            </a:pPr>
            <a:r>
              <a:rPr lang="da-DK" altLang="da-DK" sz="1800" kern="0" dirty="0">
                <a:ea typeface="ＭＳ Ｐゴシック" pitchFamily="34" charset="-128"/>
              </a:rPr>
              <a:t>Fundet en passende </a:t>
            </a:r>
            <a:r>
              <a:rPr lang="da-DK" altLang="da-DK" sz="1800" b="1" kern="0" dirty="0">
                <a:solidFill>
                  <a:srgbClr val="008000"/>
                </a:solidFill>
                <a:ea typeface="ＭＳ Ｐゴシック" pitchFamily="34" charset="-128"/>
              </a:rPr>
              <a:t>agent</a:t>
            </a:r>
            <a:r>
              <a:rPr lang="da-DK" altLang="da-DK" sz="1800" kern="0" dirty="0">
                <a:solidFill>
                  <a:srgbClr val="008000"/>
                </a:solidFill>
                <a:ea typeface="ＭＳ Ｐゴシック" pitchFamily="34" charset="-128"/>
              </a:rPr>
              <a:t> </a:t>
            </a:r>
            <a:r>
              <a:rPr lang="da-DK" altLang="da-DK" sz="1800" kern="0" dirty="0">
                <a:ea typeface="ＭＳ Ｐゴシック" pitchFamily="34" charset="-128"/>
              </a:rPr>
              <a:t>eller </a:t>
            </a:r>
            <a:r>
              <a:rPr lang="da-DK" altLang="da-DK" sz="1800" b="1" kern="0" dirty="0">
                <a:solidFill>
                  <a:srgbClr val="008000"/>
                </a:solidFill>
                <a:ea typeface="ＭＳ Ｐゴシック" pitchFamily="34" charset="-128"/>
              </a:rPr>
              <a:t>serviceudbyder</a:t>
            </a:r>
          </a:p>
          <a:p>
            <a:pPr lvl="1" eaLnBrk="1" hangingPunct="1">
              <a:spcBef>
                <a:spcPts val="600"/>
              </a:spcBef>
            </a:pPr>
            <a:r>
              <a:rPr lang="da-DK" altLang="da-DK" sz="1800" kern="0" dirty="0">
                <a:ea typeface="ＭＳ Ｐゴシック" pitchFamily="34" charset="-128"/>
              </a:rPr>
              <a:t>Overbragt agenten en meddelelse om mit problem</a:t>
            </a:r>
          </a:p>
          <a:p>
            <a:pPr lvl="1" eaLnBrk="1" hangingPunct="1">
              <a:spcBef>
                <a:spcPts val="600"/>
              </a:spcBef>
            </a:pPr>
            <a:r>
              <a:rPr lang="da-DK" altLang="da-DK" sz="1800" kern="0" dirty="0">
                <a:ea typeface="ＭＳ Ｐゴシック" pitchFamily="34" charset="-128"/>
              </a:rPr>
              <a:t>Det er herefter agentens ansvar at løse problemet på mine vegne</a:t>
            </a:r>
          </a:p>
          <a:p>
            <a:pPr lvl="1" eaLnBrk="1" hangingPunct="1">
              <a:spcBef>
                <a:spcPts val="600"/>
              </a:spcBef>
            </a:pPr>
            <a:r>
              <a:rPr lang="da-DK" altLang="da-DK" sz="1800" kern="0" dirty="0">
                <a:ea typeface="ＭＳ Ｐゴシック" pitchFamily="34" charset="-128"/>
              </a:rPr>
              <a:t>Agenten har en </a:t>
            </a:r>
            <a:r>
              <a:rPr lang="da-DK" altLang="da-DK" sz="1800" b="1" kern="0" dirty="0">
                <a:solidFill>
                  <a:srgbClr val="008000"/>
                </a:solidFill>
                <a:ea typeface="ＭＳ Ｐゴシック" pitchFamily="34" charset="-128"/>
              </a:rPr>
              <a:t>metode</a:t>
            </a:r>
            <a:r>
              <a:rPr lang="da-DK" altLang="da-DK" sz="1800" kern="0" dirty="0">
                <a:solidFill>
                  <a:srgbClr val="FF0000"/>
                </a:solidFill>
                <a:ea typeface="ＭＳ Ｐゴシック" pitchFamily="34" charset="-128"/>
              </a:rPr>
              <a:t> </a:t>
            </a:r>
            <a:r>
              <a:rPr lang="da-DK" altLang="da-DK" sz="1800" kern="0" dirty="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a:ea typeface="ＭＳ Ｐゴシック" pitchFamily="34" charset="-128"/>
              </a:rPr>
              <a:t>Samme princip hvis jeg skal sende blomster til min farmor i Svendborg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Formodentlig ved at blomsterhandleren </a:t>
            </a:r>
            <a:br>
              <a:rPr lang="da-DK" altLang="da-DK" sz="1800" noProof="0" dirty="0">
                <a:ea typeface="ＭＳ Ｐゴシック" pitchFamily="34" charset="-128"/>
              </a:rPr>
            </a:br>
            <a:r>
              <a:rPr lang="da-DK" altLang="da-DK" sz="1800" noProof="0" dirty="0">
                <a:ea typeface="ＭＳ Ｐゴシック" pitchFamily="34" charset="-128"/>
              </a:rPr>
              <a:t>videregiver min meddelelse til en</a:t>
            </a:r>
            <a:br>
              <a:rPr lang="da-DK" altLang="da-DK" sz="1800" noProof="0" dirty="0">
                <a:ea typeface="ＭＳ Ｐゴシック" pitchFamily="34" charset="-128"/>
              </a:rPr>
            </a:br>
            <a:r>
              <a:rPr lang="da-DK" altLang="da-DK" sz="1800" noProof="0" dirty="0">
                <a:ea typeface="ＭＳ Ｐゴシック" pitchFamily="34" charset="-128"/>
              </a:rPr>
              <a:t>blomsterhandler i Svendborg, der sørger </a:t>
            </a:r>
            <a:br>
              <a:rPr lang="da-DK" altLang="da-DK" sz="1800" noProof="0" dirty="0">
                <a:ea typeface="ＭＳ Ｐゴシック" pitchFamily="34" charset="-128"/>
              </a:rPr>
            </a:br>
            <a:r>
              <a:rPr lang="da-DK" altLang="da-DK" sz="1800" noProof="0" dirty="0">
                <a:ea typeface="ＭＳ Ｐゴシック" pitchFamily="34" charset="-128"/>
              </a:rPr>
              <a:t>for at fremskaffe blomsterne, binde en</a:t>
            </a:r>
            <a:br>
              <a:rPr lang="da-DK" altLang="da-DK" sz="1800" noProof="0" dirty="0">
                <a:ea typeface="ＭＳ Ｐゴシック" pitchFamily="34" charset="-128"/>
              </a:rPr>
            </a:br>
            <a:r>
              <a:rPr lang="da-DK" altLang="da-DK" sz="1800" noProof="0" dirty="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a:ea typeface="ＭＳ Ｐゴシック" pitchFamily="34" charset="-128"/>
              </a:rPr>
              <a:t>Løsning af problemet er agentens ansvar</a:t>
            </a:r>
            <a:endParaRPr lang="da-DK" altLang="da-DK" sz="2000" noProof="0" dirty="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fremgangsmåde (metode) til at løse et problem</a:t>
            </a:r>
          </a:p>
          <a:p>
            <a:pPr lvl="1" eaLnBrk="1" hangingPunct="1">
              <a:spcBef>
                <a:spcPts val="600"/>
              </a:spcBef>
            </a:pPr>
            <a:r>
              <a:rPr lang="da-DK" altLang="da-DK" sz="1800" dirty="0">
                <a:ea typeface="ＭＳ Ｐゴシック" pitchFamily="34" charset="-128"/>
              </a:rPr>
              <a:t>De skal blot levere en løsning på den type service, de tilbyder</a:t>
            </a:r>
          </a:p>
          <a:p>
            <a:pPr lvl="1" eaLnBrk="1" hangingPunct="1">
              <a:spcBef>
                <a:spcPts val="600"/>
              </a:spcBef>
            </a:pPr>
            <a:r>
              <a:rPr lang="da-DK" altLang="da-DK" sz="1800" dirty="0">
                <a:ea typeface="ＭＳ Ｐゴシック" pitchFamily="34" charset="-128"/>
              </a:rPr>
              <a:t>Det giver stor fleksibilitet, at vi andre ikke blander os i agenters måde at løse problemerne på</a:t>
            </a:r>
          </a:p>
          <a:p>
            <a:pPr lvl="1" eaLnBrk="1" hangingPunct="1">
              <a:spcBef>
                <a:spcPts val="600"/>
              </a:spcBef>
            </a:pPr>
            <a:endParaRPr lang="da-DK" altLang="da-DK" sz="1800" noProof="0" dirty="0">
              <a:ea typeface="ＭＳ Ｐゴシック" pitchFamily="34" charset="-128"/>
            </a:endParaRPr>
          </a:p>
          <a:p>
            <a:pPr lvl="4" eaLnBrk="1" hangingPunct="1"/>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a:solidFill>
                  <a:srgbClr val="A50021"/>
                </a:solidFill>
                <a:ea typeface="ＭＳ Ｐゴシック" pitchFamily="34" charset="-128"/>
                <a:cs typeface="ＭＳ Ｐゴシック" pitchFamily="-106" charset="-128"/>
              </a:rPr>
              <a:t>Der er forskellige slags agenter</a:t>
            </a:r>
            <a:endParaRPr lang="da-DK" altLang="da-DK" sz="1800" b="1" kern="0" dirty="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på autoværkstedet med mit blomsterproblem, ville de have svaret, at de ikke har nogen metode til at løse det problem</a:t>
            </a:r>
          </a:p>
          <a:p>
            <a:pPr lvl="1" eaLnBrk="1" hangingPunct="1">
              <a:spcBef>
                <a:spcPts val="600"/>
              </a:spcBef>
            </a:pPr>
            <a:r>
              <a:rPr lang="da-DK" altLang="da-DK" sz="1800" dirty="0">
                <a:ea typeface="ＭＳ Ｐゴシック" pitchFamily="34" charset="-128"/>
              </a:rPr>
              <a:t>Omvendt kan blomsterhandleren ikke reparere biler</a:t>
            </a:r>
          </a:p>
        </p:txBody>
      </p:sp>
    </p:spTree>
    <p:extLst>
      <p:ext uri="{BB962C8B-B14F-4D97-AF65-F5344CB8AC3E}">
        <p14:creationId xmlns:p14="http://schemas.microsoft.com/office/powerpoint/2010/main" val="291566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a:solidFill>
                  <a:srgbClr val="A50021"/>
                </a:solidFill>
                <a:ea typeface="ＭＳ Ｐゴシック" pitchFamily="34" charset="-128"/>
                <a:cs typeface="ＭＳ Ｐゴシック" charset="0"/>
              </a:rPr>
              <a:t>Webserver</a:t>
            </a:r>
          </a:p>
          <a:p>
            <a:pPr lvl="1" eaLnBrk="1" hangingPunct="1">
              <a:spcBef>
                <a:spcPts val="600"/>
              </a:spcBef>
            </a:pPr>
            <a:r>
              <a:rPr lang="da-DK" altLang="da-DK" sz="1800" dirty="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opbevare og tilgå filer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Facebook</a:t>
            </a:r>
          </a:p>
          <a:p>
            <a:pPr lvl="1" eaLnBrk="1" hangingPunct="1">
              <a:spcBef>
                <a:spcPts val="400"/>
              </a:spcBef>
            </a:pPr>
            <a:r>
              <a:rPr lang="da-DK" altLang="da-DK" sz="1800" dirty="0">
                <a:ea typeface="ＭＳ Ｐゴシック" pitchFamily="34" charset="-128"/>
              </a:rPr>
              <a:t>Giver mulighed for at kommunikere med sine venner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Agenter /servere gør normalt ikke noget af sig selv</a:t>
            </a:r>
          </a:p>
          <a:p>
            <a:pPr lvl="1" eaLnBrk="1" hangingPunct="1">
              <a:spcBef>
                <a:spcPts val="400"/>
              </a:spcBef>
            </a:pPr>
            <a:r>
              <a:rPr lang="da-DK" altLang="da-DK" sz="1800" dirty="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a:ea typeface="ＭＳ Ｐゴシック" pitchFamily="34" charset="-128"/>
              </a:rPr>
              <a:t>De kan dog også selv igangsætte handlingssekvenser (Facebook!)</a:t>
            </a:r>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a:ea typeface="ＭＳ Ｐゴシック" pitchFamily="34" charset="-128"/>
              </a:rPr>
              <a:t>Mange forskellige diagramtyper</a:t>
            </a:r>
          </a:p>
          <a:p>
            <a:pPr lvl="1" eaLnBrk="1" hangingPunct="1"/>
            <a:r>
              <a:rPr lang="da-DK" altLang="da-DK" sz="1800" b="1" noProof="0" dirty="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a:solidFill>
                  <a:srgbClr val="008000"/>
                </a:solidFill>
                <a:ea typeface="ＭＳ Ｐゴシック" pitchFamily="34" charset="-128"/>
              </a:rPr>
              <a:t>Objektdiagrammer</a:t>
            </a:r>
            <a:r>
              <a:rPr lang="da-DK" altLang="da-DK" sz="1800" dirty="0">
                <a:ea typeface="ＭＳ Ｐゴシック" pitchFamily="34" charset="-128"/>
              </a:rPr>
              <a:t> (introduceres i en senere forelæsning)</a:t>
            </a:r>
          </a:p>
          <a:p>
            <a:pPr lvl="1" eaLnBrk="1" hangingPunct="1"/>
            <a:r>
              <a:rPr lang="da-DK" altLang="da-DK" sz="1800" noProof="0" dirty="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spc="-30" dirty="0"/>
              <a:t>Demo af programmeringsomgivelser</a:t>
            </a:r>
          </a:p>
          <a:p>
            <a:pPr marL="271463" indent="-271463">
              <a:spcBef>
                <a:spcPts val="1800"/>
              </a:spcBef>
            </a:pPr>
            <a:r>
              <a:rPr lang="da-DK" altLang="da-DK" sz="2000" dirty="0"/>
              <a:t>Afleveringsopgave i uge 1</a:t>
            </a:r>
            <a:br>
              <a:rPr lang="da-DK" altLang="da-DK" dirty="0"/>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a:cs typeface="+mj-cs"/>
              </a:rPr>
              <a:t>Klassediagram for </a:t>
            </a:r>
            <a:r>
              <a:rPr lang="da-DK" sz="3000" dirty="0" err="1"/>
              <a:t>Sudoku</a:t>
            </a:r>
            <a:r>
              <a:rPr lang="da-DK" sz="3000" dirty="0"/>
              <a:t> løseren (uddrag)</a:t>
            </a:r>
            <a:endParaRPr lang="da-DK" sz="3000" noProof="0" dirty="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promising</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p:spPr>
        <p:txBody>
          <a:bodyPr wrap="square">
            <a:spAutoFit/>
          </a:bodyPr>
          <a:lstStyle/>
          <a:p>
            <a:pPr marL="176213" indent="-176213">
              <a:buFont typeface="Arial" panose="020B0604020202020204" pitchFamily="34" charset="0"/>
              <a:buChar char="•"/>
              <a:defRPr/>
            </a:pPr>
            <a:r>
              <a:rPr lang="da-DK" sz="1400" b="1" spc="-50" dirty="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a:solidFill>
                  <a:srgbClr val="0000CC"/>
                </a:solidFill>
                <a:latin typeface="+mn-lt"/>
                <a:ea typeface="ＭＳ Ｐゴシック" charset="0"/>
              </a:rPr>
              <a:t>Pilen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bruger faciliteter, som </a:t>
            </a:r>
            <a:r>
              <a:rPr lang="da-DK" sz="1400" b="1" dirty="0" err="1">
                <a:solidFill>
                  <a:srgbClr val="0000CC"/>
                </a:solidFill>
                <a:latin typeface="+mn-lt"/>
                <a:ea typeface="ＭＳ Ｐゴシック" charset="0"/>
              </a:rPr>
              <a:t>Grid'en</a:t>
            </a:r>
            <a:r>
              <a:rPr lang="da-DK" sz="1400" b="1" dirty="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anvender præcis </a:t>
            </a:r>
            <a:r>
              <a:rPr lang="da-DK" sz="1400" b="1" dirty="0" err="1">
                <a:solidFill>
                  <a:srgbClr val="0000CC"/>
                </a:solidFill>
                <a:latin typeface="+mn-lt"/>
                <a:ea typeface="ＭＳ Ｐゴシック" charset="0"/>
              </a:rPr>
              <a:t>èn</a:t>
            </a:r>
            <a:r>
              <a:rPr lang="da-DK" sz="1400" b="1" dirty="0">
                <a:solidFill>
                  <a:srgbClr val="0000CC"/>
                </a:solidFill>
                <a:latin typeface="+mn-lt"/>
                <a:ea typeface="ＭＳ Ｐゴシック" charset="0"/>
              </a:rPr>
              <a:t> instans (udgave) af </a:t>
            </a:r>
            <a:r>
              <a:rPr lang="da-DK" sz="1400" b="1" dirty="0" err="1">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Det totale klassediagram består af 5 grønne kasser (Driver, </a:t>
            </a:r>
            <a:r>
              <a:rPr lang="da-DK" sz="1400" b="1" dirty="0" err="1">
                <a:solidFill>
                  <a:srgbClr val="0000CC"/>
                </a:solidFill>
                <a:latin typeface="+mn-lt"/>
                <a:ea typeface="ＭＳ Ｐゴシック" charset="0"/>
              </a:rPr>
              <a:t>Solver</a:t>
            </a:r>
            <a:r>
              <a:rPr lang="da-DK" sz="1400" b="1" dirty="0">
                <a:solidFill>
                  <a:srgbClr val="0000CC"/>
                </a:solidFill>
                <a:latin typeface="+mn-lt"/>
                <a:ea typeface="ＭＳ Ｐゴシック" charset="0"/>
              </a:rPr>
              <a:t>, Grid, Field og </a:t>
            </a:r>
            <a:r>
              <a:rPr lang="da-DK" sz="1400" b="1" dirty="0" err="1">
                <a:solidFill>
                  <a:srgbClr val="0000CC"/>
                </a:solidFill>
                <a:latin typeface="+mn-lt"/>
                <a:ea typeface="ＭＳ Ｐゴシック" charset="0"/>
              </a:rPr>
              <a:t>GridReader</a:t>
            </a:r>
            <a:r>
              <a:rPr lang="da-DK" sz="1400" b="1" dirty="0">
                <a:solidFill>
                  <a:srgbClr val="0000CC"/>
                </a:solidFill>
                <a:latin typeface="+mn-lt"/>
                <a:ea typeface="ＭＳ Ｐゴシック" charset="0"/>
              </a:rPr>
              <a:t>)</a:t>
            </a: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a:solidFill>
                  <a:srgbClr val="C00000"/>
                </a:solidFill>
              </a:rPr>
              <a:t>Blomsterhandle</a:t>
            </a:r>
            <a:r>
              <a:rPr lang="en-US" altLang="da-DK" sz="2400" b="1" dirty="0">
                <a:solidFill>
                  <a:srgbClr val="C00000"/>
                </a:solidFill>
              </a:rPr>
              <a:t>r</a:t>
            </a: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a:solidFill>
                  <a:srgbClr val="C00000"/>
                </a:solidFill>
              </a:rPr>
              <a:t>Bud</a:t>
            </a: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a:solidFill>
                  <a:schemeClr val="tx1"/>
                </a:solidFill>
              </a:rPr>
              <a:t>l</a:t>
            </a:r>
            <a:r>
              <a:rPr lang="da-DK" altLang="da-DK" sz="1800" dirty="0">
                <a:solidFill>
                  <a:schemeClr val="tx1"/>
                </a:solidFill>
              </a:rPr>
              <a:t>evér</a:t>
            </a:r>
          </a:p>
          <a:p>
            <a:pPr eaLnBrk="1" hangingPunct="1">
              <a:spcBef>
                <a:spcPts val="600"/>
              </a:spcBef>
            </a:pPr>
            <a:r>
              <a:rPr lang="da-DK" altLang="da-DK" sz="1800" dirty="0" err="1">
                <a:solidFill>
                  <a:schemeClr val="tx1"/>
                </a:solidFill>
              </a:rPr>
              <a:t>bindBuket</a:t>
            </a:r>
            <a:endParaRPr lang="da-DK" altLang="da-DK" sz="1800" dirty="0">
              <a:solidFill>
                <a:schemeClr val="tx1"/>
              </a:solidFill>
            </a:endParaRPr>
          </a:p>
          <a:p>
            <a:pPr eaLnBrk="1" hangingPunct="1">
              <a:spcBef>
                <a:spcPts val="600"/>
              </a:spcBef>
            </a:pPr>
            <a:r>
              <a:rPr lang="da-DK" altLang="da-DK" sz="1800" dirty="0" err="1">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a:solidFill>
                  <a:schemeClr val="tx1"/>
                </a:solidFill>
              </a:rPr>
              <a:t>bringUd</a:t>
            </a:r>
            <a:endParaRPr lang="da-DK" altLang="da-DK" sz="1800" dirty="0">
              <a:solidFill>
                <a:schemeClr val="tx1"/>
              </a:solidFill>
            </a:endParaRPr>
          </a:p>
          <a:p>
            <a:pPr eaLnBrk="1" hangingPunct="1"/>
            <a:r>
              <a:rPr lang="da-DK" altLang="da-DK" sz="1800" dirty="0">
                <a:solidFill>
                  <a:schemeClr val="tx1"/>
                </a:solidFill>
              </a:rPr>
              <a:t>overbring</a:t>
            </a: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Stjernen angiver, at Blomsterhandleren kan have flere Bude tilknyttet</a:t>
            </a: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Mig</a:t>
            </a:r>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Alexandra Blomster</a:t>
            </a:r>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Quist Blomster</a:t>
            </a:r>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Bud Johnny</a:t>
            </a:r>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Farmor</a:t>
            </a:r>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bringUd</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overbring</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Pilene er de beskeder (requests), der udveksles imellem dem</a:t>
            </a: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autov</a:t>
            </a:r>
            <a:r>
              <a:rPr lang="da-DK" altLang="da-DK" sz="3200" dirty="0">
                <a:ea typeface="ＭＳ Ｐゴシック" pitchFamily="34" charset="-128"/>
              </a:rPr>
              <a:t>ærksted</a:t>
            </a:r>
            <a:endParaRPr lang="da-DK" altLang="da-DK" sz="3200" noProof="0" dirty="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fix(bil)</a:t>
              </a:r>
            </a:p>
            <a:p>
              <a:pPr eaLnBrk="1" hangingPunct="1">
                <a:spcBef>
                  <a:spcPts val="600"/>
                </a:spcBef>
              </a:pPr>
              <a:r>
                <a:rPr lang="da-DK" altLang="da-DK" sz="1800" dirty="0">
                  <a:solidFill>
                    <a:schemeClr val="tx1"/>
                  </a:solidFill>
                </a:rPr>
                <a:t> </a:t>
              </a:r>
              <a:r>
                <a:rPr lang="da-DK" altLang="da-DK" sz="1800" dirty="0" err="1">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a:p>
              <a:pPr eaLnBrk="1" hangingPunct="1">
                <a:spcBef>
                  <a:spcPts val="600"/>
                </a:spcBef>
              </a:pPr>
              <a:r>
                <a:rPr lang="da-DK" altLang="da-DK" sz="1800" dirty="0">
                  <a:solidFill>
                    <a:schemeClr val="tx1"/>
                  </a:solidFill>
                </a:rPr>
                <a:t> </a:t>
              </a:r>
              <a:r>
                <a:rPr lang="da-DK" altLang="da-DK" sz="1800" dirty="0" err="1">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a:solidFill>
                    <a:schemeClr val="tx1"/>
                  </a:solidFill>
                </a:rPr>
                <a:t> </a:t>
              </a:r>
              <a:r>
                <a:rPr lang="da-DK" altLang="da-DK" sz="1800" dirty="0" err="1">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testCPU(bil)</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a:solidFill>
                  <a:srgbClr val="0000CC"/>
                </a:solidFill>
                <a:latin typeface="+mn-lt"/>
                <a:ea typeface="ＭＳ Ｐゴシック" charset="0"/>
              </a:rPr>
              <a:t>Ligner hinanden, men stiller lidt forskellige services til rådighed</a:t>
            </a:r>
          </a:p>
        </p:txBody>
      </p:sp>
    </p:spTree>
    <p:extLst>
      <p:ext uri="{BB962C8B-B14F-4D97-AF65-F5344CB8AC3E}">
        <p14:creationId xmlns:p14="http://schemas.microsoft.com/office/powerpoint/2010/main" val="389821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auto</a:t>
            </a:r>
            <a:r>
              <a:rPr lang="da-DK" altLang="da-DK" sz="3200" noProof="0" dirty="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check</a:t>
              </a: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endParaRPr lang="en-US" altLang="da-DK" sz="1600" dirty="0">
                <a:solidFill>
                  <a:schemeClr val="tx1"/>
                </a:solidFill>
              </a:endParaRP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Studerende</a:t>
            </a:r>
            <a:r>
              <a:rPr lang="da-DK" altLang="da-DK" sz="1600" kern="0" dirty="0">
                <a:solidFill>
                  <a:srgbClr val="0000CC"/>
                </a:solidFill>
                <a:ea typeface="ＭＳ Ｐゴシック" pitchFamily="34" charset="-128"/>
              </a:rPr>
              <a:t> (Rasmus, Stine, Søren,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Fag</a:t>
            </a:r>
            <a:r>
              <a:rPr lang="da-DK" altLang="da-DK" sz="1600" kern="0" dirty="0">
                <a:solidFill>
                  <a:srgbClr val="0000CC"/>
                </a:solidFill>
                <a:ea typeface="ＭＳ Ｐゴシック" pitchFamily="34" charset="-128"/>
              </a:rPr>
              <a:t> (Programmering, </a:t>
            </a:r>
            <a:r>
              <a:rPr lang="da-DK" altLang="da-DK" sz="1600" kern="0" dirty="0" err="1">
                <a:solidFill>
                  <a:srgbClr val="0000CC"/>
                </a:solidFill>
                <a:ea typeface="ＭＳ Ｐゴシック" pitchFamily="34" charset="-128"/>
              </a:rPr>
              <a:t>Calculus</a:t>
            </a:r>
            <a:r>
              <a:rPr lang="da-DK" altLang="da-DK" sz="1600" kern="0" dirty="0">
                <a:solidFill>
                  <a:srgbClr val="0000CC"/>
                </a:solidFill>
                <a:ea typeface="ＭＳ Ｐゴシック" pitchFamily="34" charset="-128"/>
              </a:rPr>
              <a: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Lærer </a:t>
            </a:r>
            <a:r>
              <a:rPr lang="da-DK" altLang="da-DK" sz="1600" kern="0" dirty="0">
                <a:solidFill>
                  <a:srgbClr val="0000CC"/>
                </a:solidFill>
                <a:ea typeface="ＭＳ Ｐゴシック" pitchFamily="34" charset="-128"/>
              </a:rPr>
              <a:t>(Kurt Jensen,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Lokale</a:t>
            </a:r>
            <a:r>
              <a:rPr lang="da-DK" altLang="da-DK" sz="1600" kern="0" dirty="0">
                <a:solidFill>
                  <a:srgbClr val="0000CC"/>
                </a:solidFill>
                <a:ea typeface="ＭＳ Ｐゴシック" pitchFamily="34" charset="-128"/>
              </a:rPr>
              <a:t> (Aud. E, Aud. F)</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Prøveform</a:t>
            </a:r>
            <a:r>
              <a:rPr lang="da-DK" altLang="da-DK" sz="1600" kern="0" dirty="0">
                <a:solidFill>
                  <a:srgbClr val="0000CC"/>
                </a:solidFill>
                <a:ea typeface="ＭＳ Ｐゴシック" pitchFamily="34" charset="-128"/>
              </a:rPr>
              <a:t> (mundtlig, skriftlig, projekt,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Karakter </a:t>
            </a:r>
            <a:r>
              <a:rPr lang="da-DK" altLang="da-DK" sz="1600" kern="0" dirty="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Objekter</a:t>
            </a:r>
            <a:br>
              <a:rPr lang="da-DK" altLang="da-DK" sz="1400" b="1" dirty="0">
                <a:solidFill>
                  <a:srgbClr val="0000FF"/>
                </a:solidFill>
              </a:rPr>
            </a:br>
            <a:r>
              <a:rPr lang="da-DK" altLang="da-DK" sz="1400" b="1" dirty="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Pause</a:t>
            </a: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9x9 </a:t>
            </a:r>
            <a:r>
              <a:rPr lang="da-DK" altLang="da-DK" sz="1400" b="1" dirty="0" err="1">
                <a:solidFill>
                  <a:srgbClr val="0000FF"/>
                </a:solidFill>
              </a:rPr>
              <a:t>grid</a:t>
            </a:r>
            <a:endParaRPr lang="da-DK" altLang="da-DK" sz="1400" b="1" dirty="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Kopieret fra BlueJ</a:t>
            </a:r>
          </a:p>
          <a:p>
            <a:pPr lvl="1" eaLnBrk="1" hangingPunct="1">
              <a:defRPr/>
            </a:pPr>
            <a:r>
              <a:rPr lang="da-DK" altLang="da-DK" sz="1800" dirty="0">
                <a:ea typeface="ＭＳ Ｐゴシック" pitchFamily="34" charset="-128"/>
              </a:rPr>
              <a:t>Fem forskellige klasser med hvert deres formål</a:t>
            </a:r>
          </a:p>
          <a:p>
            <a:pPr lvl="1" eaLnBrk="1" hangingPunct="1">
              <a:defRPr/>
            </a:pPr>
            <a:r>
              <a:rPr lang="da-DK" altLang="da-DK" sz="1800" dirty="0">
                <a:ea typeface="ＭＳ Ｐゴシック" pitchFamily="34" charset="-128"/>
              </a:rPr>
              <a:t>I BlueJ er pilene stiplede</a:t>
            </a: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advanceToNextField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promising</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setFieldValue</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a:solidFill>
                  <a:srgbClr val="008000"/>
                </a:solidFill>
                <a:latin typeface="Courier New" charset="0"/>
                <a:ea typeface="ＭＳ Ｐゴシック" charset="0"/>
              </a:rPr>
              <a:t>()</a:t>
            </a: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tryAll</a:t>
            </a:r>
            <a:r>
              <a:rPr lang="da-DK" sz="1200" b="1" dirty="0">
                <a:solidFill>
                  <a:srgbClr val="008000"/>
                </a:solidFill>
                <a:latin typeface="Courier New" charset="0"/>
                <a:ea typeface="ＭＳ Ｐゴシック" charset="0"/>
              </a:rPr>
              <a:t>()</a:t>
            </a: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p:spPr>
        <p:txBody>
          <a:bodyPr wrap="none">
            <a:spAutoFit/>
          </a:bodyPr>
          <a:lstStyle/>
          <a:p>
            <a:pPr>
              <a:defRPr/>
            </a:pPr>
            <a:r>
              <a:rPr lang="da-DK" sz="1200" b="1" dirty="0">
                <a:solidFill>
                  <a:srgbClr val="008000"/>
                </a:solidFill>
                <a:latin typeface="Courier New" charset="0"/>
                <a:ea typeface="ＭＳ Ｐゴシック" charset="0"/>
              </a:rPr>
              <a:t>run()</a:t>
            </a: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readGrid</a:t>
            </a:r>
            <a:r>
              <a:rPr lang="da-DK" sz="1200" b="1" dirty="0">
                <a:solidFill>
                  <a:srgbClr val="008000"/>
                </a:solidFill>
                <a:latin typeface="Courier New" charset="0"/>
                <a:ea typeface="ＭＳ Ｐゴシック" charset="0"/>
              </a:rPr>
              <a:t>()</a:t>
            </a: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a:ea typeface="ＭＳ Ｐゴシック" pitchFamily="34" charset="-128"/>
              </a:rPr>
              <a:t>Objektorienteret programmering</a:t>
            </a:r>
          </a:p>
          <a:p>
            <a:pPr lvl="1" eaLnBrk="1" hangingPunct="1">
              <a:spcBef>
                <a:spcPts val="600"/>
              </a:spcBef>
            </a:pPr>
            <a:r>
              <a:rPr lang="da-DK" altLang="da-DK" sz="1800" noProof="0" dirty="0">
                <a:ea typeface="ＭＳ Ｐゴシック" pitchFamily="34" charset="-128"/>
              </a:rPr>
              <a:t>Java er vores programmeringssprog</a:t>
            </a:r>
          </a:p>
          <a:p>
            <a:pPr lvl="1" eaLnBrk="1" hangingPunct="1">
              <a:spcBef>
                <a:spcPts val="600"/>
              </a:spcBef>
            </a:pPr>
            <a:r>
              <a:rPr lang="da-DK" altLang="da-DK" sz="1800" dirty="0">
                <a:ea typeface="ＭＳ Ｐゴシック" pitchFamily="34" charset="-128"/>
              </a:rPr>
              <a:t>BlueJ er vores programmeringsomgivelser (editor)</a:t>
            </a:r>
          </a:p>
          <a:p>
            <a:pPr lvl="1" eaLnBrk="1" hangingPunct="1">
              <a:spcBef>
                <a:spcPts val="600"/>
              </a:spcBef>
            </a:pPr>
            <a:r>
              <a:rPr lang="da-DK" altLang="da-DK" sz="1800" noProof="0" dirty="0">
                <a:ea typeface="ＭＳ Ｐゴシック" pitchFamily="34" charset="-128"/>
              </a:rPr>
              <a:t>Undervejs bruger vi kode produceret af andre</a:t>
            </a:r>
            <a:br>
              <a:rPr lang="da-DK" altLang="da-DK" sz="1800" noProof="0" dirty="0">
                <a:ea typeface="ＭＳ Ｐゴシック" pitchFamily="34" charset="-128"/>
              </a:rPr>
            </a:br>
            <a:r>
              <a:rPr lang="da-DK" altLang="da-DK" sz="1800" noProof="0" dirty="0">
                <a:ea typeface="ＭＳ Ｐゴシック" pitchFamily="34" charset="-128"/>
              </a:rPr>
              <a:t>(Javas klassebibliotek)</a:t>
            </a:r>
          </a:p>
          <a:p>
            <a:pPr eaLnBrk="1" hangingPunct="1">
              <a:lnSpc>
                <a:spcPct val="90000"/>
              </a:lnSpc>
              <a:spcBef>
                <a:spcPts val="2400"/>
              </a:spcBef>
            </a:pPr>
            <a:r>
              <a:rPr lang="da-DK" altLang="da-DK" sz="2000" noProof="0" dirty="0">
                <a:ea typeface="ＭＳ Ｐゴシック" pitchFamily="34" charset="-128"/>
              </a:rPr>
              <a:t>Modeldrevet programmering</a:t>
            </a:r>
          </a:p>
          <a:p>
            <a:pPr lvl="1" eaLnBrk="1" hangingPunct="1">
              <a:spcBef>
                <a:spcPts val="600"/>
              </a:spcBef>
            </a:pPr>
            <a:r>
              <a:rPr lang="da-DK" altLang="da-DK" sz="1800" noProof="0" dirty="0">
                <a:ea typeface="ＭＳ Ｐゴシック" pitchFamily="34" charset="-128"/>
              </a:rPr>
              <a:t>Programmeringsopgaver tager udgangspunkt i simple</a:t>
            </a:r>
            <a:br>
              <a:rPr lang="da-DK" altLang="da-DK" sz="1800" noProof="0" dirty="0">
                <a:ea typeface="ＭＳ Ｐゴシック" pitchFamily="34" charset="-128"/>
              </a:rPr>
            </a:br>
            <a:r>
              <a:rPr lang="da-DK" altLang="da-DK" sz="1800" noProof="0" dirty="0">
                <a:ea typeface="ＭＳ Ｐゴシック" pitchFamily="34" charset="-128"/>
              </a:rPr>
              <a:t>objektorienterede modeller (primært klassediagrammer)</a:t>
            </a:r>
          </a:p>
          <a:p>
            <a:pPr lvl="1" eaLnBrk="1" hangingPunct="1">
              <a:spcBef>
                <a:spcPts val="600"/>
              </a:spcBef>
            </a:pPr>
            <a:r>
              <a:rPr lang="da-DK" altLang="da-DK" sz="1800" noProof="0" dirty="0">
                <a:ea typeface="ＭＳ Ｐゴシック" pitchFamily="34" charset="-128"/>
              </a:rPr>
              <a:t>UML diagrammerne er vores specifikationssprog</a:t>
            </a:r>
          </a:p>
          <a:p>
            <a:pPr lvl="1" eaLnBrk="1" hangingPunct="1">
              <a:spcBef>
                <a:spcPts val="600"/>
              </a:spcBef>
            </a:pPr>
            <a:r>
              <a:rPr lang="da-DK" altLang="da-DK" sz="1800" spc="-30" noProof="0" dirty="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873893"/>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
        <p:nvSpPr>
          <p:cNvPr id="4" name="Content Placeholder 2">
            <a:extLst>
              <a:ext uri="{FF2B5EF4-FFF2-40B4-BE49-F238E27FC236}">
                <a16:creationId xmlns:a16="http://schemas.microsoft.com/office/drawing/2014/main" id="{3B68E293-A490-7EF1-5011-E955C50A39D8}"/>
              </a:ext>
            </a:extLst>
          </p:cNvPr>
          <p:cNvSpPr txBox="1">
            <a:spLocks/>
          </p:cNvSpPr>
          <p:nvPr/>
        </p:nvSpPr>
        <p:spPr bwMode="auto">
          <a:xfrm>
            <a:off x="1973560" y="5339586"/>
            <a:ext cx="2598440" cy="738664"/>
          </a:xfrm>
          <a:prstGeom prst="rect">
            <a:avLst/>
          </a:prstGeom>
          <a:solidFill>
            <a:srgbClr val="CCECFF"/>
          </a:solidFill>
          <a:ln w="28575">
            <a:solidFill>
              <a:srgbClr val="0000CC"/>
            </a:solidFill>
          </a:ln>
          <a:effectLst/>
          <a:extLst>
            <a:ext uri="{FAA26D3D-D897-4be2-8F04-BA451C77F1D7}"/>
          </a:extLst>
        </p:spPr>
        <p:txBody>
          <a:bodyPr wrap="square">
            <a:spAutoFit/>
          </a:bodyPr>
          <a:lstStyle>
            <a:defPPr>
              <a:defRPr lang="da-DK"/>
            </a:defPPr>
            <a:lvl1pPr marL="176213" indent="-176213">
              <a:buFont typeface="Arial" panose="020B0604020202020204" pitchFamily="34" charset="0"/>
              <a:buChar char="•"/>
              <a:defRPr sz="1400" b="1" spc="-50">
                <a:solidFill>
                  <a:srgbClr val="0000CC"/>
                </a:solidFill>
                <a:latin typeface="+mn-lt"/>
                <a:ea typeface="ＭＳ Ｐゴシック" charset="0"/>
              </a:defRPr>
            </a:lvl1pPr>
          </a:lstStyle>
          <a:p>
            <a:r>
              <a:rPr lang="da-DK" altLang="da-DK" dirty="0"/>
              <a:t>Bemærk at vi bruger 6. udgave, selv om, der netop er udkommet en 7. udgave</a:t>
            </a:r>
          </a:p>
        </p:txBody>
      </p:sp>
    </p:spTree>
    <p:extLst>
      <p:ext uri="{BB962C8B-B14F-4D97-AF65-F5344CB8AC3E}">
        <p14:creationId xmlns:p14="http://schemas.microsoft.com/office/powerpoint/2010/main" val="51512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a:solidFill>
                  <a:srgbClr val="A50021"/>
                </a:solidFill>
                <a:cs typeface="ＭＳ Ｐゴシック" charset="0"/>
              </a:rPr>
              <a:t>Simpel programmering til husbehov</a:t>
            </a:r>
          </a:p>
          <a:p>
            <a:pPr lvl="1" eaLnBrk="1" hangingPunct="1">
              <a:spcBef>
                <a:spcPts val="600"/>
              </a:spcBef>
              <a:defRPr/>
            </a:pPr>
            <a:r>
              <a:rPr lang="da-DK" altLang="da-DK" sz="1800" noProof="0" dirty="0"/>
              <a:t>I vil lære nogle grundliggende ting omkring programmering</a:t>
            </a:r>
          </a:p>
          <a:p>
            <a:pPr lvl="1" eaLnBrk="1" hangingPunct="1">
              <a:spcBef>
                <a:spcPts val="600"/>
              </a:spcBef>
              <a:defRPr/>
            </a:pPr>
            <a:r>
              <a:rPr lang="da-DK" altLang="da-DK" sz="1800" noProof="0" dirty="0"/>
              <a:t>Efter kurset vil I kunne lave simple programmer og forstå de vigtigste principper bag programmering</a:t>
            </a:r>
          </a:p>
          <a:p>
            <a:pPr lvl="1" eaLnBrk="1" hangingPunct="1">
              <a:spcBef>
                <a:spcPts val="600"/>
              </a:spcBef>
              <a:defRPr/>
            </a:pPr>
            <a:r>
              <a:rPr lang="da-DK" altLang="da-DK" sz="1800" noProof="0" dirty="0"/>
              <a:t>Men I bliver </a:t>
            </a:r>
            <a:r>
              <a:rPr lang="da-DK" altLang="da-DK" sz="1800" u="sng" noProof="0" dirty="0"/>
              <a:t>ikke</a:t>
            </a:r>
            <a:r>
              <a:rPr lang="da-DK" altLang="da-DK" sz="1800" noProof="0" dirty="0"/>
              <a:t> verdensmestre i at programmere på 15 uger</a:t>
            </a:r>
          </a:p>
          <a:p>
            <a:pPr lvl="1" eaLnBrk="1" hangingPunct="1">
              <a:spcBef>
                <a:spcPts val="600"/>
              </a:spcBef>
              <a:defRPr/>
            </a:pPr>
            <a:r>
              <a:rPr lang="da-DK" altLang="ja-JP" sz="1800" noProof="0" dirty="0"/>
              <a:t>Det kræver masser af træning – gennem flere år</a:t>
            </a:r>
            <a:endParaRPr lang="da-DK" altLang="da-DK" sz="1800" noProof="0" dirty="0"/>
          </a:p>
          <a:p>
            <a:pPr eaLnBrk="1" hangingPunct="1">
              <a:spcBef>
                <a:spcPts val="1800"/>
              </a:spcBef>
              <a:defRPr/>
            </a:pPr>
            <a:r>
              <a:rPr lang="da-DK" altLang="da-DK" sz="2000" noProof="0" dirty="0"/>
              <a:t>Programmering kræver masser af praktisk øvelse</a:t>
            </a:r>
          </a:p>
          <a:p>
            <a:pPr lvl="1" eaLnBrk="1" hangingPunct="1">
              <a:spcBef>
                <a:spcPts val="600"/>
              </a:spcBef>
              <a:defRPr/>
            </a:pPr>
            <a:r>
              <a:rPr lang="da-DK" altLang="da-DK" sz="1800" noProof="0" dirty="0"/>
              <a:t>I lærer ikke at programmere ved at læse bøger eller se videoer</a:t>
            </a:r>
          </a:p>
          <a:p>
            <a:pPr lvl="1" eaLnBrk="1" hangingPunct="1">
              <a:spcBef>
                <a:spcPts val="600"/>
              </a:spcBef>
              <a:defRPr/>
            </a:pPr>
            <a:r>
              <a:rPr lang="da-DK" altLang="da-DK" sz="1800" noProof="0" dirty="0"/>
              <a:t>I lærer det ved at </a:t>
            </a:r>
            <a:r>
              <a:rPr lang="da-DK" altLang="da-DK" sz="1800" b="1" noProof="0" dirty="0">
                <a:solidFill>
                  <a:srgbClr val="008000"/>
                </a:solidFill>
              </a:rPr>
              <a:t>øve jer igen og igen</a:t>
            </a:r>
          </a:p>
          <a:p>
            <a:pPr lvl="1" eaLnBrk="1" hangingPunct="1">
              <a:spcBef>
                <a:spcPts val="600"/>
              </a:spcBef>
              <a:defRPr/>
            </a:pPr>
            <a:r>
              <a:rPr lang="da-DK" altLang="da-DK" sz="1800" noProof="0" dirty="0"/>
              <a:t>Der er masser af basale ting, som skal sidde på rygmarven, og som I skal kunne gøre i søvne</a:t>
            </a:r>
          </a:p>
          <a:p>
            <a:pPr lvl="1" eaLnBrk="1" hangingPunct="1">
              <a:spcBef>
                <a:spcPts val="600"/>
              </a:spcBef>
              <a:defRPr/>
            </a:pPr>
            <a:r>
              <a:rPr lang="da-DK" altLang="ja-JP" sz="1800" noProof="0" dirty="0"/>
              <a:t>Kan sammenlignes med </a:t>
            </a:r>
            <a:r>
              <a:rPr lang="da-DK" altLang="ja-JP" sz="1800" b="1" noProof="0" dirty="0">
                <a:solidFill>
                  <a:srgbClr val="008000"/>
                </a:solidFill>
              </a:rPr>
              <a:t>guitar / fodbold</a:t>
            </a:r>
            <a:r>
              <a:rPr lang="da-DK" altLang="ja-JP" sz="1800" noProof="0" dirty="0"/>
              <a:t> – det bliver man ikke god til ved at læse om eller se på tv – man skal selv træne og træne</a:t>
            </a:r>
          </a:p>
          <a:p>
            <a:pPr lvl="1" eaLnBrk="1" hangingPunct="1">
              <a:spcBef>
                <a:spcPts val="600"/>
              </a:spcBef>
              <a:defRPr/>
            </a:pPr>
            <a:r>
              <a:rPr lang="da-DK" altLang="ja-JP" sz="1800" dirty="0"/>
              <a:t>Derfor har dette kursus – som en studerende skrev i en evaluering – en </a:t>
            </a:r>
            <a:r>
              <a:rPr lang="da-DK" altLang="ja-JP" sz="1800" b="1" dirty="0">
                <a:solidFill>
                  <a:srgbClr val="008000"/>
                </a:solidFill>
              </a:rPr>
              <a:t>"latterlig mængde"</a:t>
            </a:r>
            <a:r>
              <a:rPr lang="da-DK" altLang="ja-JP" sz="1800" dirty="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a:t>Efter kurset vil I have kendskab til principper og teknikker for systematisk konstruktion af programmer, og I vil kunne</a:t>
            </a:r>
          </a:p>
          <a:p>
            <a:pPr lvl="1" eaLnBrk="1" hangingPunct="1">
              <a:spcBef>
                <a:spcPts val="600"/>
              </a:spcBef>
              <a:defRPr/>
            </a:pPr>
            <a:r>
              <a:rPr lang="da-DK" altLang="da-DK" sz="1800" b="1" i="1" noProof="0" dirty="0">
                <a:solidFill>
                  <a:srgbClr val="008000"/>
                </a:solidFill>
              </a:rPr>
              <a:t>anvende</a:t>
            </a:r>
            <a:r>
              <a:rPr lang="da-DK" altLang="da-DK" sz="1800" noProof="0" dirty="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a:t> disse</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arkitekturen af programmer</a:t>
            </a:r>
            <a:r>
              <a:rPr lang="da-DK" sz="1800" dirty="0"/>
              <a:t>, herunder nedarvning, abstrakte klasser og interfaces</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simple specifikationsmodeller og </a:t>
            </a:r>
            <a:r>
              <a:rPr lang="da-DK" altLang="da-DK" sz="1800" b="1" i="1" dirty="0">
                <a:solidFill>
                  <a:srgbClr val="008000"/>
                </a:solidFill>
              </a:rPr>
              <a:t>realisere</a:t>
            </a:r>
            <a:r>
              <a:rPr lang="da-DK" altLang="da-DK" sz="1800" noProof="0" dirty="0"/>
              <a:t> disse i programmer</a:t>
            </a:r>
          </a:p>
          <a:p>
            <a:pPr lvl="1" eaLnBrk="1" hangingPunct="1">
              <a:spcBef>
                <a:spcPts val="600"/>
              </a:spcBef>
              <a:defRPr/>
            </a:pPr>
            <a:r>
              <a:rPr lang="da-DK" altLang="da-DK" sz="1800" b="1" i="1" dirty="0">
                <a:solidFill>
                  <a:srgbClr val="008000"/>
                </a:solidFill>
              </a:rPr>
              <a:t>anvende</a:t>
            </a:r>
            <a:r>
              <a:rPr lang="da-DK" altLang="da-DK" sz="1800" noProof="0" dirty="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Program til at løse </a:t>
            </a:r>
            <a:r>
              <a:rPr lang="da-DK" sz="3200" noProof="0" dirty="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a:t>Opgaven er at udfylde de manglende felter, således at, </a:t>
            </a:r>
            <a:endParaRPr lang="da-DK" altLang="da-DK" sz="2000" noProof="0" dirty="0"/>
          </a:p>
          <a:p>
            <a:pPr lvl="1"/>
            <a:r>
              <a:rPr lang="da-DK" altLang="da-DK" sz="1800" noProof="0" dirty="0"/>
              <a:t>hver af de 9 rækker</a:t>
            </a:r>
          </a:p>
          <a:p>
            <a:pPr lvl="1"/>
            <a:r>
              <a:rPr lang="da-DK" altLang="da-DK" sz="1800" dirty="0"/>
              <a:t>hver af de 9 søjler</a:t>
            </a:r>
          </a:p>
          <a:p>
            <a:pPr lvl="1"/>
            <a:r>
              <a:rPr lang="da-DK" altLang="da-DK" sz="1800" noProof="0" dirty="0"/>
              <a:t>hvert af de 9 kvadrater</a:t>
            </a:r>
          </a:p>
          <a:p>
            <a:pPr marL="0" lvl="1" indent="0">
              <a:buNone/>
            </a:pPr>
            <a:r>
              <a:rPr lang="da-DK" altLang="da-DK" b="1" dirty="0">
                <a:solidFill>
                  <a:srgbClr val="A50021"/>
                </a:solidFill>
                <a:cs typeface="ＭＳ Ｐゴシック" charset="0"/>
              </a:rPr>
              <a:t>     indeholder hvert af cifrene 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7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a:solidFill>
                  <a:srgbClr val="A50021"/>
                </a:solidFill>
              </a:rPr>
              <a:t>Stor spredning med hensyn til programmeringserfaring</a:t>
            </a:r>
          </a:p>
          <a:p>
            <a:pPr marL="728663" lvl="1" indent="-271463">
              <a:spcBef>
                <a:spcPts val="300"/>
              </a:spcBef>
            </a:pPr>
            <a:r>
              <a:rPr lang="da-DK" altLang="da-DK" sz="1800" dirty="0"/>
              <a:t>To tredjedele af jer, der har lille eller slet ingen programmeringserfaring</a:t>
            </a:r>
          </a:p>
        </p:txBody>
      </p:sp>
      <p:sp>
        <p:nvSpPr>
          <p:cNvPr id="114690" name="Rectangle 2"/>
          <p:cNvSpPr>
            <a:spLocks noGrp="1" noChangeArrowheads="1"/>
          </p:cNvSpPr>
          <p:nvPr>
            <p:ph type="title"/>
          </p:nvPr>
        </p:nvSpPr>
        <p:spPr/>
        <p:txBody>
          <a:bodyPr/>
          <a:lstStyle/>
          <a:p>
            <a:pPr eaLnBrk="1" hangingPunct="1">
              <a:defRPr/>
            </a:pPr>
            <a:r>
              <a:rPr lang="da-DK" sz="3200" noProof="0" dirty="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513369"/>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a:solidFill>
                  <a:srgbClr val="A50021"/>
                </a:solidFill>
              </a:rPr>
              <a:t>Det betyder, at nogle af jer vil synes, at det går langsomt her i starten</a:t>
            </a:r>
          </a:p>
          <a:p>
            <a:pPr marL="728663" lvl="1" indent="-271463">
              <a:spcBef>
                <a:spcPts val="300"/>
              </a:spcBef>
            </a:pPr>
            <a:r>
              <a:rPr lang="da-DK" altLang="da-DK" sz="1800" dirty="0"/>
              <a:t>Det er nødvendigt af hensyn til dem, der har ingen eller lille programmeringserfaring (mere end halvdelen af jer)</a:t>
            </a:r>
            <a:endParaRPr lang="da-DK" altLang="da-DK" sz="2000" dirty="0"/>
          </a:p>
        </p:txBody>
      </p:sp>
      <p:grpSp>
        <p:nvGrpSpPr>
          <p:cNvPr id="3" name="Group 2"/>
          <p:cNvGrpSpPr/>
          <p:nvPr/>
        </p:nvGrpSpPr>
        <p:grpSpPr>
          <a:xfrm>
            <a:off x="2195736" y="1824913"/>
            <a:ext cx="3600400" cy="3600400"/>
            <a:chOff x="426046" y="2130556"/>
            <a:chExt cx="3600400" cy="3600400"/>
          </a:xfrm>
        </p:grpSpPr>
        <p:pic>
          <p:nvPicPr>
            <p:cNvPr id="1026" name="Picture 3"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l="29129" t="29979" r="29838" b="2044"/>
            <a:stretch/>
          </p:blipFill>
          <p:spPr bwMode="auto">
            <a:xfrm>
              <a:off x="426046" y="2130556"/>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ontent Placeholder 2"/>
            <p:cNvSpPr txBox="1">
              <a:spLocks/>
            </p:cNvSpPr>
            <p:nvPr/>
          </p:nvSpPr>
          <p:spPr bwMode="auto">
            <a:xfrm>
              <a:off x="2483768" y="3451535"/>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Ingen</a:t>
              </a:r>
            </a:p>
            <a:p>
              <a:pPr marL="0" indent="0" algn="ctr" eaLnBrk="1" hangingPunct="1">
                <a:buNone/>
                <a:defRPr/>
              </a:pPr>
              <a:r>
                <a:rPr lang="da-DK" altLang="da-DK" sz="1400" dirty="0">
                  <a:solidFill>
                    <a:schemeClr val="bg1"/>
                  </a:solidFill>
                  <a:ea typeface="ＭＳ Ｐゴシック" pitchFamily="34" charset="-128"/>
                </a:rPr>
                <a:t>45%</a:t>
              </a:r>
            </a:p>
          </p:txBody>
        </p:sp>
        <p:sp>
          <p:nvSpPr>
            <p:cNvPr id="26" name="Content Placeholder 2"/>
            <p:cNvSpPr txBox="1">
              <a:spLocks/>
            </p:cNvSpPr>
            <p:nvPr/>
          </p:nvSpPr>
          <p:spPr bwMode="auto">
            <a:xfrm>
              <a:off x="1548910" y="4564939"/>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Lidt</a:t>
              </a:r>
            </a:p>
            <a:p>
              <a:pPr marL="0" indent="0" algn="ctr" eaLnBrk="1" hangingPunct="1">
                <a:buNone/>
                <a:defRPr/>
              </a:pPr>
              <a:r>
                <a:rPr lang="da-DK" altLang="da-DK" sz="1400" dirty="0">
                  <a:solidFill>
                    <a:schemeClr val="bg1"/>
                  </a:solidFill>
                  <a:ea typeface="ＭＳ Ｐゴシック" pitchFamily="34" charset="-128"/>
                </a:rPr>
                <a:t>18%</a:t>
              </a:r>
            </a:p>
          </p:txBody>
        </p:sp>
        <p:sp>
          <p:nvSpPr>
            <p:cNvPr id="27" name="Content Placeholder 2"/>
            <p:cNvSpPr txBox="1">
              <a:spLocks/>
            </p:cNvSpPr>
            <p:nvPr/>
          </p:nvSpPr>
          <p:spPr bwMode="auto">
            <a:xfrm>
              <a:off x="972302" y="3709587"/>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Medium</a:t>
              </a:r>
            </a:p>
            <a:p>
              <a:pPr marL="0" indent="0" algn="ctr" eaLnBrk="1" hangingPunct="1">
                <a:buNone/>
                <a:defRPr/>
              </a:pPr>
              <a:r>
                <a:rPr lang="da-DK" altLang="da-DK" sz="1400" dirty="0">
                  <a:solidFill>
                    <a:schemeClr val="bg1"/>
                  </a:solidFill>
                  <a:ea typeface="ＭＳ Ｐゴシック" pitchFamily="34" charset="-128"/>
                </a:rPr>
                <a:t>21%</a:t>
              </a:r>
            </a:p>
          </p:txBody>
        </p:sp>
        <p:sp>
          <p:nvSpPr>
            <p:cNvPr id="28" name="Content Placeholder 2"/>
            <p:cNvSpPr txBox="1">
              <a:spLocks/>
            </p:cNvSpPr>
            <p:nvPr/>
          </p:nvSpPr>
          <p:spPr bwMode="auto">
            <a:xfrm>
              <a:off x="1259632" y="2701779"/>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Meget</a:t>
              </a:r>
            </a:p>
            <a:p>
              <a:pPr marL="0" indent="0" algn="ctr" eaLnBrk="1" hangingPunct="1">
                <a:buNone/>
                <a:defRPr/>
              </a:pPr>
              <a:r>
                <a:rPr lang="da-DK" altLang="da-DK" sz="1400" dirty="0">
                  <a:solidFill>
                    <a:schemeClr val="bg1"/>
                  </a:solidFill>
                  <a:ea typeface="ＭＳ Ｐゴシック" pitchFamily="34" charset="-128"/>
                </a:rPr>
                <a:t>14%</a:t>
              </a:r>
            </a:p>
          </p:txBody>
        </p:sp>
      </p:grpSp>
    </p:spTree>
    <p:extLst>
      <p:ext uri="{BB962C8B-B14F-4D97-AF65-F5344CB8AC3E}">
        <p14:creationId xmlns:p14="http://schemas.microsoft.com/office/powerpoint/2010/main" val="389761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a:t>15 minutters mundtlig prøv</a:t>
            </a:r>
            <a:r>
              <a:rPr lang="da-DK" altLang="da-DK" sz="2000" dirty="0"/>
              <a:t>e med ca. 15 minutters </a:t>
            </a:r>
            <a:r>
              <a:rPr lang="da-DK" altLang="da-DK" sz="2000" dirty="0" err="1"/>
              <a:t>forber</a:t>
            </a:r>
            <a:r>
              <a:rPr lang="da-DK" altLang="da-DK" sz="2000" noProof="0" dirty="0" err="1"/>
              <a:t>edelse</a:t>
            </a:r>
            <a:endParaRPr lang="da-DK" altLang="da-DK" sz="2000" noProof="0" dirty="0"/>
          </a:p>
          <a:p>
            <a:pPr lvl="1" eaLnBrk="1" hangingPunct="1">
              <a:defRPr/>
            </a:pPr>
            <a:r>
              <a:rPr lang="da-DK" sz="1800" dirty="0"/>
              <a:t>9 spørgsmål, der dækker kursets centrale emneområder</a:t>
            </a:r>
          </a:p>
          <a:p>
            <a:pPr lvl="1" eaLnBrk="1" hangingPunct="1">
              <a:defRPr/>
            </a:pPr>
            <a:r>
              <a:rPr lang="da-DK" sz="1800" dirty="0"/>
              <a:t>Eksaminanden forventes at demonstrere</a:t>
            </a:r>
          </a:p>
          <a:p>
            <a:pPr lvl="2"/>
            <a:r>
              <a:rPr lang="da-DK" sz="1800" dirty="0"/>
              <a:t>Kendskab til de vigtigste begreber indenfor det trukne emneområde</a:t>
            </a:r>
            <a:endParaRPr lang="da-DK" sz="2800" dirty="0"/>
          </a:p>
          <a:p>
            <a:pPr lvl="2"/>
            <a:r>
              <a:rPr lang="da-DK" sz="1800" dirty="0"/>
              <a:t>Evne til at programmere i Java ved at præsentere små velvalgte programstumper indenfor emneområdet</a:t>
            </a:r>
            <a:endParaRPr lang="da-DK" sz="2800" dirty="0"/>
          </a:p>
          <a:p>
            <a:pPr lvl="2"/>
            <a:r>
              <a:rPr lang="da-DK" sz="1800" dirty="0"/>
              <a:t>Evne til at svare på simple spørgsmål inden for emneområdet, herunder relatere kursets afleveringsopgaver til emneområdet</a:t>
            </a:r>
            <a:endParaRPr lang="da-DK" sz="2800" dirty="0"/>
          </a:p>
          <a:p>
            <a:pPr marL="342900" lvl="1" indent="-342900" eaLnBrk="1" hangingPunct="1">
              <a:spcBef>
                <a:spcPts val="1200"/>
              </a:spcBef>
              <a:buChar char="•"/>
              <a:defRPr/>
            </a:pPr>
            <a:r>
              <a:rPr lang="da-DK" altLang="da-DK" b="1" dirty="0">
                <a:solidFill>
                  <a:srgbClr val="A50021"/>
                </a:solidFill>
                <a:cs typeface="ＭＳ Ｐゴシック" charset="0"/>
              </a:rPr>
              <a:t>I slutningen af uge 7 er der en køreprøve</a:t>
            </a:r>
          </a:p>
          <a:p>
            <a:pPr lvl="1" eaLnBrk="1" hangingPunct="1">
              <a:defRPr/>
            </a:pPr>
            <a:r>
              <a:rPr lang="da-DK" altLang="da-DK" sz="1800" dirty="0"/>
              <a:t>Praktisk prøve i programmering af 30 minutters varighed</a:t>
            </a:r>
          </a:p>
          <a:p>
            <a:pPr marL="342900" lvl="1" indent="-342900" eaLnBrk="1" hangingPunct="1">
              <a:spcBef>
                <a:spcPts val="1200"/>
              </a:spcBef>
              <a:buChar char="•"/>
              <a:defRPr/>
            </a:pPr>
            <a:r>
              <a:rPr lang="da-DK" altLang="da-DK" b="1" dirty="0">
                <a:solidFill>
                  <a:srgbClr val="A50021"/>
                </a:solidFill>
                <a:cs typeface="ＭＳ Ｐゴシック" charset="0"/>
              </a:rPr>
              <a:t>I kursets anden halvdel er der et gennemgående projekt</a:t>
            </a:r>
          </a:p>
          <a:p>
            <a:pPr lvl="1" eaLnBrk="1" hangingPunct="1">
              <a:defRPr/>
            </a:pPr>
            <a:r>
              <a:rPr lang="da-DK" altLang="da-DK" sz="1800" dirty="0"/>
              <a:t>I skal konstruere et simpelt computerspil</a:t>
            </a:r>
          </a:p>
          <a:p>
            <a:pPr lvl="1" eaLnBrk="1" hangingPunct="1">
              <a:defRPr/>
            </a:pPr>
            <a:r>
              <a:rPr lang="da-DK" altLang="da-DK" sz="1800" dirty="0"/>
              <a:t>Delaflevering hver uge (</a:t>
            </a:r>
            <a:r>
              <a:rPr lang="da-DK" altLang="da-DK" sz="1800" spc="-50" dirty="0"/>
              <a:t>hvor I benytter de ting, der er gennemgået ugen før</a:t>
            </a:r>
            <a:r>
              <a:rPr lang="da-DK" altLang="da-DK" sz="1800" dirty="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tæller med ved fastlæggelsen af endelig karakter</a:t>
            </a:r>
          </a:p>
          <a:p>
            <a:pPr lvl="1" eaLnBrk="1" hangingPunct="1">
              <a:defRPr/>
            </a:pPr>
            <a:r>
              <a:rPr lang="da-DK" sz="1800" spc="-60" dirty="0"/>
              <a:t>Tæller 25 %, hvilket i praksis betyder, at høje point kan trække en karakter op, mens lave point kan trække en karakter ned</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a:solidFill>
                  <a:srgbClr val="008000"/>
                </a:solidFill>
              </a:rPr>
              <a:t>50-100 småopgaver</a:t>
            </a:r>
            <a:r>
              <a:rPr lang="da-DK" altLang="da-DK" sz="1800" dirty="0"/>
              <a:t>, der er i hvert kapitel</a:t>
            </a:r>
          </a:p>
          <a:p>
            <a:pPr lvl="2">
              <a:spcBef>
                <a:spcPts val="300"/>
              </a:spcBef>
            </a:pPr>
            <a:r>
              <a:rPr lang="da-DK" altLang="da-DK" sz="1800" dirty="0"/>
              <a:t>Det er </a:t>
            </a:r>
            <a:r>
              <a:rPr lang="da-DK" altLang="da-DK" sz="1800" b="1" dirty="0">
                <a:solidFill>
                  <a:srgbClr val="008000"/>
                </a:solidFill>
              </a:rPr>
              <a:t>vigtigt</a:t>
            </a:r>
            <a:r>
              <a:rPr lang="da-DK" altLang="da-DK" sz="1800" dirty="0"/>
              <a:t>, at I løser opgaverne – I lærer kun at programmere ved at øve jer, og de fleste af opgaverne er små programmeringsopgaver</a:t>
            </a:r>
          </a:p>
          <a:p>
            <a:pPr lvl="1"/>
            <a:r>
              <a:rPr lang="da-DK" altLang="da-DK" dirty="0"/>
              <a:t>Gennemse </a:t>
            </a:r>
            <a:r>
              <a:rPr lang="da-DK" altLang="da-DK" b="1" dirty="0">
                <a:solidFill>
                  <a:srgbClr val="008000"/>
                </a:solidFill>
              </a:rPr>
              <a:t>videoerne</a:t>
            </a:r>
            <a:r>
              <a:rPr lang="da-DK" altLang="da-DK" dirty="0"/>
              <a:t> (ca. 65 i alt – af 5-10 minutters varighed)</a:t>
            </a:r>
          </a:p>
          <a:p>
            <a:pPr lvl="2">
              <a:spcBef>
                <a:spcPts val="300"/>
              </a:spcBef>
            </a:pPr>
            <a:r>
              <a:rPr lang="da-DK" altLang="da-DK" sz="1800" dirty="0"/>
              <a:t>Præsenterer vigtigt stof – integreret del af kurset </a:t>
            </a:r>
          </a:p>
          <a:p>
            <a:pPr lvl="2">
              <a:spcBef>
                <a:spcPts val="300"/>
              </a:spcBef>
            </a:pPr>
            <a:r>
              <a:rPr lang="da-DK" altLang="da-DK" sz="1800" dirty="0"/>
              <a:t>Næsten alle videoer er eksempler på ”live programmering”</a:t>
            </a:r>
          </a:p>
          <a:p>
            <a:pPr lvl="2">
              <a:spcBef>
                <a:spcPts val="300"/>
              </a:spcBef>
            </a:pPr>
            <a:r>
              <a:rPr lang="da-DK" altLang="da-DK" sz="1800" spc="-70" dirty="0"/>
              <a:t>I kan stoppe (for at tænke jer om) eller gentage afsnit (som er vanskelige)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Sprog</a:t>
            </a:r>
          </a:p>
          <a:p>
            <a:pPr lvl="1">
              <a:spcBef>
                <a:spcPts val="200"/>
              </a:spcBef>
            </a:pPr>
            <a:r>
              <a:rPr lang="da-DK" altLang="da-DK" dirty="0"/>
              <a:t>Bachelorkurser på det Naturvidenskabelige Fakultet (Natural Sciences) undervises på dansk (med mindre forelæseren ikke er dansktalende)</a:t>
            </a:r>
          </a:p>
          <a:p>
            <a:pPr lvl="1">
              <a:spcBef>
                <a:spcPts val="200"/>
              </a:spcBef>
            </a:pPr>
            <a:r>
              <a:rPr lang="da-DK" altLang="da-DK" dirty="0"/>
              <a:t>Derfor vil jeg tale dansk, og mine slides vil være på dansk</a:t>
            </a:r>
          </a:p>
          <a:p>
            <a:pPr lvl="1">
              <a:spcBef>
                <a:spcPts val="200"/>
              </a:spcBef>
            </a:pPr>
            <a:r>
              <a:rPr lang="da-DK" altLang="da-DK" dirty="0"/>
              <a:t>Mange fagudtryk og mange navne fra programmerne er på engelsk</a:t>
            </a:r>
          </a:p>
          <a:p>
            <a:pPr lvl="1">
              <a:spcBef>
                <a:spcPts val="200"/>
              </a:spcBef>
            </a:pPr>
            <a:r>
              <a:rPr lang="da-DK" altLang="da-DK" dirty="0"/>
              <a:t>Sproget bliver derfor en (lidt uskøn) blanding af dansk og engelsk</a:t>
            </a:r>
          </a:p>
          <a:p>
            <a:pPr lvl="1">
              <a:spcBef>
                <a:spcPts val="200"/>
              </a:spcBef>
            </a:pPr>
            <a:r>
              <a:rPr lang="da-DK" altLang="da-DK" dirty="0"/>
              <a:t>Det bliver I nødt til at leve med – det er typisk for vores fag</a:t>
            </a:r>
          </a:p>
          <a:p>
            <a:pPr>
              <a:spcBef>
                <a:spcPts val="1200"/>
              </a:spcBef>
            </a:pPr>
            <a:r>
              <a:rPr lang="da-DK" altLang="da-DK" sz="2000" dirty="0"/>
              <a:t>Forberedelse til forelæsningerne</a:t>
            </a:r>
          </a:p>
          <a:p>
            <a:pPr lvl="1">
              <a:spcBef>
                <a:spcPts val="200"/>
              </a:spcBef>
            </a:pPr>
            <a:r>
              <a:rPr lang="da-DK" altLang="da-DK" dirty="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lærebogen</a:t>
            </a:r>
          </a:p>
          <a:p>
            <a:pPr lvl="1">
              <a:spcBef>
                <a:spcPts val="200"/>
              </a:spcBef>
            </a:pPr>
            <a:r>
              <a:rPr lang="da-DK" altLang="da-DK" dirty="0"/>
              <a:t>Nogle synes, at det er en fordel at læse i bogen før forelæsningerne</a:t>
            </a:r>
          </a:p>
          <a:p>
            <a:pPr lvl="1">
              <a:spcBef>
                <a:spcPts val="200"/>
              </a:spcBef>
            </a:pPr>
            <a:r>
              <a:rPr lang="da-DK" altLang="da-DK" dirty="0"/>
              <a:t>Andre synes, at det er nemmere selv at gå i gang med lærebogen – uden at gå til forelæsningerne (eller nøjes med at se dem på video)</a:t>
            </a:r>
          </a:p>
          <a:p>
            <a:pPr lvl="1">
              <a:spcBef>
                <a:spcPts val="200"/>
              </a:spcBef>
            </a:pPr>
            <a:r>
              <a:rPr lang="da-DK" altLang="da-DK" dirty="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a:solidFill>
                  <a:srgbClr val="008000"/>
                </a:solidFill>
                <a:cs typeface="ＭＳ Ｐゴシック" charset="0"/>
              </a:rPr>
              <a:t>mange ting</a:t>
            </a:r>
            <a:r>
              <a:rPr lang="da-DK" altLang="da-DK" sz="2000" b="1" dirty="0">
                <a:solidFill>
                  <a:srgbClr val="A50021"/>
                </a:solidFill>
                <a:cs typeface="ＭＳ Ｐゴシック" charset="0"/>
              </a:rPr>
              <a:t>, som ikke er med i lærebogen</a:t>
            </a:r>
          </a:p>
          <a:p>
            <a:pPr lvl="1">
              <a:spcBef>
                <a:spcPts val="200"/>
              </a:spcBef>
            </a:pPr>
            <a:r>
              <a:rPr lang="da-DK" altLang="da-DK" dirty="0"/>
              <a:t>Det er ting som bruges i opgaverne og er del af eksamenspensummet</a:t>
            </a:r>
          </a:p>
          <a:p>
            <a:pPr lvl="1">
              <a:spcBef>
                <a:spcPts val="200"/>
              </a:spcBef>
            </a:pPr>
            <a:r>
              <a:rPr lang="da-DK" altLang="da-DK" dirty="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a:ln w="11430"/>
                <a:solidFill>
                  <a:srgbClr val="CC0000"/>
                </a:solidFill>
                <a:effectLst>
                  <a:outerShdw blurRad="50800" dist="39000" dir="5460000" algn="tl">
                    <a:srgbClr val="000000">
                      <a:alpha val="38000"/>
                    </a:srgbClr>
                  </a:outerShdw>
                </a:effectLst>
              </a:rPr>
              <a:t>Obs</a:t>
            </a:r>
            <a:r>
              <a:rPr lang="en-US" sz="2800" b="1" dirty="0">
                <a:ln w="11430"/>
                <a:solidFill>
                  <a:srgbClr val="CC0000"/>
                </a:solidFill>
                <a:effectLst>
                  <a:outerShdw blurRad="50800" dist="39000" dir="5460000" algn="tl">
                    <a:srgbClr val="000000">
                      <a:alpha val="38000"/>
                    </a:srgbClr>
                  </a:outerShdw>
                </a:effectLst>
              </a:rPr>
              <a:t>!</a:t>
            </a: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Programmering kræver masser af træning</a:t>
            </a:r>
          </a:p>
          <a:p>
            <a:pPr lvl="1">
              <a:spcBef>
                <a:spcPts val="200"/>
              </a:spcBef>
            </a:pPr>
            <a:r>
              <a:rPr lang="da-DK" altLang="da-DK" dirty="0"/>
              <a:t>Derfor har kurset</a:t>
            </a:r>
          </a:p>
          <a:p>
            <a:pPr lvl="2">
              <a:spcBef>
                <a:spcPts val="200"/>
              </a:spcBef>
            </a:pPr>
            <a:r>
              <a:rPr lang="da-DK" altLang="da-DK" sz="1800" spc="-30" dirty="0"/>
              <a:t>13 afleveringsopgaver og 5 quizzer i første halvdel</a:t>
            </a:r>
          </a:p>
          <a:p>
            <a:pPr lvl="2">
              <a:spcBef>
                <a:spcPts val="200"/>
              </a:spcBef>
            </a:pPr>
            <a:r>
              <a:rPr lang="da-DK" altLang="da-DK" sz="1800" dirty="0"/>
              <a:t>7 afleveringsopgaver i anden halvdel</a:t>
            </a:r>
          </a:p>
          <a:p>
            <a:pPr lvl="1">
              <a:spcBef>
                <a:spcPts val="200"/>
              </a:spcBef>
            </a:pPr>
            <a:r>
              <a:rPr lang="da-DK" altLang="da-DK" spc="-50" dirty="0"/>
              <a:t>De to ugentlige øvelsesgange bruges primært til at arbejde med disse opgaver</a:t>
            </a:r>
          </a:p>
          <a:p>
            <a:pPr lvl="1">
              <a:spcBef>
                <a:spcPts val="200"/>
              </a:spcBef>
            </a:pPr>
            <a:r>
              <a:rPr lang="da-DK" dirty="0"/>
              <a:t>De fleste af opgaverne før efterårsferien er forholdsvis små og kan løse på 30-60 minutter (under øvelserne)</a:t>
            </a:r>
          </a:p>
          <a:p>
            <a:pPr lvl="1">
              <a:spcBef>
                <a:spcPts val="200"/>
              </a:spcBef>
            </a:pPr>
            <a:r>
              <a:rPr lang="da-DK" altLang="da-DK" dirty="0"/>
              <a:t>Alle afleveringsopgaver er enten obligatoriske eller tæller med til eksamen</a:t>
            </a:r>
          </a:p>
          <a:p>
            <a:pPr lvl="1">
              <a:spcBef>
                <a:spcPts val="200"/>
              </a:spcBef>
            </a:pPr>
            <a:r>
              <a:rPr lang="da-DK" altLang="da-DK" dirty="0"/>
              <a:t>De skal godkendes af jeres instruktor for at I kan gå til køreprøven og den afsluttende mundtlige eksamen</a:t>
            </a:r>
          </a:p>
          <a:p>
            <a:pPr marL="342900" lvl="1" indent="-342900">
              <a:spcBef>
                <a:spcPts val="1200"/>
              </a:spcBef>
              <a:buChar char="•"/>
            </a:pPr>
            <a:r>
              <a:rPr lang="da-DK" sz="2000" b="1" dirty="0">
                <a:solidFill>
                  <a:srgbClr val="A50021"/>
                </a:solidFill>
                <a:cs typeface="ＭＳ Ｐゴシック" charset="0"/>
              </a:rPr>
              <a:t>I begyndelsen vil instruktorerne ofte kræve genaflevering af opgaver med forholdsvis små fejl</a:t>
            </a:r>
          </a:p>
          <a:p>
            <a:pPr lvl="1">
              <a:spcBef>
                <a:spcPts val="200"/>
              </a:spcBef>
            </a:pPr>
            <a:r>
              <a:rPr lang="da-DK" dirty="0"/>
              <a:t>På den måde får vi hurtigere udryddet de værste unoder i jeres programmeringsstil</a:t>
            </a:r>
          </a:p>
          <a:p>
            <a:pPr lvl="1">
              <a:spcBef>
                <a:spcPts val="200"/>
              </a:spcBef>
            </a:pPr>
            <a:r>
              <a:rPr lang="da-DK" dirty="0"/>
              <a:t>Genaflevering skal ske senest 1 uge efter den oprindelige afleveringsfrist</a:t>
            </a:r>
          </a:p>
          <a:p>
            <a:pPr lvl="1">
              <a:spcBef>
                <a:spcPts val="200"/>
              </a:spcBef>
            </a:pPr>
            <a:r>
              <a:rPr lang="da-DK" dirty="0"/>
              <a:t>I kan normalt kun genaflevere fire gange i løbet af kursets første halvdel, </a:t>
            </a:r>
            <a:r>
              <a:rPr lang="da-DK" spc="-30" dirty="0"/>
              <a:t>så gør jer umage med at lave de enkelte afleveringer så gode som muligt</a:t>
            </a:r>
            <a:endParaRPr lang="da-DK" altLang="da-DK" spc="-30" dirty="0"/>
          </a:p>
        </p:txBody>
      </p:sp>
    </p:spTree>
    <p:extLst>
      <p:ext uri="{BB962C8B-B14F-4D97-AF65-F5344CB8AC3E}">
        <p14:creationId xmlns:p14="http://schemas.microsoft.com/office/powerpoint/2010/main" val="412226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14.00</a:t>
            </a:r>
            <a:r>
              <a:rPr lang="da-DK" b="1" dirty="0">
                <a:solidFill>
                  <a:srgbClr val="A50021"/>
                </a:solidFill>
                <a:cs typeface="ＭＳ Ｐゴシック" charset="0"/>
              </a:rPr>
              <a:t> </a:t>
            </a:r>
          </a:p>
          <a:p>
            <a:pPr marL="342900" lvl="1" indent="-342900">
              <a:spcBef>
                <a:spcPts val="1800"/>
              </a:spcBef>
              <a:buChar char="•"/>
            </a:pPr>
            <a:r>
              <a:rPr lang="da-DK" b="1" dirty="0">
                <a:solidFill>
                  <a:srgbClr val="A50021"/>
                </a:solidFill>
                <a:cs typeface="ＭＳ Ｐゴシック" charset="0"/>
              </a:rPr>
              <a:t>Pas på med, at I ikke kommer bagefter</a:t>
            </a:r>
          </a:p>
          <a:p>
            <a:pPr lvl="1"/>
            <a:r>
              <a:rPr lang="da-DK" sz="1800" dirty="0"/>
              <a:t>Det kan være meget svært at indhente igen</a:t>
            </a:r>
          </a:p>
          <a:p>
            <a:pPr>
              <a:spcBef>
                <a:spcPts val="1800"/>
              </a:spcBef>
            </a:pPr>
            <a:r>
              <a:rPr lang="da-DK" sz="2000" dirty="0"/>
              <a:t>Sygdom og lignende</a:t>
            </a:r>
          </a:p>
          <a:p>
            <a:pPr lvl="1"/>
            <a:r>
              <a:rPr lang="da-DK" sz="1800" dirty="0"/>
              <a:t>Hvis I bliver syg i længere tid (eller af andre grunde ikke kan passe</a:t>
            </a:r>
            <a:br>
              <a:rPr lang="da-DK" sz="1800" dirty="0"/>
            </a:br>
            <a:r>
              <a:rPr lang="da-DK" sz="1800" dirty="0"/>
              <a:t>jeres studier), bør I </a:t>
            </a:r>
            <a:r>
              <a:rPr lang="da-DK" sz="1800" b="1" dirty="0">
                <a:solidFill>
                  <a:srgbClr val="008000"/>
                </a:solidFill>
              </a:rPr>
              <a:t>hurtigst muligt kontakte mig</a:t>
            </a:r>
            <a:r>
              <a:rPr lang="da-DK" sz="1800" dirty="0"/>
              <a:t>, så vi kan lave en plan for, hvordan I får indhentet det forsømte</a:t>
            </a:r>
          </a:p>
          <a:p>
            <a:pPr lvl="1"/>
            <a:r>
              <a:rPr lang="da-DK" sz="1800" dirty="0"/>
              <a:t>Det kan f.eks. ske i løbet af efterårsferien, hvis I har mulighed for det</a:t>
            </a:r>
          </a:p>
          <a:p>
            <a:pPr marL="342900" lvl="1" indent="-342900">
              <a:spcBef>
                <a:spcPts val="1800"/>
              </a:spcBef>
              <a:buChar char="•"/>
            </a:pPr>
            <a:r>
              <a:rPr lang="da-DK" b="1" dirty="0">
                <a:solidFill>
                  <a:srgbClr val="A50021"/>
                </a:solidFill>
                <a:cs typeface="ＭＳ Ｐゴシック" charset="0"/>
              </a:rPr>
              <a:t>Tilsvarende gælder selvfølgelig for de andre kurser, som I følger</a:t>
            </a:r>
          </a:p>
          <a:p>
            <a:pPr lvl="1"/>
            <a:r>
              <a:rPr lang="da-DK" sz="1800" dirty="0"/>
              <a:t>Der bør I også kontakte jeres forelæsere, hvis I af en eller anden grund 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holdet – idet de så kun skal se og kommentere 12 besvarelser i stedet for 24</a:t>
            </a:r>
          </a:p>
          <a:p>
            <a:pPr marL="342900" lvl="1" indent="-342900" eaLnBrk="1" hangingPunct="1">
              <a:spcBef>
                <a:spcPts val="1200"/>
              </a:spcBef>
              <a:buChar char="•"/>
            </a:pPr>
            <a:r>
              <a:rPr lang="da-DK" altLang="da-DK" b="1" dirty="0">
                <a:solidFill>
                  <a:srgbClr val="A50021"/>
                </a:solidFill>
                <a:cs typeface="ＭＳ Ｐゴシック" charset="0"/>
              </a:rPr>
              <a:t>Par = 2 personer</a:t>
            </a:r>
          </a:p>
          <a:p>
            <a:pPr lvl="1" eaLnBrk="1" hangingPunct="1">
              <a:spcBef>
                <a:spcPts val="600"/>
              </a:spcBef>
            </a:pPr>
            <a:r>
              <a:rPr lang="da-DK" altLang="da-DK" sz="1800" dirty="0"/>
              <a:t>1-mandsgrupper tillades dog, hvis der er særlige forhold</a:t>
            </a:r>
            <a:br>
              <a:rPr lang="da-DK" altLang="da-DK" sz="1800" dirty="0"/>
            </a:br>
            <a:r>
              <a:rPr lang="da-DK" altLang="da-DK" sz="1800" dirty="0"/>
              <a:t>(eller et ulige antal deltagere på øvelsesholdet)</a:t>
            </a:r>
          </a:p>
          <a:p>
            <a:pPr lvl="1" eaLnBrk="1" hangingPunct="1">
              <a:spcBef>
                <a:spcPts val="600"/>
              </a:spcBef>
            </a:pPr>
            <a:r>
              <a:rPr lang="da-DK" altLang="da-DK" sz="1800" dirty="0"/>
              <a:t>3-mandsgrupper tillades </a:t>
            </a:r>
            <a:r>
              <a:rPr lang="da-DK" altLang="da-DK" sz="1800" b="1" dirty="0">
                <a:solidFill>
                  <a:srgbClr val="008000"/>
                </a:solidFill>
              </a:rPr>
              <a:t>aldrig</a:t>
            </a:r>
            <a:r>
              <a:rPr lang="da-DK" altLang="da-DK" sz="1800" dirty="0"/>
              <a:t> (så får man for lidt træning)</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a:ea typeface="+mn-ea"/>
              </a:rPr>
              <a:t>Hver quiz består af 12-16 spørgsmål og kan klares på 20-30 minutter</a:t>
            </a:r>
          </a:p>
          <a:p>
            <a:pPr lvl="1">
              <a:spcBef>
                <a:spcPts val="600"/>
              </a:spcBef>
              <a:buFont typeface="Arial" panose="020B0604020202020204" pitchFamily="34" charset="0"/>
              <a:buChar char="–"/>
            </a:pPr>
            <a:r>
              <a:rPr lang="da-DK" sz="1800" dirty="0">
                <a:ea typeface="+mn-ea"/>
              </a:rPr>
              <a:t>Quizzerne er </a:t>
            </a:r>
            <a:r>
              <a:rPr lang="da-DK" sz="1800" b="1" dirty="0">
                <a:solidFill>
                  <a:srgbClr val="008000"/>
                </a:solidFill>
                <a:ea typeface="+mn-ea"/>
              </a:rPr>
              <a:t>interaktive</a:t>
            </a:r>
            <a:r>
              <a:rPr lang="da-DK" sz="1800" dirty="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a:ea typeface="+mn-ea"/>
              </a:rPr>
              <a:t>Quizzerne løses </a:t>
            </a:r>
            <a:r>
              <a:rPr lang="da-DK" sz="1800" b="1" dirty="0">
                <a:solidFill>
                  <a:srgbClr val="008000"/>
                </a:solidFill>
                <a:ea typeface="+mn-ea"/>
              </a:rPr>
              <a:t>individuelt</a:t>
            </a:r>
            <a:r>
              <a:rPr lang="da-DK" sz="1800" dirty="0">
                <a:ea typeface="+mn-ea"/>
              </a:rPr>
              <a:t> og er </a:t>
            </a:r>
            <a:r>
              <a:rPr lang="da-DK" sz="1800" b="1" dirty="0">
                <a:solidFill>
                  <a:srgbClr val="008000"/>
                </a:solidFill>
                <a:ea typeface="+mn-ea"/>
              </a:rPr>
              <a:t>obligatoriske afleveringsopgaver</a:t>
            </a:r>
            <a:r>
              <a:rPr lang="da-DK" sz="1800" dirty="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a:t>
            </a:r>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a:t>Kursets Brightspace side indeholder et </a:t>
            </a:r>
            <a:r>
              <a:rPr lang="da-DK" sz="2000" dirty="0">
                <a:solidFill>
                  <a:srgbClr val="008000"/>
                </a:solidFill>
              </a:rPr>
              <a:t>diskussionsforum</a:t>
            </a:r>
            <a:r>
              <a:rPr lang="da-DK" sz="2000" dirty="0"/>
              <a:t>, der </a:t>
            </a:r>
            <a:r>
              <a:rPr lang="da-DK" sz="2000" spc="-60" dirty="0"/>
              <a:t>giver jer mulighed for at stille spørgsmål til forelæser og instruktorer</a:t>
            </a:r>
          </a:p>
          <a:p>
            <a:pPr lvl="1">
              <a:spcBef>
                <a:spcPts val="400"/>
              </a:spcBef>
            </a:pPr>
            <a:r>
              <a:rPr lang="da-DK" sz="1800" spc="-10" dirty="0"/>
              <a:t>Det er den bedste og hurtigste måde at få hjælp på – når I ikke er til øvelser</a:t>
            </a:r>
          </a:p>
          <a:p>
            <a:pPr lvl="1">
              <a:spcBef>
                <a:spcPts val="400"/>
              </a:spcBef>
            </a:pPr>
            <a:r>
              <a:rPr lang="da-DK" sz="1800" spc="-40" dirty="0"/>
              <a:t>Svaret kommer ofte inden for få timer/minutter (selv uden for normal arbejdstid)</a:t>
            </a:r>
          </a:p>
          <a:p>
            <a:pPr>
              <a:spcBef>
                <a:spcPts val="1800"/>
              </a:spcBef>
            </a:pPr>
            <a:r>
              <a:rPr lang="da-DK" sz="2000" dirty="0"/>
              <a:t>For at få mest muligt ud af diskussionsforummet, er det vigtigt, at I er </a:t>
            </a:r>
            <a:r>
              <a:rPr lang="da-DK" sz="2000" dirty="0">
                <a:solidFill>
                  <a:srgbClr val="008000"/>
                </a:solidFill>
              </a:rPr>
              <a:t>omhyggelige</a:t>
            </a:r>
            <a:r>
              <a:rPr lang="da-DK" sz="2000" dirty="0"/>
              <a:t> med at skrive jeres indlæg</a:t>
            </a:r>
          </a:p>
          <a:p>
            <a:pPr lvl="1">
              <a:spcBef>
                <a:spcPts val="400"/>
              </a:spcBef>
            </a:pPr>
            <a:r>
              <a:rPr lang="da-DK" sz="1800" dirty="0"/>
              <a:t>Giv jeres indlæg en velvalgt titel, som i få ord beskriver, hvad det drejer</a:t>
            </a:r>
            <a:br>
              <a:rPr lang="da-DK" sz="1800" dirty="0"/>
            </a:br>
            <a:r>
              <a:rPr lang="da-DK" sz="1800" dirty="0"/>
              <a:t>sig om – brug opgavenumre og tilsvarende "officielle" benævnelser, når I refererer til ting i kurset, f.eks. ”BlueJ bogens opgave 4.12”</a:t>
            </a:r>
          </a:p>
          <a:p>
            <a:pPr marL="342900" lvl="1" indent="-342900">
              <a:spcBef>
                <a:spcPts val="1800"/>
              </a:spcBef>
              <a:buChar char="•"/>
            </a:pPr>
            <a:r>
              <a:rPr lang="da-DK" b="1" dirty="0">
                <a:solidFill>
                  <a:srgbClr val="A50021"/>
                </a:solidFill>
                <a:cs typeface="ＭＳ Ｐゴシック" charset="0"/>
              </a:rPr>
              <a:t>Når der svares på et indlæg, dannes der 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indlæg</a:t>
            </a:r>
          </a:p>
          <a:p>
            <a:pPr lvl="1">
              <a:spcBef>
                <a:spcPts val="400"/>
              </a:spcBef>
            </a:pPr>
            <a:r>
              <a:rPr lang="da-DK" sz="1800" dirty="0"/>
              <a:t>Undervejs i diskussion kan man få lyst til at tage et andet emne op</a:t>
            </a:r>
          </a:p>
          <a:p>
            <a:pPr lvl="1">
              <a:spcBef>
                <a:spcPts val="400"/>
              </a:spcBef>
            </a:pPr>
            <a:r>
              <a:rPr lang="da-DK" sz="1800" b="0" dirty="0"/>
              <a:t>I den situation bør man starte en ny tråd, fremfor at fortsætte i den gamle</a:t>
            </a:r>
          </a:p>
          <a:p>
            <a:pPr lvl="1">
              <a:spcBef>
                <a:spcPts val="400"/>
              </a:spcBef>
            </a:pPr>
            <a:r>
              <a:rPr lang="da-DK" sz="1800" b="0" spc="-60" dirty="0"/>
              <a:t>På den måde bliver det lettere at finde relevant information på forummet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 (fortsat)</a:t>
            </a:r>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a:t>Jeres indlæg må </a:t>
            </a:r>
            <a:r>
              <a:rPr lang="da-DK" sz="2000" dirty="0">
                <a:solidFill>
                  <a:srgbClr val="008000"/>
                </a:solidFill>
              </a:rPr>
              <a:t>ikke</a:t>
            </a:r>
            <a:r>
              <a:rPr lang="da-DK" sz="2000" dirty="0"/>
              <a:t> indeholde løsninger på hele metoder</a:t>
            </a:r>
          </a:p>
          <a:p>
            <a:pPr lvl="1">
              <a:spcBef>
                <a:spcPts val="400"/>
              </a:spcBef>
            </a:pPr>
            <a:r>
              <a:rPr lang="da-DK" sz="1800" dirty="0"/>
              <a:t>Det duer ikke at sende 1-2 sider kode og spørge: ”Er der nogen der kan se, hvorfor mit program ikke virker?”</a:t>
            </a:r>
          </a:p>
          <a:p>
            <a:pPr lvl="1">
              <a:spcBef>
                <a:spcPts val="400"/>
              </a:spcBef>
            </a:pPr>
            <a:r>
              <a:rPr lang="da-DK" sz="1800" dirty="0"/>
              <a:t>I stedet skal I isolere problemet, hvilket er let, hvis I løser opgaverne I små skridt – således som vi anbefaler</a:t>
            </a:r>
          </a:p>
          <a:p>
            <a:pPr lvl="1">
              <a:spcBef>
                <a:spcPts val="400"/>
              </a:spcBef>
            </a:pPr>
            <a:r>
              <a:rPr lang="da-DK" sz="1800" dirty="0"/>
              <a:t>I kan så nøjes med at kopiere nogle få kodelinjer og spørge, hvad der er galt i 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a:t>Husk at beskrive, hvad problemet er (oversætterfejl, </a:t>
            </a:r>
            <a:r>
              <a:rPr lang="da-DK" sz="1800" spc="-60" dirty="0" err="1"/>
              <a:t>runtime</a:t>
            </a:r>
            <a:r>
              <a:rPr lang="da-DK" sz="1800" spc="-60" dirty="0"/>
              <a:t> fejl, uventet resultat)</a:t>
            </a:r>
            <a:endParaRPr lang="da-DK" sz="1800" dirty="0"/>
          </a:p>
          <a:p>
            <a:pPr>
              <a:spcBef>
                <a:spcPts val="1200"/>
              </a:spcBef>
            </a:pPr>
            <a:r>
              <a:rPr lang="da-DK" sz="2000" dirty="0"/>
              <a:t>Hold jer endelig ikke tilbage med hensyn til at bruge diskussionsforummet</a:t>
            </a:r>
          </a:p>
          <a:p>
            <a:pPr lvl="1">
              <a:spcBef>
                <a:spcPts val="400"/>
              </a:spcBef>
            </a:pPr>
            <a:r>
              <a:rPr lang="da-DK" sz="1800" dirty="0"/>
              <a:t>Hvis der er noget, som I ikke kan finde ud af, er der sikkert en del andre i samme situation. De vil så få nytte at jeres spørgsmål og svaret herpå</a:t>
            </a:r>
          </a:p>
          <a:p>
            <a:pPr lvl="1">
              <a:spcBef>
                <a:spcPts val="400"/>
              </a:spcBef>
            </a:pPr>
            <a:r>
              <a:rPr lang="da-DK" sz="1800" dirty="0"/>
              <a:t>I må også meget gerne selv svare på spørgsmål, som andre studerende sender til diskussionsforummet</a:t>
            </a:r>
          </a:p>
          <a:p>
            <a:pPr lvl="1">
              <a:spcBef>
                <a:spcPts val="400"/>
              </a:spcBef>
            </a:pPr>
            <a:r>
              <a:rPr lang="da-DK" sz="1800" dirty="0"/>
              <a:t>Man kan poste anonymt, men det betyder blot at andre studerende ikke kan se, hvem I er, mens underviserne stadig kan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schweizeren Leonhard </a:t>
            </a:r>
            <a:r>
              <a:rPr lang="da-DK" altLang="da-DK" sz="1800" dirty="0" err="1"/>
              <a:t>Euler</a:t>
            </a:r>
            <a:endParaRPr lang="da-DK" altLang="da-DK" sz="1800" dirty="0"/>
          </a:p>
          <a:p>
            <a:pPr lvl="1">
              <a:spcBef>
                <a:spcPts val="600"/>
              </a:spcBef>
            </a:pPr>
            <a:r>
              <a:rPr lang="da-DK" altLang="da-DK" sz="1800" dirty="0"/>
              <a:t>En af de største matematiker i 17. hundredetallet</a:t>
            </a:r>
          </a:p>
          <a:p>
            <a:pPr eaLnBrk="1" hangingPunct="1">
              <a:spcBef>
                <a:spcPts val="1800"/>
              </a:spcBef>
              <a:defRPr/>
            </a:pPr>
            <a:r>
              <a:rPr lang="da-DK" altLang="da-DK" sz="2000" noProof="0" dirty="0"/>
              <a:t>Sudoku blev enormt populær fra 1984 og frem</a:t>
            </a:r>
          </a:p>
          <a:p>
            <a:pPr lvl="1" eaLnBrk="1" hangingPunct="1">
              <a:spcBef>
                <a:spcPts val="600"/>
              </a:spcBef>
              <a:defRPr/>
            </a:pPr>
            <a:r>
              <a:rPr lang="da-DK" altLang="da-DK" sz="1800" noProof="0" dirty="0"/>
              <a:t>Specielt i Japan, men også i resten af verden</a:t>
            </a:r>
          </a:p>
          <a:p>
            <a:pPr lvl="1" eaLnBrk="1" hangingPunct="1">
              <a:spcBef>
                <a:spcPts val="600"/>
              </a:spcBef>
              <a:defRPr/>
            </a:pPr>
            <a:r>
              <a:rPr lang="da-DK" altLang="da-DK" sz="1800" dirty="0"/>
              <a:t>”Sudoku” </a:t>
            </a:r>
            <a:r>
              <a:rPr lang="da-DK" altLang="da-DK" sz="1800" noProof="0" dirty="0"/>
              <a:t>er en forkortelse af den japanske sætning</a:t>
            </a:r>
            <a:br>
              <a:rPr lang="da-DK" altLang="da-DK" sz="1800" noProof="0" dirty="0"/>
            </a:br>
            <a:r>
              <a:rPr lang="da-DK" altLang="da-DK" sz="1800" noProof="0" dirty="0"/>
              <a:t>”</a:t>
            </a:r>
            <a:r>
              <a:rPr lang="da-DK" altLang="da-DK" sz="1800" u="sng" noProof="0" dirty="0" err="1"/>
              <a:t>Su</a:t>
            </a:r>
            <a:r>
              <a:rPr lang="da-DK" altLang="da-DK" sz="1800" noProof="0" dirty="0" err="1"/>
              <a:t>ji</a:t>
            </a:r>
            <a:r>
              <a:rPr lang="da-DK" altLang="da-DK" sz="1800" noProof="0" dirty="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a:t>kagiru” </a:t>
            </a:r>
            <a:r>
              <a:rPr lang="da-DK" altLang="da-DK" sz="1800" noProof="0" dirty="0"/>
              <a:t>som betyder</a:t>
            </a:r>
            <a:br>
              <a:rPr lang="da-DK" altLang="da-DK" sz="1800" noProof="0" dirty="0"/>
            </a:br>
            <a:r>
              <a:rPr lang="da-DK" altLang="da-DK" sz="1800" b="1" noProof="0" dirty="0">
                <a:solidFill>
                  <a:srgbClr val="008000"/>
                </a:solidFill>
              </a:rPr>
              <a:t>”tallene må kun forekomme én gang”</a:t>
            </a:r>
          </a:p>
          <a:p>
            <a:pPr lvl="1" eaLnBrk="1" hangingPunct="1">
              <a:spcBef>
                <a:spcPts val="600"/>
              </a:spcBef>
              <a:defRPr/>
            </a:pPr>
            <a:r>
              <a:rPr lang="da-DK" altLang="da-DK" sz="1800" dirty="0"/>
              <a:t>Mange danske aviser har stadig Sudoku opgaver</a:t>
            </a:r>
          </a:p>
          <a:p>
            <a:pPr marL="342900" lvl="1" indent="-342900" eaLnBrk="1" hangingPunct="1">
              <a:spcBef>
                <a:spcPts val="1800"/>
              </a:spcBef>
              <a:buChar char="•"/>
              <a:defRPr/>
            </a:pPr>
            <a:r>
              <a:rPr lang="da-DK" altLang="da-DK" b="1" dirty="0">
                <a:solidFill>
                  <a:srgbClr val="A50021"/>
                </a:solidFill>
                <a:cs typeface="ＭＳ Ｐゴシック" charset="0"/>
              </a:rPr>
              <a:t>Sudoku og computere</a:t>
            </a:r>
          </a:p>
          <a:p>
            <a:pPr lvl="1" eaLnBrk="1" hangingPunct="1">
              <a:spcBef>
                <a:spcPts val="600"/>
              </a:spcBef>
              <a:defRPr/>
            </a:pPr>
            <a:r>
              <a:rPr lang="da-DK" altLang="da-DK" sz="1800" noProof="0" dirty="0"/>
              <a:t>Sudoku opgaver kan </a:t>
            </a:r>
            <a:r>
              <a:rPr lang="da-DK" altLang="da-DK" sz="1800" b="1" noProof="0" dirty="0">
                <a:solidFill>
                  <a:srgbClr val="008000"/>
                </a:solidFill>
              </a:rPr>
              <a:t>konstrueres</a:t>
            </a:r>
            <a:r>
              <a:rPr lang="da-DK" altLang="da-DK" sz="1800" noProof="0" dirty="0"/>
              <a:t> ved hjælp af computere</a:t>
            </a:r>
          </a:p>
          <a:p>
            <a:pPr lvl="1" eaLnBrk="1" hangingPunct="1">
              <a:spcBef>
                <a:spcPts val="600"/>
              </a:spcBef>
              <a:defRPr/>
            </a:pPr>
            <a:r>
              <a:rPr lang="da-DK" altLang="da-DK" sz="1800" dirty="0"/>
              <a:t>Her skal vi i stedet se på, hvordan Sudoku opgaver kan </a:t>
            </a:r>
            <a:r>
              <a:rPr lang="da-DK" altLang="da-DK" sz="1800" b="1" dirty="0">
                <a:solidFill>
                  <a:srgbClr val="008000"/>
                </a:solidFill>
              </a:rPr>
              <a:t>løses</a:t>
            </a:r>
            <a:r>
              <a:rPr lang="da-DK" altLang="da-DK" sz="1800" dirty="0"/>
              <a:t> ved hjælp af computere – dvs. ved hjælp af programmering</a:t>
            </a:r>
            <a:r>
              <a:rPr lang="da-DK" altLang="da-DK" sz="1800" noProof="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Studiecafé</a:t>
            </a:r>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bygningen</a:t>
            </a:r>
            <a:br>
              <a:rPr lang="da-DK" sz="2000" dirty="0"/>
            </a:br>
            <a:r>
              <a:rPr lang="da-DK" sz="2000" dirty="0"/>
              <a:t>(bygning 5343 i IT-Parken, Åbogade 34, ved Storcenter Nord)</a:t>
            </a:r>
          </a:p>
          <a:p>
            <a:pPr lvl="1">
              <a:spcBef>
                <a:spcPts val="400"/>
              </a:spcBef>
            </a:pPr>
            <a:r>
              <a:rPr lang="da-DK" sz="1800" dirty="0"/>
              <a:t>Lokalerne kan benyttes 24/7.</a:t>
            </a:r>
          </a:p>
          <a:p>
            <a:pPr lvl="1">
              <a:spcBef>
                <a:spcPts val="400"/>
              </a:spcBef>
            </a:pPr>
            <a:r>
              <a:rPr lang="da-DK" sz="1800" dirty="0"/>
              <a:t>Uden for normal åbningstid kræver det dog, at man har anskaffet et adgangskort, så man kan komme ind</a:t>
            </a:r>
          </a:p>
          <a:p>
            <a:pPr lvl="1">
              <a:spcBef>
                <a:spcPts val="400"/>
              </a:spcBef>
            </a:pPr>
            <a:r>
              <a:rPr lang="da-DK" sz="1800" dirty="0"/>
              <a:t>http://studerende.au.dk/studier/fagportaler/datalogi/studiemiljoe/cs-studiecafe/    </a:t>
            </a:r>
            <a:r>
              <a:rPr lang="da-DK" sz="1800" dirty="0">
                <a:hlinkClick r:id="rId3"/>
              </a:rPr>
              <a:t>Link</a:t>
            </a:r>
            <a:endParaRPr lang="da-DK" sz="1800" dirty="0"/>
          </a:p>
          <a:p>
            <a:pPr>
              <a:spcBef>
                <a:spcPts val="1800"/>
              </a:spcBef>
            </a:pPr>
            <a:r>
              <a:rPr lang="da-DK" sz="2000" dirty="0"/>
              <a:t>Brug studiecaféen</a:t>
            </a:r>
          </a:p>
          <a:p>
            <a:pPr lvl="1">
              <a:spcBef>
                <a:spcPts val="400"/>
              </a:spcBef>
            </a:pPr>
            <a:r>
              <a:rPr lang="da-DK" sz="1800" dirty="0"/>
              <a:t>God måde at få struktureret jeres arbejdsdag på</a:t>
            </a:r>
          </a:p>
          <a:p>
            <a:pPr lvl="1">
              <a:spcBef>
                <a:spcPts val="400"/>
              </a:spcBef>
            </a:pPr>
            <a:r>
              <a:rPr lang="da-DK" sz="1800" dirty="0"/>
              <a:t>Når I arbejder hjemme, bliver I let forstyrret af 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8-10, Onsdag 10-12, Torsdag 10-12, Fredag 12-14</a:t>
            </a:r>
          </a:p>
          <a:p>
            <a:pPr lvl="1">
              <a:spcBef>
                <a:spcPts val="400"/>
              </a:spcBef>
            </a:pPr>
            <a:r>
              <a:rPr lang="da-DK" sz="1800" dirty="0"/>
              <a:t>Kom tidligt. Instruktoren går, når der ikke er flere, der ønsker hjælp (så hvis du kommer i sidste øjeblik, risikerer du, at instruktoren er gået)</a:t>
            </a:r>
          </a:p>
          <a:p>
            <a:pPr lvl="1">
              <a:spcBef>
                <a:spcPts val="400"/>
              </a:spcBef>
            </a:pPr>
            <a:r>
              <a:rPr lang="da-DK" sz="1800" dirty="0"/>
              <a:t>Bemandingen starter onsdag den 27. august og fortsætter indtil kursets afslutning den 8. december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a:t>
            </a:r>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a:t>Tilbud til studerende, som ikke tidligere har programmeret</a:t>
            </a:r>
            <a:br>
              <a:rPr lang="da-DK" sz="2000" dirty="0"/>
            </a:br>
            <a:r>
              <a:rPr lang="da-DK" sz="2000" dirty="0"/>
              <a:t>(eller kun har programmeret en lille smule)</a:t>
            </a:r>
          </a:p>
          <a:p>
            <a:pPr lvl="1">
              <a:spcBef>
                <a:spcPts val="400"/>
              </a:spcBef>
            </a:pPr>
            <a:r>
              <a:rPr lang="da-DK" sz="1800" dirty="0"/>
              <a:t>2-3 timer om ugen</a:t>
            </a:r>
          </a:p>
          <a:p>
            <a:pPr lvl="1">
              <a:spcBef>
                <a:spcPts val="400"/>
              </a:spcBef>
            </a:pPr>
            <a:r>
              <a:rPr lang="da-DK" sz="1800" dirty="0"/>
              <a:t>Det er frivilligt, om man ønsker at deltage</a:t>
            </a:r>
          </a:p>
          <a:p>
            <a:pPr marL="342900" lvl="1" indent="-342900">
              <a:spcBef>
                <a:spcPts val="1200"/>
              </a:spcBef>
              <a:buChar char="•"/>
            </a:pPr>
            <a:r>
              <a:rPr lang="da-DK" b="1" dirty="0">
                <a:solidFill>
                  <a:srgbClr val="A50021"/>
                </a:solidFill>
                <a:cs typeface="ＭＳ Ｐゴシック" charset="0"/>
              </a:rPr>
              <a:t>Organisering</a:t>
            </a:r>
          </a:p>
          <a:p>
            <a:pPr lvl="1"/>
            <a:r>
              <a:rPr lang="da-DK" sz="1800" dirty="0"/>
              <a:t>En time hvor man programmerer i fælleskab </a:t>
            </a:r>
          </a:p>
          <a:p>
            <a:pPr lvl="2"/>
            <a:r>
              <a:rPr lang="da-DK" sz="1800" dirty="0"/>
              <a:t>En af instruktorerne programmerer på projektoren og de</a:t>
            </a:r>
            <a:br>
              <a:rPr lang="da-DK" sz="1800" dirty="0"/>
            </a:br>
            <a:r>
              <a:rPr lang="da-DK" sz="1800" dirty="0"/>
              <a:t>studerende skriver med på egen PC</a:t>
            </a:r>
          </a:p>
          <a:p>
            <a:pPr lvl="2"/>
            <a:r>
              <a:rPr lang="da-DK" sz="1800" dirty="0"/>
              <a:t>Diskussion af problemstillinger undervejs</a:t>
            </a:r>
          </a:p>
          <a:p>
            <a:pPr lvl="2"/>
            <a:r>
              <a:rPr lang="da-DK" sz="1800" dirty="0"/>
              <a:t>Spørgsmål til/fra de studerende</a:t>
            </a:r>
          </a:p>
          <a:p>
            <a:pPr lvl="1">
              <a:spcBef>
                <a:spcPts val="400"/>
              </a:spcBef>
            </a:pPr>
            <a:r>
              <a:rPr lang="da-DK" sz="1800" dirty="0"/>
              <a:t>En time hvor hver studerende arbejder videre på programmet, </a:t>
            </a:r>
            <a:r>
              <a:rPr lang="da-DK" sz="1800"/>
              <a:t>mens instruktorerne </a:t>
            </a:r>
            <a:r>
              <a:rPr lang="da-DK" sz="1800" dirty="0"/>
              <a:t>går rundt og hjælper</a:t>
            </a:r>
          </a:p>
          <a:p>
            <a:pPr marL="342900" lvl="1" indent="-342900">
              <a:spcBef>
                <a:spcPts val="1800"/>
              </a:spcBef>
              <a:buChar char="•"/>
            </a:pPr>
            <a:r>
              <a:rPr lang="da-DK" b="1" spc="-60" dirty="0">
                <a:solidFill>
                  <a:srgbClr val="A50021"/>
                </a:solidFill>
                <a:cs typeface="ＭＳ Ｐゴシック" charset="0"/>
              </a:rPr>
              <a:t>De der har deltaget 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spTree>
    <p:extLst>
      <p:ext uri="{BB962C8B-B14F-4D97-AF65-F5344CB8AC3E}">
        <p14:creationId xmlns:p14="http://schemas.microsoft.com/office/powerpoint/2010/main" val="3919567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 (fortsat)</a:t>
            </a:r>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a:solidFill>
                  <a:srgbClr val="A50021"/>
                </a:solidFill>
                <a:cs typeface="ＭＳ Ｐゴシック" charset="0"/>
              </a:rPr>
              <a:t>Ingen forberedelse – tager kun den tid 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vigtigste principper i et langsommere tempo og med flere eksempler</a:t>
            </a:r>
          </a:p>
          <a:p>
            <a:pPr lvl="1">
              <a:spcBef>
                <a:spcPts val="400"/>
              </a:spcBef>
            </a:pPr>
            <a:r>
              <a:rPr lang="da-DK" sz="1800" dirty="0"/>
              <a:t>Hvis man har let ved at programmere og/eller man er super ambitiøs, så er programmeringscafeen ikke det rigtige sted at komme</a:t>
            </a:r>
          </a:p>
          <a:p>
            <a:pPr lvl="1">
              <a:spcBef>
                <a:spcPts val="400"/>
              </a:spcBef>
            </a:pPr>
            <a:r>
              <a:rPr lang="da-DK" sz="1800" dirty="0"/>
              <a:t>I stedet kan man overveje at deltage i instituttets præ-talentforløb, som beskrives ved en senere forelæsning (se også </a:t>
            </a:r>
            <a:r>
              <a:rPr lang="da-DK" sz="1800" b="1" dirty="0">
                <a:solidFill>
                  <a:srgbClr val="008000"/>
                </a:solidFill>
              </a:rPr>
              <a:t>cs.au.dk/talent</a:t>
            </a:r>
            <a:r>
              <a:rPr lang="da-DK" sz="1800" dirty="0"/>
              <a:t>)</a:t>
            </a:r>
          </a:p>
          <a:p>
            <a:pPr>
              <a:spcBef>
                <a:spcPts val="1200"/>
              </a:spcBef>
            </a:pPr>
            <a:r>
              <a:rPr lang="da-DK" sz="2000" dirty="0"/>
              <a:t>Tid og sted for programmeringscaféen</a:t>
            </a:r>
          </a:p>
          <a:p>
            <a:pPr lvl="1">
              <a:spcBef>
                <a:spcPts val="400"/>
              </a:spcBef>
            </a:pPr>
            <a:r>
              <a:rPr lang="da-DK" sz="1800" dirty="0"/>
              <a:t>Mandag kl. 16.15-19.00 og onsdag </a:t>
            </a:r>
            <a:r>
              <a:rPr lang="da-DK" sz="1800" dirty="0" err="1"/>
              <a:t>kl</a:t>
            </a:r>
            <a:r>
              <a:rPr lang="da-DK" sz="1800" dirty="0"/>
              <a:t> 14.15-17.00</a:t>
            </a:r>
            <a:br>
              <a:rPr lang="da-DK" sz="1800" dirty="0"/>
            </a:br>
            <a:r>
              <a:rPr lang="da-DK" sz="1800" dirty="0"/>
              <a:t>(man deltager kun én af gangene)</a:t>
            </a:r>
          </a:p>
          <a:p>
            <a:pPr lvl="1">
              <a:spcBef>
                <a:spcPts val="400"/>
              </a:spcBef>
            </a:pPr>
            <a:r>
              <a:rPr lang="da-DK" sz="1800" dirty="0"/>
              <a:t>Finder sted i INCUBA (på den anden side af Åbogade)</a:t>
            </a:r>
          </a:p>
          <a:p>
            <a:pPr lvl="1">
              <a:spcBef>
                <a:spcPts val="400"/>
              </a:spcBef>
            </a:pPr>
            <a:r>
              <a:rPr lang="da-DK" sz="1800" dirty="0"/>
              <a:t>Studerende med ingen/lille programmeringserfaring får en mail med indbydelse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3C7679-2ADF-532F-C376-4A551A99AC89}"/>
              </a:ext>
            </a:extLst>
          </p:cNvPr>
          <p:cNvPicPr>
            <a:picLocks noChangeAspect="1"/>
          </p:cNvPicPr>
          <p:nvPr/>
        </p:nvPicPr>
        <p:blipFill>
          <a:blip r:embed="rId3"/>
          <a:stretch>
            <a:fillRect/>
          </a:stretch>
        </p:blipFill>
        <p:spPr>
          <a:xfrm>
            <a:off x="127967" y="235456"/>
            <a:ext cx="8888066" cy="6130193"/>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pic>
        <p:nvPicPr>
          <p:cNvPr id="7" name="Picture 6">
            <a:extLst>
              <a:ext uri="{FF2B5EF4-FFF2-40B4-BE49-F238E27FC236}">
                <a16:creationId xmlns:a16="http://schemas.microsoft.com/office/drawing/2014/main" id="{48EA2095-FCB5-DCF6-836C-E637644FB9EC}"/>
              </a:ext>
            </a:extLst>
          </p:cNvPr>
          <p:cNvPicPr>
            <a:picLocks noChangeAspect="1"/>
          </p:cNvPicPr>
          <p:nvPr/>
        </p:nvPicPr>
        <p:blipFill>
          <a:blip r:embed="rId4"/>
          <a:stretch>
            <a:fillRect/>
          </a:stretch>
        </p:blipFill>
        <p:spPr>
          <a:xfrm>
            <a:off x="137072" y="271147"/>
            <a:ext cx="7923524" cy="6137338"/>
          </a:xfrm>
          <a:prstGeom prst="rect">
            <a:avLst/>
          </a:prstGeom>
        </p:spPr>
      </p:pic>
      <p:pic>
        <p:nvPicPr>
          <p:cNvPr id="11" name="Picture 10">
            <a:extLst>
              <a:ext uri="{FF2B5EF4-FFF2-40B4-BE49-F238E27FC236}">
                <a16:creationId xmlns:a16="http://schemas.microsoft.com/office/drawing/2014/main" id="{4C304442-543E-18E0-5E6B-E556C31024D9}"/>
              </a:ext>
            </a:extLst>
          </p:cNvPr>
          <p:cNvPicPr>
            <a:picLocks noChangeAspect="1"/>
          </p:cNvPicPr>
          <p:nvPr/>
        </p:nvPicPr>
        <p:blipFill>
          <a:blip r:embed="rId5"/>
          <a:stretch>
            <a:fillRect/>
          </a:stretch>
        </p:blipFill>
        <p:spPr>
          <a:xfrm>
            <a:off x="134673" y="196718"/>
            <a:ext cx="8505107" cy="6576978"/>
          </a:xfrm>
          <a:prstGeom prst="rect">
            <a:avLst/>
          </a:prstGeom>
        </p:spPr>
      </p:pic>
      <p:sp>
        <p:nvSpPr>
          <p:cNvPr id="43012" name="TextBox 2"/>
          <p:cNvSpPr txBox="1">
            <a:spLocks noChangeArrowheads="1"/>
          </p:cNvSpPr>
          <p:nvPr/>
        </p:nvSpPr>
        <p:spPr bwMode="auto">
          <a:xfrm>
            <a:off x="2527498" y="5661248"/>
            <a:ext cx="2470502" cy="400110"/>
          </a:xfrm>
          <a:prstGeom prst="rect">
            <a:avLst/>
          </a:prstGeom>
          <a:solidFill>
            <a:schemeClr val="bg1"/>
          </a:solidFill>
          <a:ln>
            <a:noFill/>
          </a:ln>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t>brightspace.au.dk</a:t>
            </a:r>
          </a:p>
        </p:txBody>
      </p:sp>
      <p:sp>
        <p:nvSpPr>
          <p:cNvPr id="12" name="Text Box 7"/>
          <p:cNvSpPr txBox="1">
            <a:spLocks noChangeArrowheads="1"/>
          </p:cNvSpPr>
          <p:nvPr/>
        </p:nvSpPr>
        <p:spPr bwMode="auto">
          <a:xfrm>
            <a:off x="5436096" y="5431143"/>
            <a:ext cx="3075112"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Så lærer instruktorerne jer hurtigere at kende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Pulse</a:t>
            </a:r>
          </a:p>
          <a:p>
            <a:pPr lvl="1" eaLnBrk="1" hangingPunct="1">
              <a:spcBef>
                <a:spcPts val="600"/>
              </a:spcBef>
              <a:defRPr/>
            </a:pPr>
            <a:r>
              <a:rPr lang="da-DK" altLang="da-DK" sz="1800" dirty="0"/>
              <a:t>Brightspace har en tilknyttet </a:t>
            </a:r>
            <a:r>
              <a:rPr lang="da-DK" altLang="da-DK" sz="1800" dirty="0" err="1"/>
              <a:t>app</a:t>
            </a:r>
            <a:r>
              <a:rPr lang="da-DK" altLang="da-DK" sz="1800" dirty="0"/>
              <a:t>, der hedder Pulse</a:t>
            </a:r>
          </a:p>
          <a:p>
            <a:pPr lvl="1" eaLnBrk="1" hangingPunct="1">
              <a:spcBef>
                <a:spcPts val="600"/>
              </a:spcBef>
              <a:defRPr/>
            </a:pPr>
            <a:r>
              <a:rPr lang="da-DK" altLang="da-DK" sz="1800" dirty="0"/>
              <a:t>Den fungerer meget dårligt i forhold til komplekse websider, som vi har på dette kursus (formateringen forsvinder og det samme gør links)</a:t>
            </a:r>
          </a:p>
          <a:p>
            <a:pPr lvl="1" eaLnBrk="1" hangingPunct="1">
              <a:spcBef>
                <a:spcPts val="600"/>
              </a:spcBef>
              <a:defRPr/>
            </a:pPr>
            <a:r>
              <a:rPr lang="da-DK" altLang="da-DK" sz="1800" dirty="0"/>
              <a:t>Jeg anbefaler derfor at tilgå kursets websider via en almindelig webbrowser på en bærbar/stationær computer (såsom Google </a:t>
            </a:r>
            <a:r>
              <a:rPr lang="da-DK" altLang="da-DK" sz="1800" dirty="0" err="1"/>
              <a:t>Chrome</a:t>
            </a:r>
            <a:r>
              <a:rPr lang="da-DK" altLang="da-DK" sz="1800" dirty="0"/>
              <a:t>, Safari, </a:t>
            </a:r>
            <a:r>
              <a:rPr lang="da-DK" altLang="da-DK" sz="1800" dirty="0" err="1"/>
              <a:t>Micrsoft</a:t>
            </a:r>
            <a:r>
              <a:rPr lang="da-DK" altLang="da-DK" sz="1800" dirty="0"/>
              <a:t> </a:t>
            </a:r>
            <a:r>
              <a:rPr lang="da-DK" altLang="da-DK" sz="1800" dirty="0" err="1"/>
              <a:t>Edge</a:t>
            </a:r>
            <a:r>
              <a:rPr lang="da-DK" altLang="da-DK" sz="1800" dirty="0"/>
              <a:t> og </a:t>
            </a:r>
            <a:r>
              <a:rPr lang="da-DK" altLang="da-DK" sz="1800" dirty="0" err="1"/>
              <a:t>Firefox</a:t>
            </a:r>
            <a:r>
              <a:rPr lang="da-DK" altLang="da-DK" sz="1800" dirty="0"/>
              <a:t>)</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a:t>I møder de samme begreber og teknikker mange gange gennem kurset (spiral-metoden)</a:t>
            </a:r>
          </a:p>
          <a:p>
            <a:pPr lvl="1" eaLnBrk="1" hangingPunct="1">
              <a:spcBef>
                <a:spcPts val="600"/>
              </a:spcBef>
              <a:defRPr/>
            </a:pPr>
            <a:r>
              <a:rPr lang="da-DK" altLang="da-DK" sz="1800" noProof="0" dirty="0"/>
              <a:t>Introduktion ved forelæsning</a:t>
            </a:r>
          </a:p>
          <a:p>
            <a:pPr lvl="1" eaLnBrk="1" hangingPunct="1">
              <a:spcBef>
                <a:spcPts val="600"/>
              </a:spcBef>
              <a:defRPr/>
            </a:pPr>
            <a:r>
              <a:rPr lang="da-DK" altLang="da-DK" sz="1800" dirty="0"/>
              <a:t>Selvstudie via</a:t>
            </a:r>
            <a:r>
              <a:rPr lang="da-DK" altLang="da-DK" sz="1800" noProof="0" dirty="0"/>
              <a:t> videonote og/eller bogkapitel</a:t>
            </a:r>
          </a:p>
          <a:p>
            <a:pPr lvl="1" eaLnBrk="1" hangingPunct="1">
              <a:spcBef>
                <a:spcPts val="600"/>
              </a:spcBef>
              <a:defRPr/>
            </a:pPr>
            <a:r>
              <a:rPr lang="da-DK" altLang="da-DK" sz="1800" dirty="0"/>
              <a:t>Praktisk træning ved en eller flere øvelsesgange</a:t>
            </a:r>
          </a:p>
          <a:p>
            <a:pPr lvl="1" eaLnBrk="1" hangingPunct="1">
              <a:spcBef>
                <a:spcPts val="600"/>
              </a:spcBef>
              <a:defRPr/>
            </a:pPr>
            <a:r>
              <a:rPr lang="da-DK" altLang="da-DK" sz="1800" dirty="0"/>
              <a:t>Repetition i senere forelæsning</a:t>
            </a:r>
          </a:p>
          <a:p>
            <a:pPr lvl="1" eaLnBrk="1" hangingPunct="1">
              <a:spcBef>
                <a:spcPts val="600"/>
              </a:spcBef>
              <a:defRPr/>
            </a:pPr>
            <a:r>
              <a:rPr lang="da-DK" altLang="da-DK" sz="1800" dirty="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svære – specielt, hvis man ikke har forudgående programmeringserfaring</a:t>
            </a:r>
          </a:p>
          <a:p>
            <a:pPr lvl="1" eaLnBrk="1" hangingPunct="1">
              <a:spcBef>
                <a:spcPts val="600"/>
              </a:spcBef>
              <a:defRPr/>
            </a:pPr>
            <a:r>
              <a:rPr lang="da-DK" altLang="da-DK" sz="1800" dirty="0"/>
              <a:t>Men hold ud og klø på – kommer I bagud i denne fase, er det vanskeligt </a:t>
            </a:r>
            <a:r>
              <a:rPr lang="da-DK" altLang="da-DK" sz="1800" spc="-50" dirty="0"/>
              <a:t>at indhente</a:t>
            </a:r>
          </a:p>
          <a:p>
            <a:pPr lvl="1" eaLnBrk="1" hangingPunct="1">
              <a:spcBef>
                <a:spcPts val="600"/>
              </a:spcBef>
              <a:defRPr/>
            </a:pPr>
            <a:r>
              <a:rPr lang="da-DK" altLang="da-DK" sz="1800" spc="-50" dirty="0"/>
              <a:t>Der kommer ikke et tidspunkt, hvor vi skifter til noget ”helt andet”</a:t>
            </a:r>
          </a:p>
          <a:p>
            <a:pPr lvl="1" eaLnBrk="1" hangingPunct="1">
              <a:spcBef>
                <a:spcPts val="600"/>
              </a:spcBef>
              <a:defRPr/>
            </a:pPr>
            <a:r>
              <a:rPr lang="da-DK" altLang="da-DK" sz="1800" dirty="0"/>
              <a:t>Hvis I ikke forstår de ting vi arbejder med i uge 1-2, kan I heller ikke forstå det, som vi vil arbejde med i uge 3-4</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a:t>Ved øvelserne</a:t>
            </a:r>
          </a:p>
          <a:p>
            <a:pPr marL="808038" lvl="1" indent="-350838" eaLnBrk="1" hangingPunct="1">
              <a:spcBef>
                <a:spcPts val="200"/>
              </a:spcBef>
              <a:buFont typeface="+mj-lt"/>
              <a:buAutoNum type="arabicPeriod"/>
              <a:defRPr/>
            </a:pPr>
            <a:r>
              <a:rPr lang="da-DK" altLang="da-DK" sz="1800" kern="0" dirty="0"/>
              <a:t>Spørg dig selv (tænk dig om en ekstra gang)</a:t>
            </a:r>
          </a:p>
          <a:p>
            <a:pPr marL="808038" lvl="1" indent="-350838" eaLnBrk="1" hangingPunct="1">
              <a:spcBef>
                <a:spcPts val="200"/>
              </a:spcBef>
              <a:buFont typeface="+mj-lt"/>
              <a:buAutoNum type="arabicPeriod"/>
              <a:defRPr/>
            </a:pPr>
            <a:r>
              <a:rPr lang="da-DK" altLang="da-DK" sz="1800" kern="0" dirty="0"/>
              <a:t>Spørg din makker</a:t>
            </a:r>
          </a:p>
          <a:p>
            <a:pPr marL="808038" lvl="1" indent="-350838" eaLnBrk="1" hangingPunct="1">
              <a:spcBef>
                <a:spcPts val="200"/>
              </a:spcBef>
              <a:buFont typeface="+mj-lt"/>
              <a:buAutoNum type="arabicPeriod"/>
              <a:defRPr/>
            </a:pPr>
            <a:r>
              <a:rPr lang="da-DK" altLang="da-DK" sz="1800" kern="0" dirty="0"/>
              <a:t>Spørg et andet par</a:t>
            </a:r>
          </a:p>
          <a:p>
            <a:pPr marL="808038" lvl="1" indent="-350838" eaLnBrk="1" hangingPunct="1">
              <a:spcBef>
                <a:spcPts val="200"/>
              </a:spcBef>
              <a:buFont typeface="+mj-lt"/>
              <a:buAutoNum type="arabicPeriod"/>
              <a:defRPr/>
            </a:pPr>
            <a:r>
              <a:rPr lang="da-DK" altLang="da-DK" sz="1800" kern="0" dirty="0"/>
              <a:t>Kig i slides (og Java dokumentationen)</a:t>
            </a:r>
          </a:p>
          <a:p>
            <a:pPr marL="808038" lvl="1" indent="-350838" eaLnBrk="1" hangingPunct="1">
              <a:spcBef>
                <a:spcPts val="200"/>
              </a:spcBef>
              <a:buFont typeface="+mj-lt"/>
              <a:buAutoNum type="arabicPeriod"/>
              <a:defRPr/>
            </a:pPr>
            <a:r>
              <a:rPr lang="da-DK" altLang="da-DK" sz="1800" kern="0" dirty="0"/>
              <a:t>Spørg jeres instruktor</a:t>
            </a:r>
          </a:p>
          <a:p>
            <a:pPr eaLnBrk="1" hangingPunct="1">
              <a:spcBef>
                <a:spcPts val="1200"/>
              </a:spcBef>
              <a:defRPr/>
            </a:pPr>
            <a:r>
              <a:rPr lang="da-DK" altLang="da-DK" sz="2000" kern="0" dirty="0"/>
              <a:t>Uden for øvelserne kan I bruge diskussionsforummet</a:t>
            </a:r>
          </a:p>
          <a:p>
            <a:pPr lvl="1" eaLnBrk="1" hangingPunct="1">
              <a:defRPr/>
            </a:pPr>
            <a:r>
              <a:rPr lang="da-DK" altLang="da-DK" sz="1800" kern="0" dirty="0"/>
              <a:t>I får som regel hurtigt svar (ofte indenfor 30 min)</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spørge</a:t>
            </a:r>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jeres detaljerede 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sidestilles med eksamenssnyd, som er en alvorlig forseelse</a:t>
            </a: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steds</a:t>
            </a:r>
          </a:p>
          <a:p>
            <a:pPr marL="742950" lvl="1" indent="-285750" eaLnBrk="1" hangingPunct="1">
              <a:spcBef>
                <a:spcPts val="400"/>
              </a:spcBef>
              <a:defRPr/>
            </a:pPr>
            <a:r>
              <a:rPr lang="da-DK" sz="1700" dirty="0">
                <a:latin typeface="+mn-lt"/>
                <a:ea typeface="+mn-ea"/>
              </a:rPr>
              <a:t>Det gælder både hele opgaver og dele af opgaver</a:t>
            </a:r>
          </a:p>
          <a:p>
            <a:pPr marL="742950" lvl="1" indent="-285750" eaLnBrk="1" hangingPunct="1">
              <a:spcBef>
                <a:spcPts val="400"/>
              </a:spcBef>
              <a:defRPr/>
            </a:pPr>
            <a:r>
              <a:rPr lang="da-DK" sz="1700" dirty="0"/>
              <a:t>Selv kopiering af små programdele (f.eks. en metode) opfattes som plagiering</a:t>
            </a:r>
            <a:endParaRPr lang="da-DK" sz="1700" dirty="0">
              <a:latin typeface="+mn-lt"/>
              <a:ea typeface="+mn-ea"/>
            </a:endParaRPr>
          </a:p>
          <a:p>
            <a:pPr marL="742950" lvl="1" indent="-285750" eaLnBrk="1" hangingPunct="1">
              <a:spcBef>
                <a:spcPts val="400"/>
              </a:spcBef>
              <a:defRPr/>
            </a:pPr>
            <a:r>
              <a:rPr lang="da-DK" sz="1700" dirty="0">
                <a:latin typeface="+mn-lt"/>
                <a:ea typeface="+mn-ea"/>
              </a:rPr>
              <a:t>Det er også plagiering at lade andre aflevere kopi af ens egen opgave</a:t>
            </a:r>
          </a:p>
          <a:p>
            <a:pPr marL="742950" lvl="1" indent="-285750" eaLnBrk="1" hangingPunct="1">
              <a:spcBef>
                <a:spcPts val="400"/>
              </a:spcBef>
              <a:defRPr/>
            </a:pPr>
            <a:r>
              <a:rPr lang="da-DK" sz="1700" dirty="0"/>
              <a:t>Man må ikke gøre sine opgavebesvarelser tilgængelige for personer uden for parret/læsegruppen (f.eks. via websider, </a:t>
            </a:r>
            <a:r>
              <a:rPr lang="da-DK" sz="1700" dirty="0" err="1"/>
              <a:t>github</a:t>
            </a:r>
            <a:r>
              <a:rPr lang="da-DK" sz="1700" dirty="0"/>
              <a:t> og lignende)</a:t>
            </a:r>
            <a:endParaRPr lang="da-DK" sz="1700" dirty="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plagiering, får ikke godkendt deres obligatoriske opgaver, 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a:latin typeface="+mn-lt"/>
                <a:ea typeface="+mn-ea"/>
              </a:rPr>
              <a:t>Det betyder, at man kan få problemer med at bestå 1. års prøven</a:t>
            </a:r>
            <a:endParaRPr lang="da-DK" sz="1700" b="1" dirty="0">
              <a:solidFill>
                <a:srgbClr val="008000"/>
              </a:solidFill>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a:t>Der testes både i forhold til opgaver fra tidligere år og i forhold til andre opgaver, der afleveres i år</a:t>
            </a:r>
          </a:p>
          <a:p>
            <a:pPr marL="742950" lvl="1" indent="-285750" eaLnBrk="1" hangingPunct="1">
              <a:spcBef>
                <a:spcPts val="400"/>
              </a:spcBef>
              <a:defRPr/>
            </a:pPr>
            <a:r>
              <a:rPr lang="da-DK" sz="1700" b="1" dirty="0">
                <a:solidFill>
                  <a:srgbClr val="008000"/>
                </a:solidFill>
                <a:latin typeface="+mn-lt"/>
                <a:ea typeface="+mn-ea"/>
              </a:rPr>
              <a:t>Lad være med at tage chancen</a:t>
            </a:r>
            <a:r>
              <a:rPr lang="da-DK" sz="1700" dirty="0">
                <a:latin typeface="+mn-lt"/>
                <a:ea typeface="+mn-ea"/>
              </a:rPr>
              <a:t> – vi opdager snyd hvert eneste år og konsekvenserne for de involverede er </a:t>
            </a:r>
            <a:r>
              <a:rPr lang="da-DK" sz="1700" b="1" dirty="0">
                <a:solidFill>
                  <a:srgbClr val="008000"/>
                </a:solidFill>
                <a:latin typeface="+mn-lt"/>
                <a:ea typeface="+mn-ea"/>
              </a:rPr>
              <a:t>voldsomme</a:t>
            </a:r>
          </a:p>
        </p:txBody>
      </p:sp>
    </p:spTree>
    <p:extLst>
      <p:ext uri="{BB962C8B-B14F-4D97-AF65-F5344CB8AC3E}">
        <p14:creationId xmlns:p14="http://schemas.microsoft.com/office/powerpoint/2010/main" val="994669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a:t>Programmering</a:t>
            </a:r>
          </a:p>
          <a:p>
            <a:pPr lvl="1" eaLnBrk="1" hangingPunct="1">
              <a:defRPr/>
            </a:pPr>
            <a:r>
              <a:rPr lang="da-DK" altLang="da-DK" sz="1800" noProof="0" dirty="0"/>
              <a:t>Anderledes</a:t>
            </a:r>
          </a:p>
          <a:p>
            <a:pPr lvl="1" eaLnBrk="1" hangingPunct="1">
              <a:defRPr/>
            </a:pPr>
            <a:r>
              <a:rPr lang="da-DK" altLang="da-DK" sz="1800" noProof="0" dirty="0"/>
              <a:t>Ny tankegang</a:t>
            </a:r>
            <a:endParaRPr lang="da-DK" altLang="da-DK" sz="1000" noProof="0" dirty="0">
              <a:latin typeface="Times New Roman" pitchFamily="18" charset="0"/>
            </a:endParaRPr>
          </a:p>
          <a:p>
            <a:pPr eaLnBrk="1" hangingPunct="1">
              <a:spcBef>
                <a:spcPts val="1200"/>
              </a:spcBef>
              <a:defRPr/>
            </a:pPr>
            <a:r>
              <a:rPr lang="da-DK" altLang="da-DK" sz="2000" noProof="0" dirty="0"/>
              <a:t>Faser</a:t>
            </a:r>
          </a:p>
          <a:p>
            <a:pPr lvl="1" eaLnBrk="1" hangingPunct="1">
              <a:defRPr/>
            </a:pPr>
            <a:r>
              <a:rPr lang="da-DK" altLang="da-DK" sz="1800" noProof="0" dirty="0"/>
              <a:t>Motivation</a:t>
            </a:r>
          </a:p>
          <a:p>
            <a:pPr lvl="1" eaLnBrk="1" hangingPunct="1">
              <a:defRPr/>
            </a:pPr>
            <a:r>
              <a:rPr lang="da-DK" altLang="da-DK" sz="1800" noProof="0" dirty="0"/>
              <a:t>Begejstring</a:t>
            </a:r>
          </a:p>
          <a:p>
            <a:pPr lvl="1" eaLnBrk="1" hangingPunct="1">
              <a:defRPr/>
            </a:pPr>
            <a:r>
              <a:rPr lang="da-DK" altLang="da-DK" sz="1800" b="1" noProof="0" dirty="0"/>
              <a:t>Tvivl?</a:t>
            </a:r>
          </a:p>
          <a:p>
            <a:pPr lvl="1" eaLnBrk="1" hangingPunct="1">
              <a:defRPr/>
            </a:pPr>
            <a:r>
              <a:rPr lang="da-DK" altLang="da-DK" sz="1800" noProof="0" dirty="0"/>
              <a:t>Frustration</a:t>
            </a:r>
          </a:p>
          <a:p>
            <a:pPr lvl="1" eaLnBrk="1" hangingPunct="1">
              <a:defRPr/>
            </a:pPr>
            <a:r>
              <a:rPr lang="da-DK" altLang="da-DK" sz="1800" noProof="0" dirty="0"/>
              <a:t>Eksistentiel krise</a:t>
            </a:r>
          </a:p>
          <a:p>
            <a:pPr lvl="1" eaLnBrk="1" hangingPunct="1">
              <a:defRPr/>
            </a:pPr>
            <a:r>
              <a:rPr lang="da-DK" altLang="da-DK" sz="1800" b="1" noProof="0" dirty="0"/>
              <a:t>Heureka!</a:t>
            </a:r>
          </a:p>
          <a:p>
            <a:pPr lvl="1" eaLnBrk="1" hangingPunct="1">
              <a:defRPr/>
            </a:pPr>
            <a:r>
              <a:rPr lang="da-DK" altLang="da-DK" sz="1800" noProof="0" dirty="0"/>
              <a:t>Fascination</a:t>
            </a:r>
          </a:p>
          <a:p>
            <a:pPr lvl="1" eaLnBrk="1" hangingPunct="1">
              <a:defRPr/>
            </a:pPr>
            <a:r>
              <a:rPr lang="da-DK" altLang="da-DK" sz="1800" noProof="0" dirty="0"/>
              <a:t>Indsigt</a:t>
            </a:r>
          </a:p>
          <a:p>
            <a:pPr lvl="1" eaLnBrk="1" hangingPunct="1">
              <a:defRPr/>
            </a:pPr>
            <a:r>
              <a:rPr lang="da-DK" altLang="da-DK" sz="1800" b="1" noProof="0" dirty="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a:t>Programmering er </a:t>
            </a:r>
            <a:r>
              <a:rPr lang="da-DK" altLang="da-DK" sz="1800" b="1" dirty="0">
                <a:solidFill>
                  <a:srgbClr val="008000"/>
                </a:solidFill>
              </a:rPr>
              <a:t>sjovt</a:t>
            </a:r>
            <a:r>
              <a:rPr lang="da-DK" altLang="da-DK" sz="1800" dirty="0">
                <a:solidFill>
                  <a:srgbClr val="008000"/>
                </a:solidFill>
              </a:rPr>
              <a:t> </a:t>
            </a:r>
            <a:r>
              <a:rPr lang="da-DK" altLang="da-DK" sz="1800" dirty="0"/>
              <a:t>og </a:t>
            </a:r>
            <a:r>
              <a:rPr lang="da-DK" altLang="da-DK" sz="1800" b="1" dirty="0">
                <a:solidFill>
                  <a:srgbClr val="008000"/>
                </a:solidFill>
              </a:rPr>
              <a:t>stærkt vanedannende</a:t>
            </a:r>
          </a:p>
          <a:p>
            <a:pPr lvl="1" eaLnBrk="1" hangingPunct="1">
              <a:defRPr/>
            </a:pPr>
            <a:r>
              <a:rPr lang="da-DK" altLang="da-DK" sz="1800" noProof="0" dirty="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Humør</a:t>
              </a:r>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a:t>Første øvelsesgang i uge 1</a:t>
            </a:r>
          </a:p>
          <a:p>
            <a:pPr lvl="1">
              <a:spcBef>
                <a:spcPts val="300"/>
              </a:spcBef>
            </a:pPr>
            <a:r>
              <a:rPr lang="da-DK" altLang="da-DK" sz="1600" dirty="0"/>
              <a:t>Hjælp til installation af BlueJ inklusiv Java</a:t>
            </a:r>
          </a:p>
          <a:p>
            <a:pPr lvl="1">
              <a:spcBef>
                <a:spcPts val="300"/>
              </a:spcBef>
            </a:pPr>
            <a:r>
              <a:rPr lang="da-DK" altLang="da-DK" sz="1600" dirty="0"/>
              <a:t>Opgaverne fra Kapitel 1 i BlueJ bogen</a:t>
            </a:r>
          </a:p>
          <a:p>
            <a:pPr lvl="1">
              <a:spcBef>
                <a:spcPts val="300"/>
              </a:spcBef>
            </a:pPr>
            <a:r>
              <a:rPr lang="da-DK" altLang="da-DK" sz="1600" dirty="0"/>
              <a:t>I bør på forhånd kigge på så mange af disse opgaver som muligt</a:t>
            </a:r>
            <a:endParaRPr lang="da-DK" altLang="da-DK" dirty="0"/>
          </a:p>
          <a:p>
            <a:pPr>
              <a:spcBef>
                <a:spcPts val="1200"/>
              </a:spcBef>
            </a:pPr>
            <a:r>
              <a:rPr lang="da-DK" altLang="da-DK" sz="1800" dirty="0"/>
              <a:t>Anden øvelsesgang i uge 1</a:t>
            </a:r>
          </a:p>
          <a:p>
            <a:pPr lvl="1">
              <a:spcBef>
                <a:spcPts val="300"/>
              </a:spcBef>
            </a:pPr>
            <a:r>
              <a:rPr lang="da-DK" altLang="da-DK" sz="1600" dirty="0"/>
              <a:t>Afleveringsopgave om Raflebæger (den ser vi på om et øjeblik)</a:t>
            </a:r>
          </a:p>
          <a:p>
            <a:pPr>
              <a:spcBef>
                <a:spcPts val="1200"/>
              </a:spcBef>
            </a:pPr>
            <a:r>
              <a:rPr lang="da-DK" altLang="da-DK" sz="1800" dirty="0"/>
              <a:t>Første øvelsesgang i uge 2</a:t>
            </a:r>
          </a:p>
          <a:p>
            <a:pPr lvl="1">
              <a:spcBef>
                <a:spcPts val="300"/>
              </a:spcBef>
            </a:pPr>
            <a:r>
              <a:rPr lang="da-DK" altLang="da-DK" sz="1600" dirty="0"/>
              <a:t>Opgaverne fra Kapitel 2 og 3 i BlueJ bogen – Husk at forberede jer på dem</a:t>
            </a:r>
            <a:endParaRPr lang="da-DK" altLang="da-DK" dirty="0"/>
          </a:p>
          <a:p>
            <a:pPr>
              <a:spcBef>
                <a:spcPts val="1200"/>
              </a:spcBef>
            </a:pPr>
            <a:r>
              <a:rPr lang="da-DK" altLang="da-DK" sz="1800" dirty="0"/>
              <a:t>Anden øvelsesgang i uge 2</a:t>
            </a:r>
          </a:p>
          <a:p>
            <a:pPr lvl="1">
              <a:spcBef>
                <a:spcPts val="300"/>
              </a:spcBef>
            </a:pPr>
            <a:r>
              <a:rPr lang="da-DK" altLang="da-DK" sz="1600" dirty="0"/>
              <a:t>Ny afleveringsopgave om Raflebæger, hvor terningerne nu kan have et</a:t>
            </a:r>
            <a:br>
              <a:rPr lang="da-DK" altLang="da-DK" sz="1600" dirty="0"/>
            </a:br>
            <a:r>
              <a:rPr lang="da-DK" altLang="da-DK" sz="1600" dirty="0"/>
              <a:t>vilkårligt antal sider</a:t>
            </a:r>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a:t>Efter de første to uger forventer vi, at I selv løser de 50-100 småopgaver, der er i hvert BlueJ kapitel – mens I læser kapitlet</a:t>
            </a:r>
          </a:p>
          <a:p>
            <a:pPr lvl="1"/>
            <a:r>
              <a:rPr lang="da-DK" altLang="da-DK" sz="1600" dirty="0"/>
              <a:t>Nogle opgaver tjekker begreber, mens de fleste 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a:solidFill>
                  <a:srgbClr val="008000"/>
                </a:solidFill>
              </a:rPr>
              <a:t>videoer</a:t>
            </a:r>
            <a:r>
              <a:rPr lang="da-DK" altLang="da-DK" sz="1600" dirty="0"/>
              <a:t>, 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Mails</a:t>
            </a:r>
          </a:p>
          <a:p>
            <a:pPr lvl="1" eaLnBrk="1" hangingPunct="1">
              <a:spcBef>
                <a:spcPts val="600"/>
              </a:spcBef>
            </a:pPr>
            <a:r>
              <a:rPr lang="da-DK" sz="1800" kern="0" dirty="0">
                <a:ea typeface="ＭＳ Ｐゴシック" pitchFamily="34" charset="-128"/>
              </a:rPr>
              <a:t>Det er </a:t>
            </a:r>
            <a:r>
              <a:rPr lang="da-DK" sz="1800" b="1" kern="0" dirty="0">
                <a:solidFill>
                  <a:srgbClr val="008000"/>
                </a:solidFill>
                <a:ea typeface="ＭＳ Ｐゴシック" pitchFamily="34" charset="-128"/>
              </a:rPr>
              <a:t>VIGTIGT</a:t>
            </a:r>
            <a:r>
              <a:rPr lang="da-DK" sz="1800" kern="0" dirty="0">
                <a:ea typeface="ＭＳ Ｐゴシック" pitchFamily="34" charset="-128"/>
              </a:rPr>
              <a:t>, at I ser de mails, som jeg og instruktorerne sender</a:t>
            </a:r>
          </a:p>
          <a:p>
            <a:pPr lvl="1" eaLnBrk="1" hangingPunct="1">
              <a:spcBef>
                <a:spcPts val="600"/>
              </a:spcBef>
            </a:pPr>
            <a:r>
              <a:rPr lang="da-DK" sz="1800" kern="0" dirty="0">
                <a:ea typeface="ＭＳ Ｐゴシック" pitchFamily="34" charset="-128"/>
              </a:rPr>
              <a:t>Alle mails sendes til jeres officielle AU adresse</a:t>
            </a:r>
          </a:p>
          <a:p>
            <a:pPr lvl="1" eaLnBrk="1" hangingPunct="1">
              <a:spcBef>
                <a:spcPts val="600"/>
              </a:spcBef>
            </a:pPr>
            <a:r>
              <a:rPr lang="da-DK" sz="1800" kern="0" dirty="0">
                <a:ea typeface="ＭＳ Ｐゴシック" pitchFamily="34" charset="-128"/>
              </a:rPr>
              <a:t>Videresendelse af mails bør etableres</a:t>
            </a:r>
          </a:p>
          <a:p>
            <a:pPr lvl="1" eaLnBrk="1" hangingPunct="1">
              <a:spcBef>
                <a:spcPts val="600"/>
              </a:spcBef>
            </a:pPr>
            <a:r>
              <a:rPr lang="da-DK" sz="1800" kern="0" dirty="0">
                <a:ea typeface="ＭＳ Ｐゴシック" pitchFamily="34" charset="-128"/>
              </a:rPr>
              <a:t>Se hvordan det gøres på</a:t>
            </a:r>
            <a:br>
              <a:rPr lang="da-DK" sz="1800" kern="0" dirty="0">
                <a:ea typeface="ＭＳ Ｐゴシック" pitchFamily="34" charset="-128"/>
              </a:rPr>
            </a:br>
            <a:r>
              <a:rPr lang="da-DK" sz="1800" kern="0" dirty="0">
                <a:ea typeface="ＭＳ Ｐゴシック" pitchFamily="34" charset="-128"/>
              </a:rPr>
              <a:t>https://studerende.au.dk/it-support/mail/vejledninger-til-opsaetning-af-mail/</a:t>
            </a:r>
          </a:p>
          <a:p>
            <a:pPr lvl="1" eaLnBrk="1" hangingPunct="1">
              <a:spcBef>
                <a:spcPts val="600"/>
              </a:spcBef>
            </a:pPr>
            <a:r>
              <a:rPr lang="da-DK" sz="1800" kern="0" dirty="0">
                <a:ea typeface="ＭＳ Ｐゴシック" pitchFamily="34" charset="-128"/>
              </a:rPr>
              <a:t>Hvis I har problemer, så spørg jeres instruktor og/eller medstuderende</a:t>
            </a:r>
          </a:p>
          <a:p>
            <a:pPr>
              <a:spcBef>
                <a:spcPts val="1800"/>
              </a:spcBef>
              <a:buFont typeface="Arial" panose="020B0604020202020204" pitchFamily="34" charset="0"/>
              <a:buChar char="•"/>
            </a:pPr>
            <a:r>
              <a:rPr lang="da-DK" sz="2000" kern="0" dirty="0"/>
              <a:t>I skal installere BlueJ inklusiv Java JDK</a:t>
            </a:r>
          </a:p>
          <a:p>
            <a:pPr lvl="1" eaLnBrk="1" hangingPunct="1">
              <a:spcBef>
                <a:spcPts val="600"/>
              </a:spcBef>
            </a:pPr>
            <a:r>
              <a:rPr lang="da-DK" sz="1800" kern="0" dirty="0">
                <a:ea typeface="ＭＳ Ｐゴシック" pitchFamily="34" charset="-128"/>
              </a:rPr>
              <a:t>Følg linket på den Brightspace side, der hedder "BlueJ + Java”, som findes under ”Info om kurset”</a:t>
            </a:r>
          </a:p>
          <a:p>
            <a:pPr lvl="1" eaLnBrk="1" hangingPunct="1">
              <a:spcBef>
                <a:spcPts val="600"/>
              </a:spcBef>
            </a:pPr>
            <a:r>
              <a:rPr lang="da-DK" sz="1800" kern="0" dirty="0">
                <a:ea typeface="ＭＳ Ｐゴシック" pitchFamily="34" charset="-128"/>
              </a:rPr>
              <a:t>Hvis I har problemer, så spørg jeres instruktor og/eller medstuderende</a:t>
            </a:r>
            <a:endParaRPr lang="da-DK" kern="0" dirty="0"/>
          </a:p>
          <a:p>
            <a:pPr>
              <a:spcBef>
                <a:spcPts val="1800"/>
              </a:spcBef>
              <a:buFont typeface="Arial" panose="020B0604020202020204" pitchFamily="34" charset="0"/>
              <a:buChar char="•"/>
            </a:pPr>
            <a:r>
              <a:rPr lang="da-DK" sz="2000" kern="0" dirty="0"/>
              <a:t>Læs kursets Brightspace sider og følg med i de indlæg, der kommer på diskussionsforummet og under "Vigtige meddelelser"</a:t>
            </a:r>
          </a:p>
          <a:p>
            <a:pPr lvl="1" eaLnBrk="1" hangingPunct="1">
              <a:spcBef>
                <a:spcPts val="600"/>
              </a:spcBef>
            </a:pPr>
            <a:r>
              <a:rPr lang="da-DK" sz="1800" kern="0" dirty="0">
                <a:ea typeface="ＭＳ Ｐゴシック" pitchFamily="34" charset="-128"/>
              </a:rPr>
              <a:t>Læs også gerne </a:t>
            </a:r>
            <a:r>
              <a:rPr lang="da-DK" sz="1800" b="1" kern="0" dirty="0">
                <a:solidFill>
                  <a:srgbClr val="008000"/>
                </a:solidFill>
                <a:ea typeface="ＭＳ Ｐゴシック" pitchFamily="34" charset="-128"/>
              </a:rPr>
              <a:t>ugebrevene</a:t>
            </a:r>
            <a:r>
              <a:rPr lang="da-DK" sz="1800" kern="0" dirty="0">
                <a:ea typeface="ＭＳ Ｐゴシック" pitchFamily="34" charset="-128"/>
              </a:rPr>
              <a:t>, som indeholder information om,</a:t>
            </a:r>
            <a:br>
              <a:rPr lang="da-DK" sz="1800" kern="0" dirty="0">
                <a:ea typeface="ＭＳ Ｐゴシック" pitchFamily="34" charset="-128"/>
              </a:rPr>
            </a:br>
            <a:r>
              <a:rPr lang="da-DK" sz="1800" kern="0" dirty="0">
                <a:ea typeface="ＭＳ Ｐゴシック" pitchFamily="34" charset="-128"/>
              </a:rPr>
              <a:t>hvordan man mest hensigtsmæssigt "angriber" ugens stof</a:t>
            </a:r>
          </a:p>
        </p:txBody>
      </p:sp>
    </p:spTree>
    <p:extLst>
      <p:ext uri="{BB962C8B-B14F-4D97-AF65-F5344CB8AC3E}">
        <p14:creationId xmlns:p14="http://schemas.microsoft.com/office/powerpoint/2010/main" val="1277551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t>Studiestartsprøve</a:t>
            </a:r>
            <a:endParaRPr lang="da-DK" sz="3200" noProof="0" dirty="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a:t>Gælder alle </a:t>
            </a:r>
            <a:r>
              <a:rPr lang="da-DK" sz="2000" dirty="0">
                <a:solidFill>
                  <a:srgbClr val="008000"/>
                </a:solidFill>
              </a:rPr>
              <a:t>nye</a:t>
            </a:r>
            <a:r>
              <a:rPr lang="da-DK" sz="2000" dirty="0"/>
              <a:t> bachelorstuderende</a:t>
            </a:r>
          </a:p>
          <a:p>
            <a:pPr lvl="1">
              <a:spcBef>
                <a:spcPts val="600"/>
              </a:spcBef>
            </a:pPr>
            <a:r>
              <a:rPr lang="da-DK" sz="1800" dirty="0"/>
              <a:t>Prøvens hovedformål er at identificere de studerende, der ikke har påbegyndt studiet, så de kan udmeldes inden de officielle optagelsestal opgøres</a:t>
            </a:r>
          </a:p>
          <a:p>
            <a:pPr>
              <a:spcBef>
                <a:spcPts val="1800"/>
              </a:spcBef>
            </a:pPr>
            <a:r>
              <a:rPr lang="da-DK" sz="2000" dirty="0"/>
              <a:t>I begyndelsen af september vil I modtage en mail på jeres</a:t>
            </a:r>
            <a:br>
              <a:rPr lang="da-DK" sz="2000" dirty="0"/>
            </a:br>
            <a:r>
              <a:rPr lang="da-DK" sz="2000" dirty="0"/>
              <a:t>au-mailadresse</a:t>
            </a:r>
          </a:p>
          <a:p>
            <a:pPr lvl="1">
              <a:spcBef>
                <a:spcPts val="600"/>
              </a:spcBef>
            </a:pPr>
            <a:r>
              <a:rPr lang="da-DK" sz="1800" dirty="0"/>
              <a:t>Mailen indeholder et link til et spørgeskema, der handler om studievalg og studiestart</a:t>
            </a:r>
          </a:p>
          <a:p>
            <a:pPr lvl="1">
              <a:spcBef>
                <a:spcPts val="600"/>
              </a:spcBef>
            </a:pPr>
            <a:r>
              <a:rPr lang="da-DK" sz="1800" dirty="0"/>
              <a:t>Det er </a:t>
            </a:r>
            <a:r>
              <a:rPr lang="da-DK" sz="1800" b="1" dirty="0">
                <a:solidFill>
                  <a:srgbClr val="008000"/>
                </a:solidFill>
              </a:rPr>
              <a:t>obligatorisk</a:t>
            </a:r>
            <a:r>
              <a:rPr lang="da-DK" sz="1800" dirty="0"/>
              <a:t> at svare og på den måde vise, at I er studieaktive</a:t>
            </a:r>
          </a:p>
          <a:p>
            <a:pPr lvl="1">
              <a:spcBef>
                <a:spcPts val="600"/>
              </a:spcBef>
            </a:pPr>
            <a:r>
              <a:rPr lang="da-DK" sz="1800" dirty="0"/>
              <a:t>Hvis I ikke svarer (inden for få dage) bliver I </a:t>
            </a:r>
            <a:r>
              <a:rPr lang="da-DK" sz="1800" b="1" dirty="0">
                <a:solidFill>
                  <a:srgbClr val="008000"/>
                </a:solidFill>
              </a:rPr>
              <a:t>automatisk frameldt</a:t>
            </a:r>
            <a:br>
              <a:rPr lang="da-DK" sz="1800" dirty="0"/>
            </a:br>
            <a:r>
              <a:rPr lang="da-DK" sz="1800" dirty="0"/>
              <a:t>jeres studie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a:ea typeface="ＭＳ Ｐゴシック" pitchFamily="34" charset="-128"/>
              </a:rPr>
              <a:t>Afleveringsopgave: Raflebæger 1 (</a:t>
            </a:r>
            <a:r>
              <a:rPr lang="da-DK" altLang="da-DK" sz="3000" noProof="0" dirty="0" err="1">
                <a:ea typeface="ＭＳ Ｐゴシック" pitchFamily="34" charset="-128"/>
              </a:rPr>
              <a:t>DieCup</a:t>
            </a:r>
            <a:r>
              <a:rPr lang="da-DK" altLang="da-DK" sz="3000" noProof="0" dirty="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a:ea typeface="ＭＳ Ｐゴシック" pitchFamily="34" charset="-128"/>
              </a:rPr>
              <a:t>Terningen har to metoder:</a:t>
            </a:r>
          </a:p>
          <a:p>
            <a:pPr lvl="1" eaLnBrk="1" hangingPunct="1"/>
            <a:r>
              <a:rPr lang="da-DK" altLang="da-DK" sz="1800" noProof="0" dirty="0">
                <a:ea typeface="ＭＳ Ｐゴシック" pitchFamily="34" charset="-128"/>
              </a:rPr>
              <a:t>roll() repræsenterer et kast med terningen</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returnere det viste antal øjne (i sidste slag)</a:t>
            </a:r>
          </a:p>
          <a:p>
            <a:pPr>
              <a:spcBef>
                <a:spcPts val="1600"/>
              </a:spcBef>
            </a:pPr>
            <a:r>
              <a:rPr lang="da-DK" altLang="da-DK" sz="2000" noProof="0" dirty="0">
                <a:ea typeface="ＭＳ Ｐゴシック" pitchFamily="34" charset="-128"/>
              </a:rPr>
              <a:t>Raflebægeret indeholder to terninger og har to metoder:</a:t>
            </a:r>
          </a:p>
          <a:p>
            <a:pPr lvl="1" eaLnBrk="1" hangingPunct="1"/>
            <a:r>
              <a:rPr lang="da-DK" altLang="da-DK" sz="1800" noProof="0" dirty="0">
                <a:ea typeface="ＭＳ Ｐゴシック" pitchFamily="34" charset="-128"/>
              </a:rPr>
              <a:t>roll() repræsenterer et kast med de to terninger</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a:ea typeface="ＭＳ Ｐゴシック" pitchFamily="34" charset="-128"/>
            </a:endParaRPr>
          </a:p>
          <a:p>
            <a:endParaRPr lang="da-DK" altLang="da-DK" sz="2000" noProof="0" dirty="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kan modelleres ved hjælp af klassen </a:t>
            </a:r>
            <a:r>
              <a:rPr lang="da-DK" sz="1600" b="1" kern="0" dirty="0" err="1">
                <a:solidFill>
                  <a:srgbClr val="008000"/>
                </a:solidFill>
              </a:rPr>
              <a:t>Random</a:t>
            </a:r>
            <a:r>
              <a:rPr lang="da-DK" sz="1600" b="1" kern="0" dirty="0">
                <a:solidFill>
                  <a:srgbClr val="0000CC"/>
                </a:solidFill>
              </a:rPr>
              <a:t> fra Java’s klassebibliotek</a:t>
            </a:r>
            <a:br>
              <a:rPr lang="da-DK" sz="1600" b="1" kern="0" dirty="0">
                <a:solidFill>
                  <a:srgbClr val="0000CC"/>
                </a:solidFill>
              </a:rPr>
            </a:br>
            <a:r>
              <a:rPr lang="da-DK" sz="1600" b="1" kern="0" dirty="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Die d1</a:t>
              </a:r>
            </a:p>
            <a:p>
              <a:pPr eaLnBrk="1" hangingPunct="1"/>
              <a:r>
                <a:rPr lang="da-DK" altLang="da-DK" sz="1400" b="1" dirty="0">
                  <a:solidFill>
                    <a:schemeClr val="tx1"/>
                  </a:solidFill>
                  <a:latin typeface="Courier New" pitchFamily="49" charset="0"/>
                </a:rPr>
                <a:t>Die d2</a:t>
              </a: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Die</a:t>
              </a:r>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eyes</a:t>
              </a:r>
              <a:endParaRPr lang="da-DK" altLang="da-DK" sz="1400" b="1" dirty="0">
                <a:solidFill>
                  <a:schemeClr val="tx1"/>
                </a:solidFill>
                <a:latin typeface="Courier New" pitchFamily="49" charset="0"/>
              </a:endParaRP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2</a:t>
            </a: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Raflebæger</a:t>
            </a: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Terning</a:t>
            </a: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dirty="0"/>
              <a:t>Masser af praktiske oplysninger</a:t>
            </a:r>
          </a:p>
          <a:p>
            <a:pPr marL="271463" indent="-271463">
              <a:spcBef>
                <a:spcPts val="1800"/>
              </a:spcBef>
            </a:pPr>
            <a:r>
              <a:rPr lang="da-DK" altLang="da-DK" sz="2000" dirty="0"/>
              <a:t>Afleveringsopgave: Raflebæger 1 (DieCup 1)</a:t>
            </a:r>
          </a:p>
          <a:p>
            <a:pPr marL="728663" lvl="1" indent="-271463">
              <a:spcBef>
                <a:spcPts val="300"/>
              </a:spcBef>
            </a:pPr>
            <a:r>
              <a:rPr lang="da-DK" altLang="da-DK" sz="1800" dirty="0"/>
              <a:t>Demo af BlueJ programmeringsomgivelsen</a:t>
            </a:r>
            <a:br>
              <a:rPr lang="da-DK" altLang="da-DK" sz="1800" dirty="0">
                <a:solidFill>
                  <a:srgbClr val="000066"/>
                </a:solidFill>
              </a:rPr>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cs typeface="+mj-cs"/>
              </a:rPr>
              <a:t>Universitetsstudier er fuldtidsarbejde</a:t>
            </a:r>
            <a:endParaRPr lang="da-DK" sz="3200" noProof="0" dirty="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a:t>Vi forventer, at I arbejder 45 timer pr uge, dvs. 15 timer pr kursus </a:t>
            </a:r>
          </a:p>
          <a:p>
            <a:pPr lvl="1"/>
            <a:r>
              <a:rPr lang="da-DK" sz="1800" spc="-30" dirty="0"/>
              <a:t>Svarer til en 37 timers arbejdsuge – når de eksamens- og undervisningsfrie perioder tages med i beregningen</a:t>
            </a:r>
          </a:p>
          <a:p>
            <a:pPr lvl="1"/>
            <a:r>
              <a:rPr lang="da-DK" sz="1800" spc="-30" dirty="0"/>
              <a:t>En typisk arbejdsuge </a:t>
            </a:r>
            <a:r>
              <a:rPr lang="da-DK" sz="1800" spc="-30"/>
              <a:t>indeholder 2-4 </a:t>
            </a:r>
            <a:r>
              <a:rPr lang="da-DK" sz="1800" spc="-30" dirty="0"/>
              <a:t>timers forelæsning, 4 timers øvelser og</a:t>
            </a:r>
            <a:br>
              <a:rPr lang="da-DK" sz="1800" spc="-30"/>
            </a:br>
            <a:r>
              <a:rPr lang="da-DK" sz="1800" spc="-30"/>
              <a:t>7-9 </a:t>
            </a:r>
            <a:r>
              <a:rPr lang="da-DK" sz="1800" spc="-30" dirty="0"/>
              <a:t>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En 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a:solidFill>
                  <a:srgbClr val="008000"/>
                </a:solidFill>
                <a:ea typeface="ＭＳ Ｐゴシック" pitchFamily="-106" charset="-128"/>
                <a:cs typeface="ＭＳ Ｐゴシック" pitchFamily="-106" charset="-128"/>
              </a:rPr>
              <a:t>væsentligt dårligere</a:t>
            </a:r>
            <a:r>
              <a:rPr lang="da-DK" b="1" spc="-60" dirty="0">
                <a:solidFill>
                  <a:srgbClr val="A50021"/>
                </a:solidFill>
                <a:ea typeface="ＭＳ Ｐゴシック" pitchFamily="-106" charset="-128"/>
                <a:cs typeface="ＭＳ Ｐゴシック" pitchFamily="-106" charset="-128"/>
              </a:rPr>
              <a:t> til eksamen end de burde</a:t>
            </a:r>
          </a:p>
          <a:p>
            <a:pPr lvl="1"/>
            <a:r>
              <a:rPr lang="da-DK" sz="1800" dirty="0"/>
              <a:t>Undgå at falde i den faldgruppe</a:t>
            </a:r>
          </a:p>
          <a:p>
            <a:pPr lvl="1"/>
            <a:r>
              <a:rPr lang="da-DK" sz="1800" dirty="0"/>
              <a:t>Det er for dumt at score en middelmådig karakter i et kursus, som man med en lidt bedre indsats burde klare sig godt i</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Husk at </a:t>
            </a:r>
            <a:r>
              <a:rPr lang="da-DK" b="1" spc="-60" dirty="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”hacke” noget kode sammen, der virker</a:t>
            </a:r>
          </a:p>
          <a:p>
            <a:pPr lvl="1"/>
            <a:r>
              <a:rPr lang="da-DK" sz="1800" dirty="0"/>
              <a:t>Man skal også forstå og kunne forklare principperne bag koden</a:t>
            </a:r>
          </a:p>
          <a:p>
            <a:pPr lvl="1"/>
            <a:endParaRPr lang="da-DK" sz="1800" spc="-3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fast arbejdsskema, således at tingene ikke bare 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a:t>MAN</a:t>
                      </a:r>
                    </a:p>
                  </a:txBody>
                  <a:tcPr marT="34290" marB="34290"/>
                </a:tc>
                <a:tc>
                  <a:txBody>
                    <a:bodyPr/>
                    <a:lstStyle/>
                    <a:p>
                      <a:pPr algn="ctr"/>
                      <a:r>
                        <a:rPr lang="da-DK" sz="1100" b="1" dirty="0"/>
                        <a:t>TIR</a:t>
                      </a:r>
                    </a:p>
                  </a:txBody>
                  <a:tcPr marT="34290" marB="34290"/>
                </a:tc>
                <a:tc>
                  <a:txBody>
                    <a:bodyPr/>
                    <a:lstStyle/>
                    <a:p>
                      <a:pPr algn="ctr"/>
                      <a:r>
                        <a:rPr lang="da-DK" sz="1100" b="1" dirty="0"/>
                        <a:t>ONS</a:t>
                      </a:r>
                    </a:p>
                  </a:txBody>
                  <a:tcPr marT="34290" marB="34290"/>
                </a:tc>
                <a:tc>
                  <a:txBody>
                    <a:bodyPr/>
                    <a:lstStyle/>
                    <a:p>
                      <a:pPr algn="ctr"/>
                      <a:r>
                        <a:rPr lang="da-DK" sz="1100" b="1" dirty="0"/>
                        <a:t>TOR</a:t>
                      </a:r>
                    </a:p>
                  </a:txBody>
                  <a:tcPr marT="34290" marB="34290"/>
                </a:tc>
                <a:tc>
                  <a:txBody>
                    <a:bodyPr/>
                    <a:lstStyle/>
                    <a:p>
                      <a:pPr algn="ctr"/>
                      <a:r>
                        <a:rPr lang="da-DK" sz="1100" b="1" dirty="0"/>
                        <a:t>FRE</a:t>
                      </a:r>
                    </a:p>
                  </a:txBody>
                  <a:tcPr marT="34290" marB="34290"/>
                </a:tc>
                <a:tc>
                  <a:txBody>
                    <a:bodyPr/>
                    <a:lstStyle/>
                    <a:p>
                      <a:pPr algn="ctr"/>
                      <a:r>
                        <a:rPr lang="da-DK" sz="1100" b="1" dirty="0"/>
                        <a:t>LØR</a:t>
                      </a:r>
                    </a:p>
                  </a:txBody>
                  <a:tcPr marT="34290" marB="34290"/>
                </a:tc>
                <a:tc>
                  <a:txBody>
                    <a:bodyPr/>
                    <a:lstStyle/>
                    <a:p>
                      <a:pPr algn="ctr"/>
                      <a:r>
                        <a:rPr lang="da-DK" sz="1100" b="1" dirty="0"/>
                        <a:t>SØN</a:t>
                      </a:r>
                    </a:p>
                  </a:txBody>
                  <a:tcPr marT="34290" marB="34290"/>
                </a:tc>
                <a:extLst>
                  <a:ext uri="{0D108BD9-81ED-4DB2-BD59-A6C34878D82A}">
                    <a16:rowId xmlns:a16="http://schemas.microsoft.com/office/drawing/2014/main" val="10000"/>
                  </a:ext>
                </a:extLst>
              </a:tr>
              <a:tr h="264029">
                <a:tc>
                  <a:txBody>
                    <a:bodyPr/>
                    <a:lstStyle/>
                    <a:p>
                      <a:pPr algn="ctr"/>
                      <a:r>
                        <a:rPr lang="da-DK" sz="1100" b="1" dirty="0"/>
                        <a:t>8-9</a:t>
                      </a:r>
                    </a:p>
                  </a:txBody>
                  <a:tcPr marT="34290" marB="34290"/>
                </a:tc>
                <a:tc>
                  <a:txBody>
                    <a:bodyPr/>
                    <a:lstStyle/>
                    <a:p>
                      <a:pPr algn="ctr"/>
                      <a:r>
                        <a:rPr lang="da-DK" sz="1100" b="1" dirty="0"/>
                        <a:t>TØ</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a:t>9-10</a:t>
                      </a:r>
                    </a:p>
                  </a:txBody>
                  <a:tcPr marT="34290" marB="34290"/>
                </a:tc>
                <a:tc>
                  <a:txBody>
                    <a:bodyPr/>
                    <a:lstStyle/>
                    <a:p>
                      <a:pPr algn="ctr"/>
                      <a:r>
                        <a:rPr lang="da-DK" sz="1100" b="1" dirty="0"/>
                        <a:t>TØ</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fri</a:t>
                      </a:r>
                    </a:p>
                  </a:txBody>
                  <a:tcPr marT="34290" marB="34290">
                    <a:solidFill>
                      <a:srgbClr val="00B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a:t>10-11</a:t>
                      </a:r>
                    </a:p>
                  </a:txBody>
                  <a:tcPr marT="34290" marB="34290"/>
                </a:tc>
                <a:tc>
                  <a:txBody>
                    <a:bodyPr/>
                    <a:lstStyle/>
                    <a:p>
                      <a:pPr algn="ctr"/>
                      <a:r>
                        <a:rPr lang="da-DK" sz="1100" b="1" dirty="0"/>
                        <a:t>studiecafé</a:t>
                      </a:r>
                    </a:p>
                  </a:txBody>
                  <a:tcPr marT="34290" marB="34290">
                    <a:solidFill>
                      <a:srgbClr val="FFAA71"/>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a:t>11-12</a:t>
                      </a:r>
                    </a:p>
                  </a:txBody>
                  <a:tcPr marT="34290" marB="34290"/>
                </a:tc>
                <a:tc>
                  <a:txBody>
                    <a:bodyPr/>
                    <a:lstStyle/>
                    <a:p>
                      <a:pPr algn="ctr"/>
                      <a:r>
                        <a:rPr lang="da-DK" sz="1100" b="1" dirty="0"/>
                        <a:t>frokost</a:t>
                      </a:r>
                    </a:p>
                  </a:txBody>
                  <a:tcPr marT="34290" marB="34290">
                    <a:solidFill>
                      <a:srgbClr val="92D050"/>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a:t>12-13</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a:t>13-14</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a:t>14-15</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a:t>15-16</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a:t>16-17</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studiecafé</a:t>
                      </a:r>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a:t>17-18</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a:t>18-19</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a:t>19-20</a:t>
                      </a:r>
                    </a:p>
                  </a:txBody>
                  <a:tcPr marT="34290" marB="34290"/>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a:t>20-21</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a:t>21-22</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a:t>Video om time management      </a:t>
            </a:r>
            <a:r>
              <a:rPr lang="da-DK" sz="2000" kern="0" dirty="0">
                <a:hlinkClick r:id="rId3"/>
              </a:rPr>
              <a:t>Link</a:t>
            </a:r>
            <a:endParaRPr lang="da-DK" sz="2000" kern="0" dirty="0"/>
          </a:p>
        </p:txBody>
      </p:sp>
    </p:spTree>
    <p:extLst>
      <p:ext uri="{BB962C8B-B14F-4D97-AF65-F5344CB8AC3E}">
        <p14:creationId xmlns:p14="http://schemas.microsoft.com/office/powerpoint/2010/main" val="27790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a:cs typeface="+mj-cs"/>
              </a:rPr>
              <a:t>Algoritme til løsning af Sudoku opgaver</a:t>
            </a:r>
            <a:endParaRPr lang="da-DK" sz="3200" noProof="0" dirty="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a:t>Systematisk afprøvning af alle muligheder</a:t>
            </a:r>
            <a:br>
              <a:rPr lang="da-DK" altLang="da-DK" sz="2000" noProof="0" dirty="0"/>
            </a:br>
            <a:r>
              <a:rPr lang="da-DK" altLang="da-DK" sz="2000" noProof="0" dirty="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a:t>Vi kan ikke komme videre frem (vejen er blokeret)</a:t>
            </a:r>
          </a:p>
          <a:p>
            <a:pPr eaLnBrk="1" hangingPunct="1">
              <a:defRPr/>
            </a:pPr>
            <a:r>
              <a:rPr lang="da-DK" altLang="da-DK" sz="1800" b="1" dirty="0"/>
              <a:t>Vi må gå tilbage af den sti vi kom (indtil vi kan tage et andet vejvalg)</a:t>
            </a:r>
          </a:p>
          <a:p>
            <a:pPr eaLnBrk="1" hangingPunct="1">
              <a:defRPr/>
            </a:pPr>
            <a:r>
              <a:rPr lang="da-DK" altLang="da-DK" sz="1800" b="1" dirty="0"/>
              <a:t>Det kaldes </a:t>
            </a:r>
            <a:r>
              <a:rPr lang="en-US" altLang="da-DK" sz="1800" b="1" dirty="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295EDA-777E-4C09-A96C-B3A9A1CE4486}">
  <ds:schemaRefs>
    <ds:schemaRef ds:uri="e064323b-8959-406a-a3e9-bb6e93638192"/>
    <ds:schemaRef ds:uri="http://www.w3.org/XML/1998/namespace"/>
    <ds:schemaRef ds:uri="f659a008-7c21-4ee3-a745-e38581e1310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5BBFD6-CF6B-4D06-B08F-BC719F0CD6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8647</TotalTime>
  <Words>5794</Words>
  <Application>Microsoft Office PowerPoint</Application>
  <PresentationFormat>On-screen Show (4:3)</PresentationFormat>
  <Paragraphs>1197</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ＭＳ Ｐゴシック</vt:lpstr>
      <vt:lpstr>Arial</vt:lpstr>
      <vt:lpstr>Courier New</vt:lpstr>
      <vt:lpstr>Monotype Sorts</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686</cp:revision>
  <cp:lastPrinted>2024-08-20T09:59:32Z</cp:lastPrinted>
  <dcterms:created xsi:type="dcterms:W3CDTF">2000-02-22T02:31:40Z</dcterms:created>
  <dcterms:modified xsi:type="dcterms:W3CDTF">2025-08-20T10:04:21Z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