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61" r:id="rId5"/>
    <p:sldId id="259" r:id="rId6"/>
    <p:sldId id="262" r:id="rId7"/>
    <p:sldId id="258" r:id="rId8"/>
    <p:sldId id="264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a Assent" initials="IA" lastIdx="1" clrIdx="0">
    <p:extLst>
      <p:ext uri="{19B8F6BF-5375-455C-9EA6-DF929625EA0E}">
        <p15:presenceInfo xmlns:p15="http://schemas.microsoft.com/office/powerpoint/2012/main" userId="S::au302205@uni.au.dk::1b166198-74ab-48e6-92a9-1ef0e785b3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9"/>
    <p:restoredTop sz="94681"/>
  </p:normalViewPr>
  <p:slideViewPr>
    <p:cSldViewPr snapToGrid="0" snapToObjects="1">
      <p:cViewPr varScale="1">
        <p:scale>
          <a:sx n="75" d="100"/>
          <a:sy n="75" d="100"/>
        </p:scale>
        <p:origin x="4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A20A1-48D3-0745-A039-7AD16EE65677}" type="datetimeFigureOut">
              <a:rPr lang="en-DK" smtClean="0"/>
              <a:t>11/18/2021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FC38E-49E4-9749-B545-86C23F1EE8C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1648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FC38E-49E4-9749-B545-86C23F1EE8CB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52396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E580D2-BF79-E34A-BBCC-7C4AA2730B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97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C1BF-ADA9-E842-B383-D3D04031D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723FD-9BCF-7F4E-8678-1612CEF49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35F6-F4B9-4349-97DA-DA7C50B3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1E1-16F8-AB4C-85F7-E70B860F511E}" type="datetimeFigureOut">
              <a:rPr lang="da-DK" smtClean="0"/>
              <a:t>18-11-2021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3FB33-A281-354B-BA3C-1C35040B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413C1-F802-D145-83A0-BA3390CE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9BE-5177-3C40-ABFC-6E82E69613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076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B174-432F-C54F-BCE0-3D3B3147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238A8-53BB-B247-A222-7F2CE407C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53C9B-A445-AA46-9D63-61543904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1E1-16F8-AB4C-85F7-E70B860F511E}" type="datetimeFigureOut">
              <a:rPr lang="da-DK" smtClean="0"/>
              <a:t>18-11-2021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D3600-1078-B84B-AB60-D9A232B0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5E5E5-62DF-AB45-A66A-A8905A33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9BE-5177-3C40-ABFC-6E82E69613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771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BF35F-E70A-5C40-AF40-276B0E1D3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037C9-367D-5A4B-AC8F-19D33C0E1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4E1D2-68FC-D447-82B0-FB9F057F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1E1-16F8-AB4C-85F7-E70B860F511E}" type="datetimeFigureOut">
              <a:rPr lang="da-DK" smtClean="0"/>
              <a:t>18-11-2021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A8624-6D38-EA47-B32C-4DD90270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9F87-7F97-2F40-9841-6CE7BDA2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9BE-5177-3C40-ABFC-6E82E69613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1878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9178-072E-344B-B4F8-0F08CEA88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678E2-505E-CD4C-AA46-C391E9F33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0FAEB-FDDC-C94A-8A36-474E6ED3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B5C-ECE0-FD49-833C-C78D56B00AB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61640-369C-E546-B472-8C0B3B89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150D5-D01E-2E42-A622-4C1ABB85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6824-D5DB-D841-BB1C-189A9E75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041D-9559-F84C-B396-2738E0D5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D924-A4A8-3C4F-8704-AAD65EF8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FCE0-9CAC-EC43-B8FB-A5BF25A4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B5C-ECE0-FD49-833C-C78D56B00AB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FD65-2FEE-2F43-BA59-C6655A64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136CB-4061-9548-A0CC-CB372457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6824-D5DB-D841-BB1C-189A9E75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93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7C25-6C14-8642-AB34-E5F6EDD8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6E919-9FD9-614D-803A-F09AEF4C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CD624-5B68-E44E-A434-99ED69FC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B5C-ECE0-FD49-833C-C78D56B00AB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8BC54-79A4-0A4C-AF75-003767B8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7BFEE-8A43-8343-BB07-20AA5AAF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6824-D5DB-D841-BB1C-189A9E75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9CAD-93A2-1944-A5FE-33240938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004A-0C95-2A44-8BAD-E03D5CF4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2136D-30EC-2245-BF92-7A2E06111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E6452-3E4D-2942-8C92-8DFD60F8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B5C-ECE0-FD49-833C-C78D56B00AB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71680-252C-684D-9922-25225D9A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4E34-4981-8543-9D09-5C7FAFE6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6824-D5DB-D841-BB1C-189A9E75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92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B7F8-428A-5640-AA5F-41CA8762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5D99-F4FC-5D40-B00A-BA51094A1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CADFB-FDCA-A744-9C4C-1FFB1E39B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66F6F-5929-CC43-8950-82B7669F7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EDC46-3196-3341-B33B-C218D78FA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9E40D-D1BC-6448-890F-B329C367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B5C-ECE0-FD49-833C-C78D56B00AB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35DBB-6A92-FB4D-8D64-10814BCE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8AC58-A01B-0648-A9C0-0C087BD6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6824-D5DB-D841-BB1C-189A9E75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41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5050-F0FC-A84B-9A43-DD71CDD2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3AD5A-B5C0-6647-81ED-CC5EBDD2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B5C-ECE0-FD49-833C-C78D56B00AB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917B5-B551-5D41-B403-1A32FFA2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9732E-E134-D64A-9650-3B92A4D5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6824-D5DB-D841-BB1C-189A9E75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49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0A7A6-F53C-C149-8DDF-55A4C392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B5C-ECE0-FD49-833C-C78D56B00AB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416D2-255E-2249-ABCE-5AE7CF56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42729-F401-1742-B8BA-C14D30E5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6824-D5DB-D841-BB1C-189A9E75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53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318E-AAE3-9D4D-8F41-9988CCDF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77C39-3A3A-DA43-BFF8-952336592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38635-EC68-5143-8D75-BAD411AD0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522BF-05CA-AC42-AF6C-7CA46929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B5C-ECE0-FD49-833C-C78D56B00AB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80EC9-CF8D-1145-AE67-B7B4737D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83A4C-0967-8645-9C2D-157E35B4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6824-D5DB-D841-BB1C-189A9E75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4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430A-4112-0C45-991F-B0409307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1E06-82BB-D640-922A-01D03EE4F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7EBEB-B0E0-EB49-AF87-EFDA17F8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1E1-16F8-AB4C-85F7-E70B860F511E}" type="datetimeFigureOut">
              <a:rPr lang="da-DK" smtClean="0"/>
              <a:t>18-11-2021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81565-F7F5-874F-BC6B-2E7BFC32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C8AC3-3D48-D040-A542-F97DEE9B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9BE-5177-3C40-ABFC-6E82E69613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890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3A1E-C2C9-2249-AEED-509D997A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FC0BB-2FE2-4747-BFD3-4FF4106E5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C0152-BDD4-C642-93B0-3B6154DB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39F28-9835-BC4E-B962-8F85F5CF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B5C-ECE0-FD49-833C-C78D56B00AB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55B79-101B-B44B-A5F0-D3FB7E91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02525-0964-A142-817C-32B72ED6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6824-D5DB-D841-BB1C-189A9E75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83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FD49-ABE3-7344-A07C-48946A60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0F989-EC9D-2446-8E74-EF196B2A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01007-DBCD-4A48-BD03-88D2B120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B5C-ECE0-FD49-833C-C78D56B00AB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CF8E0-1725-574F-9AE8-AC141E21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95415-4830-F64E-9682-D79F85D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6824-D5DB-D841-BB1C-189A9E75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71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1AA56-E35E-6742-9236-28EA515AC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08371-0DA6-4040-93F6-24D7287CF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ADDBC-7964-E943-8D74-459EF29B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B5C-ECE0-FD49-833C-C78D56B00AB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BCE4A-D69B-954B-A4CA-FDC0CF59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C378C-9010-2D4B-836D-F2B3FB99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6824-D5DB-D841-BB1C-189A9E75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5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6194-879E-AA44-BA8A-71D9AD78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BA202-47EE-7747-A31A-C8E6922E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7B23-10A7-7B49-B4D0-BAF7977B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1E1-16F8-AB4C-85F7-E70B860F511E}" type="datetimeFigureOut">
              <a:rPr lang="da-DK" smtClean="0"/>
              <a:t>18-11-2021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4C10D-FB98-7343-84F1-BBDAC07F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CEF6E-772E-9140-84BA-88A72A74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9BE-5177-3C40-ABFC-6E82E69613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033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E772-BD76-AD4A-9FDA-B406948B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BF02F-247C-1F43-8AD3-BA6DE499C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F4456-6BB4-0B48-9D41-0DBCF0C10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4D0CD-DC00-CE48-9940-657C25F3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1E1-16F8-AB4C-85F7-E70B860F511E}" type="datetimeFigureOut">
              <a:rPr lang="da-DK" smtClean="0"/>
              <a:t>18-11-2021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81FCD-0987-D84C-A081-4FFB3964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65816-5AF1-C148-8DDF-F6B67BD4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9BE-5177-3C40-ABFC-6E82E69613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153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CABC-6BCE-8F44-80C7-9C873012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F7A60-F3FB-864F-8C83-DE58AD3E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44E2F-21F3-6B48-A682-9FFEC8581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09A7F-4113-3A45-9170-BD54C4224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76A3D-FCE1-9040-9931-8A0AE8FBB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1BABD-593E-0A41-AD77-8FFA695A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1E1-16F8-AB4C-85F7-E70B860F511E}" type="datetimeFigureOut">
              <a:rPr lang="da-DK" smtClean="0"/>
              <a:t>18-11-2021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899C5-533A-0341-9EAB-6586C341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2D628-C616-F44C-9A57-FBF8064E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9BE-5177-3C40-ABFC-6E82E69613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587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B20F-3AB1-6745-8EDC-46574FB3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8DAC7-69C6-AE48-A15D-23A3E810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1E1-16F8-AB4C-85F7-E70B860F511E}" type="datetimeFigureOut">
              <a:rPr lang="da-DK" smtClean="0"/>
              <a:t>18-11-2021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2E3FE-98A1-FB4B-88F4-AD606404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2BB4D-2240-F84D-B139-3BF34712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9BE-5177-3C40-ABFC-6E82E69613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002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5811D-C044-214C-91BD-574FDEA6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1E1-16F8-AB4C-85F7-E70B860F511E}" type="datetimeFigureOut">
              <a:rPr lang="da-DK" smtClean="0"/>
              <a:t>18-11-2021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EBAD6-F47B-7D4B-8264-21A1C50F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996ED-AB68-5545-93D8-236BDD82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9BE-5177-3C40-ABFC-6E82E69613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912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3E4B-93DB-C949-9B26-01530FEC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6C8C-8BEE-184E-93EF-A7218F2A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29E49-6DA8-D143-927D-E6AA539EE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4203A-29CE-8E45-BCE6-058013C6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1E1-16F8-AB4C-85F7-E70B860F511E}" type="datetimeFigureOut">
              <a:rPr lang="da-DK" smtClean="0"/>
              <a:t>18-11-2021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46C5A-B7CE-524F-924B-ED170152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2F1D1-3613-1F41-BB13-4211033C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9BE-5177-3C40-ABFC-6E82E69613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955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7EB4-C227-C241-9164-041C290C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FC622-F7C5-2C49-8621-7512E6925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24095-F5FC-A94C-A7C2-95FA565DE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B0348-495E-DE44-AE9D-69054817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1E1-16F8-AB4C-85F7-E70B860F511E}" type="datetimeFigureOut">
              <a:rPr lang="da-DK" smtClean="0"/>
              <a:t>18-11-2021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C6A8E-778D-E647-9954-1CB3F055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E6328-7880-0C40-B502-306CEAB0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9BE-5177-3C40-ABFC-6E82E69613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904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EF2FF-8AD6-794E-826D-74E24586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F1563-A597-9A4B-950C-BFAFAFEC7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186BC-05F4-C54F-8284-6986A0414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61E1-16F8-AB4C-85F7-E70B860F511E}" type="datetimeFigureOut">
              <a:rPr lang="da-DK" smtClean="0"/>
              <a:t>18-11-2021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89CF0-F8D1-1D4D-838F-FF408700C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F3F65-5677-DD43-AE03-7FF603B9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09BE-5177-3C40-ABFC-6E82E69613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371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E5EEE-1BC8-274D-A62C-E6DBDD48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DEAA9-843D-0C41-B6CF-583F3855A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F9F5-4CF4-9F48-BE04-9B38DD6AE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7AB5C-ECE0-FD49-833C-C78D56B00AB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3FF-15C4-264F-A618-09E7F1F50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FFC6-FE56-E949-9636-3D29D48B0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6824-D5DB-D841-BB1C-189A9E75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3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68AE-362E-8B44-868D-EDBFD947C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Data-Intensive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F151E-381E-3E45-A1F0-7ABEFB6F9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Bachelor </a:t>
            </a:r>
            <a:r>
              <a:rPr lang="da-DK" dirty="0" err="1"/>
              <a:t>project</a:t>
            </a:r>
            <a:r>
              <a:rPr lang="da-DK" dirty="0"/>
              <a:t> </a:t>
            </a:r>
            <a:r>
              <a:rPr lang="da-DK" dirty="0" err="1"/>
              <a:t>proposals</a:t>
            </a:r>
            <a:r>
              <a:rPr lang="da-DK" dirty="0"/>
              <a:t> 2022</a:t>
            </a:r>
          </a:p>
          <a:p>
            <a:r>
              <a:rPr lang="da-DK" dirty="0"/>
              <a:t>Cigdem </a:t>
            </a:r>
            <a:r>
              <a:rPr lang="da-DK" dirty="0" err="1"/>
              <a:t>Aslay</a:t>
            </a:r>
            <a:r>
              <a:rPr lang="da-DK" dirty="0"/>
              <a:t>, Ira </a:t>
            </a:r>
            <a:r>
              <a:rPr lang="da-DK" dirty="0" err="1"/>
              <a:t>Assent</a:t>
            </a:r>
            <a:r>
              <a:rPr lang="da-DK" dirty="0"/>
              <a:t>, </a:t>
            </a:r>
            <a:r>
              <a:rPr lang="da-DK" b="1" dirty="0"/>
              <a:t>Panagiotis Karras</a:t>
            </a:r>
            <a:r>
              <a:rPr lang="da-DK" dirty="0"/>
              <a:t>, Davide Mottin </a:t>
            </a:r>
          </a:p>
        </p:txBody>
      </p:sp>
    </p:spTree>
    <p:extLst>
      <p:ext uri="{BB962C8B-B14F-4D97-AF65-F5344CB8AC3E}">
        <p14:creationId xmlns:p14="http://schemas.microsoft.com/office/powerpoint/2010/main" val="404057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3191-4DAC-CF4D-AC73-B9FC9AAB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Our</a:t>
            </a:r>
            <a:r>
              <a:rPr lang="da-DK" dirty="0"/>
              <a:t> research </a:t>
            </a:r>
            <a:r>
              <a:rPr lang="da-DK" dirty="0" err="1"/>
              <a:t>group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5760-12A9-7449-B4BD-AFD3D58FC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161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b="1" dirty="0" err="1"/>
              <a:t>Our</a:t>
            </a:r>
            <a:r>
              <a:rPr lang="da-DK" b="1" dirty="0"/>
              <a:t> </a:t>
            </a:r>
            <a:r>
              <a:rPr lang="da-DK" b="1" dirty="0" err="1"/>
              <a:t>interests</a:t>
            </a:r>
            <a:endParaRPr lang="da-DK" b="1" dirty="0"/>
          </a:p>
          <a:p>
            <a:r>
              <a:rPr lang="da-DK" dirty="0"/>
              <a:t>Data management, data </a:t>
            </a:r>
            <a:r>
              <a:rPr lang="da-DK" dirty="0" err="1"/>
              <a:t>analysis</a:t>
            </a:r>
            <a:r>
              <a:rPr lang="da-DK" dirty="0"/>
              <a:t>, </a:t>
            </a:r>
            <a:r>
              <a:rPr lang="da-DK" dirty="0" err="1"/>
              <a:t>machine</a:t>
            </a:r>
            <a:r>
              <a:rPr lang="da-DK" dirty="0"/>
              <a:t> </a:t>
            </a:r>
            <a:r>
              <a:rPr lang="da-DK" dirty="0" err="1"/>
              <a:t>learning</a:t>
            </a:r>
            <a:endParaRPr lang="da-DK" dirty="0"/>
          </a:p>
          <a:p>
            <a:r>
              <a:rPr lang="da-DK" dirty="0" err="1"/>
              <a:t>Efficiency</a:t>
            </a:r>
            <a:r>
              <a:rPr lang="da-DK" dirty="0"/>
              <a:t> and </a:t>
            </a:r>
            <a:r>
              <a:rPr lang="da-DK" dirty="0" err="1"/>
              <a:t>scalability</a:t>
            </a:r>
            <a:endParaRPr lang="da-DK" dirty="0"/>
          </a:p>
          <a:p>
            <a:r>
              <a:rPr lang="da-DK" dirty="0"/>
              <a:t>Models and </a:t>
            </a:r>
            <a:r>
              <a:rPr lang="da-DK" dirty="0" err="1"/>
              <a:t>algorithms</a:t>
            </a:r>
            <a:endParaRPr lang="da-DK" dirty="0"/>
          </a:p>
          <a:p>
            <a:pPr marL="0" indent="0">
              <a:buNone/>
            </a:pPr>
            <a:r>
              <a:rPr lang="da-DK" b="1" dirty="0" err="1"/>
              <a:t>Our</a:t>
            </a:r>
            <a:r>
              <a:rPr lang="da-DK" b="1" dirty="0"/>
              <a:t> </a:t>
            </a:r>
            <a:r>
              <a:rPr lang="da-DK" b="1" dirty="0" err="1"/>
              <a:t>methods</a:t>
            </a:r>
            <a:endParaRPr lang="da-DK" b="1" dirty="0"/>
          </a:p>
          <a:p>
            <a:r>
              <a:rPr lang="da-DK" dirty="0" err="1"/>
              <a:t>Formalize</a:t>
            </a:r>
            <a:r>
              <a:rPr lang="da-DK" dirty="0"/>
              <a:t> real </a:t>
            </a:r>
            <a:r>
              <a:rPr lang="da-DK" dirty="0" err="1"/>
              <a:t>world</a:t>
            </a:r>
            <a:r>
              <a:rPr lang="da-DK" dirty="0"/>
              <a:t> problems</a:t>
            </a:r>
          </a:p>
          <a:p>
            <a:r>
              <a:rPr lang="da-DK" dirty="0"/>
              <a:t>Devise </a:t>
            </a:r>
            <a:r>
              <a:rPr lang="da-DK" dirty="0" err="1"/>
              <a:t>concepts</a:t>
            </a:r>
            <a:r>
              <a:rPr lang="da-DK" dirty="0"/>
              <a:t> and </a:t>
            </a:r>
            <a:r>
              <a:rPr lang="da-DK" dirty="0" err="1"/>
              <a:t>algorithmic</a:t>
            </a:r>
            <a:r>
              <a:rPr lang="da-DK" dirty="0"/>
              <a:t> solutions</a:t>
            </a:r>
          </a:p>
          <a:p>
            <a:r>
              <a:rPr lang="da-DK" dirty="0" err="1"/>
              <a:t>Evaluate</a:t>
            </a:r>
            <a:r>
              <a:rPr lang="da-DK" dirty="0"/>
              <a:t> </a:t>
            </a:r>
            <a:r>
              <a:rPr lang="da-DK" dirty="0" err="1"/>
              <a:t>empirically</a:t>
            </a:r>
            <a:endParaRPr lang="da-DK" dirty="0"/>
          </a:p>
          <a:p>
            <a:pPr marL="0" indent="0">
              <a:buNone/>
            </a:pPr>
            <a:r>
              <a:rPr lang="da-DK" b="1" dirty="0" err="1"/>
              <a:t>Our</a:t>
            </a:r>
            <a:r>
              <a:rPr lang="da-DK" b="1" dirty="0"/>
              <a:t> </a:t>
            </a:r>
            <a:r>
              <a:rPr lang="da-DK" b="1" dirty="0" err="1"/>
              <a:t>tools</a:t>
            </a:r>
            <a:r>
              <a:rPr lang="da-DK" b="1" dirty="0"/>
              <a:t> and </a:t>
            </a:r>
            <a:r>
              <a:rPr lang="da-DK" b="1" dirty="0" err="1"/>
              <a:t>results</a:t>
            </a:r>
            <a:endParaRPr lang="da-DK" b="1" dirty="0"/>
          </a:p>
          <a:p>
            <a:r>
              <a:rPr lang="da-DK" dirty="0" err="1"/>
              <a:t>Theoretical</a:t>
            </a:r>
            <a:r>
              <a:rPr lang="da-DK" dirty="0"/>
              <a:t> </a:t>
            </a:r>
            <a:r>
              <a:rPr lang="da-DK" dirty="0" err="1"/>
              <a:t>analysis</a:t>
            </a:r>
            <a:r>
              <a:rPr lang="da-DK" dirty="0"/>
              <a:t> and prototype </a:t>
            </a:r>
            <a:r>
              <a:rPr lang="da-DK" dirty="0" err="1"/>
              <a:t>implementations</a:t>
            </a:r>
            <a:endParaRPr lang="da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3EC0BB-939D-1B42-9AA1-439115C85B80}"/>
              </a:ext>
            </a:extLst>
          </p:cNvPr>
          <p:cNvGrpSpPr>
            <a:grpSpLocks/>
          </p:cNvGrpSpPr>
          <p:nvPr/>
        </p:nvGrpSpPr>
        <p:grpSpPr bwMode="auto">
          <a:xfrm>
            <a:off x="8472656" y="1548805"/>
            <a:ext cx="3178174" cy="3261333"/>
            <a:chOff x="2219255" y="1455730"/>
            <a:chExt cx="3477316" cy="4016071"/>
          </a:xfrm>
          <a:effectLst/>
        </p:grpSpPr>
        <p:pic>
          <p:nvPicPr>
            <p:cNvPr id="5" name="Picture 3" descr="ERC figure 3">
              <a:extLst>
                <a:ext uri="{FF2B5EF4-FFF2-40B4-BE49-F238E27FC236}">
                  <a16:creationId xmlns:a16="http://schemas.microsoft.com/office/drawing/2014/main" id="{207A167B-7833-4B40-A527-9EF2AFAD19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19255" y="1455730"/>
              <a:ext cx="3477316" cy="388239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B55645-AD5C-964B-BB6E-7F6ADC3241BC}"/>
                </a:ext>
              </a:extLst>
            </p:cNvPr>
            <p:cNvSpPr txBox="1"/>
            <p:nvPr/>
          </p:nvSpPr>
          <p:spPr>
            <a:xfrm>
              <a:off x="2219255" y="4988434"/>
              <a:ext cx="3477316" cy="483367"/>
            </a:xfrm>
            <a:prstGeom prst="rect">
              <a:avLst/>
            </a:prstGeom>
            <a:solidFill>
              <a:srgbClr val="CDDEFF"/>
            </a:solidFill>
            <a:ln>
              <a:noFill/>
            </a:ln>
            <a:effectLst>
              <a:softEdge rad="3175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bIns="0" anchor="ctr" anchorCtr="0">
              <a:noAutofit/>
            </a:bodyPr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lang="da-DK" sz="2000" kern="0" dirty="0">
                  <a:latin typeface="+mj-lt"/>
                </a:rPr>
                <a:t>Query </a:t>
              </a:r>
              <a:r>
                <a:rPr lang="da-DK" sz="2000" kern="0" dirty="0" err="1">
                  <a:latin typeface="+mj-lt"/>
                </a:rPr>
                <a:t>results</a:t>
              </a:r>
              <a:r>
                <a:rPr lang="da-DK" sz="2000" kern="0" dirty="0">
                  <a:latin typeface="+mj-lt"/>
                </a:rPr>
                <a:t> and </a:t>
              </a:r>
              <a:r>
                <a:rPr lang="da-DK" sz="2000" kern="0" dirty="0" err="1">
                  <a:latin typeface="+mj-lt"/>
                </a:rPr>
                <a:t>analysis</a:t>
              </a:r>
              <a:endParaRPr lang="da-DK" sz="2000" kern="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01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A0637E8-8885-7E4F-92F3-46E637B06C08}"/>
              </a:ext>
            </a:extLst>
          </p:cNvPr>
          <p:cNvSpPr/>
          <p:nvPr/>
        </p:nvSpPr>
        <p:spPr>
          <a:xfrm>
            <a:off x="8140994" y="1392865"/>
            <a:ext cx="4051006" cy="5465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20B98F-A14C-3547-8150-D424921D8FC6}"/>
              </a:ext>
            </a:extLst>
          </p:cNvPr>
          <p:cNvSpPr/>
          <p:nvPr/>
        </p:nvSpPr>
        <p:spPr>
          <a:xfrm>
            <a:off x="4051004" y="1392865"/>
            <a:ext cx="4089989" cy="54651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3CD98-28FE-764F-8EA0-A289B2CE74C0}"/>
              </a:ext>
            </a:extLst>
          </p:cNvPr>
          <p:cNvSpPr/>
          <p:nvPr/>
        </p:nvSpPr>
        <p:spPr>
          <a:xfrm>
            <a:off x="-1" y="1392865"/>
            <a:ext cx="4051006" cy="5465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dirty="0"/>
          </a:p>
          <a:p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DBF38-0F8E-1A4B-81D9-7958C34D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1" y="301400"/>
            <a:ext cx="10515600" cy="1325563"/>
          </a:xfrm>
        </p:spPr>
        <p:txBody>
          <a:bodyPr/>
          <a:lstStyle/>
          <a:p>
            <a:r>
              <a:rPr lang="en-DK" dirty="0"/>
              <a:t>Projects in a Nutshell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052DB-AB08-B043-AABA-645F1C061B08}"/>
              </a:ext>
            </a:extLst>
          </p:cNvPr>
          <p:cNvSpPr txBox="1"/>
          <p:nvPr/>
        </p:nvSpPr>
        <p:spPr>
          <a:xfrm>
            <a:off x="120472" y="6250469"/>
            <a:ext cx="2296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800" dirty="0"/>
              <a:t>Graph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28E2C-CF2A-2445-A2DA-EEB6B5522132}"/>
              </a:ext>
            </a:extLst>
          </p:cNvPr>
          <p:cNvSpPr txBox="1"/>
          <p:nvPr/>
        </p:nvSpPr>
        <p:spPr>
          <a:xfrm>
            <a:off x="4153649" y="6250469"/>
            <a:ext cx="2944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2800" dirty="0"/>
              <a:t>Interaction Models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18310B-8662-B14C-B68D-210C14B84BF3}"/>
              </a:ext>
            </a:extLst>
          </p:cNvPr>
          <p:cNvSpPr/>
          <p:nvPr/>
        </p:nvSpPr>
        <p:spPr>
          <a:xfrm>
            <a:off x="321417" y="1561526"/>
            <a:ext cx="3403999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Approximating </a:t>
            </a:r>
            <a:r>
              <a:rPr lang="en-GB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Betweennes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 Centrality on Large Graphs</a:t>
            </a:r>
            <a:endParaRPr lang="en-DK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16EC4B-56F1-774F-9749-220472833640}"/>
              </a:ext>
            </a:extLst>
          </p:cNvPr>
          <p:cNvSpPr/>
          <p:nvPr/>
        </p:nvSpPr>
        <p:spPr>
          <a:xfrm>
            <a:off x="321416" y="2503646"/>
            <a:ext cx="3403999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Creating and Personalizing Large Knowledge Graphs</a:t>
            </a:r>
            <a:endParaRPr lang="en-DK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35340-4514-F44B-BE61-BAC961939F54}"/>
              </a:ext>
            </a:extLst>
          </p:cNvPr>
          <p:cNvSpPr/>
          <p:nvPr/>
        </p:nvSpPr>
        <p:spPr>
          <a:xfrm>
            <a:off x="321416" y="3453028"/>
            <a:ext cx="3403999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SAGA: Scalable Algorithms for Graph Alignment</a:t>
            </a:r>
            <a:endParaRPr lang="en-GB" sz="2000" b="1" dirty="0"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501587-0031-A44C-B7A9-0BC591F12852}"/>
              </a:ext>
            </a:extLst>
          </p:cNvPr>
          <p:cNvSpPr/>
          <p:nvPr/>
        </p:nvSpPr>
        <p:spPr>
          <a:xfrm>
            <a:off x="8440920" y="1743224"/>
            <a:ext cx="345612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Studying the fairness of ML models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258BA8-92CE-4A49-AD9C-6707CF5F324F}"/>
              </a:ext>
            </a:extLst>
          </p:cNvPr>
          <p:cNvSpPr/>
          <p:nvPr/>
        </p:nvSpPr>
        <p:spPr>
          <a:xfrm>
            <a:off x="8440920" y="2686146"/>
            <a:ext cx="345612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GB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ReliK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: Reliable Knowledge Graph Embeddings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82878D-D1AC-1342-9A24-DB848D10CE88}"/>
              </a:ext>
            </a:extLst>
          </p:cNvPr>
          <p:cNvSpPr/>
          <p:nvPr/>
        </p:nvSpPr>
        <p:spPr>
          <a:xfrm>
            <a:off x="4264962" y="4661433"/>
            <a:ext cx="3621759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Similarity Search with Dynamic Time Warping</a:t>
            </a:r>
            <a:endParaRPr lang="en-DK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D998F0-DA5D-7545-B720-D0FC1FC543C6}"/>
              </a:ext>
            </a:extLst>
          </p:cNvPr>
          <p:cNvSpPr/>
          <p:nvPr/>
        </p:nvSpPr>
        <p:spPr>
          <a:xfrm>
            <a:off x="4224279" y="2790255"/>
            <a:ext cx="3621758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Evolutionary games and spatial upstream reciprocity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477AF1-3754-C542-815A-A56F19016DE2}"/>
              </a:ext>
            </a:extLst>
          </p:cNvPr>
          <p:cNvSpPr/>
          <p:nvPr/>
        </p:nvSpPr>
        <p:spPr>
          <a:xfrm>
            <a:off x="4264963" y="1528644"/>
            <a:ext cx="3621758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Efficient and Scalable Influence Maximization in Online Social Networks</a:t>
            </a:r>
            <a:endParaRPr lang="en-DK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29A072-4F96-2447-A76F-B24F0FAE3B0D}"/>
              </a:ext>
            </a:extLst>
          </p:cNvPr>
          <p:cNvSpPr/>
          <p:nvPr/>
        </p:nvSpPr>
        <p:spPr>
          <a:xfrm>
            <a:off x="321416" y="4480768"/>
            <a:ext cx="3403999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GB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BeCom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: Benchmark for community detection</a:t>
            </a:r>
            <a:endParaRPr lang="en-GB" sz="2000" b="1" dirty="0">
              <a:effectLst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D83415-314B-4749-8FD0-5F082236B3DD}"/>
              </a:ext>
            </a:extLst>
          </p:cNvPr>
          <p:cNvSpPr/>
          <p:nvPr/>
        </p:nvSpPr>
        <p:spPr>
          <a:xfrm>
            <a:off x="4264963" y="3748009"/>
            <a:ext cx="3621758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Structural social balance under controversy</a:t>
            </a:r>
          </a:p>
        </p:txBody>
      </p:sp>
      <p:pic>
        <p:nvPicPr>
          <p:cNvPr id="3" name="Picture 2" descr="Predictive models free icon">
            <a:extLst>
              <a:ext uri="{FF2B5EF4-FFF2-40B4-BE49-F238E27FC236}">
                <a16:creationId xmlns:a16="http://schemas.microsoft.com/office/drawing/2014/main" id="{7781783E-31F1-624A-B0CA-CC23D9995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987" y="5826315"/>
            <a:ext cx="858607" cy="85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1DAF6C4-9A4D-1B4C-906B-A78F87D5C53B}"/>
              </a:ext>
            </a:extLst>
          </p:cNvPr>
          <p:cNvSpPr txBox="1"/>
          <p:nvPr/>
        </p:nvSpPr>
        <p:spPr>
          <a:xfrm>
            <a:off x="8439564" y="6250469"/>
            <a:ext cx="16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2800" dirty="0"/>
              <a:t>AI aspects</a:t>
            </a:r>
          </a:p>
        </p:txBody>
      </p:sp>
      <p:pic>
        <p:nvPicPr>
          <p:cNvPr id="1028" name="Picture 4" descr="Artificial intelligence free icon">
            <a:extLst>
              <a:ext uri="{FF2B5EF4-FFF2-40B4-BE49-F238E27FC236}">
                <a16:creationId xmlns:a16="http://schemas.microsoft.com/office/drawing/2014/main" id="{9320ED3C-C5F4-BF48-976B-7BAF9C12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743" y="5913995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Networking free icon">
            <a:extLst>
              <a:ext uri="{FF2B5EF4-FFF2-40B4-BE49-F238E27FC236}">
                <a16:creationId xmlns:a16="http://schemas.microsoft.com/office/drawing/2014/main" id="{C46BC95C-1339-6544-AF83-3CC5C3B68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210" y="5833652"/>
            <a:ext cx="833634" cy="83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25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A422-C944-DA4C-8080-D24CA5F5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Graph </a:t>
            </a:r>
            <a:r>
              <a:rPr lang="da-DK" dirty="0" err="1"/>
              <a:t>analysis</a:t>
            </a:r>
            <a:endParaRPr lang="da-D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8D4E5-1999-A44F-9599-42F56CD110FF}"/>
              </a:ext>
            </a:extLst>
          </p:cNvPr>
          <p:cNvSpPr/>
          <p:nvPr/>
        </p:nvSpPr>
        <p:spPr>
          <a:xfrm>
            <a:off x="748161" y="1498594"/>
            <a:ext cx="34039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Algorithms for Approximating Betweenness Centrality on Large Graphs</a:t>
            </a:r>
            <a:endParaRPr lang="en-DK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542FE-F36E-C14B-95CA-EF172BB4CE7D}"/>
              </a:ext>
            </a:extLst>
          </p:cNvPr>
          <p:cNvSpPr/>
          <p:nvPr/>
        </p:nvSpPr>
        <p:spPr>
          <a:xfrm>
            <a:off x="748162" y="3817853"/>
            <a:ext cx="3403999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Creating and Personalizing Large Knowledge Graphs</a:t>
            </a:r>
            <a:endParaRPr lang="en-DK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BEC6A4-8DF0-0E4E-ABDE-E702994A3CFC}"/>
              </a:ext>
            </a:extLst>
          </p:cNvPr>
          <p:cNvSpPr/>
          <p:nvPr/>
        </p:nvSpPr>
        <p:spPr>
          <a:xfrm>
            <a:off x="750244" y="4814253"/>
            <a:ext cx="3403999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SAGA: Scalable Algorithms for Graph Alignment</a:t>
            </a:r>
            <a:endParaRPr lang="en-GB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CFDF16-F014-134E-A069-533517D3BEFE}"/>
              </a:ext>
            </a:extLst>
          </p:cNvPr>
          <p:cNvSpPr/>
          <p:nvPr/>
        </p:nvSpPr>
        <p:spPr>
          <a:xfrm>
            <a:off x="748161" y="2826400"/>
            <a:ext cx="3403999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GB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BeCom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: Benchmark for community detection</a:t>
            </a:r>
            <a:endParaRPr lang="en-GB" sz="2000" b="1" dirty="0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324F520D-3AB4-3141-A9CB-92E1AE54738C}"/>
              </a:ext>
            </a:extLst>
          </p:cNvPr>
          <p:cNvSpPr/>
          <p:nvPr/>
        </p:nvSpPr>
        <p:spPr>
          <a:xfrm>
            <a:off x="5557838" y="2171700"/>
            <a:ext cx="6086028" cy="1811828"/>
          </a:xfrm>
          <a:prstGeom prst="wedgeEllipseCallout">
            <a:avLst>
              <a:gd name="adj1" fmla="val -68876"/>
              <a:gd name="adj2" fmla="val 11575"/>
            </a:avLst>
          </a:prstGeom>
          <a:ln w="762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tx1"/>
                </a:solidFill>
              </a:rPr>
              <a:t>How </a:t>
            </a:r>
            <a:r>
              <a:rPr lang="da-DK" sz="2400" dirty="0" err="1">
                <a:solidFill>
                  <a:schemeClr val="tx1"/>
                </a:solidFill>
              </a:rPr>
              <a:t>can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we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easily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evaluate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whether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two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users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belong</a:t>
            </a:r>
            <a:r>
              <a:rPr lang="da-DK" sz="2400" dirty="0">
                <a:solidFill>
                  <a:schemeClr val="tx1"/>
                </a:solidFill>
              </a:rPr>
              <a:t> to the same </a:t>
            </a:r>
            <a:r>
              <a:rPr lang="da-DK" sz="2400" dirty="0" err="1">
                <a:solidFill>
                  <a:schemeClr val="tx1"/>
                </a:solidFill>
              </a:rPr>
              <a:t>community</a:t>
            </a:r>
            <a:r>
              <a:rPr lang="da-DK" sz="2400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B32A15FD-2FB1-D040-AB31-66CCB3D217E0}"/>
              </a:ext>
            </a:extLst>
          </p:cNvPr>
          <p:cNvSpPr/>
          <p:nvPr/>
        </p:nvSpPr>
        <p:spPr>
          <a:xfrm>
            <a:off x="5550552" y="3674973"/>
            <a:ext cx="6091232" cy="1561411"/>
          </a:xfrm>
          <a:prstGeom prst="wedgeEllipseCallout">
            <a:avLst>
              <a:gd name="adj1" fmla="val -71230"/>
              <a:gd name="adj2" fmla="val -31378"/>
            </a:avLst>
          </a:prstGeom>
          <a:ln w="7620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tx1"/>
                </a:solidFill>
              </a:rPr>
              <a:t>How do </a:t>
            </a:r>
            <a:r>
              <a:rPr lang="da-DK" sz="2400" dirty="0" err="1">
                <a:solidFill>
                  <a:schemeClr val="tx1"/>
                </a:solidFill>
              </a:rPr>
              <a:t>we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create</a:t>
            </a:r>
            <a:r>
              <a:rPr lang="da-DK" sz="2400" dirty="0">
                <a:solidFill>
                  <a:schemeClr val="tx1"/>
                </a:solidFill>
              </a:rPr>
              <a:t> and </a:t>
            </a:r>
            <a:r>
              <a:rPr lang="da-DK" sz="2400" dirty="0" err="1">
                <a:solidFill>
                  <a:schemeClr val="tx1"/>
                </a:solidFill>
              </a:rPr>
              <a:t>maintain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high-quality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knowledge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graphs</a:t>
            </a:r>
            <a:r>
              <a:rPr lang="da-DK" sz="2400" dirty="0">
                <a:solidFill>
                  <a:schemeClr val="tx1"/>
                </a:solidFill>
              </a:rPr>
              <a:t> for </a:t>
            </a:r>
            <a:r>
              <a:rPr lang="da-DK" sz="2400" dirty="0" err="1">
                <a:solidFill>
                  <a:schemeClr val="tx1"/>
                </a:solidFill>
              </a:rPr>
              <a:t>medical</a:t>
            </a:r>
            <a:r>
              <a:rPr lang="da-DK" sz="2400" dirty="0">
                <a:solidFill>
                  <a:schemeClr val="tx1"/>
                </a:solidFill>
              </a:rPr>
              <a:t> doctors? </a:t>
            </a:r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F7748895-6CF3-524B-A335-EB63B8E435C7}"/>
              </a:ext>
            </a:extLst>
          </p:cNvPr>
          <p:cNvSpPr/>
          <p:nvPr/>
        </p:nvSpPr>
        <p:spPr>
          <a:xfrm>
            <a:off x="5426722" y="5142709"/>
            <a:ext cx="6215062" cy="1496703"/>
          </a:xfrm>
          <a:prstGeom prst="wedgeEllipseCallout">
            <a:avLst>
              <a:gd name="adj1" fmla="val -64938"/>
              <a:gd name="adj2" fmla="val -58517"/>
            </a:avLst>
          </a:prstGeom>
          <a:ln w="76200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tx1"/>
                </a:solidFill>
              </a:rPr>
              <a:t>Can </a:t>
            </a:r>
            <a:r>
              <a:rPr lang="da-DK" sz="2400" dirty="0" err="1">
                <a:solidFill>
                  <a:schemeClr val="tx1"/>
                </a:solidFill>
              </a:rPr>
              <a:t>we</a:t>
            </a:r>
            <a:r>
              <a:rPr lang="da-DK" sz="2400" dirty="0">
                <a:solidFill>
                  <a:schemeClr val="tx1"/>
                </a:solidFill>
              </a:rPr>
              <a:t> find the same </a:t>
            </a:r>
            <a:r>
              <a:rPr lang="da-DK" sz="2400" dirty="0" err="1">
                <a:solidFill>
                  <a:schemeClr val="tx1"/>
                </a:solidFill>
              </a:rPr>
              <a:t>users</a:t>
            </a:r>
            <a:r>
              <a:rPr lang="da-DK" sz="2400" dirty="0">
                <a:solidFill>
                  <a:schemeClr val="tx1"/>
                </a:solidFill>
              </a:rPr>
              <a:t> in </a:t>
            </a:r>
            <a:r>
              <a:rPr lang="da-DK" sz="2400" dirty="0" err="1">
                <a:solidFill>
                  <a:schemeClr val="tx1"/>
                </a:solidFill>
              </a:rPr>
              <a:t>two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very</a:t>
            </a:r>
            <a:r>
              <a:rPr lang="da-DK" sz="2400" dirty="0">
                <a:solidFill>
                  <a:schemeClr val="tx1"/>
                </a:solidFill>
              </a:rPr>
              <a:t> large social </a:t>
            </a:r>
            <a:r>
              <a:rPr lang="da-DK" sz="2400" dirty="0" err="1">
                <a:solidFill>
                  <a:schemeClr val="tx1"/>
                </a:solidFill>
              </a:rPr>
              <a:t>networks</a:t>
            </a:r>
            <a:r>
              <a:rPr lang="da-DK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8" name="Oval Callout 17">
            <a:extLst>
              <a:ext uri="{FF2B5EF4-FFF2-40B4-BE49-F238E27FC236}">
                <a16:creationId xmlns:a16="http://schemas.microsoft.com/office/drawing/2014/main" id="{A95DDF8E-6752-8749-9130-4673697FC719}"/>
              </a:ext>
            </a:extLst>
          </p:cNvPr>
          <p:cNvSpPr/>
          <p:nvPr/>
        </p:nvSpPr>
        <p:spPr>
          <a:xfrm>
            <a:off x="5738813" y="727136"/>
            <a:ext cx="6086028" cy="1811828"/>
          </a:xfrm>
          <a:prstGeom prst="wedgeEllipseCallout">
            <a:avLst>
              <a:gd name="adj1" fmla="val -74041"/>
              <a:gd name="adj2" fmla="val 23403"/>
            </a:avLst>
          </a:prstGeom>
          <a:ln w="7620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tx1"/>
                </a:solidFill>
              </a:rPr>
              <a:t>How </a:t>
            </a:r>
            <a:r>
              <a:rPr lang="da-DK" sz="2400" dirty="0" err="1">
                <a:solidFill>
                  <a:schemeClr val="tx1"/>
                </a:solidFill>
              </a:rPr>
              <a:t>can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we</a:t>
            </a:r>
            <a:r>
              <a:rPr lang="da-DK" sz="2400" dirty="0">
                <a:solidFill>
                  <a:schemeClr val="tx1"/>
                </a:solidFill>
              </a:rPr>
              <a:t> fast </a:t>
            </a:r>
            <a:r>
              <a:rPr lang="da-DK" sz="2400" dirty="0" err="1">
                <a:solidFill>
                  <a:schemeClr val="tx1"/>
                </a:solidFill>
              </a:rPr>
              <a:t>detect</a:t>
            </a:r>
            <a:r>
              <a:rPr lang="da-DK" sz="2400" dirty="0">
                <a:solidFill>
                  <a:schemeClr val="tx1"/>
                </a:solidFill>
              </a:rPr>
              <a:t> ”</a:t>
            </a:r>
            <a:r>
              <a:rPr lang="da-DK" sz="2400" dirty="0" err="1">
                <a:solidFill>
                  <a:schemeClr val="tx1"/>
                </a:solidFill>
              </a:rPr>
              <a:t>broker</a:t>
            </a:r>
            <a:r>
              <a:rPr lang="da-DK" sz="2400" dirty="0">
                <a:solidFill>
                  <a:schemeClr val="tx1"/>
                </a:solidFill>
              </a:rPr>
              <a:t>” </a:t>
            </a:r>
            <a:r>
              <a:rPr lang="da-DK" sz="2400" dirty="0" err="1">
                <a:solidFill>
                  <a:schemeClr val="tx1"/>
                </a:solidFill>
              </a:rPr>
              <a:t>people</a:t>
            </a:r>
            <a:r>
              <a:rPr lang="da-DK" sz="2400" dirty="0">
                <a:solidFill>
                  <a:schemeClr val="tx1"/>
                </a:solidFill>
              </a:rPr>
              <a:t> in a social </a:t>
            </a:r>
            <a:r>
              <a:rPr lang="da-DK" sz="2400" dirty="0" err="1">
                <a:solidFill>
                  <a:schemeClr val="tx1"/>
                </a:solidFill>
              </a:rPr>
              <a:t>network</a:t>
            </a:r>
            <a:r>
              <a:rPr lang="da-DK" sz="2400" dirty="0">
                <a:solidFill>
                  <a:schemeClr val="tx1"/>
                </a:solidFill>
              </a:rPr>
              <a:t>? </a:t>
            </a:r>
          </a:p>
        </p:txBody>
      </p:sp>
      <p:pic>
        <p:nvPicPr>
          <p:cNvPr id="2050" name="Picture 2" descr="Welcome to Assistant Professor Cigdem Aslay">
            <a:extLst>
              <a:ext uri="{FF2B5EF4-FFF2-40B4-BE49-F238E27FC236}">
                <a16:creationId xmlns:a16="http://schemas.microsoft.com/office/drawing/2014/main" id="{4F93B75D-F06D-B447-AA6E-3618EE0FB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54"/>
          <a:stretch/>
        </p:blipFill>
        <p:spPr bwMode="auto">
          <a:xfrm>
            <a:off x="-27681" y="1587186"/>
            <a:ext cx="829840" cy="83847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ra Assent - Research - Aarhus University">
            <a:extLst>
              <a:ext uri="{FF2B5EF4-FFF2-40B4-BE49-F238E27FC236}">
                <a16:creationId xmlns:a16="http://schemas.microsoft.com/office/drawing/2014/main" id="{A6B08A94-E59E-734F-AABB-E95B8FAF7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1" b="29801"/>
          <a:stretch/>
        </p:blipFill>
        <p:spPr bwMode="auto">
          <a:xfrm>
            <a:off x="-4314" y="3748478"/>
            <a:ext cx="832437" cy="8329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avide Mottin - Research - Aarhus University">
            <a:extLst>
              <a:ext uri="{FF2B5EF4-FFF2-40B4-BE49-F238E27FC236}">
                <a16:creationId xmlns:a16="http://schemas.microsoft.com/office/drawing/2014/main" id="{95DE4F84-4E20-1249-9A17-2AF231946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7" t="16668" r="15273" b="28332"/>
          <a:stretch/>
        </p:blipFill>
        <p:spPr bwMode="auto">
          <a:xfrm>
            <a:off x="0" y="4814253"/>
            <a:ext cx="829745" cy="8329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Networking free icon">
            <a:extLst>
              <a:ext uri="{FF2B5EF4-FFF2-40B4-BE49-F238E27FC236}">
                <a16:creationId xmlns:a16="http://schemas.microsoft.com/office/drawing/2014/main" id="{B81DC022-DCF3-F649-9300-BA88579E3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83" y="5755014"/>
            <a:ext cx="833634" cy="83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anagiotis Karras">
            <a:extLst>
              <a:ext uri="{FF2B5EF4-FFF2-40B4-BE49-F238E27FC236}">
                <a16:creationId xmlns:a16="http://schemas.microsoft.com/office/drawing/2014/main" id="{02051FB5-FC2F-B84B-B2F0-B473BF4B2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04"/>
          <a:stretch/>
        </p:blipFill>
        <p:spPr bwMode="auto">
          <a:xfrm>
            <a:off x="481474" y="5320616"/>
            <a:ext cx="829840" cy="8512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Davide Mottin - Research - Aarhus University">
            <a:extLst>
              <a:ext uri="{FF2B5EF4-FFF2-40B4-BE49-F238E27FC236}">
                <a16:creationId xmlns:a16="http://schemas.microsoft.com/office/drawing/2014/main" id="{1921FAA5-07A8-1745-8084-D33F9BA04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7" t="16668" r="15273" b="28332"/>
          <a:stretch/>
        </p:blipFill>
        <p:spPr bwMode="auto">
          <a:xfrm>
            <a:off x="0" y="2797140"/>
            <a:ext cx="829745" cy="8329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99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B58B-D2F3-4A47-918A-5DDD2FD0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Interaction models</a:t>
            </a:r>
          </a:p>
        </p:txBody>
      </p:sp>
      <p:pic>
        <p:nvPicPr>
          <p:cNvPr id="10" name="Picture 4" descr="Panagiotis Karras">
            <a:extLst>
              <a:ext uri="{FF2B5EF4-FFF2-40B4-BE49-F238E27FC236}">
                <a16:creationId xmlns:a16="http://schemas.microsoft.com/office/drawing/2014/main" id="{59E384A0-2CE6-D24E-8F97-9ED3818FC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04"/>
          <a:stretch/>
        </p:blipFill>
        <p:spPr bwMode="auto">
          <a:xfrm>
            <a:off x="-739" y="3691933"/>
            <a:ext cx="829840" cy="8512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ra Assent - Research - Aarhus University">
            <a:extLst>
              <a:ext uri="{FF2B5EF4-FFF2-40B4-BE49-F238E27FC236}">
                <a16:creationId xmlns:a16="http://schemas.microsoft.com/office/drawing/2014/main" id="{7C82D7E5-6EE9-8343-8C65-E51F057BD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1" b="29801"/>
          <a:stretch/>
        </p:blipFill>
        <p:spPr bwMode="auto">
          <a:xfrm>
            <a:off x="0" y="4625000"/>
            <a:ext cx="832437" cy="8329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2B9FAD1-6053-5346-8D96-816E343CFE61}"/>
              </a:ext>
            </a:extLst>
          </p:cNvPr>
          <p:cNvSpPr/>
          <p:nvPr/>
        </p:nvSpPr>
        <p:spPr>
          <a:xfrm>
            <a:off x="1102662" y="4661433"/>
            <a:ext cx="3621759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Similarity Search with Dynamic Time Warping</a:t>
            </a:r>
            <a:endParaRPr lang="en-DK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A239B-756C-6E44-B5A1-0E81A12E6035}"/>
              </a:ext>
            </a:extLst>
          </p:cNvPr>
          <p:cNvSpPr/>
          <p:nvPr/>
        </p:nvSpPr>
        <p:spPr>
          <a:xfrm>
            <a:off x="1102663" y="2824460"/>
            <a:ext cx="3621758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Evolutionary games and spatial upstream reciprocity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D8DD1-9E40-1A43-97B9-C8BE84415F05}"/>
              </a:ext>
            </a:extLst>
          </p:cNvPr>
          <p:cNvSpPr/>
          <p:nvPr/>
        </p:nvSpPr>
        <p:spPr>
          <a:xfrm>
            <a:off x="1102663" y="1528644"/>
            <a:ext cx="3621758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Efficient and Scalable Influence Maximization in Online Social Networks</a:t>
            </a:r>
            <a:endParaRPr lang="en-DK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5A45D9-ABC8-AC40-B17C-747CA7B29B90}"/>
              </a:ext>
            </a:extLst>
          </p:cNvPr>
          <p:cNvSpPr/>
          <p:nvPr/>
        </p:nvSpPr>
        <p:spPr>
          <a:xfrm>
            <a:off x="1102663" y="3748009"/>
            <a:ext cx="3621758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Structural social balance under controversy</a:t>
            </a:r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ED215F9F-BC7B-0744-B9EC-FCBE2F33FEE0}"/>
              </a:ext>
            </a:extLst>
          </p:cNvPr>
          <p:cNvSpPr/>
          <p:nvPr/>
        </p:nvSpPr>
        <p:spPr>
          <a:xfrm>
            <a:off x="5691635" y="849791"/>
            <a:ext cx="6086028" cy="1811828"/>
          </a:xfrm>
          <a:prstGeom prst="wedgeEllipseCallout">
            <a:avLst>
              <a:gd name="adj1" fmla="val -68876"/>
              <a:gd name="adj2" fmla="val 11575"/>
            </a:avLst>
          </a:prstGeom>
          <a:ln w="762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tx1"/>
                </a:solidFill>
              </a:rPr>
              <a:t>How do I </a:t>
            </a:r>
            <a:r>
              <a:rPr lang="da-DK" sz="2400" dirty="0" err="1">
                <a:solidFill>
                  <a:schemeClr val="tx1"/>
                </a:solidFill>
              </a:rPr>
              <a:t>compute</a:t>
            </a:r>
            <a:r>
              <a:rPr lang="da-DK" sz="2400" dirty="0">
                <a:solidFill>
                  <a:schemeClr val="tx1"/>
                </a:solidFill>
              </a:rPr>
              <a:t> fast the set of most </a:t>
            </a:r>
            <a:r>
              <a:rPr lang="da-DK" sz="2400" dirty="0" err="1">
                <a:solidFill>
                  <a:schemeClr val="tx1"/>
                </a:solidFill>
              </a:rPr>
              <a:t>influencial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users</a:t>
            </a:r>
            <a:r>
              <a:rPr lang="da-DK" sz="2400" dirty="0">
                <a:solidFill>
                  <a:schemeClr val="tx1"/>
                </a:solidFill>
              </a:rPr>
              <a:t> in a social </a:t>
            </a:r>
            <a:r>
              <a:rPr lang="da-DK" sz="2400" dirty="0" err="1">
                <a:solidFill>
                  <a:schemeClr val="tx1"/>
                </a:solidFill>
              </a:rPr>
              <a:t>network</a:t>
            </a:r>
            <a:r>
              <a:rPr lang="da-DK" sz="2400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18" name="Oval Callout 17">
            <a:extLst>
              <a:ext uri="{FF2B5EF4-FFF2-40B4-BE49-F238E27FC236}">
                <a16:creationId xmlns:a16="http://schemas.microsoft.com/office/drawing/2014/main" id="{D6716383-3A50-DD4A-B26E-209DDBA1BC7E}"/>
              </a:ext>
            </a:extLst>
          </p:cNvPr>
          <p:cNvSpPr/>
          <p:nvPr/>
        </p:nvSpPr>
        <p:spPr>
          <a:xfrm>
            <a:off x="5686431" y="2365579"/>
            <a:ext cx="6091232" cy="1561411"/>
          </a:xfrm>
          <a:prstGeom prst="wedgeEllipseCallout">
            <a:avLst>
              <a:gd name="adj1" fmla="val -69145"/>
              <a:gd name="adj2" fmla="val -2910"/>
            </a:avLst>
          </a:prstGeom>
          <a:ln w="7620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 err="1">
                <a:solidFill>
                  <a:schemeClr val="tx1"/>
                </a:solidFill>
              </a:rPr>
              <a:t>Why</a:t>
            </a:r>
            <a:r>
              <a:rPr lang="da-DK" sz="2400" dirty="0">
                <a:solidFill>
                  <a:schemeClr val="tx1"/>
                </a:solidFill>
              </a:rPr>
              <a:t> do </a:t>
            </a:r>
            <a:r>
              <a:rPr lang="da-DK" sz="2400" dirty="0" err="1">
                <a:solidFill>
                  <a:schemeClr val="tx1"/>
                </a:solidFill>
              </a:rPr>
              <a:t>we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spend</a:t>
            </a:r>
            <a:r>
              <a:rPr lang="da-DK" sz="2400" dirty="0">
                <a:solidFill>
                  <a:schemeClr val="tx1"/>
                </a:solidFill>
              </a:rPr>
              <a:t> time,  </a:t>
            </a:r>
            <a:r>
              <a:rPr lang="da-DK" sz="2400" dirty="0" err="1">
                <a:solidFill>
                  <a:schemeClr val="tx1"/>
                </a:solidFill>
              </a:rPr>
              <a:t>effort</a:t>
            </a:r>
            <a:r>
              <a:rPr lang="da-DK" sz="2400" dirty="0">
                <a:solidFill>
                  <a:schemeClr val="tx1"/>
                </a:solidFill>
              </a:rPr>
              <a:t>, and </a:t>
            </a:r>
            <a:r>
              <a:rPr lang="da-DK" sz="2400" dirty="0" err="1">
                <a:solidFill>
                  <a:schemeClr val="tx1"/>
                </a:solidFill>
              </a:rPr>
              <a:t>resources</a:t>
            </a:r>
            <a:r>
              <a:rPr lang="da-DK" sz="2400" dirty="0">
                <a:solidFill>
                  <a:schemeClr val="tx1"/>
                </a:solidFill>
              </a:rPr>
              <a:t> in </a:t>
            </a:r>
            <a:r>
              <a:rPr lang="da-DK" sz="2400" dirty="0" err="1">
                <a:solidFill>
                  <a:schemeClr val="tx1"/>
                </a:solidFill>
              </a:rPr>
              <a:t>cooperating</a:t>
            </a:r>
            <a:r>
              <a:rPr lang="da-DK" sz="2400" dirty="0">
                <a:solidFill>
                  <a:schemeClr val="tx1"/>
                </a:solidFill>
              </a:rPr>
              <a:t> with </a:t>
            </a:r>
            <a:r>
              <a:rPr lang="da-DK" sz="2400" dirty="0" err="1">
                <a:solidFill>
                  <a:schemeClr val="tx1"/>
                </a:solidFill>
              </a:rPr>
              <a:t>others</a:t>
            </a:r>
            <a:r>
              <a:rPr lang="da-DK" sz="2400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19" name="Oval Callout 18">
            <a:extLst>
              <a:ext uri="{FF2B5EF4-FFF2-40B4-BE49-F238E27FC236}">
                <a16:creationId xmlns:a16="http://schemas.microsoft.com/office/drawing/2014/main" id="{27FD5D33-3270-E240-A955-837C3C4A9755}"/>
              </a:ext>
            </a:extLst>
          </p:cNvPr>
          <p:cNvSpPr/>
          <p:nvPr/>
        </p:nvSpPr>
        <p:spPr>
          <a:xfrm>
            <a:off x="5624516" y="3748009"/>
            <a:ext cx="6215062" cy="1496703"/>
          </a:xfrm>
          <a:prstGeom prst="wedgeEllipseCallout">
            <a:avLst>
              <a:gd name="adj1" fmla="val -67594"/>
              <a:gd name="adj2" fmla="val -33910"/>
            </a:avLst>
          </a:prstGeom>
          <a:ln w="76200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tx1"/>
                </a:solidFill>
              </a:rPr>
              <a:t>Can </a:t>
            </a:r>
            <a:r>
              <a:rPr lang="da-DK" sz="2400" dirty="0" err="1">
                <a:solidFill>
                  <a:schemeClr val="tx1"/>
                </a:solidFill>
              </a:rPr>
              <a:t>there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be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stability</a:t>
            </a:r>
            <a:r>
              <a:rPr lang="da-DK" sz="2400" dirty="0">
                <a:solidFill>
                  <a:schemeClr val="tx1"/>
                </a:solidFill>
              </a:rPr>
              <a:t> if </a:t>
            </a:r>
            <a:r>
              <a:rPr lang="da-DK" sz="2400" dirty="0" err="1">
                <a:solidFill>
                  <a:schemeClr val="tx1"/>
                </a:solidFill>
              </a:rPr>
              <a:t>controversial</a:t>
            </a:r>
            <a:r>
              <a:rPr lang="da-DK" sz="2400" dirty="0">
                <a:solidFill>
                  <a:schemeClr val="tx1"/>
                </a:solidFill>
              </a:rPr>
              <a:t> arguments </a:t>
            </a:r>
            <a:r>
              <a:rPr lang="da-DK" sz="2400" dirty="0" err="1">
                <a:solidFill>
                  <a:schemeClr val="tx1"/>
                </a:solidFill>
              </a:rPr>
              <a:t>are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discussed</a:t>
            </a:r>
            <a:r>
              <a:rPr lang="da-DK" sz="2400" dirty="0">
                <a:solidFill>
                  <a:schemeClr val="tx1"/>
                </a:solidFill>
              </a:rPr>
              <a:t>? </a:t>
            </a:r>
          </a:p>
        </p:txBody>
      </p:sp>
      <p:pic>
        <p:nvPicPr>
          <p:cNvPr id="11" name="Picture 4" descr="Panagiotis Karras">
            <a:extLst>
              <a:ext uri="{FF2B5EF4-FFF2-40B4-BE49-F238E27FC236}">
                <a16:creationId xmlns:a16="http://schemas.microsoft.com/office/drawing/2014/main" id="{E54CC3EF-F09E-534D-947F-FE44F7AF1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04"/>
          <a:stretch/>
        </p:blipFill>
        <p:spPr bwMode="auto">
          <a:xfrm>
            <a:off x="594311" y="4603025"/>
            <a:ext cx="829840" cy="8512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anagiotis Karras">
            <a:extLst>
              <a:ext uri="{FF2B5EF4-FFF2-40B4-BE49-F238E27FC236}">
                <a16:creationId xmlns:a16="http://schemas.microsoft.com/office/drawing/2014/main" id="{5B76EBC9-C7B2-1145-80A2-3D13FF6CD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04"/>
          <a:stretch/>
        </p:blipFill>
        <p:spPr bwMode="auto">
          <a:xfrm>
            <a:off x="8360" y="2705479"/>
            <a:ext cx="829840" cy="8512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Davide Mottin - Research - Aarhus University">
            <a:extLst>
              <a:ext uri="{FF2B5EF4-FFF2-40B4-BE49-F238E27FC236}">
                <a16:creationId xmlns:a16="http://schemas.microsoft.com/office/drawing/2014/main" id="{B7343049-9E31-AF41-B47C-30387EF6E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7" t="16668" r="15273" b="28332"/>
          <a:stretch/>
        </p:blipFill>
        <p:spPr bwMode="auto">
          <a:xfrm>
            <a:off x="169095" y="1711407"/>
            <a:ext cx="829745" cy="8329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F8EC35D7-07D0-2543-A1A1-616AC0CF4436}"/>
              </a:ext>
            </a:extLst>
          </p:cNvPr>
          <p:cNvSpPr/>
          <p:nvPr/>
        </p:nvSpPr>
        <p:spPr>
          <a:xfrm>
            <a:off x="5360197" y="5203484"/>
            <a:ext cx="6743700" cy="1654516"/>
          </a:xfrm>
          <a:prstGeom prst="wedgeEllipseCallout">
            <a:avLst>
              <a:gd name="adj1" fmla="val -59605"/>
              <a:gd name="adj2" fmla="val -50058"/>
            </a:avLst>
          </a:prstGeom>
          <a:ln w="7620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tx1"/>
                </a:solidFill>
              </a:rPr>
              <a:t>How </a:t>
            </a:r>
            <a:r>
              <a:rPr lang="da-DK" sz="2400" dirty="0" err="1">
                <a:solidFill>
                  <a:schemeClr val="tx1"/>
                </a:solidFill>
              </a:rPr>
              <a:t>can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we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efficiently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search</a:t>
            </a:r>
            <a:r>
              <a:rPr lang="da-DK" sz="2400" dirty="0">
                <a:solidFill>
                  <a:schemeClr val="tx1"/>
                </a:solidFill>
              </a:rPr>
              <a:t> time series under </a:t>
            </a:r>
            <a:r>
              <a:rPr lang="da-DK" sz="2400" dirty="0" err="1">
                <a:solidFill>
                  <a:schemeClr val="tx1"/>
                </a:solidFill>
              </a:rPr>
              <a:t>complex</a:t>
            </a:r>
            <a:r>
              <a:rPr lang="da-DK" sz="2400" dirty="0">
                <a:solidFill>
                  <a:schemeClr val="tx1"/>
                </a:solidFill>
              </a:rPr>
              <a:t> distance models?</a:t>
            </a:r>
          </a:p>
        </p:txBody>
      </p:sp>
      <p:pic>
        <p:nvPicPr>
          <p:cNvPr id="23" name="Picture 22" descr="Predictive models free icon">
            <a:extLst>
              <a:ext uri="{FF2B5EF4-FFF2-40B4-BE49-F238E27FC236}">
                <a16:creationId xmlns:a16="http://schemas.microsoft.com/office/drawing/2014/main" id="{730662B6-CDF6-0E42-A044-51DA68F3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237" y="5711159"/>
            <a:ext cx="858607" cy="85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EAA846F9-9700-4C0D-9E5E-6D04B7473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663" y="3748009"/>
            <a:ext cx="595220" cy="675733"/>
          </a:xfrm>
          <a:prstGeom prst="rect">
            <a:avLst/>
          </a:prstGeom>
        </p:spPr>
      </p:pic>
      <p:pic>
        <p:nvPicPr>
          <p:cNvPr id="21" name="Picture 20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38FAFCC7-AC53-4D44-859E-A98622182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663" y="2819718"/>
            <a:ext cx="595220" cy="6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CC3B-DDF8-F94F-B90C-9BF574F6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AI </a:t>
            </a:r>
            <a:r>
              <a:rPr lang="da-DK" dirty="0" err="1"/>
              <a:t>aspects</a:t>
            </a:r>
            <a:r>
              <a:rPr lang="da-DK" dirty="0"/>
              <a:t> </a:t>
            </a:r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8414E2CE-9652-9745-8497-6E212738ACD5}"/>
              </a:ext>
            </a:extLst>
          </p:cNvPr>
          <p:cNvSpPr/>
          <p:nvPr/>
        </p:nvSpPr>
        <p:spPr>
          <a:xfrm>
            <a:off x="5459015" y="1452559"/>
            <a:ext cx="6624638" cy="2128837"/>
          </a:xfrm>
          <a:prstGeom prst="wedgeEllipseCallout">
            <a:avLst>
              <a:gd name="adj1" fmla="val -60601"/>
              <a:gd name="adj2" fmla="val 17860"/>
            </a:avLst>
          </a:prstGeom>
          <a:ln w="762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tx1"/>
                </a:solidFill>
              </a:rPr>
              <a:t>Is a ML </a:t>
            </a:r>
            <a:r>
              <a:rPr lang="da-DK" sz="2400" dirty="0" err="1">
                <a:solidFill>
                  <a:schemeClr val="tx1"/>
                </a:solidFill>
              </a:rPr>
              <a:t>algorithm</a:t>
            </a:r>
            <a:r>
              <a:rPr lang="da-DK" sz="2400" dirty="0">
                <a:solidFill>
                  <a:schemeClr val="tx1"/>
                </a:solidFill>
              </a:rPr>
              <a:t> fair? Can a </a:t>
            </a:r>
            <a:r>
              <a:rPr lang="da-DK" sz="2400" dirty="0" err="1">
                <a:solidFill>
                  <a:schemeClr val="tx1"/>
                </a:solidFill>
              </a:rPr>
              <a:t>machine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be</a:t>
            </a:r>
            <a:r>
              <a:rPr lang="da-DK" sz="2400" dirty="0">
                <a:solidFill>
                  <a:schemeClr val="tx1"/>
                </a:solidFill>
              </a:rPr>
              <a:t> fair? Are </a:t>
            </a:r>
            <a:r>
              <a:rPr lang="da-DK" sz="2400" dirty="0" err="1">
                <a:solidFill>
                  <a:schemeClr val="tx1"/>
                </a:solidFill>
              </a:rPr>
              <a:t>there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good</a:t>
            </a:r>
            <a:r>
              <a:rPr lang="da-DK" sz="2400" dirty="0">
                <a:solidFill>
                  <a:schemeClr val="tx1"/>
                </a:solidFill>
              </a:rPr>
              <a:t> models for fairness? 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8A070A29-8D61-C84A-B538-1A86043B4837}"/>
              </a:ext>
            </a:extLst>
          </p:cNvPr>
          <p:cNvSpPr/>
          <p:nvPr/>
        </p:nvSpPr>
        <p:spPr>
          <a:xfrm>
            <a:off x="5686424" y="3771052"/>
            <a:ext cx="6272213" cy="2128837"/>
          </a:xfrm>
          <a:prstGeom prst="wedgeEllipseCallout">
            <a:avLst>
              <a:gd name="adj1" fmla="val -66885"/>
              <a:gd name="adj2" fmla="val -21737"/>
            </a:avLst>
          </a:prstGeom>
          <a:ln w="76200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tx1"/>
                </a:solidFill>
              </a:rPr>
              <a:t>Is </a:t>
            </a:r>
            <a:r>
              <a:rPr lang="da-DK" sz="2400" dirty="0" err="1">
                <a:solidFill>
                  <a:schemeClr val="tx1"/>
                </a:solidFill>
              </a:rPr>
              <a:t>there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any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way</a:t>
            </a:r>
            <a:r>
              <a:rPr lang="da-DK" sz="2400" dirty="0">
                <a:solidFill>
                  <a:schemeClr val="tx1"/>
                </a:solidFill>
              </a:rPr>
              <a:t> I </a:t>
            </a:r>
            <a:r>
              <a:rPr lang="da-DK" sz="2400" dirty="0" err="1">
                <a:solidFill>
                  <a:schemeClr val="tx1"/>
                </a:solidFill>
              </a:rPr>
              <a:t>can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be</a:t>
            </a:r>
            <a:r>
              <a:rPr lang="da-DK" sz="2400" dirty="0">
                <a:solidFill>
                  <a:schemeClr val="tx1"/>
                </a:solidFill>
              </a:rPr>
              <a:t> sure </a:t>
            </a:r>
            <a:r>
              <a:rPr lang="da-DK" sz="2400" dirty="0" err="1">
                <a:solidFill>
                  <a:schemeClr val="tx1"/>
                </a:solidFill>
              </a:rPr>
              <a:t>that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my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learned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representation</a:t>
            </a:r>
            <a:r>
              <a:rPr lang="da-DK" sz="2400" dirty="0">
                <a:solidFill>
                  <a:schemeClr val="tx1"/>
                </a:solidFill>
              </a:rPr>
              <a:t> of a </a:t>
            </a:r>
            <a:r>
              <a:rPr lang="da-DK" sz="2400" dirty="0" err="1">
                <a:solidFill>
                  <a:schemeClr val="tx1"/>
                </a:solidFill>
              </a:rPr>
              <a:t>graph</a:t>
            </a:r>
            <a:r>
              <a:rPr lang="da-DK" sz="2400" dirty="0">
                <a:solidFill>
                  <a:schemeClr val="tx1"/>
                </a:solidFill>
              </a:rPr>
              <a:t> is </a:t>
            </a:r>
            <a:r>
              <a:rPr lang="da-DK" sz="2400" dirty="0" err="1">
                <a:solidFill>
                  <a:schemeClr val="tx1"/>
                </a:solidFill>
              </a:rPr>
              <a:t>actually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correct</a:t>
            </a:r>
            <a:r>
              <a:rPr lang="da-DK" sz="2400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EB13-2DC3-C645-AB08-9DA3A2D74672}"/>
              </a:ext>
            </a:extLst>
          </p:cNvPr>
          <p:cNvSpPr/>
          <p:nvPr/>
        </p:nvSpPr>
        <p:spPr>
          <a:xfrm>
            <a:off x="838200" y="2336061"/>
            <a:ext cx="345612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Studying the fairness of ML 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58BE6-7677-4E41-9B7A-F8F4C772F352}"/>
              </a:ext>
            </a:extLst>
          </p:cNvPr>
          <p:cNvSpPr/>
          <p:nvPr/>
        </p:nvSpPr>
        <p:spPr>
          <a:xfrm>
            <a:off x="838200" y="3731373"/>
            <a:ext cx="37592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GB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ReliK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: Reliable Knowledge Graph Embeddings </a:t>
            </a:r>
          </a:p>
        </p:txBody>
      </p:sp>
      <p:pic>
        <p:nvPicPr>
          <p:cNvPr id="14" name="Picture 6" descr="Ira Assent - Research - Aarhus University">
            <a:extLst>
              <a:ext uri="{FF2B5EF4-FFF2-40B4-BE49-F238E27FC236}">
                <a16:creationId xmlns:a16="http://schemas.microsoft.com/office/drawing/2014/main" id="{9C2BE2E2-2317-8242-B8C4-7875D4332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1" b="29801"/>
          <a:stretch/>
        </p:blipFill>
        <p:spPr bwMode="auto">
          <a:xfrm>
            <a:off x="108347" y="2273696"/>
            <a:ext cx="832437" cy="8329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Davide Mottin - Research - Aarhus University">
            <a:extLst>
              <a:ext uri="{FF2B5EF4-FFF2-40B4-BE49-F238E27FC236}">
                <a16:creationId xmlns:a16="http://schemas.microsoft.com/office/drawing/2014/main" id="{5DA5B3FE-747B-5744-9936-542D88EA9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7" t="16668" r="15273" b="28332"/>
          <a:stretch/>
        </p:blipFill>
        <p:spPr bwMode="auto">
          <a:xfrm>
            <a:off x="111039" y="3729470"/>
            <a:ext cx="829745" cy="8329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rtificial intelligence free icon">
            <a:extLst>
              <a:ext uri="{FF2B5EF4-FFF2-40B4-BE49-F238E27FC236}">
                <a16:creationId xmlns:a16="http://schemas.microsoft.com/office/drawing/2014/main" id="{5F3A44E7-838F-1940-8F41-BB3D4FCA8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18" y="5545946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A9DE80-5DA6-A243-8F42-40C133BC2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508" y="2291589"/>
            <a:ext cx="2438983" cy="227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3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4055A3-698D-8A47-97B9-1E27211C8E27}"/>
              </a:ext>
            </a:extLst>
          </p:cNvPr>
          <p:cNvSpPr txBox="1"/>
          <p:nvPr/>
        </p:nvSpPr>
        <p:spPr>
          <a:xfrm>
            <a:off x="1028297" y="85188"/>
            <a:ext cx="651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Structural Balance on Social Networks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5CD4B-D3FF-3449-907B-2E6E23405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5" y="770563"/>
            <a:ext cx="1583886" cy="2421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9DE80-5DA6-A243-8F42-40C133BC2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157" y="882827"/>
            <a:ext cx="2438983" cy="2274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7EFF4D-3E11-684D-B19B-E69BFCBB56A0}"/>
              </a:ext>
            </a:extLst>
          </p:cNvPr>
          <p:cNvSpPr txBox="1"/>
          <p:nvPr/>
        </p:nvSpPr>
        <p:spPr>
          <a:xfrm>
            <a:off x="4839127" y="2424702"/>
            <a:ext cx="208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“The enemy of my enemy is my friend”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9EF0D-ACCC-6546-AD33-A17B2B3B5802}"/>
              </a:ext>
            </a:extLst>
          </p:cNvPr>
          <p:cNvSpPr txBox="1"/>
          <p:nvPr/>
        </p:nvSpPr>
        <p:spPr>
          <a:xfrm>
            <a:off x="4839126" y="1224167"/>
            <a:ext cx="2157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“The friend of my enemy is my enemy”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585FE-2B2F-B24C-B204-621553E061C2}"/>
              </a:ext>
            </a:extLst>
          </p:cNvPr>
          <p:cNvSpPr txBox="1"/>
          <p:nvPr/>
        </p:nvSpPr>
        <p:spPr>
          <a:xfrm>
            <a:off x="8056021" y="1302679"/>
            <a:ext cx="4259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 and study the stochastic process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long until balance is reached?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does the distribution of friendships look at the end?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graphs promote cooperation?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11B14-9A62-B84E-9279-25189228E74C}"/>
              </a:ext>
            </a:extLst>
          </p:cNvPr>
          <p:cNvSpPr txBox="1"/>
          <p:nvPr/>
        </p:nvSpPr>
        <p:spPr>
          <a:xfrm>
            <a:off x="1417003" y="3494580"/>
            <a:ext cx="651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Evolution of Cooperation on Graphs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2BA9AD-670B-2543-9CB6-E25C3BB9E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85" y="4151099"/>
            <a:ext cx="2601196" cy="2465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87EF25-1B7D-7346-8FA3-334D6BD62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648" y="4031827"/>
            <a:ext cx="4746803" cy="263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2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413</Words>
  <Application>Microsoft Office PowerPoint</Application>
  <PresentationFormat>Widescreen</PresentationFormat>
  <Paragraphs>62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1_Office Theme</vt:lpstr>
      <vt:lpstr>Data-Intensive Systems</vt:lpstr>
      <vt:lpstr>Our research group</vt:lpstr>
      <vt:lpstr>Projects in a Nutshell</vt:lpstr>
      <vt:lpstr>Graph analysis</vt:lpstr>
      <vt:lpstr>Interaction models</vt:lpstr>
      <vt:lpstr>AI aspects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Systems</dc:title>
  <dc:creator>Ira Assent</dc:creator>
  <cp:lastModifiedBy>0S9 Aristotelis Karras</cp:lastModifiedBy>
  <cp:revision>17</cp:revision>
  <dcterms:created xsi:type="dcterms:W3CDTF">2019-11-10T21:21:01Z</dcterms:created>
  <dcterms:modified xsi:type="dcterms:W3CDTF">2021-11-18T12:11:08Z</dcterms:modified>
</cp:coreProperties>
</file>