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1"/>
  </p:notesMasterIdLst>
  <p:handoutMasterIdLst>
    <p:handoutMasterId r:id="rId62"/>
  </p:handoutMasterIdLst>
  <p:sldIdLst>
    <p:sldId id="375" r:id="rId5"/>
    <p:sldId id="402" r:id="rId6"/>
    <p:sldId id="274" r:id="rId7"/>
    <p:sldId id="275" r:id="rId8"/>
    <p:sldId id="296" r:id="rId9"/>
    <p:sldId id="295" r:id="rId10"/>
    <p:sldId id="287" r:id="rId11"/>
    <p:sldId id="288" r:id="rId12"/>
    <p:sldId id="340" r:id="rId13"/>
    <p:sldId id="341" r:id="rId14"/>
    <p:sldId id="290" r:id="rId15"/>
    <p:sldId id="293" r:id="rId16"/>
    <p:sldId id="323" r:id="rId17"/>
    <p:sldId id="301" r:id="rId18"/>
    <p:sldId id="349" r:id="rId19"/>
    <p:sldId id="350" r:id="rId20"/>
    <p:sldId id="351" r:id="rId21"/>
    <p:sldId id="405" r:id="rId22"/>
    <p:sldId id="353" r:id="rId23"/>
    <p:sldId id="387" r:id="rId24"/>
    <p:sldId id="355" r:id="rId25"/>
    <p:sldId id="356" r:id="rId26"/>
    <p:sldId id="357" r:id="rId27"/>
    <p:sldId id="358" r:id="rId28"/>
    <p:sldId id="363" r:id="rId29"/>
    <p:sldId id="406" r:id="rId30"/>
    <p:sldId id="395" r:id="rId31"/>
    <p:sldId id="346" r:id="rId32"/>
    <p:sldId id="314" r:id="rId33"/>
    <p:sldId id="414" r:id="rId34"/>
    <p:sldId id="396" r:id="rId35"/>
    <p:sldId id="316" r:id="rId36"/>
    <p:sldId id="401" r:id="rId37"/>
    <p:sldId id="403" r:id="rId38"/>
    <p:sldId id="407" r:id="rId39"/>
    <p:sldId id="338" r:id="rId40"/>
    <p:sldId id="404" r:id="rId41"/>
    <p:sldId id="345" r:id="rId42"/>
    <p:sldId id="410" r:id="rId43"/>
    <p:sldId id="409" r:id="rId44"/>
    <p:sldId id="408" r:id="rId45"/>
    <p:sldId id="411" r:id="rId46"/>
    <p:sldId id="328" r:id="rId47"/>
    <p:sldId id="318" r:id="rId48"/>
    <p:sldId id="415" r:id="rId49"/>
    <p:sldId id="339" r:id="rId50"/>
    <p:sldId id="335" r:id="rId51"/>
    <p:sldId id="327" r:id="rId52"/>
    <p:sldId id="400" r:id="rId53"/>
    <p:sldId id="391" r:id="rId54"/>
    <p:sldId id="393" r:id="rId55"/>
    <p:sldId id="399" r:id="rId56"/>
    <p:sldId id="336" r:id="rId57"/>
    <p:sldId id="397" r:id="rId58"/>
    <p:sldId id="398" r:id="rId59"/>
    <p:sldId id="334" r:id="rId60"/>
  </p:sldIdLst>
  <p:sldSz cx="9144000" cy="6858000" type="screen4x3"/>
  <p:notesSz cx="7315200" cy="9601200"/>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66"/>
    <a:srgbClr val="F7846D"/>
    <a:srgbClr val="FF0000"/>
    <a:srgbClr val="A50021"/>
    <a:srgbClr val="0000CC"/>
    <a:srgbClr val="CCECFF"/>
    <a:srgbClr val="FFFFCC"/>
    <a:srgbClr val="92D05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9DCA92-A810-4A6C-A7BE-EF35977ABF8A}" v="1" dt="2025-08-12T19:46:46.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2" autoAdjust="0"/>
    <p:restoredTop sz="94697" autoAdjust="0"/>
  </p:normalViewPr>
  <p:slideViewPr>
    <p:cSldViewPr>
      <p:cViewPr varScale="1">
        <p:scale>
          <a:sx n="139" d="100"/>
          <a:sy n="139" d="100"/>
        </p:scale>
        <p:origin x="264" y="132"/>
      </p:cViewPr>
      <p:guideLst>
        <p:guide orient="horz" pos="2160"/>
        <p:guide pos="2880"/>
      </p:guideLst>
    </p:cSldViewPr>
  </p:slideViewPr>
  <p:outlineViewPr>
    <p:cViewPr>
      <p:scale>
        <a:sx n="33" d="100"/>
        <a:sy n="33" d="100"/>
      </p:scale>
      <p:origin x="0" y="-35886"/>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024"/>
        <p:guide pos="230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rt Jensen" userId="536d7847-4321-45c6-997a-4b9f60543789" providerId="ADAL" clId="{FA728241-7986-40AE-88A3-580B48C9A3A5}"/>
    <pc:docChg chg="custSel modSld">
      <pc:chgData name="Kurt Jensen" userId="536d7847-4321-45c6-997a-4b9f60543789" providerId="ADAL" clId="{FA728241-7986-40AE-88A3-580B48C9A3A5}" dt="2025-08-12T19:42:48.535" v="60" actId="20577"/>
      <pc:docMkLst>
        <pc:docMk/>
      </pc:docMkLst>
      <pc:sldChg chg="delSp modSp mod">
        <pc:chgData name="Kurt Jensen" userId="536d7847-4321-45c6-997a-4b9f60543789" providerId="ADAL" clId="{FA728241-7986-40AE-88A3-580B48C9A3A5}" dt="2025-08-12T19:42:48.535" v="60" actId="20577"/>
        <pc:sldMkLst>
          <pc:docMk/>
          <pc:sldMk cId="3919567981" sldId="408"/>
        </pc:sldMkLst>
        <pc:spChg chg="mod">
          <ac:chgData name="Kurt Jensen" userId="536d7847-4321-45c6-997a-4b9f60543789" providerId="ADAL" clId="{FA728241-7986-40AE-88A3-580B48C9A3A5}" dt="2025-08-12T19:42:48.535" v="60" actId="20577"/>
          <ac:spMkLst>
            <pc:docMk/>
            <pc:sldMk cId="3919567981" sldId="408"/>
            <ac:spMk id="114694" creationId="{00000000-0000-0000-0000-000000000000}"/>
          </ac:spMkLst>
        </pc:spChg>
        <pc:picChg chg="del">
          <ac:chgData name="Kurt Jensen" userId="536d7847-4321-45c6-997a-4b9f60543789" providerId="ADAL" clId="{FA728241-7986-40AE-88A3-580B48C9A3A5}" dt="2025-08-12T19:41:16.566" v="0" actId="478"/>
          <ac:picMkLst>
            <pc:docMk/>
            <pc:sldMk cId="3919567981" sldId="408"/>
            <ac:picMk id="4" creationId="{00000000-0000-0000-0000-000000000000}"/>
          </ac:picMkLst>
        </pc:picChg>
      </pc:sldChg>
    </pc:docChg>
  </pc:docChgLst>
  <pc:docChgLst>
    <pc:chgData name="Kurt Jensen" userId="536d7847-4321-45c6-997a-4b9f60543789" providerId="ADAL" clId="{E7227749-8213-4794-BBB1-0C47806CC643}"/>
    <pc:docChg chg="custSel modSld">
      <pc:chgData name="Kurt Jensen" userId="536d7847-4321-45c6-997a-4b9f60543789" providerId="ADAL" clId="{E7227749-8213-4794-BBB1-0C47806CC643}" dt="2025-08-08T08:00:25.842" v="176"/>
      <pc:docMkLst>
        <pc:docMk/>
      </pc:docMkLst>
      <pc:sldChg chg="addSp delSp modSp mod delAnim modAnim">
        <pc:chgData name="Kurt Jensen" userId="536d7847-4321-45c6-997a-4b9f60543789" providerId="ADAL" clId="{E7227749-8213-4794-BBB1-0C47806CC643}" dt="2025-08-08T08:00:25.842" v="176"/>
        <pc:sldMkLst>
          <pc:docMk/>
          <pc:sldMk cId="0" sldId="328"/>
        </pc:sldMkLst>
        <pc:spChg chg="ord">
          <ac:chgData name="Kurt Jensen" userId="536d7847-4321-45c6-997a-4b9f60543789" providerId="ADAL" clId="{E7227749-8213-4794-BBB1-0C47806CC643}" dt="2025-08-08T07:56:45.542" v="165" actId="166"/>
          <ac:spMkLst>
            <pc:docMk/>
            <pc:sldMk cId="0" sldId="328"/>
            <ac:spMk id="2" creationId="{00000000-0000-0000-0000-000000000000}"/>
          </ac:spMkLst>
        </pc:spChg>
        <pc:spChg chg="ord">
          <ac:chgData name="Kurt Jensen" userId="536d7847-4321-45c6-997a-4b9f60543789" providerId="ADAL" clId="{E7227749-8213-4794-BBB1-0C47806CC643}" dt="2025-08-08T07:56:45.542" v="165" actId="166"/>
          <ac:spMkLst>
            <pc:docMk/>
            <pc:sldMk cId="0" sldId="328"/>
            <ac:spMk id="12" creationId="{00000000-0000-0000-0000-000000000000}"/>
          </ac:spMkLst>
        </pc:spChg>
        <pc:spChg chg="mod ord">
          <ac:chgData name="Kurt Jensen" userId="536d7847-4321-45c6-997a-4b9f60543789" providerId="ADAL" clId="{E7227749-8213-4794-BBB1-0C47806CC643}" dt="2025-08-08T07:58:30.921" v="170" actId="1076"/>
          <ac:spMkLst>
            <pc:docMk/>
            <pc:sldMk cId="0" sldId="328"/>
            <ac:spMk id="43012" creationId="{00000000-0000-0000-0000-000000000000}"/>
          </ac:spMkLst>
        </pc:spChg>
        <pc:picChg chg="add mod">
          <ac:chgData name="Kurt Jensen" userId="536d7847-4321-45c6-997a-4b9f60543789" providerId="ADAL" clId="{E7227749-8213-4794-BBB1-0C47806CC643}" dt="2025-08-08T07:56:08.562" v="162" actId="1076"/>
          <ac:picMkLst>
            <pc:docMk/>
            <pc:sldMk cId="0" sldId="328"/>
            <ac:picMk id="5" creationId="{F02178D4-FD27-9142-A2F3-F95DE7810C58}"/>
          </ac:picMkLst>
        </pc:picChg>
        <pc:picChg chg="add mod ord">
          <ac:chgData name="Kurt Jensen" userId="536d7847-4321-45c6-997a-4b9f60543789" providerId="ADAL" clId="{E7227749-8213-4794-BBB1-0C47806CC643}" dt="2025-08-08T07:59:00.822" v="172" actId="1076"/>
          <ac:picMkLst>
            <pc:docMk/>
            <pc:sldMk cId="0" sldId="328"/>
            <ac:picMk id="8" creationId="{7C2AB4F8-E7BF-6F08-B268-7DACA3FCDD69}"/>
          </ac:picMkLst>
        </pc:picChg>
        <pc:picChg chg="add mod ord">
          <ac:chgData name="Kurt Jensen" userId="536d7847-4321-45c6-997a-4b9f60543789" providerId="ADAL" clId="{E7227749-8213-4794-BBB1-0C47806CC643}" dt="2025-08-08T07:59:07.670" v="173" actId="1076"/>
          <ac:picMkLst>
            <pc:docMk/>
            <pc:sldMk cId="0" sldId="328"/>
            <ac:picMk id="10" creationId="{D0794641-8CE0-B7B2-5B39-DBF59C854F25}"/>
          </ac:picMkLst>
        </pc:picChg>
      </pc:sldChg>
      <pc:sldChg chg="modSp mod">
        <pc:chgData name="Kurt Jensen" userId="536d7847-4321-45c6-997a-4b9f60543789" providerId="ADAL" clId="{E7227749-8213-4794-BBB1-0C47806CC643}" dt="2025-08-08T07:28:02.006" v="11" actId="20577"/>
        <pc:sldMkLst>
          <pc:docMk/>
          <pc:sldMk cId="3828024737" sldId="375"/>
        </pc:sldMkLst>
        <pc:spChg chg="mod">
          <ac:chgData name="Kurt Jensen" userId="536d7847-4321-45c6-997a-4b9f60543789" providerId="ADAL" clId="{E7227749-8213-4794-BBB1-0C47806CC643}" dt="2025-08-08T07:28:02.006" v="11" actId="20577"/>
          <ac:spMkLst>
            <pc:docMk/>
            <pc:sldMk cId="3828024737" sldId="375"/>
            <ac:spMk id="8" creationId="{00000000-0000-0000-0000-000000000000}"/>
          </ac:spMkLst>
        </pc:spChg>
      </pc:sldChg>
      <pc:sldChg chg="addSp delSp modSp mod">
        <pc:chgData name="Kurt Jensen" userId="536d7847-4321-45c6-997a-4b9f60543789" providerId="ADAL" clId="{E7227749-8213-4794-BBB1-0C47806CC643}" dt="2025-08-08T07:31:46.745" v="104" actId="14100"/>
        <pc:sldMkLst>
          <pc:docMk/>
          <pc:sldMk cId="515124384" sldId="395"/>
        </pc:sldMkLst>
        <pc:spChg chg="add mod">
          <ac:chgData name="Kurt Jensen" userId="536d7847-4321-45c6-997a-4b9f60543789" providerId="ADAL" clId="{E7227749-8213-4794-BBB1-0C47806CC643}" dt="2025-08-08T07:31:46.745" v="104" actId="14100"/>
          <ac:spMkLst>
            <pc:docMk/>
            <pc:sldMk cId="515124384" sldId="395"/>
            <ac:spMk id="4" creationId="{3B68E293-A490-7EF1-5011-E955C50A39D8}"/>
          </ac:spMkLst>
        </pc:spChg>
        <pc:picChg chg="mod">
          <ac:chgData name="Kurt Jensen" userId="536d7847-4321-45c6-997a-4b9f60543789" providerId="ADAL" clId="{E7227749-8213-4794-BBB1-0C47806CC643}" dt="2025-08-08T07:31:07.556" v="98" actId="1076"/>
          <ac:picMkLst>
            <pc:docMk/>
            <pc:sldMk cId="515124384" sldId="395"/>
            <ac:picMk id="3" creationId="{00000000-0000-0000-0000-000000000000}"/>
          </ac:picMkLst>
        </pc:picChg>
      </pc:sldChg>
      <pc:sldChg chg="modSp mod">
        <pc:chgData name="Kurt Jensen" userId="536d7847-4321-45c6-997a-4b9f60543789" providerId="ADAL" clId="{E7227749-8213-4794-BBB1-0C47806CC643}" dt="2025-08-08T07:35:39.673" v="110" actId="20577"/>
        <pc:sldMkLst>
          <pc:docMk/>
          <pc:sldMk cId="2069843691" sldId="409"/>
        </pc:sldMkLst>
        <pc:spChg chg="mod">
          <ac:chgData name="Kurt Jensen" userId="536d7847-4321-45c6-997a-4b9f60543789" providerId="ADAL" clId="{E7227749-8213-4794-BBB1-0C47806CC643}" dt="2025-08-08T07:35:39.673" v="110" actId="20577"/>
          <ac:spMkLst>
            <pc:docMk/>
            <pc:sldMk cId="2069843691" sldId="409"/>
            <ac:spMk id="114694" creationId="{00000000-0000-0000-0000-000000000000}"/>
          </ac:spMkLst>
        </pc:spChg>
      </pc:sldChg>
      <pc:sldChg chg="modSp mod">
        <pc:chgData name="Kurt Jensen" userId="536d7847-4321-45c6-997a-4b9f60543789" providerId="ADAL" clId="{E7227749-8213-4794-BBB1-0C47806CC643}" dt="2025-08-08T07:38:00.100" v="117" actId="20577"/>
        <pc:sldMkLst>
          <pc:docMk/>
          <pc:sldMk cId="55575937" sldId="411"/>
        </pc:sldMkLst>
        <pc:spChg chg="mod">
          <ac:chgData name="Kurt Jensen" userId="536d7847-4321-45c6-997a-4b9f60543789" providerId="ADAL" clId="{E7227749-8213-4794-BBB1-0C47806CC643}" dt="2025-08-08T07:38:00.100" v="117" actId="20577"/>
          <ac:spMkLst>
            <pc:docMk/>
            <pc:sldMk cId="55575937" sldId="411"/>
            <ac:spMk id="114694" creationId="{00000000-0000-0000-0000-000000000000}"/>
          </ac:spMkLst>
        </pc:spChg>
      </pc:sldChg>
    </pc:docChg>
  </pc:docChgLst>
  <pc:docChgLst>
    <pc:chgData name="Kurt Jensen" userId="536d7847-4321-45c6-997a-4b9f60543789" providerId="ADAL" clId="{D99DCA92-A810-4A6C-A7BE-EF35977ABF8A}"/>
    <pc:docChg chg="modSld modNotesMaster modHandout">
      <pc:chgData name="Kurt Jensen" userId="536d7847-4321-45c6-997a-4b9f60543789" providerId="ADAL" clId="{D99DCA92-A810-4A6C-A7BE-EF35977ABF8A}" dt="2025-08-12T19:46:46.182" v="0"/>
      <pc:docMkLst>
        <pc:docMk/>
      </pc:docMkLst>
      <pc:sldChg chg="modNotes">
        <pc:chgData name="Kurt Jensen" userId="536d7847-4321-45c6-997a-4b9f60543789" providerId="ADAL" clId="{D99DCA92-A810-4A6C-A7BE-EF35977ABF8A}" dt="2025-08-12T19:46:46.182" v="0"/>
        <pc:sldMkLst>
          <pc:docMk/>
          <pc:sldMk cId="3058548023" sldId="334"/>
        </pc:sldMkLst>
      </pc:sldChg>
      <pc:sldChg chg="modNotes">
        <pc:chgData name="Kurt Jensen" userId="536d7847-4321-45c6-997a-4b9f60543789" providerId="ADAL" clId="{D99DCA92-A810-4A6C-A7BE-EF35977ABF8A}" dt="2025-08-12T19:46:46.182" v="0"/>
        <pc:sldMkLst>
          <pc:docMk/>
          <pc:sldMk cId="1163187054" sldId="349"/>
        </pc:sldMkLst>
      </pc:sldChg>
      <pc:sldChg chg="modNotes">
        <pc:chgData name="Kurt Jensen" userId="536d7847-4321-45c6-997a-4b9f60543789" providerId="ADAL" clId="{D99DCA92-A810-4A6C-A7BE-EF35977ABF8A}" dt="2025-08-12T19:46:46.182" v="0"/>
        <pc:sldMkLst>
          <pc:docMk/>
          <pc:sldMk cId="2475776724" sldId="350"/>
        </pc:sldMkLst>
      </pc:sldChg>
      <pc:sldChg chg="modNotes">
        <pc:chgData name="Kurt Jensen" userId="536d7847-4321-45c6-997a-4b9f60543789" providerId="ADAL" clId="{D99DCA92-A810-4A6C-A7BE-EF35977ABF8A}" dt="2025-08-12T19:46:46.182" v="0"/>
        <pc:sldMkLst>
          <pc:docMk/>
          <pc:sldMk cId="2915661118" sldId="351"/>
        </pc:sldMkLst>
      </pc:sldChg>
      <pc:sldChg chg="modNotes">
        <pc:chgData name="Kurt Jensen" userId="536d7847-4321-45c6-997a-4b9f60543789" providerId="ADAL" clId="{D99DCA92-A810-4A6C-A7BE-EF35977ABF8A}" dt="2025-08-12T19:46:46.182" v="0"/>
        <pc:sldMkLst>
          <pc:docMk/>
          <pc:sldMk cId="2812615924" sldId="353"/>
        </pc:sldMkLst>
      </pc:sldChg>
      <pc:sldChg chg="modNotes">
        <pc:chgData name="Kurt Jensen" userId="536d7847-4321-45c6-997a-4b9f60543789" providerId="ADAL" clId="{D99DCA92-A810-4A6C-A7BE-EF35977ABF8A}" dt="2025-08-12T19:46:46.182" v="0"/>
        <pc:sldMkLst>
          <pc:docMk/>
          <pc:sldMk cId="3484697228" sldId="355"/>
        </pc:sldMkLst>
      </pc:sldChg>
      <pc:sldChg chg="modNotes">
        <pc:chgData name="Kurt Jensen" userId="536d7847-4321-45c6-997a-4b9f60543789" providerId="ADAL" clId="{D99DCA92-A810-4A6C-A7BE-EF35977ABF8A}" dt="2025-08-12T19:46:46.182" v="0"/>
        <pc:sldMkLst>
          <pc:docMk/>
          <pc:sldMk cId="3521852728" sldId="356"/>
        </pc:sldMkLst>
      </pc:sldChg>
      <pc:sldChg chg="modNotes">
        <pc:chgData name="Kurt Jensen" userId="536d7847-4321-45c6-997a-4b9f60543789" providerId="ADAL" clId="{D99DCA92-A810-4A6C-A7BE-EF35977ABF8A}" dt="2025-08-12T19:46:46.182" v="0"/>
        <pc:sldMkLst>
          <pc:docMk/>
          <pc:sldMk cId="3898213086" sldId="357"/>
        </pc:sldMkLst>
      </pc:sldChg>
      <pc:sldChg chg="modNotes">
        <pc:chgData name="Kurt Jensen" userId="536d7847-4321-45c6-997a-4b9f60543789" providerId="ADAL" clId="{D99DCA92-A810-4A6C-A7BE-EF35977ABF8A}" dt="2025-08-12T19:46:46.182" v="0"/>
        <pc:sldMkLst>
          <pc:docMk/>
          <pc:sldMk cId="2380919470" sldId="358"/>
        </pc:sldMkLst>
      </pc:sldChg>
      <pc:sldChg chg="modNotes">
        <pc:chgData name="Kurt Jensen" userId="536d7847-4321-45c6-997a-4b9f60543789" providerId="ADAL" clId="{D99DCA92-A810-4A6C-A7BE-EF35977ABF8A}" dt="2025-08-12T19:46:46.182" v="0"/>
        <pc:sldMkLst>
          <pc:docMk/>
          <pc:sldMk cId="1377207305" sldId="363"/>
        </pc:sldMkLst>
      </pc:sldChg>
      <pc:sldChg chg="modNotes">
        <pc:chgData name="Kurt Jensen" userId="536d7847-4321-45c6-997a-4b9f60543789" providerId="ADAL" clId="{D99DCA92-A810-4A6C-A7BE-EF35977ABF8A}" dt="2025-08-12T19:46:46.182" v="0"/>
        <pc:sldMkLst>
          <pc:docMk/>
          <pc:sldMk cId="3828024737" sldId="375"/>
        </pc:sldMkLst>
      </pc:sldChg>
      <pc:sldChg chg="modNotes">
        <pc:chgData name="Kurt Jensen" userId="536d7847-4321-45c6-997a-4b9f60543789" providerId="ADAL" clId="{D99DCA92-A810-4A6C-A7BE-EF35977ABF8A}" dt="2025-08-12T19:46:46.182" v="0"/>
        <pc:sldMkLst>
          <pc:docMk/>
          <pc:sldMk cId="1277551437" sldId="391"/>
        </pc:sldMkLst>
      </pc:sldChg>
      <pc:sldChg chg="modNotes">
        <pc:chgData name="Kurt Jensen" userId="536d7847-4321-45c6-997a-4b9f60543789" providerId="ADAL" clId="{D99DCA92-A810-4A6C-A7BE-EF35977ABF8A}" dt="2025-08-12T19:46:46.182" v="0"/>
        <pc:sldMkLst>
          <pc:docMk/>
          <pc:sldMk cId="515124384" sldId="395"/>
        </pc:sldMkLst>
      </pc:sldChg>
      <pc:sldChg chg="modNotes">
        <pc:chgData name="Kurt Jensen" userId="536d7847-4321-45c6-997a-4b9f60543789" providerId="ADAL" clId="{D99DCA92-A810-4A6C-A7BE-EF35977ABF8A}" dt="2025-08-12T19:46:46.182" v="0"/>
        <pc:sldMkLst>
          <pc:docMk/>
          <pc:sldMk cId="3397066879" sldId="399"/>
        </pc:sldMkLst>
      </pc:sldChg>
      <pc:sldChg chg="modNotes">
        <pc:chgData name="Kurt Jensen" userId="536d7847-4321-45c6-997a-4b9f60543789" providerId="ADAL" clId="{D99DCA92-A810-4A6C-A7BE-EF35977ABF8A}" dt="2025-08-12T19:46:46.182" v="0"/>
        <pc:sldMkLst>
          <pc:docMk/>
          <pc:sldMk cId="2020030925" sldId="400"/>
        </pc:sldMkLst>
      </pc:sldChg>
      <pc:sldChg chg="modNotes">
        <pc:chgData name="Kurt Jensen" userId="536d7847-4321-45c6-997a-4b9f60543789" providerId="ADAL" clId="{D99DCA92-A810-4A6C-A7BE-EF35977ABF8A}" dt="2025-08-12T19:46:46.182" v="0"/>
        <pc:sldMkLst>
          <pc:docMk/>
          <pc:sldMk cId="3340409577" sldId="402"/>
        </pc:sldMkLst>
      </pc:sldChg>
      <pc:sldChg chg="modNotes">
        <pc:chgData name="Kurt Jensen" userId="536d7847-4321-45c6-997a-4b9f60543789" providerId="ADAL" clId="{D99DCA92-A810-4A6C-A7BE-EF35977ABF8A}" dt="2025-08-12T19:46:46.182" v="0"/>
        <pc:sldMkLst>
          <pc:docMk/>
          <pc:sldMk cId="2119926176" sldId="404"/>
        </pc:sldMkLst>
      </pc:sldChg>
      <pc:sldChg chg="modNotes">
        <pc:chgData name="Kurt Jensen" userId="536d7847-4321-45c6-997a-4b9f60543789" providerId="ADAL" clId="{D99DCA92-A810-4A6C-A7BE-EF35977ABF8A}" dt="2025-08-12T19:46:46.182" v="0"/>
        <pc:sldMkLst>
          <pc:docMk/>
          <pc:sldMk cId="3550247379" sldId="405"/>
        </pc:sldMkLst>
      </pc:sldChg>
      <pc:sldChg chg="modNotes">
        <pc:chgData name="Kurt Jensen" userId="536d7847-4321-45c6-997a-4b9f60543789" providerId="ADAL" clId="{D99DCA92-A810-4A6C-A7BE-EF35977ABF8A}" dt="2025-08-12T19:46:46.182" v="0"/>
        <pc:sldMkLst>
          <pc:docMk/>
          <pc:sldMk cId="2530443455" sldId="40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2" y="0"/>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142819" y="0"/>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algn="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2" y="9119838"/>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142819" y="9119838"/>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algn="r" defTabSz="990369">
              <a:defRPr sz="1300">
                <a:solidFill>
                  <a:schemeClr val="tx1"/>
                </a:solidFill>
                <a:latin typeface="Times New Roman" pitchFamily="18" charset="0"/>
              </a:defRPr>
            </a:lvl1pPr>
          </a:lstStyle>
          <a:p>
            <a:pPr>
              <a:defRPr/>
            </a:pPr>
            <a:fld id="{39B72E09-9C15-4F53-91FA-378928BEE7AC}" type="slidenum">
              <a:rPr lang="da-DK" altLang="da-DK"/>
              <a:pPr>
                <a:defRPr/>
              </a:pPr>
              <a:t>‹nr.›</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2" y="0"/>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144537" y="0"/>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algn="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75591" y="4560685"/>
            <a:ext cx="5364022" cy="4320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2" y="9121371"/>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144537" y="9121371"/>
            <a:ext cx="3170664" cy="47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algn="r" defTabSz="990369">
              <a:defRPr sz="1300" b="1">
                <a:solidFill>
                  <a:srgbClr val="CC0000"/>
                </a:solidFill>
                <a:latin typeface="Times New Roman" pitchFamily="18" charset="0"/>
              </a:defRPr>
            </a:lvl1pPr>
          </a:lstStyle>
          <a:p>
            <a:pPr>
              <a:defRPr/>
            </a:pPr>
            <a:fld id="{E392DC24-3004-4372-BE92-7F24D50BA456}" type="slidenum">
              <a:rPr lang="da-DK" altLang="da-DK"/>
              <a:pPr>
                <a:defRPr/>
              </a:pPr>
              <a:t>‹nr.›</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1258888" y="720725"/>
            <a:ext cx="4797425" cy="3598863"/>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1258888" y="720725"/>
            <a:ext cx="4797425" cy="3598863"/>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1258888" y="720725"/>
            <a:ext cx="4797425" cy="3598863"/>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1258888" y="720725"/>
            <a:ext cx="4797425" cy="3598863"/>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1258888" y="720725"/>
            <a:ext cx="4797425" cy="3598863"/>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1258888" y="720725"/>
            <a:ext cx="4797425" cy="3598863"/>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1258888" y="720725"/>
            <a:ext cx="4797425" cy="3598863"/>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1258888" y="720725"/>
            <a:ext cx="4797425" cy="3598863"/>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1258888" y="720725"/>
            <a:ext cx="4797425" cy="3598863"/>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1258888" y="720725"/>
            <a:ext cx="4797425" cy="3598863"/>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1258888" y="720725"/>
            <a:ext cx="4797425" cy="3598863"/>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1258888" y="720725"/>
            <a:ext cx="4797425" cy="3598863"/>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1258888" y="720725"/>
            <a:ext cx="4797425" cy="3598863"/>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1258888" y="720725"/>
            <a:ext cx="4797425" cy="3598863"/>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1258888" y="720725"/>
            <a:ext cx="4797425" cy="3598863"/>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1258888" y="720725"/>
            <a:ext cx="4797425" cy="3598863"/>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1258888" y="720725"/>
            <a:ext cx="4797425" cy="3598863"/>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1258888" y="720725"/>
            <a:ext cx="4797425" cy="3598863"/>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1258888" y="720725"/>
            <a:ext cx="4797425" cy="3598863"/>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‹nr.›</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Content Placeholder 2"/>
          <p:cNvSpPr>
            <a:spLocks noGrp="1"/>
          </p:cNvSpPr>
          <p:nvPr>
            <p:ph idx="1"/>
          </p:nvPr>
        </p:nvSpPr>
        <p:spPr/>
        <p:txBody>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‹nr.›</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a:t>Click to edit Master text styles</a:t>
            </a:r>
          </a:p>
          <a:p>
            <a:pPr lvl="1"/>
            <a:r>
              <a:rPr lang="da-DK"/>
              <a:t>Second level</a:t>
            </a:r>
          </a:p>
          <a:p>
            <a:pPr lvl="2"/>
            <a:r>
              <a:rPr lang="da-DK"/>
              <a:t>Third level</a:t>
            </a:r>
          </a:p>
          <a:p>
            <a:pPr lvl="3"/>
            <a:r>
              <a:rPr lang="da-DK"/>
              <a:t>Fourth level</a:t>
            </a:r>
          </a:p>
          <a:p>
            <a:pPr lvl="4"/>
            <a:r>
              <a:rPr lang="da-DK"/>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‹nr.›</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‹nr.›</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‹nr.›</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‹nr.›</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Introduktion til Programmering </a:t>
            </a:r>
          </a:p>
        </p:txBody>
      </p:sp>
      <p:sp>
        <p:nvSpPr>
          <p:cNvPr id="8" name="Content Placeholder 2"/>
          <p:cNvSpPr txBox="1">
            <a:spLocks/>
          </p:cNvSpPr>
          <p:nvPr/>
        </p:nvSpPr>
        <p:spPr bwMode="auto">
          <a:xfrm>
            <a:off x="459225" y="1052736"/>
            <a:ext cx="8577271"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spcBef>
                <a:spcPts val="1200"/>
              </a:spcBef>
            </a:pPr>
            <a:r>
              <a:rPr lang="da-DK" altLang="da-DK" sz="2000" dirty="0"/>
              <a:t>Jeg hedder Kurt Jensen og er professor på Institut for Datalogi</a:t>
            </a:r>
          </a:p>
          <a:p>
            <a:pPr marL="728663" lvl="1" indent="-271463">
              <a:spcBef>
                <a:spcPts val="600"/>
              </a:spcBef>
            </a:pPr>
            <a:r>
              <a:rPr lang="da-DK" altLang="da-DK" sz="1800" dirty="0"/>
              <a:t>Jeg har undervist i "Introduktion til programmering" gennem rigtigt mange år (med tilsammen 4.000 studerende)</a:t>
            </a:r>
          </a:p>
          <a:p>
            <a:pPr marL="728663" lvl="1" indent="-271463">
              <a:spcBef>
                <a:spcPts val="600"/>
              </a:spcBef>
            </a:pPr>
            <a:r>
              <a:rPr lang="da-DK" altLang="da-DK" sz="1800" dirty="0"/>
              <a:t>Derudover har jeg i næsten 20 år været leder af instituttet</a:t>
            </a:r>
          </a:p>
          <a:p>
            <a:pPr marL="728663" lvl="1" indent="-271463">
              <a:spcBef>
                <a:spcPts val="600"/>
              </a:spcBef>
            </a:pPr>
            <a:r>
              <a:rPr lang="da-DK" altLang="da-DK" sz="1800" dirty="0"/>
              <a:t>Det er jeg ikke længere, så nu kan jeg lave andre</a:t>
            </a:r>
            <a:br>
              <a:rPr lang="da-DK" altLang="da-DK" sz="1800" dirty="0"/>
            </a:br>
            <a:r>
              <a:rPr lang="da-DK" altLang="da-DK" sz="1800" dirty="0"/>
              <a:t>sjove og interessante ting som f.eks. at undervise jer</a:t>
            </a:r>
          </a:p>
          <a:p>
            <a:pPr marL="728663" lvl="1" indent="-271463">
              <a:spcBef>
                <a:spcPts val="600"/>
              </a:spcBef>
            </a:pPr>
            <a:r>
              <a:rPr lang="da-DK" altLang="da-DK" sz="1800" dirty="0"/>
              <a:t>I kan Google mig ved at skrive "Kurt Jensen au"</a:t>
            </a:r>
          </a:p>
          <a:p>
            <a:pPr marL="271463" lvl="1" indent="-271463">
              <a:spcBef>
                <a:spcPts val="1800"/>
              </a:spcBef>
              <a:buChar char="•"/>
            </a:pPr>
            <a:r>
              <a:rPr lang="da-DK" altLang="da-DK" b="1" dirty="0">
                <a:solidFill>
                  <a:srgbClr val="A50021"/>
                </a:solidFill>
              </a:rPr>
              <a:t>Kurset har ca. 150 studerende fordelt på 7 øvelseshold</a:t>
            </a:r>
          </a:p>
          <a:p>
            <a:pPr marL="728663" lvl="1" indent="-271463">
              <a:spcBef>
                <a:spcPts val="300"/>
              </a:spcBef>
            </a:pPr>
            <a:r>
              <a:rPr lang="da-DK" altLang="da-DK" sz="1800" dirty="0"/>
              <a:t>5 hold med nye studerende på datalogi bacheloren (DA1-DA5)</a:t>
            </a:r>
          </a:p>
          <a:p>
            <a:pPr marL="728663" lvl="1" indent="-271463">
              <a:spcBef>
                <a:spcPts val="300"/>
              </a:spcBef>
            </a:pPr>
            <a:r>
              <a:rPr lang="da-DK" altLang="da-DK" sz="1800" dirty="0"/>
              <a:t>1 hold med nye studerende på it bacheloren (IT eller IT1)</a:t>
            </a:r>
          </a:p>
          <a:p>
            <a:pPr marL="728663" lvl="1" indent="-271463">
              <a:spcBef>
                <a:spcPts val="300"/>
              </a:spcBef>
            </a:pPr>
            <a:r>
              <a:rPr lang="da-DK" altLang="da-DK" sz="1800" dirty="0"/>
              <a:t>1 hold med ældre studerende fra andre studieretninger (Mix)</a:t>
            </a:r>
            <a:endParaRPr lang="da-DK" altLang="da-DK" sz="2000" dirty="0"/>
          </a:p>
          <a:p>
            <a:pPr marL="271463" indent="-271463">
              <a:spcBef>
                <a:spcPts val="1200"/>
              </a:spcBef>
            </a:pPr>
            <a:r>
              <a:rPr lang="da-DK" altLang="da-DK" sz="2000" dirty="0"/>
              <a:t>Til at hjælpe mig har jeg 10 studenterinstruktorer</a:t>
            </a:r>
          </a:p>
          <a:p>
            <a:pPr marL="728663" lvl="1" indent="-271463">
              <a:spcBef>
                <a:spcPts val="300"/>
              </a:spcBef>
            </a:pPr>
            <a:r>
              <a:rPr lang="da-DK" altLang="da-DK" sz="1800" dirty="0"/>
              <a:t>Primært 2. og 3. års studerende på datalogi og it-produktudvikling</a:t>
            </a:r>
            <a:br>
              <a:rPr lang="da-DK" altLang="da-DK" dirty="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194768" y="1788056"/>
            <a:ext cx="1494166" cy="1707618"/>
          </a:xfrm>
          <a:prstGeom prst="rect">
            <a:avLst/>
          </a:prstGeom>
        </p:spPr>
      </p:pic>
    </p:spTree>
    <p:extLst>
      <p:ext uri="{BB962C8B-B14F-4D97-AF65-F5344CB8AC3E}">
        <p14:creationId xmlns:p14="http://schemas.microsoft.com/office/powerpoint/2010/main" val="3828024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Sudoku opgaver</a:t>
            </a:r>
            <a:endParaRPr lang="da-DK" sz="3200" kern="0" dirty="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a:t>Afprøv systematisk alle muligheder</a:t>
            </a:r>
            <a:br>
              <a:rPr lang="da-DK" altLang="da-DK" sz="2000" kern="0" dirty="0"/>
            </a:br>
            <a:r>
              <a:rPr lang="da-DK" altLang="da-DK" sz="2000" dirty="0"/>
              <a:t>(ved hjælp af strategi nummer 2)</a:t>
            </a:r>
            <a:endParaRPr lang="da-DK" altLang="da-DK" sz="2000" kern="0" dirty="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a:t>Enten finder vi en løsning</a:t>
            </a:r>
          </a:p>
          <a:p>
            <a:pPr eaLnBrk="1" hangingPunct="1">
              <a:defRPr/>
            </a:pPr>
            <a:r>
              <a:rPr lang="da-DK" altLang="da-DK" sz="1600" b="1" dirty="0"/>
              <a:t>(i en af de blå trekanter) eller</a:t>
            </a:r>
          </a:p>
          <a:p>
            <a:pPr eaLnBrk="1" hangingPunct="1">
              <a:defRPr/>
            </a:pPr>
            <a:r>
              <a:rPr lang="da-DK" altLang="da-DK" sz="1600" b="1" dirty="0"/>
              <a:t>også har vi vist, at der ikke</a:t>
            </a:r>
          </a:p>
          <a:p>
            <a:pPr eaLnBrk="1" hangingPunct="1">
              <a:defRPr/>
            </a:pPr>
            <a:r>
              <a:rPr lang="da-DK" altLang="da-DK" sz="1600" b="1" dirty="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a:t> De mulige ”vejvalg” udgør et træ</a:t>
            </a:r>
          </a:p>
          <a:p>
            <a:pPr eaLnBrk="1" hangingPunct="1">
              <a:defRPr/>
            </a:pPr>
            <a:r>
              <a:rPr lang="da-DK" altLang="da-DK" sz="1050" b="1" dirty="0"/>
              <a:t> </a:t>
            </a:r>
          </a:p>
          <a:p>
            <a:pPr eaLnBrk="1" hangingPunct="1">
              <a:defRPr/>
            </a:pPr>
            <a:endParaRPr lang="da-DK" altLang="da-DK" sz="1600" b="1" dirty="0"/>
          </a:p>
          <a:p>
            <a:pPr eaLnBrk="1" hangingPunct="1">
              <a:defRPr/>
            </a:pPr>
            <a:endParaRPr lang="da-DK" altLang="da-DK" sz="1600" b="1" dirty="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a:t>R</a:t>
            </a:r>
            <a:r>
              <a:rPr lang="da-DK" altLang="da-DK" sz="1800" b="1" spc="-80" dirty="0"/>
              <a:t>oden er foroven, forgreningerne i </a:t>
            </a:r>
            <a:r>
              <a:rPr lang="da-DK" altLang="da-DK" sz="1800" b="1" dirty="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a:solidFill>
                  <a:schemeClr val="tx1"/>
                </a:solidFill>
                <a:latin typeface="Courier New" pitchFamily="49" charset="0"/>
              </a:rPr>
              <a:t>prøvAlleMuligheder</a:t>
            </a:r>
            <a:r>
              <a:rPr lang="da-DK" altLang="da-DK" sz="1600" b="1" dirty="0">
                <a:solidFill>
                  <a:schemeClr val="tx1"/>
                </a:solidFill>
                <a:latin typeface="Courier New" pitchFamily="49" charset="0"/>
              </a:rPr>
              <a:t>() {</a:t>
            </a:r>
          </a:p>
          <a:p>
            <a:pPr eaLnBrk="1" hangingPunct="1">
              <a:defRPr/>
            </a:pPr>
            <a:r>
              <a:rPr lang="da-DK" altLang="da-DK" sz="1600" b="1" dirty="0">
                <a:solidFill>
                  <a:schemeClr val="tx1"/>
                </a:solidFill>
                <a:latin typeface="Courier New" pitchFamily="49" charset="0"/>
              </a:rPr>
              <a:t>  </a:t>
            </a:r>
            <a:r>
              <a:rPr lang="da-DK" altLang="da-DK" sz="1600" b="1" dirty="0">
                <a:solidFill>
                  <a:srgbClr val="7030A0"/>
                </a:solidFill>
                <a:latin typeface="Courier New" pitchFamily="49" charset="0"/>
              </a:rPr>
              <a:t>HVIS</a:t>
            </a:r>
            <a:r>
              <a:rPr lang="da-DK" altLang="da-DK" sz="1600" b="1" dirty="0">
                <a:solidFill>
                  <a:schemeClr val="tx1"/>
                </a:solidFill>
                <a:latin typeface="Courier New" pitchFamily="49" charset="0"/>
              </a:rPr>
              <a:t> alle felter er udfyldt {</a:t>
            </a:r>
          </a:p>
          <a:p>
            <a:pPr eaLnBrk="1" hangingPunct="1">
              <a:defRPr/>
            </a:pPr>
            <a:r>
              <a:rPr lang="da-DK" altLang="da-DK" sz="1600" b="1" dirty="0">
                <a:solidFill>
                  <a:schemeClr val="tx1"/>
                </a:solidFill>
                <a:latin typeface="Courier New" pitchFamily="49" charset="0"/>
              </a:rPr>
              <a:t>    udskriv løsning</a:t>
            </a:r>
          </a:p>
          <a:p>
            <a:pPr eaLnBrk="1" hangingPunct="1">
              <a:defRPr/>
            </a:pPr>
            <a:r>
              <a:rPr lang="da-DK" altLang="da-DK" sz="1600" b="1" dirty="0">
                <a:solidFill>
                  <a:schemeClr val="tx1"/>
                </a:solidFill>
                <a:latin typeface="Courier New" pitchFamily="49" charset="0"/>
              </a:rPr>
              <a:t>  }</a:t>
            </a:r>
          </a:p>
          <a:p>
            <a:pPr eaLnBrk="1" hangingPunct="1">
              <a:defRPr/>
            </a:pPr>
            <a:r>
              <a:rPr lang="da-DK" altLang="da-DK" sz="1600" b="1" dirty="0">
                <a:solidFill>
                  <a:schemeClr val="tx1"/>
                </a:solidFill>
                <a:latin typeface="Courier New" pitchFamily="49" charset="0"/>
              </a:rPr>
              <a:t>  </a:t>
            </a:r>
            <a:r>
              <a:rPr lang="da-DK" altLang="da-DK" sz="1600" b="1" dirty="0">
                <a:solidFill>
                  <a:srgbClr val="7030A0"/>
                </a:solidFill>
                <a:latin typeface="Courier New" pitchFamily="49" charset="0"/>
              </a:rPr>
              <a:t>ELLERS </a:t>
            </a:r>
            <a:r>
              <a:rPr lang="da-DK" altLang="da-DK" sz="1600" b="1" dirty="0">
                <a:solidFill>
                  <a:schemeClr val="tx1"/>
                </a:solidFill>
                <a:latin typeface="Courier New" pitchFamily="49" charset="0"/>
              </a:rPr>
              <a:t>{</a:t>
            </a:r>
          </a:p>
          <a:p>
            <a:pPr eaLnBrk="1" hangingPunct="1">
              <a:defRPr/>
            </a:pPr>
            <a:r>
              <a:rPr lang="da-DK" altLang="da-DK" sz="1600" b="1" dirty="0">
                <a:solidFill>
                  <a:schemeClr val="tx1"/>
                </a:solidFill>
                <a:latin typeface="Courier New" pitchFamily="49" charset="0"/>
              </a:rPr>
              <a:t>    husk nuværende felt</a:t>
            </a:r>
          </a:p>
          <a:p>
            <a:pPr eaLnBrk="1" hangingPunct="1">
              <a:defRPr/>
            </a:pPr>
            <a:r>
              <a:rPr lang="da-DK" altLang="da-DK" sz="1600" b="1" dirty="0">
                <a:solidFill>
                  <a:schemeClr val="tx1"/>
                </a:solidFill>
                <a:latin typeface="Courier New" pitchFamily="49" charset="0"/>
              </a:rPr>
              <a:t>    gå til næste tomme felt</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a:solidFill>
                  <a:srgbClr val="7030A0"/>
                </a:solidFill>
                <a:latin typeface="Courier New" pitchFamily="49" charset="0"/>
              </a:rPr>
              <a:t>FOR</a:t>
            </a:r>
            <a:r>
              <a:rPr lang="da-DK" altLang="da-DK" sz="1600" b="1" dirty="0">
                <a:solidFill>
                  <a:schemeClr val="tx1"/>
                </a:solidFill>
                <a:latin typeface="Courier New" pitchFamily="49" charset="0"/>
              </a:rPr>
              <a:t> hvert ciffer c {</a:t>
            </a:r>
          </a:p>
          <a:p>
            <a:pPr eaLnBrk="1" hangingPunct="1">
              <a:defRPr/>
            </a:pPr>
            <a:r>
              <a:rPr lang="da-DK" altLang="da-DK" sz="1600" b="1" dirty="0">
                <a:solidFill>
                  <a:schemeClr val="tx1"/>
                </a:solidFill>
                <a:latin typeface="Courier New" pitchFamily="49" charset="0"/>
              </a:rPr>
              <a:t>      </a:t>
            </a:r>
            <a:r>
              <a:rPr lang="da-DK" altLang="da-DK" sz="1600" b="1" dirty="0">
                <a:solidFill>
                  <a:srgbClr val="7030A0"/>
                </a:solidFill>
                <a:latin typeface="Courier New" pitchFamily="49" charset="0"/>
              </a:rPr>
              <a:t>HVIS</a:t>
            </a:r>
            <a:r>
              <a:rPr lang="da-DK" altLang="da-DK" sz="1600" b="1" dirty="0">
                <a:solidFill>
                  <a:schemeClr val="tx1"/>
                </a:solidFill>
                <a:latin typeface="Courier New" pitchFamily="49" charset="0"/>
              </a:rPr>
              <a:t> c kan bruges {</a:t>
            </a:r>
          </a:p>
          <a:p>
            <a:pPr eaLnBrk="1" hangingPunct="1">
              <a:defRPr/>
            </a:pPr>
            <a:r>
              <a:rPr lang="da-DK" altLang="da-DK" sz="1600" b="1" dirty="0">
                <a:solidFill>
                  <a:schemeClr val="tx1"/>
                </a:solidFill>
                <a:latin typeface="Courier New" pitchFamily="49" charset="0"/>
              </a:rPr>
              <a:t>        indsæt c i felt</a:t>
            </a:r>
          </a:p>
          <a:p>
            <a:pPr eaLnBrk="1" hangingPunct="1">
              <a:defRPr/>
            </a:pPr>
            <a:r>
              <a:rPr lang="da-DK" altLang="da-DK" sz="1600" b="1" dirty="0">
                <a:solidFill>
                  <a:schemeClr val="tx1"/>
                </a:solidFill>
                <a:latin typeface="Courier New" pitchFamily="49" charset="0"/>
              </a:rPr>
              <a:t>        </a:t>
            </a:r>
            <a:r>
              <a:rPr lang="da-DK" altLang="da-DK" sz="1600" b="1" dirty="0" err="1">
                <a:solidFill>
                  <a:schemeClr val="tx1"/>
                </a:solidFill>
                <a:latin typeface="Courier New" pitchFamily="49" charset="0"/>
              </a:rPr>
              <a:t>prøvAlleMuligheder</a:t>
            </a:r>
            <a:r>
              <a:rPr lang="da-DK" altLang="da-DK" sz="1600" b="1" dirty="0">
                <a:solidFill>
                  <a:schemeClr val="tx1"/>
                </a:solidFill>
                <a:latin typeface="Courier New" pitchFamily="49" charset="0"/>
              </a:rPr>
              <a:t>()</a:t>
            </a:r>
          </a:p>
          <a:p>
            <a:pPr eaLnBrk="1" hangingPunct="1">
              <a:defRPr/>
            </a:pPr>
            <a:r>
              <a:rPr lang="da-DK" altLang="da-DK" sz="1600" b="1" dirty="0">
                <a:solidFill>
                  <a:schemeClr val="tx1"/>
                </a:solidFill>
                <a:latin typeface="Courier New" pitchFamily="49" charset="0"/>
              </a:rPr>
              <a:t>      }</a:t>
            </a:r>
          </a:p>
          <a:p>
            <a:pPr eaLnBrk="1" hangingPunct="1">
              <a:defRPr/>
            </a:pPr>
            <a:r>
              <a:rPr lang="da-DK" altLang="da-DK" sz="1600" b="1" dirty="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a:solidFill>
                  <a:srgbClr val="0000CC"/>
                </a:solidFill>
                <a:latin typeface="Courier New" pitchFamily="49" charset="0"/>
              </a:rPr>
              <a:t>// </a:t>
            </a:r>
            <a:r>
              <a:rPr lang="da-DK" altLang="da-DK" sz="1600" b="1" dirty="0" err="1">
                <a:solidFill>
                  <a:srgbClr val="0000CC"/>
                </a:solidFill>
                <a:latin typeface="Courier New" pitchFamily="49" charset="0"/>
              </a:rPr>
              <a:t>backtrack</a:t>
            </a:r>
            <a:endParaRPr lang="da-DK" altLang="da-DK" sz="1600" b="1" dirty="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fjern sidst indsatte ciffer</a:t>
            </a:r>
          </a:p>
          <a:p>
            <a:pPr eaLnBrk="1" hangingPunct="1">
              <a:defRPr/>
            </a:pPr>
            <a:r>
              <a:rPr lang="da-DK" altLang="da-DK" sz="1600" b="1" dirty="0">
                <a:solidFill>
                  <a:schemeClr val="tx1"/>
                </a:solidFill>
                <a:latin typeface="Courier New" pitchFamily="49" charset="0"/>
              </a:rPr>
              <a:t>    gå tilbage til forrige felt</a:t>
            </a:r>
          </a:p>
          <a:p>
            <a:pPr eaLnBrk="1" hangingPunct="1">
              <a:defRPr/>
            </a:pPr>
            <a:r>
              <a:rPr lang="da-DK" altLang="da-DK" sz="1600" b="1" dirty="0">
                <a:solidFill>
                  <a:schemeClr val="tx1"/>
                </a:solidFill>
                <a:latin typeface="Courier New" pitchFamily="49" charset="0"/>
              </a:rPr>
              <a:t>  }</a:t>
            </a:r>
          </a:p>
          <a:p>
            <a:pPr eaLnBrk="1" hangingPunct="1">
              <a:defRPr/>
            </a:pPr>
            <a:r>
              <a:rPr lang="da-DK" altLang="da-DK" sz="1600" b="1" dirty="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p:spPr>
        <p:txBody>
          <a:bodyPr wrap="none">
            <a:spAutoFit/>
          </a:bodyPr>
          <a:lstStyle/>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tryAll</a:t>
            </a:r>
            <a:r>
              <a:rPr lang="da-DK" sz="1600" b="1" dirty="0">
                <a:solidFill>
                  <a:srgbClr val="0000CC"/>
                </a:solidFill>
                <a:latin typeface="Courier New" charset="0"/>
                <a:ea typeface="ＭＳ Ｐゴシック" charset="0"/>
              </a:rPr>
              <a:t>()</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 </a:t>
            </a:r>
            <a:r>
              <a:rPr lang="da-DK" sz="1600" b="1" dirty="0" err="1">
                <a:solidFill>
                  <a:srgbClr val="0000CC"/>
                </a:solidFill>
                <a:latin typeface="Courier New" charset="0"/>
                <a:ea typeface="ＭＳ Ｐゴシック" charset="0"/>
              </a:rPr>
              <a:t>currentField</a:t>
            </a:r>
            <a:r>
              <a:rPr lang="da-DK" sz="1600" b="1" dirty="0">
                <a:solidFill>
                  <a:srgbClr val="0000CC"/>
                </a:solidFill>
                <a:latin typeface="Courier New" charset="0"/>
                <a:ea typeface="ＭＳ Ｐゴシック" charset="0"/>
              </a:rPr>
              <a:t>()</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advanceToNextField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promising</a:t>
            </a:r>
            <a:r>
              <a:rPr lang="da-DK" sz="1600" b="1" dirty="0">
                <a:solidFill>
                  <a:srgbClr val="0000CC"/>
                </a:solidFill>
                <a:latin typeface="Courier New" charset="0"/>
                <a:ea typeface="ＭＳ Ｐゴシック" charset="0"/>
              </a:rPr>
              <a:t>(c)</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setFieldValue</a:t>
            </a:r>
            <a:r>
              <a:rPr lang="da-DK" sz="1600" b="1" dirty="0">
                <a:solidFill>
                  <a:srgbClr val="0000CC"/>
                </a:solidFill>
                <a:latin typeface="Courier New" charset="0"/>
                <a:ea typeface="ＭＳ Ｐゴシック" charset="0"/>
              </a:rPr>
              <a:t>(c)</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tryAll</a:t>
            </a:r>
            <a:r>
              <a:rPr lang="da-DK" sz="1600" b="1" dirty="0">
                <a:solidFill>
                  <a:srgbClr val="0000CC"/>
                </a:solidFill>
                <a:latin typeface="Courier New" charset="0"/>
                <a:ea typeface="ＭＳ Ｐゴシック" charset="0"/>
              </a:rPr>
              <a:t>()</a:t>
            </a: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p:spPr>
        <p:txBody>
          <a:bodyPr wrap="none">
            <a:spAutoFit/>
          </a:bodyPr>
          <a:lstStyle/>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setToField</a:t>
            </a:r>
            <a:r>
              <a:rPr lang="da-DK" sz="1600" b="1" dirty="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a:t>Rekursion</a:t>
            </a:r>
            <a:endParaRPr lang="da-DK" altLang="da-DK" sz="1600" b="1" dirty="0"/>
          </a:p>
          <a:p>
            <a:pPr marL="176213" indent="-176213" eaLnBrk="1" hangingPunct="1">
              <a:buFont typeface="Arial" panose="020B0604020202020204" pitchFamily="34" charset="0"/>
              <a:buChar char="•"/>
              <a:defRPr/>
            </a:pPr>
            <a:r>
              <a:rPr lang="da-DK" altLang="da-DK" sz="1600" b="1" dirty="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a:solidFill>
                  <a:srgbClr val="7030A0"/>
                </a:solidFill>
                <a:latin typeface="Courier New" charset="0"/>
                <a:ea typeface="ＭＳ Ｐゴシック" charset="0"/>
              </a:rPr>
              <a:t>if</a:t>
            </a:r>
            <a:r>
              <a:rPr lang="da-DK" sz="1600" b="1" dirty="0">
                <a:solidFill>
                  <a:schemeClr val="tx1"/>
                </a:solidFill>
                <a:latin typeface="Courier New" charset="0"/>
                <a:ea typeface="ＭＳ Ｐゴシック" charset="0"/>
              </a:rPr>
              <a:t>(</a:t>
            </a:r>
            <a:r>
              <a:rPr lang="da-DK" sz="800" b="1" dirty="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err="1">
                <a:solidFill>
                  <a:srgbClr val="7030A0"/>
                </a:solidFill>
                <a:latin typeface="Courier New" charset="0"/>
                <a:ea typeface="ＭＳ Ｐゴシック" charset="0"/>
              </a:rPr>
              <a:t>else</a:t>
            </a:r>
            <a:r>
              <a:rPr lang="da-DK" sz="1600" b="1" dirty="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a:solidFill>
                  <a:srgbClr val="0000CC"/>
                </a:solidFill>
                <a:latin typeface="Courier New" charset="0"/>
                <a:ea typeface="ＭＳ Ｐゴシック" charset="0"/>
              </a:rPr>
              <a:t>// try all </a:t>
            </a:r>
            <a:r>
              <a:rPr lang="da-DK" sz="1600" b="1" dirty="0" err="1">
                <a:solidFill>
                  <a:srgbClr val="0000CC"/>
                </a:solidFill>
                <a:latin typeface="Courier New" charset="0"/>
                <a:ea typeface="ＭＳ Ｐゴシック" charset="0"/>
              </a:rPr>
              <a:t>values</a:t>
            </a:r>
            <a:r>
              <a:rPr lang="da-DK" sz="1600" b="1" dirty="0">
                <a:solidFill>
                  <a:srgbClr val="0000CC"/>
                </a:solidFill>
                <a:latin typeface="Courier New" charset="0"/>
                <a:ea typeface="ＭＳ Ｐゴシック" charset="0"/>
              </a:rPr>
              <a:t> 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a:solidFill>
                  <a:schemeClr val="tx1"/>
                </a:solidFill>
                <a:latin typeface="Courier New" charset="0"/>
                <a:ea typeface="ＭＳ Ｐゴシック" charset="0"/>
              </a:rPr>
              <a:t>g.advanceToNextField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a:solidFill>
                  <a:srgbClr val="7030A0"/>
                </a:solidFill>
                <a:latin typeface="Courier New" charset="0"/>
                <a:ea typeface="ＭＳ Ｐゴシック" charset="0"/>
              </a:rPr>
              <a:t>for</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a:solidFill>
                  <a:schemeClr val="tx1"/>
                </a:solidFill>
                <a:latin typeface="Courier New" charset="0"/>
                <a:ea typeface="ＭＳ Ｐゴシック" charset="0"/>
              </a:rPr>
              <a:t>c = 1; c &lt;= 9;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a:solidFill>
                  <a:srgbClr val="7030A0"/>
                </a:solidFill>
                <a:latin typeface="Courier New" charset="0"/>
                <a:ea typeface="ＭＳ Ｐゴシック" charset="0"/>
              </a:rPr>
              <a:t>if</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err="1">
                <a:solidFill>
                  <a:schemeClr val="tx1"/>
                </a:solidFill>
                <a:latin typeface="Courier New" charset="0"/>
                <a:ea typeface="ＭＳ Ｐゴシック" charset="0"/>
              </a:rPr>
              <a:t>g.promising</a:t>
            </a:r>
            <a:r>
              <a:rPr lang="da-DK" sz="1600" b="1" dirty="0">
                <a:solidFill>
                  <a:schemeClr val="tx1"/>
                </a:solidFill>
                <a:latin typeface="Courier New" charset="0"/>
                <a:ea typeface="ＭＳ Ｐゴシック" charset="0"/>
              </a:rPr>
              <a:t>(c)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a:solidFill>
                  <a:schemeClr val="tx1"/>
                </a:solidFill>
                <a:latin typeface="Courier New" charset="0"/>
                <a:ea typeface="ＭＳ Ｐゴシック" charset="0"/>
              </a:rPr>
              <a:t>g.setFieldValue</a:t>
            </a:r>
            <a:r>
              <a:rPr lang="da-DK" sz="1600" b="1" dirty="0">
                <a:solidFill>
                  <a:schemeClr val="tx1"/>
                </a:solidFill>
                <a:latin typeface="Courier New" charset="0"/>
                <a:ea typeface="ＭＳ Ｐゴシック" charset="0"/>
              </a:rPr>
              <a:t>(c);</a:t>
            </a:r>
          </a:p>
          <a:p>
            <a:pPr>
              <a:defRPr/>
            </a:pPr>
            <a:r>
              <a:rPr lang="da-DK" sz="1600" b="1" dirty="0">
                <a:solidFill>
                  <a:schemeClr val="tx1"/>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backtrack</a:t>
            </a:r>
            <a:r>
              <a:rPr lang="da-DK" sz="1600" b="1" dirty="0">
                <a:solidFill>
                  <a:srgbClr val="0000CC"/>
                </a:solidFill>
                <a:latin typeface="Courier New" charset="0"/>
                <a:ea typeface="ＭＳ Ｐゴシック" charset="0"/>
              </a:rPr>
              <a:t> 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a:solidFill>
                  <a:schemeClr val="tx1"/>
                </a:solidFill>
                <a:latin typeface="Courier New" charset="0"/>
                <a:ea typeface="ＭＳ Ｐゴシック" charset="0"/>
              </a:rPr>
              <a:t>g.setToField</a:t>
            </a:r>
            <a:r>
              <a:rPr lang="da-DK" sz="1600" b="1" dirty="0">
                <a:solidFill>
                  <a:schemeClr val="tx1"/>
                </a:solidFill>
                <a:latin typeface="Courier New" charset="0"/>
                <a:ea typeface="ＭＳ Ｐゴシック" charset="0"/>
              </a:rPr>
              <a:t>(</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a:t>Computerens styrker</a:t>
            </a:r>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a:ea typeface="ＭＳ Ｐゴシック" pitchFamily="34" charset="-128"/>
                <a:cs typeface="+mn-cs"/>
              </a:rPr>
              <a:t>lagre 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muligheder</a:t>
            </a:r>
            <a:br>
              <a:rPr lang="da-DK" altLang="da-DK" sz="1800" kern="1200" dirty="0">
                <a:ea typeface="ＭＳ Ｐゴシック" pitchFamily="34" charset="-128"/>
                <a:cs typeface="+mn-cs"/>
              </a:rPr>
            </a:br>
            <a:r>
              <a:rPr lang="da-DK" altLang="da-DK" sz="1800" kern="1200" dirty="0">
                <a:ea typeface="ＭＳ Ｐゴシック" pitchFamily="34" charset="-128"/>
                <a:cs typeface="+mn-cs"/>
              </a:rPr>
              <a:t>og 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fejl</a:t>
            </a:r>
          </a:p>
          <a:p>
            <a:pPr lvl="1" eaLnBrk="1" hangingPunct="1">
              <a:defRPr/>
            </a:pPr>
            <a:r>
              <a:rPr lang="da-DK" altLang="da-DK" sz="1800" kern="1200" dirty="0">
                <a:ea typeface="ＭＳ Ｐゴシック" pitchFamily="34" charset="-128"/>
                <a:cs typeface="+mn-cs"/>
              </a:rPr>
              <a:t>hvis den er programmeret korrekt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a:t>En computer er en </a:t>
            </a:r>
            <a:r>
              <a:rPr lang="da-DK" altLang="da-DK" sz="2000" kern="0" dirty="0">
                <a:solidFill>
                  <a:srgbClr val="008000"/>
                </a:solidFill>
              </a:rPr>
              <a:t>generel maskine,</a:t>
            </a:r>
            <a:r>
              <a:rPr lang="da-DK" altLang="da-DK" sz="2000" kern="0" dirty="0"/>
              <a:t> der kan </a:t>
            </a:r>
            <a:r>
              <a:rPr lang="da-DK" altLang="da-DK" sz="2000" kern="0" dirty="0">
                <a:solidFill>
                  <a:srgbClr val="008000"/>
                </a:solidFill>
              </a:rPr>
              <a:t>programmeres</a:t>
            </a:r>
            <a:r>
              <a:rPr lang="da-DK" altLang="da-DK" sz="2000" kern="0" dirty="0"/>
              <a:t> til at gøre forskellige ting</a:t>
            </a:r>
          </a:p>
          <a:p>
            <a:pPr lvl="1" eaLnBrk="1" hangingPunct="1">
              <a:defRPr/>
            </a:pPr>
            <a:r>
              <a:rPr lang="da-DK" altLang="da-DK" sz="1800" dirty="0">
                <a:ea typeface="ＭＳ Ｐゴシック" pitchFamily="34" charset="-128"/>
              </a:rPr>
              <a:t>Computer + Sudoku-program  =  Sudoku-maskine</a:t>
            </a:r>
          </a:p>
          <a:p>
            <a:pPr lvl="1" eaLnBrk="1" hangingPunct="1">
              <a:defRPr/>
            </a:pPr>
            <a:r>
              <a:rPr lang="da-DK" altLang="da-DK" sz="1800" dirty="0">
                <a:ea typeface="ＭＳ Ｐゴシック" pitchFamily="34" charset="-128"/>
              </a:rPr>
              <a:t>Computer + Skak-program = Skak-maskine</a:t>
            </a: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a:solidFill>
                  <a:srgbClr val="000066"/>
                </a:solidFill>
              </a:rPr>
              <a:t>tekstbehandling, pengeautomat,</a:t>
            </a:r>
            <a:br>
              <a:rPr lang="da-DK" altLang="da-DK" sz="1600" b="0" dirty="0">
                <a:solidFill>
                  <a:srgbClr val="000066"/>
                </a:solidFill>
              </a:rPr>
            </a:br>
            <a:r>
              <a:rPr lang="da-DK" altLang="da-DK" sz="1600" b="0" dirty="0">
                <a:solidFill>
                  <a:srgbClr val="000066"/>
                </a:solidFill>
              </a:rPr>
              <a:t>Facebook,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a:ea typeface="ＭＳ Ｐゴシック" pitchFamily="34" charset="-128"/>
              </a:rPr>
              <a:t>Lag på lag:</a:t>
            </a: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a:t>Operativsystem</a:t>
                </a:r>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a:cs typeface="+mj-cs"/>
              </a:rPr>
              <a:t>En </a:t>
            </a:r>
            <a:r>
              <a:rPr lang="da-DK" sz="3200" noProof="0" dirty="0" err="1">
                <a:cs typeface="+mj-cs"/>
              </a:rPr>
              <a:t>Sudoku</a:t>
            </a:r>
            <a:r>
              <a:rPr lang="da-DK" sz="3200" noProof="0" dirty="0">
                <a:cs typeface="+mj-cs"/>
              </a:rPr>
              <a:t>-maskine</a:t>
            </a:r>
          </a:p>
        </p:txBody>
      </p:sp>
      <p:grpSp>
        <p:nvGrpSpPr>
          <p:cNvPr id="22533" name="Group 23"/>
          <p:cNvGrpSpPr>
            <a:grpSpLocks/>
          </p:cNvGrpSpPr>
          <p:nvPr/>
        </p:nvGrpSpPr>
        <p:grpSpPr bwMode="auto">
          <a:xfrm>
            <a:off x="661064" y="5565577"/>
            <a:ext cx="1800225" cy="413320"/>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a:t>Operativsystem</a:t>
              </a:r>
            </a:p>
          </p:txBody>
        </p:sp>
      </p:grpSp>
      <p:grpSp>
        <p:nvGrpSpPr>
          <p:cNvPr id="22534" name="Group 24"/>
          <p:cNvGrpSpPr>
            <a:grpSpLocks/>
          </p:cNvGrpSpPr>
          <p:nvPr/>
        </p:nvGrpSpPr>
        <p:grpSpPr bwMode="auto">
          <a:xfrm>
            <a:off x="661064" y="4714049"/>
            <a:ext cx="1800225" cy="393846"/>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221088"/>
            <a:ext cx="1800225" cy="393846"/>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683226"/>
            <a:ext cx="1800225" cy="393846"/>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61063" y="1191392"/>
            <a:ext cx="1794684" cy="2346077"/>
          </a:xfrm>
          <a:prstGeom prst="rect">
            <a:avLst/>
          </a:prstGeom>
          <a:solidFill>
            <a:srgbClr val="FFFFCC"/>
          </a:solidFill>
          <a:ln w="25400" cap="flat" cmpd="sng" algn="ctr">
            <a:solidFill>
              <a:srgbClr val="000066"/>
            </a:solidFill>
            <a:prstDash val="solid"/>
            <a:round/>
            <a:headEnd type="none" w="med" len="med"/>
            <a:tailEnd type="none" w="med" len="med"/>
          </a:ln>
          <a:effec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756829" y="2186844"/>
            <a:ext cx="1660525" cy="369887"/>
          </a:xfrm>
          <a:prstGeom prst="rect">
            <a:avLst/>
          </a:prstGeom>
          <a:solidFill>
            <a:srgbClr val="FFFFCC"/>
          </a:solidFill>
          <a:ln>
            <a:noFill/>
          </a:ln>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a:t>Sudoko</a:t>
            </a:r>
            <a:r>
              <a:rPr lang="da-DK" altLang="da-DK" sz="1800" dirty="0"/>
              <a:t>-løser</a:t>
            </a:r>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38661" y="2221151"/>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p:spPr>
          <p:txBody>
            <a:bodyPr wrap="square">
              <a:spAutoFit/>
            </a:bodyPr>
            <a:lstStyle/>
            <a:p>
              <a:pPr>
                <a:defRPr/>
              </a:pPr>
              <a:r>
                <a:rPr lang="da-DK" sz="1400" b="1" dirty="0" err="1">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a:solidFill>
                    <a:srgbClr val="008000"/>
                  </a:solidFill>
                  <a:latin typeface="Courier New" charset="0"/>
                  <a:ea typeface="ＭＳ Ｐゴシック" charset="0"/>
                </a:rPr>
                <a:t>advanceToNextField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promising</a:t>
              </a:r>
              <a:r>
                <a:rPr lang="da-DK" sz="1400" b="1" dirty="0">
                  <a:solidFill>
                    <a:srgbClr val="008000"/>
                  </a:solidFill>
                  <a:latin typeface="Courier New" charset="0"/>
                  <a:ea typeface="ＭＳ Ｐゴシック" charset="0"/>
                </a:rPr>
                <a:t>(c)</a:t>
              </a:r>
            </a:p>
            <a:p>
              <a:pPr>
                <a:defRPr/>
              </a:pPr>
              <a:r>
                <a:rPr lang="da-DK" sz="1400" b="1" dirty="0" err="1">
                  <a:solidFill>
                    <a:srgbClr val="008000"/>
                  </a:solidFill>
                  <a:latin typeface="Courier New" charset="0"/>
                  <a:ea typeface="ＭＳ Ｐゴシック" charset="0"/>
                </a:rPr>
                <a:t>setFieldValue</a:t>
              </a:r>
              <a:r>
                <a:rPr lang="da-DK" sz="1400" b="1" dirty="0">
                  <a:solidFill>
                    <a:srgbClr val="008000"/>
                  </a:solidFill>
                  <a:latin typeface="Courier New" charset="0"/>
                  <a:ea typeface="ＭＳ Ｐゴシック" charset="0"/>
                </a:rPr>
                <a:t>(c)</a:t>
              </a:r>
            </a:p>
            <a:p>
              <a:pPr>
                <a:defRPr/>
              </a:pPr>
              <a:r>
                <a:rPr lang="da-DK" sz="1400" b="1" spc="-60" dirty="0" err="1">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a:solidFill>
                    <a:srgbClr val="008000"/>
                  </a:solidFill>
                  <a:latin typeface="Courier New" charset="0"/>
                  <a:ea typeface="ＭＳ Ｐゴシック" charset="0"/>
                </a:rPr>
                <a:t>()</a:t>
              </a: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34107"/>
            <a:ext cx="1800225" cy="436878"/>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a:t>Computer</a:t>
              </a:r>
            </a:p>
          </p:txBody>
        </p:sp>
      </p:grpSp>
      <p:grpSp>
        <p:nvGrpSpPr>
          <p:cNvPr id="53" name="Group 52"/>
          <p:cNvGrpSpPr/>
          <p:nvPr/>
        </p:nvGrpSpPr>
        <p:grpSpPr>
          <a:xfrm>
            <a:off x="5345587" y="1733866"/>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p:spPr>
          <p:txBody>
            <a:bodyPr wrap="none">
              <a:spAutoFit/>
            </a:bodyPr>
            <a:lstStyle/>
            <a:p>
              <a:pPr>
                <a:defRPr/>
              </a:pPr>
              <a:r>
                <a:rPr lang="da-DK" sz="1400" b="1" dirty="0" err="1">
                  <a:solidFill>
                    <a:srgbClr val="008000"/>
                  </a:solidFill>
                  <a:latin typeface="Courier New" charset="0"/>
                  <a:ea typeface="ＭＳ Ｐゴシック" charset="0"/>
                </a:rPr>
                <a:t>tryAll</a:t>
              </a:r>
              <a:r>
                <a:rPr lang="da-DK" sz="1400" b="1" dirty="0">
                  <a:solidFill>
                    <a:srgbClr val="008000"/>
                  </a:solidFill>
                  <a:latin typeface="Courier New" charset="0"/>
                  <a:ea typeface="ＭＳ Ｐゴシック" charset="0"/>
                </a:rPr>
                <a:t>()</a:t>
              </a: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66657" y="2655270"/>
            <a:ext cx="1779893" cy="389142"/>
            <a:chOff x="5868144" y="4559642"/>
            <a:chExt cx="1779869" cy="527655"/>
          </a:xfrm>
          <a:solidFill>
            <a:srgbClr val="FFFFCC"/>
          </a:solidFill>
        </p:grpSpPr>
        <p:sp>
          <p:nvSpPr>
            <p:cNvPr id="27" name="Rectangle 26"/>
            <p:cNvSpPr/>
            <p:nvPr/>
          </p:nvSpPr>
          <p:spPr bwMode="auto">
            <a:xfrm>
              <a:off x="5868144" y="4559642"/>
              <a:ext cx="1779869" cy="5276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28228" y="4587889"/>
              <a:ext cx="663955" cy="338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Field</a:t>
              </a:r>
            </a:p>
          </p:txBody>
        </p:sp>
      </p:grpSp>
      <p:grpSp>
        <p:nvGrpSpPr>
          <p:cNvPr id="29" name="Group 26"/>
          <p:cNvGrpSpPr>
            <a:grpSpLocks/>
          </p:cNvGrpSpPr>
          <p:nvPr/>
        </p:nvGrpSpPr>
        <p:grpSpPr bwMode="auto">
          <a:xfrm>
            <a:off x="3573327" y="1191392"/>
            <a:ext cx="1800225" cy="412010"/>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Driver</a:t>
              </a:r>
            </a:p>
          </p:txBody>
        </p:sp>
      </p:grpSp>
      <p:sp>
        <p:nvSpPr>
          <p:cNvPr id="34" name="Rectangle 33"/>
          <p:cNvSpPr/>
          <p:nvPr/>
        </p:nvSpPr>
        <p:spPr bwMode="auto">
          <a:xfrm>
            <a:off x="3419871" y="1079023"/>
            <a:ext cx="2087287" cy="2589457"/>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56705" y="2186844"/>
            <a:ext cx="1800225" cy="356736"/>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55184" y="4000029"/>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Grid</a:t>
              </a:r>
            </a:p>
          </p:txBody>
        </p:sp>
      </p:grpSp>
      <p:grpSp>
        <p:nvGrpSpPr>
          <p:cNvPr id="38" name="Group 28"/>
          <p:cNvGrpSpPr>
            <a:grpSpLocks/>
          </p:cNvGrpSpPr>
          <p:nvPr/>
        </p:nvGrpSpPr>
        <p:grpSpPr bwMode="auto">
          <a:xfrm>
            <a:off x="3559490" y="1691952"/>
            <a:ext cx="1800225" cy="391602"/>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124036" y="320378"/>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a:solidFill>
                  <a:srgbClr val="0000CC"/>
                </a:solidFill>
              </a:rPr>
              <a:t>Hvert lag bruger metoder (services), der er stillet til </a:t>
            </a:r>
            <a:r>
              <a:rPr lang="da-DK" altLang="da-DK" sz="1400" spc="-60" dirty="0">
                <a:solidFill>
                  <a:srgbClr val="0000CC"/>
                </a:solidFill>
              </a:rPr>
              <a:t>rådighed af de underliggende lag</a:t>
            </a: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p:spPr>
          <p:txBody>
            <a:bodyPr wrap="square">
              <a:spAutoFit/>
            </a:bodyPr>
            <a:lstStyle/>
            <a:p>
              <a:pPr>
                <a:defRPr/>
              </a:pPr>
              <a:r>
                <a:rPr lang="da-DK" sz="1400" b="1" dirty="0">
                  <a:solidFill>
                    <a:srgbClr val="008000"/>
                  </a:solidFill>
                  <a:latin typeface="Courier New" charset="0"/>
                  <a:ea typeface="ＭＳ Ｐゴシック" charset="0"/>
                </a:rPr>
                <a:t>run()</a:t>
              </a: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773227"/>
            <a:ext cx="1800647" cy="2997758"/>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a:t>Operativsystem</a:t>
                </a:r>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a:t>Computer</a:t>
                </a:r>
              </a:p>
            </p:txBody>
          </p:sp>
        </p:grpSp>
        <p:sp>
          <p:nvSpPr>
            <p:cNvPr id="80" name="TextBox 22"/>
            <p:cNvSpPr txBox="1">
              <a:spLocks noChangeArrowheads="1"/>
            </p:cNvSpPr>
            <p:nvPr/>
          </p:nvSpPr>
          <p:spPr bwMode="auto">
            <a:xfrm rot="16200000">
              <a:off x="4172425" y="5951183"/>
              <a:ext cx="441325" cy="400050"/>
            </a:xfrm>
            <a:prstGeom prst="rect">
              <a:avLst/>
            </a:prstGeom>
            <a:noFill/>
            <a:ln>
              <a:noFill/>
            </a:ln>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73552" y="2654077"/>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pic>
        <p:nvPicPr>
          <p:cNvPr id="4" name="Picture 3"/>
          <p:cNvPicPr>
            <a:picLocks noChangeAspect="1"/>
          </p:cNvPicPr>
          <p:nvPr/>
        </p:nvPicPr>
        <p:blipFill>
          <a:blip r:embed="rId3"/>
          <a:stretch>
            <a:fillRect/>
          </a:stretch>
        </p:blipFill>
        <p:spPr>
          <a:xfrm>
            <a:off x="5507159" y="4366464"/>
            <a:ext cx="3096057" cy="2467319"/>
          </a:xfrm>
          <a:prstGeom prst="rect">
            <a:avLst/>
          </a:prstGeom>
        </p:spPr>
      </p:pic>
      <p:grpSp>
        <p:nvGrpSpPr>
          <p:cNvPr id="82" name="Group 81"/>
          <p:cNvGrpSpPr>
            <a:grpSpLocks/>
          </p:cNvGrpSpPr>
          <p:nvPr/>
        </p:nvGrpSpPr>
        <p:grpSpPr bwMode="auto">
          <a:xfrm>
            <a:off x="3569471" y="3149069"/>
            <a:ext cx="1787461" cy="413922"/>
            <a:chOff x="5868144" y="4559642"/>
            <a:chExt cx="1787436" cy="561255"/>
          </a:xfrm>
          <a:solidFill>
            <a:srgbClr val="FFFFCC"/>
          </a:solidFill>
        </p:grpSpPr>
        <p:sp>
          <p:nvSpPr>
            <p:cNvPr id="85" name="Rectangle 84"/>
            <p:cNvSpPr/>
            <p:nvPr/>
          </p:nvSpPr>
          <p:spPr bwMode="auto">
            <a:xfrm>
              <a:off x="5868144" y="4559642"/>
              <a:ext cx="1787436" cy="5612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86" name="TextBox 17"/>
            <p:cNvSpPr txBox="1">
              <a:spLocks noChangeArrowheads="1"/>
            </p:cNvSpPr>
            <p:nvPr/>
          </p:nvSpPr>
          <p:spPr bwMode="auto">
            <a:xfrm>
              <a:off x="6121128" y="4588688"/>
              <a:ext cx="1397594" cy="4590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err="1"/>
                <a:t>GridReader</a:t>
              </a:r>
              <a:endParaRPr lang="en-US" altLang="da-DK" sz="1600" dirty="0"/>
            </a:p>
          </p:txBody>
        </p:sp>
      </p:grpSp>
      <p:grpSp>
        <p:nvGrpSpPr>
          <p:cNvPr id="87" name="Group 86"/>
          <p:cNvGrpSpPr/>
          <p:nvPr/>
        </p:nvGrpSpPr>
        <p:grpSpPr>
          <a:xfrm>
            <a:off x="5391094" y="3137070"/>
            <a:ext cx="1325018" cy="525401"/>
            <a:chOff x="5394979" y="369112"/>
            <a:chExt cx="1325018" cy="525401"/>
          </a:xfrm>
        </p:grpSpPr>
        <p:sp>
          <p:nvSpPr>
            <p:cNvPr id="88" name="Text Box 11"/>
            <p:cNvSpPr txBox="1">
              <a:spLocks noChangeArrowheads="1"/>
            </p:cNvSpPr>
            <p:nvPr/>
          </p:nvSpPr>
          <p:spPr bwMode="auto">
            <a:xfrm>
              <a:off x="5800020" y="369112"/>
              <a:ext cx="919977"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Indlæs fra fil</a:t>
              </a:r>
            </a:p>
          </p:txBody>
        </p:sp>
        <p:sp>
          <p:nvSpPr>
            <p:cNvPr id="89"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a:ea typeface="ＭＳ Ｐゴシック" pitchFamily="34" charset="-128"/>
              </a:rPr>
              <a:t>Hvis min bil går i stykker</a:t>
            </a:r>
          </a:p>
          <a:p>
            <a:pPr lvl="1" eaLnBrk="1" hangingPunct="1">
              <a:spcBef>
                <a:spcPts val="600"/>
              </a:spcBef>
            </a:pPr>
            <a:r>
              <a:rPr lang="da-DK" altLang="da-DK" sz="1800" noProof="0" dirty="0">
                <a:ea typeface="ＭＳ Ｐゴシック" pitchFamily="34" charset="-128"/>
              </a:rPr>
              <a:t>Jeg henvender mig på et autoværksted og</a:t>
            </a:r>
            <a:br>
              <a:rPr lang="da-DK" altLang="da-DK" sz="1800" noProof="0" dirty="0">
                <a:ea typeface="ＭＳ Ｐゴシック" pitchFamily="34" charset="-128"/>
              </a:rPr>
            </a:br>
            <a:r>
              <a:rPr lang="da-DK" altLang="da-DK" sz="1800" noProof="0" dirty="0">
                <a:ea typeface="ＭＳ Ｐゴシック" pitchFamily="34" charset="-128"/>
              </a:rPr>
              <a:t>forklarer dem hvad problemet er</a:t>
            </a:r>
          </a:p>
          <a:p>
            <a:pPr lvl="1" eaLnBrk="1" hangingPunct="1">
              <a:spcBef>
                <a:spcPts val="600"/>
              </a:spcBef>
            </a:pPr>
            <a:r>
              <a:rPr lang="da-DK" altLang="da-DK" sz="1800" noProof="0" dirty="0">
                <a:ea typeface="ＭＳ Ｐゴシック" pitchFamily="34" charset="-128"/>
              </a:rPr>
              <a:t>Jeg overlader bilen til værkstedet og får</a:t>
            </a:r>
            <a:br>
              <a:rPr lang="da-DK" altLang="da-DK" sz="1800" noProof="0" dirty="0">
                <a:ea typeface="ＭＳ Ｐゴシック" pitchFamily="34" charset="-128"/>
              </a:rPr>
            </a:br>
            <a:r>
              <a:rPr lang="da-DK" altLang="da-DK" sz="1800" noProof="0" dirty="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a:ea typeface="ＭＳ Ｐゴシック" pitchFamily="34" charset="-128"/>
              </a:rPr>
              <a:t>Hvad har jeg gjort for at løse mit problem?</a:t>
            </a:r>
          </a:p>
          <a:p>
            <a:pPr lvl="1" eaLnBrk="1" hangingPunct="1">
              <a:spcBef>
                <a:spcPts val="600"/>
              </a:spcBef>
            </a:pPr>
            <a:r>
              <a:rPr lang="da-DK" altLang="da-DK" sz="1800" kern="0" dirty="0">
                <a:ea typeface="ＭＳ Ｐゴシック" pitchFamily="34" charset="-128"/>
              </a:rPr>
              <a:t>Fundet en passende </a:t>
            </a:r>
            <a:r>
              <a:rPr lang="da-DK" altLang="da-DK" sz="1800" b="1" kern="0" dirty="0">
                <a:solidFill>
                  <a:srgbClr val="008000"/>
                </a:solidFill>
                <a:ea typeface="ＭＳ Ｐゴシック" pitchFamily="34" charset="-128"/>
              </a:rPr>
              <a:t>agent</a:t>
            </a:r>
            <a:r>
              <a:rPr lang="da-DK" altLang="da-DK" sz="1800" kern="0" dirty="0">
                <a:solidFill>
                  <a:srgbClr val="008000"/>
                </a:solidFill>
                <a:ea typeface="ＭＳ Ｐゴシック" pitchFamily="34" charset="-128"/>
              </a:rPr>
              <a:t> </a:t>
            </a:r>
            <a:r>
              <a:rPr lang="da-DK" altLang="da-DK" sz="1800" kern="0" dirty="0">
                <a:ea typeface="ＭＳ Ｐゴシック" pitchFamily="34" charset="-128"/>
              </a:rPr>
              <a:t>eller </a:t>
            </a:r>
            <a:r>
              <a:rPr lang="da-DK" altLang="da-DK" sz="1800" b="1" kern="0" dirty="0">
                <a:solidFill>
                  <a:srgbClr val="008000"/>
                </a:solidFill>
                <a:ea typeface="ＭＳ Ｐゴシック" pitchFamily="34" charset="-128"/>
              </a:rPr>
              <a:t>serviceudbyder</a:t>
            </a:r>
          </a:p>
          <a:p>
            <a:pPr lvl="1" eaLnBrk="1" hangingPunct="1">
              <a:spcBef>
                <a:spcPts val="600"/>
              </a:spcBef>
            </a:pPr>
            <a:r>
              <a:rPr lang="da-DK" altLang="da-DK" sz="1800" kern="0" dirty="0">
                <a:ea typeface="ＭＳ Ｐゴシック" pitchFamily="34" charset="-128"/>
              </a:rPr>
              <a:t>Overbragt agenten en meddelelse om mit problem</a:t>
            </a:r>
          </a:p>
          <a:p>
            <a:pPr lvl="1" eaLnBrk="1" hangingPunct="1">
              <a:spcBef>
                <a:spcPts val="600"/>
              </a:spcBef>
            </a:pPr>
            <a:r>
              <a:rPr lang="da-DK" altLang="da-DK" sz="1800" kern="0" dirty="0">
                <a:ea typeface="ＭＳ Ｐゴシック" pitchFamily="34" charset="-128"/>
              </a:rPr>
              <a:t>Det er herefter agentens ansvar at løse problemet på mine vegne</a:t>
            </a:r>
          </a:p>
          <a:p>
            <a:pPr lvl="1" eaLnBrk="1" hangingPunct="1">
              <a:spcBef>
                <a:spcPts val="600"/>
              </a:spcBef>
            </a:pPr>
            <a:r>
              <a:rPr lang="da-DK" altLang="da-DK" sz="1800" kern="0" dirty="0">
                <a:ea typeface="ＭＳ Ｐゴシック" pitchFamily="34" charset="-128"/>
              </a:rPr>
              <a:t>Agenten har en </a:t>
            </a:r>
            <a:r>
              <a:rPr lang="da-DK" altLang="da-DK" sz="1800" b="1" kern="0" dirty="0">
                <a:solidFill>
                  <a:srgbClr val="008000"/>
                </a:solidFill>
                <a:ea typeface="ＭＳ Ｐゴシック" pitchFamily="34" charset="-128"/>
              </a:rPr>
              <a:t>metode</a:t>
            </a:r>
            <a:r>
              <a:rPr lang="da-DK" altLang="da-DK" sz="1800" kern="0" dirty="0">
                <a:solidFill>
                  <a:srgbClr val="FF0000"/>
                </a:solidFill>
                <a:ea typeface="ＭＳ Ｐゴシック" pitchFamily="34" charset="-128"/>
              </a:rPr>
              <a:t> </a:t>
            </a:r>
            <a:r>
              <a:rPr lang="da-DK" altLang="da-DK" sz="1800" kern="0" dirty="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a:ea typeface="ＭＳ Ｐゴシック" pitchFamily="34" charset="-128"/>
              </a:rPr>
              <a:t>Samme princip hvis jeg skal sende blomster til min farmor i Svendborg</a:t>
            </a:r>
          </a:p>
          <a:p>
            <a:pPr lvl="4" eaLnBrk="1" hangingPunct="1"/>
            <a:endParaRPr lang="da-DK" altLang="da-DK" sz="1100" noProof="0" dirty="0">
              <a:latin typeface="Times New Roman" pitchFamily="18" charset="0"/>
              <a:ea typeface="ＭＳ Ｐゴシック" pitchFamily="34" charset="-128"/>
            </a:endParaRPr>
          </a:p>
          <a:p>
            <a:pPr lvl="1" eaLnBrk="1" hangingPunct="1"/>
            <a:r>
              <a:rPr lang="da-DK" altLang="da-DK" sz="1800" noProof="0" dirty="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a:latin typeface="Times New Roman" pitchFamily="18" charset="0"/>
              <a:ea typeface="ＭＳ Ｐゴシック" pitchFamily="34" charset="-128"/>
            </a:endParaRPr>
          </a:p>
          <a:p>
            <a:pPr lvl="1" eaLnBrk="1" hangingPunct="1"/>
            <a:r>
              <a:rPr lang="da-DK" altLang="da-DK" sz="1800" noProof="0" dirty="0">
                <a:ea typeface="ＭＳ Ｐゴシック" pitchFamily="34" charset="-128"/>
              </a:rPr>
              <a:t>Formodentlig ved at blomsterhandleren </a:t>
            </a:r>
            <a:br>
              <a:rPr lang="da-DK" altLang="da-DK" sz="1800" noProof="0" dirty="0">
                <a:ea typeface="ＭＳ Ｐゴシック" pitchFamily="34" charset="-128"/>
              </a:rPr>
            </a:br>
            <a:r>
              <a:rPr lang="da-DK" altLang="da-DK" sz="1800" noProof="0" dirty="0">
                <a:ea typeface="ＭＳ Ｐゴシック" pitchFamily="34" charset="-128"/>
              </a:rPr>
              <a:t>videregiver min meddelelse til en</a:t>
            </a:r>
            <a:br>
              <a:rPr lang="da-DK" altLang="da-DK" sz="1800" noProof="0" dirty="0">
                <a:ea typeface="ＭＳ Ｐゴシック" pitchFamily="34" charset="-128"/>
              </a:rPr>
            </a:br>
            <a:r>
              <a:rPr lang="da-DK" altLang="da-DK" sz="1800" noProof="0" dirty="0">
                <a:ea typeface="ＭＳ Ｐゴシック" pitchFamily="34" charset="-128"/>
              </a:rPr>
              <a:t>blomsterhandler i Svendborg, der sørger </a:t>
            </a:r>
            <a:br>
              <a:rPr lang="da-DK" altLang="da-DK" sz="1800" noProof="0" dirty="0">
                <a:ea typeface="ＭＳ Ｐゴシック" pitchFamily="34" charset="-128"/>
              </a:rPr>
            </a:br>
            <a:r>
              <a:rPr lang="da-DK" altLang="da-DK" sz="1800" noProof="0" dirty="0">
                <a:ea typeface="ＭＳ Ｐゴシック" pitchFamily="34" charset="-128"/>
              </a:rPr>
              <a:t>for at fremskaffe blomsterne, binde en</a:t>
            </a:r>
            <a:br>
              <a:rPr lang="da-DK" altLang="da-DK" sz="1800" noProof="0" dirty="0">
                <a:ea typeface="ＭＳ Ｐゴシック" pitchFamily="34" charset="-128"/>
              </a:rPr>
            </a:br>
            <a:r>
              <a:rPr lang="da-DK" altLang="da-DK" sz="1800" noProof="0" dirty="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a:ea typeface="ＭＳ Ｐゴシック" pitchFamily="34" charset="-128"/>
              </a:rPr>
              <a:t>Løsning af problemet er agentens ansvar</a:t>
            </a:r>
            <a:endParaRPr lang="da-DK" altLang="da-DK" sz="2000" noProof="0" dirty="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fremgangsmåde (metode) til at løse et problem</a:t>
            </a:r>
          </a:p>
          <a:p>
            <a:pPr lvl="1" eaLnBrk="1" hangingPunct="1">
              <a:spcBef>
                <a:spcPts val="600"/>
              </a:spcBef>
            </a:pPr>
            <a:r>
              <a:rPr lang="da-DK" altLang="da-DK" sz="1800" dirty="0">
                <a:ea typeface="ＭＳ Ｐゴシック" pitchFamily="34" charset="-128"/>
              </a:rPr>
              <a:t>De skal blot levere en løsning på den type service, de tilbyder</a:t>
            </a:r>
          </a:p>
          <a:p>
            <a:pPr lvl="1" eaLnBrk="1" hangingPunct="1">
              <a:spcBef>
                <a:spcPts val="600"/>
              </a:spcBef>
            </a:pPr>
            <a:r>
              <a:rPr lang="da-DK" altLang="da-DK" sz="1800" dirty="0">
                <a:ea typeface="ＭＳ Ｐゴシック" pitchFamily="34" charset="-128"/>
              </a:rPr>
              <a:t>Det giver stor fleksibilitet, at vi andre ikke blander os i agenters måde at løse problemerne på</a:t>
            </a:r>
          </a:p>
          <a:p>
            <a:pPr lvl="1" eaLnBrk="1" hangingPunct="1">
              <a:spcBef>
                <a:spcPts val="600"/>
              </a:spcBef>
            </a:pPr>
            <a:endParaRPr lang="da-DK" altLang="da-DK" sz="1800" noProof="0" dirty="0">
              <a:ea typeface="ＭＳ Ｐゴシック" pitchFamily="34" charset="-128"/>
            </a:endParaRPr>
          </a:p>
          <a:p>
            <a:pPr lvl="4" eaLnBrk="1" hangingPunct="1"/>
            <a:endParaRPr lang="da-DK" altLang="da-DK" sz="1100" noProof="0" dirty="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a:solidFill>
                  <a:srgbClr val="A50021"/>
                </a:solidFill>
                <a:ea typeface="ＭＳ Ｐゴシック" pitchFamily="34" charset="-128"/>
                <a:cs typeface="ＭＳ Ｐゴシック" pitchFamily="-106" charset="-128"/>
              </a:rPr>
              <a:t>Der er forskellige slags agenter</a:t>
            </a:r>
            <a:endParaRPr lang="da-DK" altLang="da-DK" sz="1800" b="1" kern="0" dirty="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på autoværkstedet med mit blomsterproblem, ville de have svaret, at de ikke har nogen metode til at løse det problem</a:t>
            </a:r>
          </a:p>
          <a:p>
            <a:pPr lvl="1" eaLnBrk="1" hangingPunct="1">
              <a:spcBef>
                <a:spcPts val="600"/>
              </a:spcBef>
            </a:pPr>
            <a:r>
              <a:rPr lang="da-DK" altLang="da-DK" sz="1800" dirty="0">
                <a:ea typeface="ＭＳ Ｐゴシック" pitchFamily="34" charset="-128"/>
              </a:rPr>
              <a:t>Omvendt kan blomsterhandleren ikke reparere biler</a:t>
            </a:r>
          </a:p>
        </p:txBody>
      </p:sp>
    </p:spTree>
    <p:extLst>
      <p:ext uri="{BB962C8B-B14F-4D97-AF65-F5344CB8AC3E}">
        <p14:creationId xmlns:p14="http://schemas.microsoft.com/office/powerpoint/2010/main" val="2915661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a:solidFill>
                  <a:srgbClr val="A50021"/>
                </a:solidFill>
                <a:ea typeface="ＭＳ Ｐゴシック" pitchFamily="34" charset="-128"/>
                <a:cs typeface="ＭＳ Ｐゴシック" charset="0"/>
              </a:rPr>
              <a:t>Webserver</a:t>
            </a:r>
          </a:p>
          <a:p>
            <a:pPr lvl="1" eaLnBrk="1" hangingPunct="1">
              <a:spcBef>
                <a:spcPts val="600"/>
              </a:spcBef>
            </a:pPr>
            <a:r>
              <a:rPr lang="da-DK" altLang="da-DK" sz="1800" dirty="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opbevare og tilgå filer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Facebook</a:t>
            </a:r>
          </a:p>
          <a:p>
            <a:pPr lvl="1" eaLnBrk="1" hangingPunct="1">
              <a:spcBef>
                <a:spcPts val="400"/>
              </a:spcBef>
            </a:pPr>
            <a:r>
              <a:rPr lang="da-DK" altLang="da-DK" sz="1800" dirty="0">
                <a:ea typeface="ＭＳ Ｐゴシック" pitchFamily="34" charset="-128"/>
              </a:rPr>
              <a:t>Giver mulighed for at kommunikere med sine venner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Agenter /servere gør normalt ikke noget af sig selv</a:t>
            </a:r>
          </a:p>
          <a:p>
            <a:pPr lvl="1" eaLnBrk="1" hangingPunct="1">
              <a:spcBef>
                <a:spcPts val="400"/>
              </a:spcBef>
            </a:pPr>
            <a:r>
              <a:rPr lang="da-DK" altLang="da-DK" sz="1800" dirty="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a:ea typeface="ＭＳ Ｐゴシック" pitchFamily="34" charset="-128"/>
              </a:rPr>
              <a:t>De kan dog også selv igangsætte handlingssekvenser (Facebook!)</a:t>
            </a:r>
            <a:endParaRPr lang="da-DK" altLang="da-DK" sz="1100" noProof="0" dirty="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a:ea typeface="ＭＳ Ｐゴシック" pitchFamily="34" charset="-128"/>
              </a:rPr>
              <a:t>Mange forskellige diagramtyper</a:t>
            </a:r>
          </a:p>
          <a:p>
            <a:pPr lvl="1" eaLnBrk="1" hangingPunct="1"/>
            <a:r>
              <a:rPr lang="da-DK" altLang="da-DK" sz="1800" b="1" noProof="0" dirty="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a:solidFill>
                  <a:srgbClr val="008000"/>
                </a:solidFill>
                <a:ea typeface="ＭＳ Ｐゴシック" pitchFamily="34" charset="-128"/>
              </a:rPr>
              <a:t>Objektdiagrammer</a:t>
            </a:r>
            <a:r>
              <a:rPr lang="da-DK" altLang="da-DK" sz="1800" dirty="0">
                <a:ea typeface="ＭＳ Ｐゴシック" pitchFamily="34" charset="-128"/>
              </a:rPr>
              <a:t> (introduceres i en senere forelæsning)</a:t>
            </a:r>
          </a:p>
          <a:p>
            <a:pPr lvl="1" eaLnBrk="1" hangingPunct="1"/>
            <a:r>
              <a:rPr lang="da-DK" altLang="da-DK" sz="1800" noProof="0" dirty="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a:t>Hvad er programmering?</a:t>
            </a:r>
          </a:p>
          <a:p>
            <a:pPr marL="728663" lvl="1" indent="-271463">
              <a:spcBef>
                <a:spcPts val="300"/>
              </a:spcBef>
            </a:pPr>
            <a:r>
              <a:rPr lang="da-DK" altLang="da-DK" sz="1800" dirty="0"/>
              <a:t>Program der kan løse Sudoku opgaver (eksempel)</a:t>
            </a:r>
          </a:p>
          <a:p>
            <a:pPr marL="728663" lvl="1" indent="-271463">
              <a:spcBef>
                <a:spcPts val="300"/>
              </a:spcBef>
            </a:pPr>
            <a:r>
              <a:rPr lang="da-DK" altLang="da-DK" sz="1800" dirty="0"/>
              <a:t>Programmering og problemløsning (generelt)</a:t>
            </a:r>
          </a:p>
          <a:p>
            <a:pPr marL="271463" indent="-271463">
              <a:spcBef>
                <a:spcPts val="1800"/>
              </a:spcBef>
            </a:pPr>
            <a:r>
              <a:rPr lang="da-DK" altLang="da-DK" sz="2000" dirty="0"/>
              <a:t> Agenter og metoder</a:t>
            </a:r>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a:t>Hvad kan I forvente at lære?</a:t>
            </a:r>
          </a:p>
          <a:p>
            <a:pPr marL="728663" lvl="1" indent="-271463">
              <a:spcBef>
                <a:spcPts val="300"/>
              </a:spcBef>
            </a:pPr>
            <a:r>
              <a:rPr lang="da-DK" altLang="da-DK" sz="1800" dirty="0"/>
              <a:t>Undervisningsprincipper</a:t>
            </a:r>
          </a:p>
          <a:p>
            <a:pPr marL="728663" lvl="1" indent="-271463">
              <a:spcBef>
                <a:spcPts val="300"/>
              </a:spcBef>
            </a:pPr>
            <a:r>
              <a:rPr lang="da-DK" altLang="da-DK" sz="1800" spc="-30" dirty="0"/>
              <a:t>Demo af programmeringsomgivelser</a:t>
            </a:r>
          </a:p>
          <a:p>
            <a:pPr marL="271463" indent="-271463">
              <a:spcBef>
                <a:spcPts val="1800"/>
              </a:spcBef>
            </a:pPr>
            <a:r>
              <a:rPr lang="da-DK" altLang="da-DK" sz="2000" dirty="0"/>
              <a:t>Afleveringsopgave i uge 1</a:t>
            </a:r>
            <a:br>
              <a:rPr lang="da-DK" altLang="da-DK" dirty="0"/>
            </a:br>
            <a:br>
              <a:rPr lang="da-DK" altLang="da-DK" dirty="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774373" y="1484784"/>
            <a:ext cx="2089150" cy="1008063"/>
          </a:xfrm>
          <a:prstGeom prst="rect">
            <a:avLst/>
          </a:prstGeom>
          <a:solidFill>
            <a:srgbClr val="CCFFCC"/>
          </a:solidFill>
          <a:ln w="19050">
            <a:solidFill>
              <a:srgbClr val="000066"/>
            </a:solidFill>
            <a:miter lim="800000"/>
            <a:headEnd/>
            <a:tailEnd/>
          </a:ln>
          <a:effec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303385" y="1340768"/>
            <a:ext cx="3096145" cy="3024287"/>
          </a:xfrm>
          <a:prstGeom prst="rect">
            <a:avLst/>
          </a:prstGeom>
          <a:solidFill>
            <a:srgbClr val="CCFFCC"/>
          </a:solidFill>
          <a:ln w="19050">
            <a:solidFill>
              <a:srgbClr val="000066"/>
            </a:solidFill>
            <a:miter lim="800000"/>
            <a:headEnd/>
            <a:tailEnd/>
          </a:ln>
          <a:effec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a:xfrm>
            <a:off x="468313" y="333375"/>
            <a:ext cx="8675687" cy="609600"/>
          </a:xfrm>
        </p:spPr>
        <p:txBody>
          <a:bodyPr/>
          <a:lstStyle/>
          <a:p>
            <a:pPr eaLnBrk="1" hangingPunct="1">
              <a:defRPr/>
            </a:pPr>
            <a:r>
              <a:rPr lang="da-DK" sz="3000" noProof="0" dirty="0">
                <a:cs typeface="+mj-cs"/>
              </a:rPr>
              <a:t>Klassediagram for </a:t>
            </a:r>
            <a:r>
              <a:rPr lang="da-DK" sz="3000" dirty="0" err="1"/>
              <a:t>Sudoku</a:t>
            </a:r>
            <a:r>
              <a:rPr lang="da-DK" sz="3000" dirty="0"/>
              <a:t> løseren (uddrag)</a:t>
            </a:r>
            <a:endParaRPr lang="da-DK" sz="3000" noProof="0" dirty="0">
              <a:cs typeface="+mj-cs"/>
            </a:endParaRPr>
          </a:p>
        </p:txBody>
      </p:sp>
      <p:sp>
        <p:nvSpPr>
          <p:cNvPr id="151557" name="Text Box 5"/>
          <p:cNvSpPr txBox="1">
            <a:spLocks noChangeArrowheads="1"/>
          </p:cNvSpPr>
          <p:nvPr/>
        </p:nvSpPr>
        <p:spPr bwMode="auto">
          <a:xfrm>
            <a:off x="4951457"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374823"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promising</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p>
        </p:txBody>
      </p:sp>
      <p:sp>
        <p:nvSpPr>
          <p:cNvPr id="151561" name="Text Box 9"/>
          <p:cNvSpPr txBox="1">
            <a:spLocks noChangeArrowheads="1"/>
          </p:cNvSpPr>
          <p:nvPr/>
        </p:nvSpPr>
        <p:spPr bwMode="auto">
          <a:xfrm>
            <a:off x="918836"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774373"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845811"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3951310"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303386"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2524187" y="2675419"/>
            <a:ext cx="1635085" cy="646331"/>
          </a:xfrm>
          <a:prstGeom prst="rect">
            <a:avLst/>
          </a:prstGeom>
          <a:solidFill>
            <a:srgbClr val="FFFFCC"/>
          </a:solidFill>
          <a:ln w="57150" cmpd="thickThin">
            <a:solidFill>
              <a:srgbClr val="000066"/>
            </a:solid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a:t>STRUKTUR</a:t>
            </a:r>
          </a:p>
          <a:p>
            <a:pPr algn="ctr" eaLnBrk="1" hangingPunct="1">
              <a:defRPr/>
            </a:pPr>
            <a:r>
              <a:rPr lang="da-DK" altLang="da-DK" sz="1800" b="1" dirty="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755576" y="2621501"/>
            <a:ext cx="1602492" cy="160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2892400"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755576" y="4539590"/>
            <a:ext cx="4699937" cy="1754326"/>
          </a:xfrm>
          <a:prstGeom prst="rect">
            <a:avLst/>
          </a:prstGeom>
          <a:solidFill>
            <a:srgbClr val="CCECFF"/>
          </a:solidFill>
          <a:ln w="28575">
            <a:solidFill>
              <a:srgbClr val="0000CC"/>
            </a:solidFill>
          </a:ln>
          <a:effectLst/>
        </p:spPr>
        <p:txBody>
          <a:bodyPr wrap="square">
            <a:spAutoFit/>
          </a:bodyPr>
          <a:lstStyle/>
          <a:p>
            <a:pPr marL="176213" indent="-176213">
              <a:buFont typeface="Arial" panose="020B0604020202020204" pitchFamily="34" charset="0"/>
              <a:buChar char="•"/>
              <a:defRPr/>
            </a:pPr>
            <a:r>
              <a:rPr lang="da-DK" sz="1400" b="1" spc="-50" dirty="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a:solidFill>
                  <a:srgbClr val="0000CC"/>
                </a:solidFill>
                <a:latin typeface="+mn-lt"/>
                <a:ea typeface="ＭＳ Ｐゴシック" charset="0"/>
              </a:rPr>
              <a:t>Pilen angiver, at </a:t>
            </a:r>
            <a:r>
              <a:rPr lang="da-DK" sz="1400" b="1" dirty="0" err="1">
                <a:solidFill>
                  <a:srgbClr val="0000CC"/>
                </a:solidFill>
                <a:latin typeface="+mn-lt"/>
                <a:ea typeface="ＭＳ Ｐゴシック" charset="0"/>
              </a:rPr>
              <a:t>Solver'en</a:t>
            </a:r>
            <a:r>
              <a:rPr lang="da-DK" sz="1400" b="1" dirty="0">
                <a:solidFill>
                  <a:srgbClr val="0000CC"/>
                </a:solidFill>
                <a:latin typeface="+mn-lt"/>
                <a:ea typeface="ＭＳ Ｐゴシック" charset="0"/>
              </a:rPr>
              <a:t> bruger faciliteter, som </a:t>
            </a:r>
            <a:r>
              <a:rPr lang="da-DK" sz="1400" b="1" dirty="0" err="1">
                <a:solidFill>
                  <a:srgbClr val="0000CC"/>
                </a:solidFill>
                <a:latin typeface="+mn-lt"/>
                <a:ea typeface="ＭＳ Ｐゴシック" charset="0"/>
              </a:rPr>
              <a:t>Grid'en</a:t>
            </a:r>
            <a:r>
              <a:rPr lang="da-DK" sz="1400" b="1" dirty="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1-tallet angiver, at </a:t>
            </a:r>
            <a:r>
              <a:rPr lang="da-DK" sz="1400" b="1" dirty="0" err="1">
                <a:solidFill>
                  <a:srgbClr val="0000CC"/>
                </a:solidFill>
                <a:latin typeface="+mn-lt"/>
                <a:ea typeface="ＭＳ Ｐゴシック" charset="0"/>
              </a:rPr>
              <a:t>Solver'en</a:t>
            </a:r>
            <a:r>
              <a:rPr lang="da-DK" sz="1400" b="1" dirty="0">
                <a:solidFill>
                  <a:srgbClr val="0000CC"/>
                </a:solidFill>
                <a:latin typeface="+mn-lt"/>
                <a:ea typeface="ＭＳ Ｐゴシック" charset="0"/>
              </a:rPr>
              <a:t> anvender præcis </a:t>
            </a:r>
            <a:r>
              <a:rPr lang="da-DK" sz="1400" b="1" dirty="0" err="1">
                <a:solidFill>
                  <a:srgbClr val="0000CC"/>
                </a:solidFill>
                <a:latin typeface="+mn-lt"/>
                <a:ea typeface="ＭＳ Ｐゴシック" charset="0"/>
              </a:rPr>
              <a:t>èn</a:t>
            </a:r>
            <a:r>
              <a:rPr lang="da-DK" sz="1400" b="1" dirty="0">
                <a:solidFill>
                  <a:srgbClr val="0000CC"/>
                </a:solidFill>
                <a:latin typeface="+mn-lt"/>
                <a:ea typeface="ＭＳ Ｐゴシック" charset="0"/>
              </a:rPr>
              <a:t> instans (udgave) af </a:t>
            </a:r>
            <a:r>
              <a:rPr lang="da-DK" sz="1400" b="1" dirty="0" err="1">
                <a:solidFill>
                  <a:srgbClr val="0000CC"/>
                </a:solidFill>
                <a:latin typeface="+mn-lt"/>
                <a:ea typeface="ＭＳ Ｐゴシック" charset="0"/>
              </a:rPr>
              <a:t>Grid'en</a:t>
            </a:r>
            <a:endParaRPr lang="da-DK" sz="1400" b="1" dirty="0">
              <a:solidFill>
                <a:srgbClr val="0000CC"/>
              </a:solidFill>
              <a:latin typeface="+mn-lt"/>
              <a:ea typeface="ＭＳ Ｐゴシック" charset="0"/>
            </a:endParaRPr>
          </a:p>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Det totale klassediagram består af 5 grønne kasser (Driver, </a:t>
            </a:r>
            <a:r>
              <a:rPr lang="da-DK" sz="1400" b="1" dirty="0" err="1">
                <a:solidFill>
                  <a:srgbClr val="0000CC"/>
                </a:solidFill>
                <a:latin typeface="+mn-lt"/>
                <a:ea typeface="ＭＳ Ｐゴシック" charset="0"/>
              </a:rPr>
              <a:t>Solver</a:t>
            </a:r>
            <a:r>
              <a:rPr lang="da-DK" sz="1400" b="1" dirty="0">
                <a:solidFill>
                  <a:srgbClr val="0000CC"/>
                </a:solidFill>
                <a:latin typeface="+mn-lt"/>
                <a:ea typeface="ＭＳ Ｐゴシック" charset="0"/>
              </a:rPr>
              <a:t>, Grid, Field og </a:t>
            </a:r>
            <a:r>
              <a:rPr lang="da-DK" sz="1400" b="1" dirty="0" err="1">
                <a:solidFill>
                  <a:srgbClr val="0000CC"/>
                </a:solidFill>
                <a:latin typeface="+mn-lt"/>
                <a:ea typeface="ＭＳ Ｐゴシック" charset="0"/>
              </a:rPr>
              <a:t>GridReader</a:t>
            </a:r>
            <a:r>
              <a:rPr lang="da-DK" sz="1400" b="1" dirty="0">
                <a:solidFill>
                  <a:srgbClr val="0000CC"/>
                </a:solidFill>
                <a:latin typeface="+mn-lt"/>
                <a:ea typeface="ＭＳ Ｐゴシック" charset="0"/>
              </a:rPr>
              <a:t>)</a:t>
            </a:r>
          </a:p>
        </p:txBody>
      </p:sp>
      <p:pic>
        <p:nvPicPr>
          <p:cNvPr id="18" name="Picture 17"/>
          <p:cNvPicPr>
            <a:picLocks noChangeAspect="1"/>
          </p:cNvPicPr>
          <p:nvPr/>
        </p:nvPicPr>
        <p:blipFill>
          <a:blip r:embed="rId4"/>
          <a:stretch>
            <a:fillRect/>
          </a:stretch>
        </p:blipFill>
        <p:spPr>
          <a:xfrm>
            <a:off x="5687187" y="4544718"/>
            <a:ext cx="2788894" cy="2160261"/>
          </a:xfrm>
          <a:prstGeom prst="rect">
            <a:avLst/>
          </a:prstGeom>
        </p:spPr>
      </p:pic>
    </p:spTree>
    <p:extLst>
      <p:ext uri="{BB962C8B-B14F-4D97-AF65-F5344CB8AC3E}">
        <p14:creationId xmlns:p14="http://schemas.microsoft.com/office/powerpoint/2010/main" val="49874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a:solidFill>
                  <a:srgbClr val="C00000"/>
                </a:solidFill>
              </a:rPr>
              <a:t>Blomsterhandle</a:t>
            </a:r>
            <a:r>
              <a:rPr lang="en-US" altLang="da-DK" sz="2400" b="1" dirty="0">
                <a:solidFill>
                  <a:srgbClr val="C00000"/>
                </a:solidFill>
              </a:rPr>
              <a:t>r</a:t>
            </a: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a:solidFill>
                  <a:srgbClr val="C00000"/>
                </a:solidFill>
              </a:rPr>
              <a:t>Bud</a:t>
            </a: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a:solidFill>
                  <a:schemeClr val="tx1"/>
                </a:solidFill>
              </a:rPr>
              <a:t>l</a:t>
            </a:r>
            <a:r>
              <a:rPr lang="da-DK" altLang="da-DK" sz="1800" dirty="0">
                <a:solidFill>
                  <a:schemeClr val="tx1"/>
                </a:solidFill>
              </a:rPr>
              <a:t>evér</a:t>
            </a:r>
          </a:p>
          <a:p>
            <a:pPr eaLnBrk="1" hangingPunct="1">
              <a:spcBef>
                <a:spcPts val="600"/>
              </a:spcBef>
            </a:pPr>
            <a:r>
              <a:rPr lang="da-DK" altLang="da-DK" sz="1800" dirty="0" err="1">
                <a:solidFill>
                  <a:schemeClr val="tx1"/>
                </a:solidFill>
              </a:rPr>
              <a:t>bindBuket</a:t>
            </a:r>
            <a:endParaRPr lang="da-DK" altLang="da-DK" sz="1800" dirty="0">
              <a:solidFill>
                <a:schemeClr val="tx1"/>
              </a:solidFill>
            </a:endParaRPr>
          </a:p>
          <a:p>
            <a:pPr eaLnBrk="1" hangingPunct="1">
              <a:spcBef>
                <a:spcPts val="600"/>
              </a:spcBef>
            </a:pPr>
            <a:r>
              <a:rPr lang="da-DK" altLang="da-DK" sz="1800" dirty="0" err="1">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a:solidFill>
                  <a:schemeClr val="tx1"/>
                </a:solidFill>
              </a:rPr>
              <a:t>bringUd</a:t>
            </a:r>
            <a:endParaRPr lang="da-DK" altLang="da-DK" sz="1800" dirty="0">
              <a:solidFill>
                <a:schemeClr val="tx1"/>
              </a:solidFill>
            </a:endParaRPr>
          </a:p>
          <a:p>
            <a:pPr eaLnBrk="1" hangingPunct="1"/>
            <a:r>
              <a:rPr lang="da-DK" altLang="da-DK" sz="1800" dirty="0">
                <a:solidFill>
                  <a:schemeClr val="tx1"/>
                </a:solidFill>
              </a:rPr>
              <a:t>overbring</a:t>
            </a: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a:t>STRUKTUR</a:t>
            </a:r>
          </a:p>
          <a:p>
            <a:pPr algn="ctr" eaLnBrk="1" hangingPunct="1">
              <a:defRPr/>
            </a:pPr>
            <a:r>
              <a:rPr lang="da-DK" altLang="da-DK" sz="1800" b="1" dirty="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p:spPr>
        <p:txBody>
          <a:bodyPr wrap="square">
            <a:spAutoFit/>
          </a:bodyPr>
          <a:lstStyle/>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Stjernen angiver, at Blomsterhandleren kan have flere Bude tilknyttet</a:t>
            </a: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a:t>Mig</a:t>
            </a:r>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a:t>Alexandra Blomster</a:t>
            </a:r>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a:t>Quist Blomster</a:t>
            </a:r>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a:t>Bud Johnny</a:t>
            </a:r>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a:t>Farmor</a:t>
            </a:r>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levér</a:t>
            </a:r>
            <a:r>
              <a:rPr lang="en-US" altLang="da-DK" sz="1600" dirty="0">
                <a:solidFill>
                  <a:schemeClr val="tx1"/>
                </a:solidFill>
              </a:rPr>
              <a:t>(</a:t>
            </a:r>
            <a:r>
              <a:rPr lang="en-US" altLang="da-DK" sz="1600" dirty="0" err="1">
                <a:solidFill>
                  <a:schemeClr val="tx1"/>
                </a:solidFill>
              </a:rPr>
              <a:t>b,a</a:t>
            </a:r>
            <a:r>
              <a:rPr lang="en-US" altLang="da-DK" sz="1600" dirty="0">
                <a:solidFill>
                  <a:schemeClr val="tx1"/>
                </a:solidFill>
              </a:rPr>
              <a:t>)</a:t>
            </a: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levér</a:t>
            </a:r>
            <a:r>
              <a:rPr lang="en-US" altLang="da-DK" sz="1600" dirty="0">
                <a:solidFill>
                  <a:schemeClr val="tx1"/>
                </a:solidFill>
              </a:rPr>
              <a:t>(</a:t>
            </a:r>
            <a:r>
              <a:rPr lang="en-US" altLang="da-DK" sz="1600" dirty="0" err="1">
                <a:solidFill>
                  <a:schemeClr val="tx1"/>
                </a:solidFill>
              </a:rPr>
              <a:t>b,a</a:t>
            </a:r>
            <a:r>
              <a:rPr lang="en-US" altLang="da-DK" sz="1600" dirty="0">
                <a:solidFill>
                  <a:schemeClr val="tx1"/>
                </a:solidFill>
              </a:rPr>
              <a:t>)</a:t>
            </a: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bringUd</a:t>
            </a:r>
            <a:r>
              <a:rPr lang="en-US" altLang="da-DK" sz="1600" dirty="0">
                <a:solidFill>
                  <a:schemeClr val="tx1"/>
                </a:solidFill>
              </a:rPr>
              <a:t>(</a:t>
            </a:r>
            <a:r>
              <a:rPr lang="en-US" altLang="da-DK" sz="1600" dirty="0" err="1">
                <a:solidFill>
                  <a:schemeClr val="tx1"/>
                </a:solidFill>
              </a:rPr>
              <a:t>b,a</a:t>
            </a:r>
            <a:r>
              <a:rPr lang="en-US" altLang="da-DK" sz="1600" dirty="0">
                <a:solidFill>
                  <a:schemeClr val="tx1"/>
                </a:solidFill>
              </a:rPr>
              <a:t>)</a:t>
            </a: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overbring</a:t>
            </a:r>
            <a:r>
              <a:rPr lang="en-US" altLang="da-DK" sz="1600" dirty="0">
                <a:solidFill>
                  <a:schemeClr val="tx1"/>
                </a:solidFill>
              </a:rPr>
              <a:t>(</a:t>
            </a:r>
            <a:r>
              <a:rPr lang="en-US" altLang="da-DK" sz="1600" dirty="0" err="1">
                <a:solidFill>
                  <a:schemeClr val="tx1"/>
                </a:solidFill>
              </a:rPr>
              <a:t>b,a</a:t>
            </a:r>
            <a:r>
              <a:rPr lang="en-US" altLang="da-DK" sz="1600" dirty="0">
                <a:solidFill>
                  <a:schemeClr val="tx1"/>
                </a:solidFill>
              </a:rPr>
              <a:t>)</a:t>
            </a: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p:spPr>
        <p:txBody>
          <a:bodyPr wrap="square">
            <a:spAutoFit/>
          </a:bodyPr>
          <a:lstStyle/>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Pilene er de beskeder (requests), der udveksles imellem dem</a:t>
            </a: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autov</a:t>
            </a:r>
            <a:r>
              <a:rPr lang="da-DK" altLang="da-DK" sz="3200" dirty="0">
                <a:ea typeface="ＭＳ Ｐゴシック" pitchFamily="34" charset="-128"/>
              </a:rPr>
              <a:t>ærksted</a:t>
            </a:r>
            <a:endParaRPr lang="da-DK" altLang="da-DK" sz="3200" noProof="0" dirty="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a:solidFill>
                    <a:schemeClr val="tx1"/>
                  </a:solidFill>
                </a:rPr>
                <a:t> fix(bil)</a:t>
              </a:r>
            </a:p>
            <a:p>
              <a:pPr eaLnBrk="1" hangingPunct="1">
                <a:spcBef>
                  <a:spcPts val="600"/>
                </a:spcBef>
              </a:pPr>
              <a:r>
                <a:rPr lang="da-DK" altLang="da-DK" sz="1800" dirty="0">
                  <a:solidFill>
                    <a:schemeClr val="tx1"/>
                  </a:solidFill>
                </a:rPr>
                <a:t> </a:t>
              </a:r>
              <a:r>
                <a:rPr lang="da-DK" altLang="da-DK" sz="1800" dirty="0" err="1">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a:solidFill>
                    <a:schemeClr val="tx1"/>
                  </a:solidFill>
                </a:rPr>
                <a:t> reparér(bil)</a:t>
              </a:r>
            </a:p>
            <a:p>
              <a:pPr eaLnBrk="1" hangingPunct="1">
                <a:spcBef>
                  <a:spcPts val="600"/>
                </a:spcBef>
              </a:pPr>
              <a:r>
                <a:rPr lang="da-DK" altLang="da-DK" sz="1800" dirty="0">
                  <a:solidFill>
                    <a:schemeClr val="tx1"/>
                  </a:solidFill>
                </a:rPr>
                <a:t> </a:t>
              </a:r>
              <a:r>
                <a:rPr lang="da-DK" altLang="da-DK" sz="1800" dirty="0" err="1">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a:solidFill>
                    <a:schemeClr val="tx1"/>
                  </a:solidFill>
                </a:rPr>
                <a:t> </a:t>
              </a:r>
              <a:r>
                <a:rPr lang="da-DK" altLang="da-DK" sz="1800" dirty="0" err="1">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a:solidFill>
                  <a:schemeClr val="tx1"/>
                </a:solidFill>
              </a:rPr>
              <a:t> testCPU(bil)</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a:solidFill>
                    <a:schemeClr val="tx1"/>
                  </a:solidFill>
                </a:rPr>
                <a:t> reparér(bil)</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p:spPr>
        <p:txBody>
          <a:bodyPr wrap="square">
            <a:spAutoFit/>
          </a:bodyPr>
          <a:lstStyle/>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a:solidFill>
                  <a:srgbClr val="0000CC"/>
                </a:solidFill>
                <a:latin typeface="+mn-lt"/>
                <a:ea typeface="ＭＳ Ｐゴシック" charset="0"/>
              </a:rPr>
              <a:t>Ligner hinanden, men stiller lidt forskellige services til rådighed</a:t>
            </a:r>
          </a:p>
        </p:txBody>
      </p:sp>
    </p:spTree>
    <p:extLst>
      <p:ext uri="{BB962C8B-B14F-4D97-AF65-F5344CB8AC3E}">
        <p14:creationId xmlns:p14="http://schemas.microsoft.com/office/powerpoint/2010/main" val="3898213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auto</a:t>
            </a:r>
            <a:r>
              <a:rPr lang="da-DK" altLang="da-DK" sz="3200" noProof="0" dirty="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reparér</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check</a:t>
              </a:r>
            </a:p>
            <a:p>
              <a:pPr eaLnBrk="1" hangingPunct="1"/>
              <a:r>
                <a:rPr lang="en-US" altLang="da-DK" sz="1600" dirty="0" err="1">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reparér</a:t>
              </a:r>
              <a:endParaRPr lang="en-US" altLang="da-DK" sz="1600" dirty="0">
                <a:solidFill>
                  <a:schemeClr val="tx1"/>
                </a:solidFill>
              </a:endParaRPr>
            </a:p>
            <a:p>
              <a:pPr eaLnBrk="1" hangingPunct="1"/>
              <a:r>
                <a:rPr lang="en-US" altLang="da-DK" sz="1600" dirty="0" err="1">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reparér</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Studerende</a:t>
            </a:r>
            <a:r>
              <a:rPr lang="da-DK" altLang="da-DK" sz="1600" kern="0" dirty="0">
                <a:solidFill>
                  <a:srgbClr val="0000CC"/>
                </a:solidFill>
                <a:ea typeface="ＭＳ Ｐゴシック" pitchFamily="34" charset="-128"/>
              </a:rPr>
              <a:t> (Rasmus, Stine, Søren, ...)</a:t>
            </a:r>
            <a:endParaRPr lang="da-DK" altLang="da-DK" sz="1050" kern="0" dirty="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Fag</a:t>
            </a:r>
            <a:r>
              <a:rPr lang="da-DK" altLang="da-DK" sz="1600" kern="0" dirty="0">
                <a:solidFill>
                  <a:srgbClr val="0000CC"/>
                </a:solidFill>
                <a:ea typeface="ＭＳ Ｐゴシック" pitchFamily="34" charset="-128"/>
              </a:rPr>
              <a:t> (Programmering, </a:t>
            </a:r>
            <a:r>
              <a:rPr lang="da-DK" altLang="da-DK" sz="1600" kern="0" dirty="0" err="1">
                <a:solidFill>
                  <a:srgbClr val="0000CC"/>
                </a:solidFill>
                <a:ea typeface="ＭＳ Ｐゴシック" pitchFamily="34" charset="-128"/>
              </a:rPr>
              <a:t>Calculus</a:t>
            </a:r>
            <a:r>
              <a:rPr lang="da-DK" altLang="da-DK" sz="1600" kern="0" dirty="0">
                <a:solidFill>
                  <a:srgbClr val="0000CC"/>
                </a:solidFill>
                <a:ea typeface="ＭＳ Ｐゴシック" pitchFamily="34" charset="-128"/>
              </a:rPr>
              <a:t>, ...)</a:t>
            </a:r>
            <a:endParaRPr lang="da-DK" altLang="da-DK" sz="1050" kern="0" dirty="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Lærer </a:t>
            </a:r>
            <a:r>
              <a:rPr lang="da-DK" altLang="da-DK" sz="1600" kern="0" dirty="0">
                <a:solidFill>
                  <a:srgbClr val="0000CC"/>
                </a:solidFill>
                <a:ea typeface="ＭＳ Ｐゴシック" pitchFamily="34" charset="-128"/>
              </a:rPr>
              <a:t>(Kurt Jensen, …..)</a:t>
            </a:r>
            <a:endParaRPr lang="da-DK" altLang="da-DK" sz="1050" kern="0" dirty="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Lokale</a:t>
            </a:r>
            <a:r>
              <a:rPr lang="da-DK" altLang="da-DK" sz="1600" kern="0" dirty="0">
                <a:solidFill>
                  <a:srgbClr val="0000CC"/>
                </a:solidFill>
                <a:ea typeface="ＭＳ Ｐゴシック" pitchFamily="34" charset="-128"/>
              </a:rPr>
              <a:t> (Aud. E, Aud. F)</a:t>
            </a:r>
            <a:endParaRPr lang="da-DK" altLang="da-DK" sz="1050" kern="0" dirty="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Prøveform</a:t>
            </a:r>
            <a:r>
              <a:rPr lang="da-DK" altLang="da-DK" sz="1600" kern="0" dirty="0">
                <a:solidFill>
                  <a:srgbClr val="0000CC"/>
                </a:solidFill>
                <a:ea typeface="ＭＳ Ｐゴシック" pitchFamily="34" charset="-128"/>
              </a:rPr>
              <a:t> (mundtlig, skriftlig, projekt, ...)</a:t>
            </a:r>
            <a:endParaRPr lang="da-DK" altLang="da-DK" sz="1050" kern="0" dirty="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a:solidFill>
                  <a:srgbClr val="0000CC"/>
                </a:solidFill>
                <a:ea typeface="ＭＳ Ｐゴシック" pitchFamily="34" charset="-128"/>
              </a:rPr>
              <a:t>Karakter </a:t>
            </a:r>
            <a:r>
              <a:rPr lang="da-DK" altLang="da-DK" sz="1600" kern="0" dirty="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rgbClr val="0000FF"/>
                </a:solidFill>
              </a:rPr>
              <a:t>Objekter</a:t>
            </a:r>
            <a:br>
              <a:rPr lang="da-DK" altLang="da-DK" sz="1400" b="1" dirty="0">
                <a:solidFill>
                  <a:srgbClr val="0000FF"/>
                </a:solidFill>
              </a:rPr>
            </a:br>
            <a:r>
              <a:rPr lang="da-DK" altLang="da-DK" sz="1400" b="1" dirty="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Pause</a:t>
            </a: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a:solidFill>
                  <a:srgbClr val="0000FF"/>
                </a:solidFill>
              </a:rPr>
              <a:t>Håndtering af 9x9 </a:t>
            </a:r>
            <a:r>
              <a:rPr lang="da-DK" altLang="da-DK" sz="1400" b="1" dirty="0" err="1">
                <a:solidFill>
                  <a:srgbClr val="0000FF"/>
                </a:solidFill>
              </a:rPr>
              <a:t>grid</a:t>
            </a:r>
            <a:endParaRPr lang="da-DK" altLang="da-DK" sz="1400" b="1" dirty="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a:t>Kopieret fra BlueJ</a:t>
            </a:r>
          </a:p>
          <a:p>
            <a:pPr lvl="1" eaLnBrk="1" hangingPunct="1">
              <a:defRPr/>
            </a:pPr>
            <a:r>
              <a:rPr lang="da-DK" altLang="da-DK" sz="1800" dirty="0">
                <a:ea typeface="ＭＳ Ｐゴシック" pitchFamily="34" charset="-128"/>
              </a:rPr>
              <a:t>Fem forskellige klasser med hvert deres formål</a:t>
            </a:r>
          </a:p>
          <a:p>
            <a:pPr lvl="1" eaLnBrk="1" hangingPunct="1">
              <a:defRPr/>
            </a:pPr>
            <a:r>
              <a:rPr lang="da-DK" altLang="da-DK" sz="1800" dirty="0">
                <a:ea typeface="ＭＳ Ｐゴシック" pitchFamily="34" charset="-128"/>
              </a:rPr>
              <a:t>I BlueJ er pilene stiplede</a:t>
            </a: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p:spPr>
        <p:txBody>
          <a:bodyPr wrap="none">
            <a:spAutoFit/>
          </a:bodyPr>
          <a:lstStyle/>
          <a:p>
            <a:pPr>
              <a:defRPr/>
            </a:pPr>
            <a:r>
              <a:rPr lang="da-DK" sz="1200" b="1" dirty="0" err="1">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advanceToNextField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promising</a:t>
            </a:r>
            <a:r>
              <a:rPr lang="da-DK" sz="1200" b="1" dirty="0">
                <a:solidFill>
                  <a:srgbClr val="008000"/>
                </a:solidFill>
                <a:latin typeface="Courier New" charset="0"/>
                <a:ea typeface="ＭＳ Ｐゴシック" charset="0"/>
              </a:rPr>
              <a:t>(c)</a:t>
            </a:r>
          </a:p>
          <a:p>
            <a:pPr>
              <a:defRPr/>
            </a:pPr>
            <a:r>
              <a:rPr lang="da-DK" sz="1200" b="1" dirty="0" err="1">
                <a:solidFill>
                  <a:srgbClr val="008000"/>
                </a:solidFill>
                <a:latin typeface="Courier New" charset="0"/>
                <a:ea typeface="ＭＳ Ｐゴシック" charset="0"/>
              </a:rPr>
              <a:t>setFieldValue</a:t>
            </a:r>
            <a:r>
              <a:rPr lang="da-DK" sz="1200" b="1" dirty="0">
                <a:solidFill>
                  <a:srgbClr val="008000"/>
                </a:solidFill>
                <a:latin typeface="Courier New" charset="0"/>
                <a:ea typeface="ＭＳ Ｐゴシック" charset="0"/>
              </a:rPr>
              <a:t>(c)</a:t>
            </a:r>
          </a:p>
          <a:p>
            <a:pPr>
              <a:defRPr/>
            </a:pPr>
            <a:r>
              <a:rPr lang="da-DK" sz="1200" b="1" dirty="0" err="1">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a:solidFill>
                  <a:srgbClr val="008000"/>
                </a:solidFill>
                <a:latin typeface="Courier New" charset="0"/>
                <a:ea typeface="ＭＳ Ｐゴシック" charset="0"/>
              </a:rPr>
              <a:t>()</a:t>
            </a: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p:spPr>
        <p:txBody>
          <a:bodyPr wrap="none">
            <a:spAutoFit/>
          </a:bodyPr>
          <a:lstStyle/>
          <a:p>
            <a:pPr>
              <a:defRPr/>
            </a:pPr>
            <a:r>
              <a:rPr lang="da-DK" sz="1200" b="1" dirty="0" err="1">
                <a:solidFill>
                  <a:srgbClr val="008000"/>
                </a:solidFill>
                <a:latin typeface="Courier New" charset="0"/>
                <a:ea typeface="ＭＳ Ｐゴシック" charset="0"/>
              </a:rPr>
              <a:t>tryAll</a:t>
            </a:r>
            <a:r>
              <a:rPr lang="da-DK" sz="1200" b="1" dirty="0">
                <a:solidFill>
                  <a:srgbClr val="008000"/>
                </a:solidFill>
                <a:latin typeface="Courier New" charset="0"/>
                <a:ea typeface="ＭＳ Ｐゴシック" charset="0"/>
              </a:rPr>
              <a:t>()</a:t>
            </a: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p:spPr>
        <p:txBody>
          <a:bodyPr wrap="none">
            <a:spAutoFit/>
          </a:bodyPr>
          <a:lstStyle/>
          <a:p>
            <a:pPr>
              <a:defRPr/>
            </a:pPr>
            <a:r>
              <a:rPr lang="da-DK" sz="1200" b="1" dirty="0">
                <a:solidFill>
                  <a:srgbClr val="008000"/>
                </a:solidFill>
                <a:latin typeface="Courier New" charset="0"/>
                <a:ea typeface="ＭＳ Ｐゴシック" charset="0"/>
              </a:rPr>
              <a:t>run()</a:t>
            </a: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p:spPr>
        <p:txBody>
          <a:bodyPr wrap="none">
            <a:spAutoFit/>
          </a:bodyPr>
          <a:lstStyle/>
          <a:p>
            <a:pPr>
              <a:defRPr/>
            </a:pPr>
            <a:r>
              <a:rPr lang="da-DK" sz="1200" b="1" dirty="0" err="1">
                <a:solidFill>
                  <a:srgbClr val="008000"/>
                </a:solidFill>
                <a:latin typeface="Courier New" charset="0"/>
                <a:ea typeface="ＭＳ Ｐゴシック" charset="0"/>
              </a:rPr>
              <a:t>readGrid</a:t>
            </a:r>
            <a:r>
              <a:rPr lang="da-DK" sz="1200" b="1" dirty="0">
                <a:solidFill>
                  <a:srgbClr val="008000"/>
                </a:solidFill>
                <a:latin typeface="Courier New" charset="0"/>
                <a:ea typeface="ＭＳ Ｐゴシック" charset="0"/>
              </a:rPr>
              <a:t>()</a:t>
            </a: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a:ea typeface="ＭＳ Ｐゴシック" pitchFamily="34" charset="-128"/>
              </a:rPr>
              <a:t>Objektorienteret programmering</a:t>
            </a:r>
          </a:p>
          <a:p>
            <a:pPr lvl="1" eaLnBrk="1" hangingPunct="1">
              <a:spcBef>
                <a:spcPts val="600"/>
              </a:spcBef>
            </a:pPr>
            <a:r>
              <a:rPr lang="da-DK" altLang="da-DK" sz="1800" noProof="0" dirty="0">
                <a:ea typeface="ＭＳ Ｐゴシック" pitchFamily="34" charset="-128"/>
              </a:rPr>
              <a:t>Java er vores programmeringssprog</a:t>
            </a:r>
          </a:p>
          <a:p>
            <a:pPr lvl="1" eaLnBrk="1" hangingPunct="1">
              <a:spcBef>
                <a:spcPts val="600"/>
              </a:spcBef>
            </a:pPr>
            <a:r>
              <a:rPr lang="da-DK" altLang="da-DK" sz="1800" dirty="0">
                <a:ea typeface="ＭＳ Ｐゴシック" pitchFamily="34" charset="-128"/>
              </a:rPr>
              <a:t>BlueJ er vores programmeringsomgivelser (editor)</a:t>
            </a:r>
          </a:p>
          <a:p>
            <a:pPr lvl="1" eaLnBrk="1" hangingPunct="1">
              <a:spcBef>
                <a:spcPts val="600"/>
              </a:spcBef>
            </a:pPr>
            <a:r>
              <a:rPr lang="da-DK" altLang="da-DK" sz="1800" noProof="0" dirty="0">
                <a:ea typeface="ＭＳ Ｐゴシック" pitchFamily="34" charset="-128"/>
              </a:rPr>
              <a:t>Undervejs bruger vi kode produceret af andre</a:t>
            </a:r>
            <a:br>
              <a:rPr lang="da-DK" altLang="da-DK" sz="1800" noProof="0" dirty="0">
                <a:ea typeface="ＭＳ Ｐゴシック" pitchFamily="34" charset="-128"/>
              </a:rPr>
            </a:br>
            <a:r>
              <a:rPr lang="da-DK" altLang="da-DK" sz="1800" noProof="0" dirty="0">
                <a:ea typeface="ＭＳ Ｐゴシック" pitchFamily="34" charset="-128"/>
              </a:rPr>
              <a:t>(Javas klassebibliotek)</a:t>
            </a:r>
          </a:p>
          <a:p>
            <a:pPr eaLnBrk="1" hangingPunct="1">
              <a:lnSpc>
                <a:spcPct val="90000"/>
              </a:lnSpc>
              <a:spcBef>
                <a:spcPts val="2400"/>
              </a:spcBef>
            </a:pPr>
            <a:r>
              <a:rPr lang="da-DK" altLang="da-DK" sz="2000" noProof="0" dirty="0">
                <a:ea typeface="ＭＳ Ｐゴシック" pitchFamily="34" charset="-128"/>
              </a:rPr>
              <a:t>Modeldrevet programmering</a:t>
            </a:r>
          </a:p>
          <a:p>
            <a:pPr lvl="1" eaLnBrk="1" hangingPunct="1">
              <a:spcBef>
                <a:spcPts val="600"/>
              </a:spcBef>
            </a:pPr>
            <a:r>
              <a:rPr lang="da-DK" altLang="da-DK" sz="1800" noProof="0" dirty="0">
                <a:ea typeface="ＭＳ Ｐゴシック" pitchFamily="34" charset="-128"/>
              </a:rPr>
              <a:t>Programmeringsopgaver tager udgangspunkt i simple</a:t>
            </a:r>
            <a:br>
              <a:rPr lang="da-DK" altLang="da-DK" sz="1800" noProof="0" dirty="0">
                <a:ea typeface="ＭＳ Ｐゴシック" pitchFamily="34" charset="-128"/>
              </a:rPr>
            </a:br>
            <a:r>
              <a:rPr lang="da-DK" altLang="da-DK" sz="1800" noProof="0" dirty="0">
                <a:ea typeface="ＭＳ Ｐゴシック" pitchFamily="34" charset="-128"/>
              </a:rPr>
              <a:t>objektorienterede modeller (primært klassediagrammer)</a:t>
            </a:r>
          </a:p>
          <a:p>
            <a:pPr lvl="1" eaLnBrk="1" hangingPunct="1">
              <a:spcBef>
                <a:spcPts val="600"/>
              </a:spcBef>
            </a:pPr>
            <a:r>
              <a:rPr lang="da-DK" altLang="da-DK" sz="1800" noProof="0" dirty="0">
                <a:ea typeface="ＭＳ Ｐゴシック" pitchFamily="34" charset="-128"/>
              </a:rPr>
              <a:t>UML diagrammerne er vores specifikationssprog</a:t>
            </a:r>
          </a:p>
          <a:p>
            <a:pPr lvl="1" eaLnBrk="1" hangingPunct="1">
              <a:spcBef>
                <a:spcPts val="600"/>
              </a:spcBef>
            </a:pPr>
            <a:r>
              <a:rPr lang="da-DK" altLang="da-DK" sz="1800" spc="-30" noProof="0" dirty="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4873893"/>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
        <p:nvSpPr>
          <p:cNvPr id="4" name="Content Placeholder 2">
            <a:extLst>
              <a:ext uri="{FF2B5EF4-FFF2-40B4-BE49-F238E27FC236}">
                <a16:creationId xmlns:a16="http://schemas.microsoft.com/office/drawing/2014/main" id="{3B68E293-A490-7EF1-5011-E955C50A39D8}"/>
              </a:ext>
            </a:extLst>
          </p:cNvPr>
          <p:cNvSpPr txBox="1">
            <a:spLocks/>
          </p:cNvSpPr>
          <p:nvPr/>
        </p:nvSpPr>
        <p:spPr bwMode="auto">
          <a:xfrm>
            <a:off x="1973560" y="5339586"/>
            <a:ext cx="2598440" cy="646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200" dirty="0">
                <a:ea typeface="ＭＳ Ｐゴシック" pitchFamily="34" charset="-128"/>
              </a:rPr>
              <a:t>Bemærk at vi bruger 6. udgave, selv om, der netop er udkommet en 7. udgave</a:t>
            </a:r>
          </a:p>
        </p:txBody>
      </p:sp>
    </p:spTree>
    <p:extLst>
      <p:ext uri="{BB962C8B-B14F-4D97-AF65-F5344CB8AC3E}">
        <p14:creationId xmlns:p14="http://schemas.microsoft.com/office/powerpoint/2010/main" val="5151243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a:solidFill>
                  <a:srgbClr val="A50021"/>
                </a:solidFill>
                <a:cs typeface="ＭＳ Ｐゴシック" charset="0"/>
              </a:rPr>
              <a:t>Simpel programmering til husbehov</a:t>
            </a:r>
          </a:p>
          <a:p>
            <a:pPr lvl="1" eaLnBrk="1" hangingPunct="1">
              <a:spcBef>
                <a:spcPts val="600"/>
              </a:spcBef>
              <a:defRPr/>
            </a:pPr>
            <a:r>
              <a:rPr lang="da-DK" altLang="da-DK" sz="1800" noProof="0" dirty="0"/>
              <a:t>I vil lære nogle grundliggende ting omkring programmering</a:t>
            </a:r>
          </a:p>
          <a:p>
            <a:pPr lvl="1" eaLnBrk="1" hangingPunct="1">
              <a:spcBef>
                <a:spcPts val="600"/>
              </a:spcBef>
              <a:defRPr/>
            </a:pPr>
            <a:r>
              <a:rPr lang="da-DK" altLang="da-DK" sz="1800" noProof="0" dirty="0"/>
              <a:t>Efter kurset vil I kunne lave simple programmer og forstå de vigtigste principper bag programmering</a:t>
            </a:r>
          </a:p>
          <a:p>
            <a:pPr lvl="1" eaLnBrk="1" hangingPunct="1">
              <a:spcBef>
                <a:spcPts val="600"/>
              </a:spcBef>
              <a:defRPr/>
            </a:pPr>
            <a:r>
              <a:rPr lang="da-DK" altLang="da-DK" sz="1800" noProof="0" dirty="0"/>
              <a:t>Men I bliver </a:t>
            </a:r>
            <a:r>
              <a:rPr lang="da-DK" altLang="da-DK" sz="1800" u="sng" noProof="0" dirty="0"/>
              <a:t>ikke</a:t>
            </a:r>
            <a:r>
              <a:rPr lang="da-DK" altLang="da-DK" sz="1800" noProof="0" dirty="0"/>
              <a:t> verdensmestre i at programmere på 15 uger</a:t>
            </a:r>
          </a:p>
          <a:p>
            <a:pPr lvl="1" eaLnBrk="1" hangingPunct="1">
              <a:spcBef>
                <a:spcPts val="600"/>
              </a:spcBef>
              <a:defRPr/>
            </a:pPr>
            <a:r>
              <a:rPr lang="da-DK" altLang="ja-JP" sz="1800" noProof="0" dirty="0"/>
              <a:t>Det kræver masser af træning – gennem flere år</a:t>
            </a:r>
            <a:endParaRPr lang="da-DK" altLang="da-DK" sz="1800" noProof="0" dirty="0"/>
          </a:p>
          <a:p>
            <a:pPr eaLnBrk="1" hangingPunct="1">
              <a:spcBef>
                <a:spcPts val="1800"/>
              </a:spcBef>
              <a:defRPr/>
            </a:pPr>
            <a:r>
              <a:rPr lang="da-DK" altLang="da-DK" sz="2000" noProof="0" dirty="0"/>
              <a:t>Programmering kræver masser af praktisk øvelse</a:t>
            </a:r>
          </a:p>
          <a:p>
            <a:pPr lvl="1" eaLnBrk="1" hangingPunct="1">
              <a:spcBef>
                <a:spcPts val="600"/>
              </a:spcBef>
              <a:defRPr/>
            </a:pPr>
            <a:r>
              <a:rPr lang="da-DK" altLang="da-DK" sz="1800" noProof="0" dirty="0"/>
              <a:t>I lærer ikke at programmere ved at læse bøger eller se videoer</a:t>
            </a:r>
          </a:p>
          <a:p>
            <a:pPr lvl="1" eaLnBrk="1" hangingPunct="1">
              <a:spcBef>
                <a:spcPts val="600"/>
              </a:spcBef>
              <a:defRPr/>
            </a:pPr>
            <a:r>
              <a:rPr lang="da-DK" altLang="da-DK" sz="1800" noProof="0" dirty="0"/>
              <a:t>I lærer det ved at </a:t>
            </a:r>
            <a:r>
              <a:rPr lang="da-DK" altLang="da-DK" sz="1800" b="1" noProof="0" dirty="0">
                <a:solidFill>
                  <a:srgbClr val="008000"/>
                </a:solidFill>
              </a:rPr>
              <a:t>øve jer igen og igen</a:t>
            </a:r>
          </a:p>
          <a:p>
            <a:pPr lvl="1" eaLnBrk="1" hangingPunct="1">
              <a:spcBef>
                <a:spcPts val="600"/>
              </a:spcBef>
              <a:defRPr/>
            </a:pPr>
            <a:r>
              <a:rPr lang="da-DK" altLang="da-DK" sz="1800" noProof="0" dirty="0"/>
              <a:t>Der er masser af basale ting, som skal sidde på rygmarven, og som I skal kunne gøre i søvne</a:t>
            </a:r>
          </a:p>
          <a:p>
            <a:pPr lvl="1" eaLnBrk="1" hangingPunct="1">
              <a:spcBef>
                <a:spcPts val="600"/>
              </a:spcBef>
              <a:defRPr/>
            </a:pPr>
            <a:r>
              <a:rPr lang="da-DK" altLang="ja-JP" sz="1800" noProof="0" dirty="0"/>
              <a:t>Kan sammenlignes med </a:t>
            </a:r>
            <a:r>
              <a:rPr lang="da-DK" altLang="ja-JP" sz="1800" b="1" noProof="0" dirty="0">
                <a:solidFill>
                  <a:srgbClr val="008000"/>
                </a:solidFill>
              </a:rPr>
              <a:t>guitar / fodbold</a:t>
            </a:r>
            <a:r>
              <a:rPr lang="da-DK" altLang="ja-JP" sz="1800" noProof="0" dirty="0"/>
              <a:t> – det bliver man ikke god til ved at læse om eller se på tv – man skal selv træne og træne</a:t>
            </a:r>
          </a:p>
          <a:p>
            <a:pPr lvl="1" eaLnBrk="1" hangingPunct="1">
              <a:spcBef>
                <a:spcPts val="600"/>
              </a:spcBef>
              <a:defRPr/>
            </a:pPr>
            <a:r>
              <a:rPr lang="da-DK" altLang="ja-JP" sz="1800" dirty="0"/>
              <a:t>Derfor har dette kursus – som en studerende skrev i en evaluering – en </a:t>
            </a:r>
            <a:r>
              <a:rPr lang="da-DK" altLang="ja-JP" sz="1800" b="1" dirty="0">
                <a:solidFill>
                  <a:srgbClr val="008000"/>
                </a:solidFill>
              </a:rPr>
              <a:t>"latterlig mængde"</a:t>
            </a:r>
            <a:r>
              <a:rPr lang="da-DK" altLang="ja-JP" sz="1800" dirty="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a:t>Efter kurset vil I have kendskab til principper og teknikker for systematisk konstruktion af programmer, og I vil kunne</a:t>
            </a:r>
          </a:p>
          <a:p>
            <a:pPr lvl="1" eaLnBrk="1" hangingPunct="1">
              <a:spcBef>
                <a:spcPts val="600"/>
              </a:spcBef>
              <a:defRPr/>
            </a:pPr>
            <a:r>
              <a:rPr lang="da-DK" altLang="da-DK" sz="1800" b="1" i="1" noProof="0" dirty="0">
                <a:solidFill>
                  <a:srgbClr val="008000"/>
                </a:solidFill>
              </a:rPr>
              <a:t>anvende</a:t>
            </a:r>
            <a:r>
              <a:rPr lang="da-DK" altLang="da-DK" sz="1800" noProof="0" dirty="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a:t> disse</a:t>
            </a:r>
            <a:endParaRPr lang="da-DK" altLang="da-DK" sz="1800" noProof="0" dirty="0"/>
          </a:p>
          <a:p>
            <a:pPr lvl="1" eaLnBrk="1" hangingPunct="1">
              <a:spcBef>
                <a:spcPts val="600"/>
              </a:spcBef>
              <a:defRPr/>
            </a:pPr>
            <a:r>
              <a:rPr lang="da-DK" altLang="da-DK" sz="1800" b="1" i="1" dirty="0">
                <a:solidFill>
                  <a:srgbClr val="008000"/>
                </a:solidFill>
              </a:rPr>
              <a:t>forklare</a:t>
            </a:r>
            <a:r>
              <a:rPr lang="da-DK" altLang="da-DK" sz="1800" noProof="0" dirty="0"/>
              <a:t> arkitekturen af programmer</a:t>
            </a:r>
            <a:r>
              <a:rPr lang="da-DK" sz="1800" dirty="0"/>
              <a:t>, herunder nedarvning, abstrakte klasser og interfaces</a:t>
            </a:r>
            <a:endParaRPr lang="da-DK" altLang="da-DK" sz="1800" noProof="0" dirty="0"/>
          </a:p>
          <a:p>
            <a:pPr lvl="1" eaLnBrk="1" hangingPunct="1">
              <a:spcBef>
                <a:spcPts val="600"/>
              </a:spcBef>
              <a:defRPr/>
            </a:pPr>
            <a:r>
              <a:rPr lang="da-DK" altLang="da-DK" sz="1800" b="1" i="1" dirty="0">
                <a:solidFill>
                  <a:srgbClr val="008000"/>
                </a:solidFill>
              </a:rPr>
              <a:t>forklare</a:t>
            </a:r>
            <a:r>
              <a:rPr lang="da-DK" altLang="da-DK" sz="1800" noProof="0" dirty="0"/>
              <a:t> simple specifikationsmodeller og </a:t>
            </a:r>
            <a:r>
              <a:rPr lang="da-DK" altLang="da-DK" sz="1800" b="1" i="1" dirty="0">
                <a:solidFill>
                  <a:srgbClr val="008000"/>
                </a:solidFill>
              </a:rPr>
              <a:t>realisere</a:t>
            </a:r>
            <a:r>
              <a:rPr lang="da-DK" altLang="da-DK" sz="1800" noProof="0" dirty="0"/>
              <a:t> disse i programmer</a:t>
            </a:r>
          </a:p>
          <a:p>
            <a:pPr lvl="1" eaLnBrk="1" hangingPunct="1">
              <a:spcBef>
                <a:spcPts val="600"/>
              </a:spcBef>
              <a:defRPr/>
            </a:pPr>
            <a:r>
              <a:rPr lang="da-DK" altLang="da-DK" sz="1800" b="1" i="1" dirty="0">
                <a:solidFill>
                  <a:srgbClr val="008000"/>
                </a:solidFill>
              </a:rPr>
              <a:t>anvende</a:t>
            </a:r>
            <a:r>
              <a:rPr lang="da-DK" altLang="da-DK" sz="1800" noProof="0" dirty="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Program til at løse </a:t>
            </a:r>
            <a:r>
              <a:rPr lang="da-DK" sz="3200" noProof="0" dirty="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a:t>Opgaven er at udfylde de manglende felter, således at, </a:t>
            </a:r>
            <a:endParaRPr lang="da-DK" altLang="da-DK" sz="2000" noProof="0" dirty="0"/>
          </a:p>
          <a:p>
            <a:pPr lvl="1"/>
            <a:r>
              <a:rPr lang="da-DK" altLang="da-DK" sz="1800" noProof="0" dirty="0"/>
              <a:t>hver af de 9 rækker</a:t>
            </a:r>
          </a:p>
          <a:p>
            <a:pPr lvl="1"/>
            <a:r>
              <a:rPr lang="da-DK" altLang="da-DK" sz="1800" dirty="0"/>
              <a:t>hver af de 9 søjler</a:t>
            </a:r>
          </a:p>
          <a:p>
            <a:pPr lvl="1"/>
            <a:r>
              <a:rPr lang="da-DK" altLang="da-DK" sz="1800" noProof="0" dirty="0"/>
              <a:t>hvert af de 9 kvadrater</a:t>
            </a:r>
          </a:p>
          <a:p>
            <a:pPr marL="0" lvl="1" indent="0">
              <a:buNone/>
            </a:pPr>
            <a:r>
              <a:rPr lang="da-DK" altLang="da-DK" b="1" dirty="0">
                <a:solidFill>
                  <a:srgbClr val="A50021"/>
                </a:solidFill>
                <a:cs typeface="ＭＳ Ｐゴシック" charset="0"/>
              </a:rPr>
              <a:t>     indeholder hvert af cifrene 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586314" y="1075663"/>
            <a:ext cx="8204619" cy="76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a:solidFill>
                  <a:srgbClr val="A50021"/>
                </a:solidFill>
              </a:rPr>
              <a:t>Stor spredning med hensyn til programmeringserfaring</a:t>
            </a:r>
          </a:p>
          <a:p>
            <a:pPr marL="728663" lvl="1" indent="-271463">
              <a:spcBef>
                <a:spcPts val="300"/>
              </a:spcBef>
            </a:pPr>
            <a:r>
              <a:rPr lang="da-DK" altLang="da-DK" sz="1800" dirty="0"/>
              <a:t>To tredjedele af jer, der har lille eller slet ingen programmeringserfaring</a:t>
            </a:r>
          </a:p>
        </p:txBody>
      </p:sp>
      <p:sp>
        <p:nvSpPr>
          <p:cNvPr id="114690" name="Rectangle 2"/>
          <p:cNvSpPr>
            <a:spLocks noGrp="1" noChangeArrowheads="1"/>
          </p:cNvSpPr>
          <p:nvPr>
            <p:ph type="title"/>
          </p:nvPr>
        </p:nvSpPr>
        <p:spPr/>
        <p:txBody>
          <a:bodyPr/>
          <a:lstStyle/>
          <a:p>
            <a:pPr eaLnBrk="1" hangingPunct="1">
              <a:defRPr/>
            </a:pPr>
            <a:r>
              <a:rPr lang="da-DK" sz="3200" noProof="0" dirty="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sp>
        <p:nvSpPr>
          <p:cNvPr id="10" name="Content Placeholder 2"/>
          <p:cNvSpPr txBox="1">
            <a:spLocks/>
          </p:cNvSpPr>
          <p:nvPr/>
        </p:nvSpPr>
        <p:spPr bwMode="auto">
          <a:xfrm>
            <a:off x="586314" y="5513369"/>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40" dirty="0">
                <a:solidFill>
                  <a:srgbClr val="A50021"/>
                </a:solidFill>
              </a:rPr>
              <a:t>Det betyder, at nogle af jer vil synes, at det går langsomt her i starten</a:t>
            </a:r>
          </a:p>
          <a:p>
            <a:pPr marL="728663" lvl="1" indent="-271463">
              <a:spcBef>
                <a:spcPts val="300"/>
              </a:spcBef>
            </a:pPr>
            <a:r>
              <a:rPr lang="da-DK" altLang="da-DK" sz="1800" dirty="0"/>
              <a:t>Det er nødvendigt af hensyn til dem, der har ingen eller lille programmeringserfaring (mere end halvdelen af jer)</a:t>
            </a:r>
            <a:endParaRPr lang="da-DK" altLang="da-DK" sz="2000" dirty="0"/>
          </a:p>
        </p:txBody>
      </p:sp>
      <p:grpSp>
        <p:nvGrpSpPr>
          <p:cNvPr id="3" name="Group 2"/>
          <p:cNvGrpSpPr/>
          <p:nvPr/>
        </p:nvGrpSpPr>
        <p:grpSpPr>
          <a:xfrm>
            <a:off x="2195736" y="1824913"/>
            <a:ext cx="3600400" cy="3600400"/>
            <a:chOff x="426046" y="2130556"/>
            <a:chExt cx="3600400" cy="3600400"/>
          </a:xfrm>
        </p:grpSpPr>
        <p:pic>
          <p:nvPicPr>
            <p:cNvPr id="1026" name="Picture 3" descr="image002"/>
            <p:cNvPicPr>
              <a:picLocks noChangeAspect="1" noChangeArrowheads="1"/>
            </p:cNvPicPr>
            <p:nvPr/>
          </p:nvPicPr>
          <p:blipFill rotWithShape="1">
            <a:blip r:embed="rId3">
              <a:extLst>
                <a:ext uri="{28A0092B-C50C-407E-A947-70E740481C1C}">
                  <a14:useLocalDpi xmlns:a14="http://schemas.microsoft.com/office/drawing/2010/main" val="0"/>
                </a:ext>
              </a:extLst>
            </a:blip>
            <a:srcRect l="29129" t="29979" r="29838" b="2044"/>
            <a:stretch/>
          </p:blipFill>
          <p:spPr bwMode="auto">
            <a:xfrm>
              <a:off x="426046" y="2130556"/>
              <a:ext cx="3600400"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Content Placeholder 2"/>
            <p:cNvSpPr txBox="1">
              <a:spLocks/>
            </p:cNvSpPr>
            <p:nvPr/>
          </p:nvSpPr>
          <p:spPr bwMode="auto">
            <a:xfrm>
              <a:off x="2483768" y="3451535"/>
              <a:ext cx="946017" cy="65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a:solidFill>
                    <a:schemeClr val="bg1"/>
                  </a:solidFill>
                  <a:ea typeface="ＭＳ Ｐゴシック" pitchFamily="34" charset="-128"/>
                </a:rPr>
                <a:t>Ingen</a:t>
              </a:r>
            </a:p>
            <a:p>
              <a:pPr marL="0" indent="0" algn="ctr" eaLnBrk="1" hangingPunct="1">
                <a:buNone/>
                <a:defRPr/>
              </a:pPr>
              <a:r>
                <a:rPr lang="da-DK" altLang="da-DK" sz="1400" dirty="0">
                  <a:solidFill>
                    <a:schemeClr val="bg1"/>
                  </a:solidFill>
                  <a:ea typeface="ＭＳ Ｐゴシック" pitchFamily="34" charset="-128"/>
                </a:rPr>
                <a:t>45%</a:t>
              </a:r>
            </a:p>
          </p:txBody>
        </p:sp>
        <p:sp>
          <p:nvSpPr>
            <p:cNvPr id="26" name="Content Placeholder 2"/>
            <p:cNvSpPr txBox="1">
              <a:spLocks/>
            </p:cNvSpPr>
            <p:nvPr/>
          </p:nvSpPr>
          <p:spPr bwMode="auto">
            <a:xfrm>
              <a:off x="1548910" y="4564939"/>
              <a:ext cx="946017" cy="65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a:solidFill>
                    <a:schemeClr val="bg1"/>
                  </a:solidFill>
                  <a:ea typeface="ＭＳ Ｐゴシック" pitchFamily="34" charset="-128"/>
                </a:rPr>
                <a:t>Lidt</a:t>
              </a:r>
            </a:p>
            <a:p>
              <a:pPr marL="0" indent="0" algn="ctr" eaLnBrk="1" hangingPunct="1">
                <a:buNone/>
                <a:defRPr/>
              </a:pPr>
              <a:r>
                <a:rPr lang="da-DK" altLang="da-DK" sz="1400" dirty="0">
                  <a:solidFill>
                    <a:schemeClr val="bg1"/>
                  </a:solidFill>
                  <a:ea typeface="ＭＳ Ｐゴシック" pitchFamily="34" charset="-128"/>
                </a:rPr>
                <a:t>18%</a:t>
              </a:r>
            </a:p>
          </p:txBody>
        </p:sp>
        <p:sp>
          <p:nvSpPr>
            <p:cNvPr id="27" name="Content Placeholder 2"/>
            <p:cNvSpPr txBox="1">
              <a:spLocks/>
            </p:cNvSpPr>
            <p:nvPr/>
          </p:nvSpPr>
          <p:spPr bwMode="auto">
            <a:xfrm>
              <a:off x="972302" y="3709587"/>
              <a:ext cx="1027515" cy="54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a:solidFill>
                    <a:schemeClr val="bg1"/>
                  </a:solidFill>
                  <a:ea typeface="ＭＳ Ｐゴシック" pitchFamily="34" charset="-128"/>
                </a:rPr>
                <a:t>Medium</a:t>
              </a:r>
            </a:p>
            <a:p>
              <a:pPr marL="0" indent="0" algn="ctr" eaLnBrk="1" hangingPunct="1">
                <a:buNone/>
                <a:defRPr/>
              </a:pPr>
              <a:r>
                <a:rPr lang="da-DK" altLang="da-DK" sz="1400" dirty="0">
                  <a:solidFill>
                    <a:schemeClr val="bg1"/>
                  </a:solidFill>
                  <a:ea typeface="ＭＳ Ｐゴシック" pitchFamily="34" charset="-128"/>
                </a:rPr>
                <a:t>21%</a:t>
              </a:r>
            </a:p>
          </p:txBody>
        </p:sp>
        <p:sp>
          <p:nvSpPr>
            <p:cNvPr id="28" name="Content Placeholder 2"/>
            <p:cNvSpPr txBox="1">
              <a:spLocks/>
            </p:cNvSpPr>
            <p:nvPr/>
          </p:nvSpPr>
          <p:spPr bwMode="auto">
            <a:xfrm>
              <a:off x="1259632" y="2701779"/>
              <a:ext cx="1027515" cy="54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a:solidFill>
                    <a:schemeClr val="bg1"/>
                  </a:solidFill>
                  <a:ea typeface="ＭＳ Ｐゴシック" pitchFamily="34" charset="-128"/>
                </a:rPr>
                <a:t>Meget</a:t>
              </a:r>
            </a:p>
            <a:p>
              <a:pPr marL="0" indent="0" algn="ctr" eaLnBrk="1" hangingPunct="1">
                <a:buNone/>
                <a:defRPr/>
              </a:pPr>
              <a:r>
                <a:rPr lang="da-DK" altLang="da-DK" sz="1400" dirty="0">
                  <a:solidFill>
                    <a:schemeClr val="bg1"/>
                  </a:solidFill>
                  <a:ea typeface="ＭＳ Ｐゴシック" pitchFamily="34" charset="-128"/>
                </a:rPr>
                <a:t>14%</a:t>
              </a:r>
            </a:p>
          </p:txBody>
        </p:sp>
      </p:grpSp>
    </p:spTree>
    <p:extLst>
      <p:ext uri="{BB962C8B-B14F-4D97-AF65-F5344CB8AC3E}">
        <p14:creationId xmlns:p14="http://schemas.microsoft.com/office/powerpoint/2010/main" val="3897615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a:t>15 minutters mundtlig prøv</a:t>
            </a:r>
            <a:r>
              <a:rPr lang="da-DK" altLang="da-DK" sz="2000" dirty="0"/>
              <a:t>e med ca. 15 minutters </a:t>
            </a:r>
            <a:r>
              <a:rPr lang="da-DK" altLang="da-DK" sz="2000" dirty="0" err="1"/>
              <a:t>forber</a:t>
            </a:r>
            <a:r>
              <a:rPr lang="da-DK" altLang="da-DK" sz="2000" noProof="0" dirty="0" err="1"/>
              <a:t>edelse</a:t>
            </a:r>
            <a:endParaRPr lang="da-DK" altLang="da-DK" sz="2000" noProof="0" dirty="0"/>
          </a:p>
          <a:p>
            <a:pPr lvl="1" eaLnBrk="1" hangingPunct="1">
              <a:defRPr/>
            </a:pPr>
            <a:r>
              <a:rPr lang="da-DK" sz="1800" dirty="0"/>
              <a:t>9 spørgsmål, der dækker kursets centrale emneområder</a:t>
            </a:r>
          </a:p>
          <a:p>
            <a:pPr lvl="1" eaLnBrk="1" hangingPunct="1">
              <a:defRPr/>
            </a:pPr>
            <a:r>
              <a:rPr lang="da-DK" sz="1800" dirty="0"/>
              <a:t>Eksaminanden forventes at demonstrere</a:t>
            </a:r>
          </a:p>
          <a:p>
            <a:pPr lvl="2"/>
            <a:r>
              <a:rPr lang="da-DK" sz="1800" dirty="0"/>
              <a:t>Kendskab til de vigtigste begreber indenfor det trukne emneområde</a:t>
            </a:r>
            <a:endParaRPr lang="da-DK" sz="2800" dirty="0"/>
          </a:p>
          <a:p>
            <a:pPr lvl="2"/>
            <a:r>
              <a:rPr lang="da-DK" sz="1800" dirty="0"/>
              <a:t>Evne til at programmere i Java ved at præsentere små velvalgte programstumper indenfor emneområdet</a:t>
            </a:r>
            <a:endParaRPr lang="da-DK" sz="2800" dirty="0"/>
          </a:p>
          <a:p>
            <a:pPr lvl="2"/>
            <a:r>
              <a:rPr lang="da-DK" sz="1800" dirty="0"/>
              <a:t>Evne til at svare på simple spørgsmål inden for emneområdet, herunder relatere kursets afleveringsopgaver til emneområdet</a:t>
            </a:r>
            <a:endParaRPr lang="da-DK" sz="2800" dirty="0"/>
          </a:p>
          <a:p>
            <a:pPr marL="342900" lvl="1" indent="-342900" eaLnBrk="1" hangingPunct="1">
              <a:spcBef>
                <a:spcPts val="1200"/>
              </a:spcBef>
              <a:buChar char="•"/>
              <a:defRPr/>
            </a:pPr>
            <a:r>
              <a:rPr lang="da-DK" altLang="da-DK" b="1" dirty="0">
                <a:solidFill>
                  <a:srgbClr val="A50021"/>
                </a:solidFill>
                <a:cs typeface="ＭＳ Ｐゴシック" charset="0"/>
              </a:rPr>
              <a:t>I slutningen af uge 7 er der en køreprøve</a:t>
            </a:r>
          </a:p>
          <a:p>
            <a:pPr lvl="1" eaLnBrk="1" hangingPunct="1">
              <a:defRPr/>
            </a:pPr>
            <a:r>
              <a:rPr lang="da-DK" altLang="da-DK" sz="1800" dirty="0"/>
              <a:t>Praktisk prøve i programmering af 30 minutters varighed</a:t>
            </a:r>
          </a:p>
          <a:p>
            <a:pPr marL="342900" lvl="1" indent="-342900" eaLnBrk="1" hangingPunct="1">
              <a:spcBef>
                <a:spcPts val="1200"/>
              </a:spcBef>
              <a:buChar char="•"/>
              <a:defRPr/>
            </a:pPr>
            <a:r>
              <a:rPr lang="da-DK" altLang="da-DK" b="1" dirty="0">
                <a:solidFill>
                  <a:srgbClr val="A50021"/>
                </a:solidFill>
                <a:cs typeface="ＭＳ Ｐゴシック" charset="0"/>
              </a:rPr>
              <a:t>I kursets anden halvdel er der et gennemgående projekt</a:t>
            </a:r>
          </a:p>
          <a:p>
            <a:pPr lvl="1" eaLnBrk="1" hangingPunct="1">
              <a:defRPr/>
            </a:pPr>
            <a:r>
              <a:rPr lang="da-DK" altLang="da-DK" sz="1800" dirty="0"/>
              <a:t>I skal konstruere et simpelt computerspil</a:t>
            </a:r>
          </a:p>
          <a:p>
            <a:pPr lvl="1" eaLnBrk="1" hangingPunct="1">
              <a:defRPr/>
            </a:pPr>
            <a:r>
              <a:rPr lang="da-DK" altLang="da-DK" sz="1800" dirty="0"/>
              <a:t>Delaflevering hver uge (</a:t>
            </a:r>
            <a:r>
              <a:rPr lang="da-DK" altLang="da-DK" sz="1800" spc="-50" dirty="0"/>
              <a:t>hvor I benytter de ting, der er gennemgået ugen før</a:t>
            </a:r>
            <a:r>
              <a:rPr lang="da-DK" altLang="da-DK" sz="1800" dirty="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tæller med ved fastlæggelsen af endelig karakter</a:t>
            </a:r>
          </a:p>
          <a:p>
            <a:pPr lvl="1" eaLnBrk="1" hangingPunct="1">
              <a:defRPr/>
            </a:pPr>
            <a:r>
              <a:rPr lang="da-DK" sz="1800" spc="-60" dirty="0"/>
              <a:t>Tæller 25 %, hvilket i praksis betyder, at høje point kan trække en karakter op, mens lave point kan trække en karakter ned</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600"/>
              </a:spcBef>
            </a:pPr>
            <a:r>
              <a:rPr lang="da-DK" altLang="da-DK" sz="2000" dirty="0"/>
              <a:t>Forelæsninger</a:t>
            </a:r>
          </a:p>
          <a:p>
            <a:pPr lvl="1">
              <a:spcBef>
                <a:spcPts val="200"/>
              </a:spcBef>
            </a:pPr>
            <a:r>
              <a:rPr lang="da-DK" altLang="da-DK" dirty="0"/>
              <a:t>Giver overblik over begreber, principper og gennemgår eksempler</a:t>
            </a:r>
          </a:p>
          <a:p>
            <a:pPr lvl="1">
              <a:spcBef>
                <a:spcPts val="300"/>
              </a:spcBef>
            </a:pPr>
            <a:r>
              <a:rPr lang="da-DK" altLang="da-DK" dirty="0"/>
              <a:t>Indeholder små quizzer, hvor I deltager aktivt</a:t>
            </a:r>
          </a:p>
          <a:p>
            <a:pPr lvl="1">
              <a:spcBef>
                <a:spcPts val="300"/>
              </a:spcBef>
            </a:pPr>
            <a:r>
              <a:rPr lang="da-DK" altLang="da-DK" dirty="0"/>
              <a:t>Optages på video (forudsat at teknikken virker) og er således tilgængelige, hvis der er ting man vil have genopfrisket</a:t>
            </a:r>
          </a:p>
          <a:p>
            <a:pPr>
              <a:spcBef>
                <a:spcPts val="600"/>
              </a:spcBef>
            </a:pPr>
            <a:r>
              <a:rPr lang="da-DK" altLang="da-DK" sz="2000" dirty="0"/>
              <a:t>Øvelser</a:t>
            </a:r>
          </a:p>
          <a:p>
            <a:pPr lvl="1">
              <a:spcBef>
                <a:spcPts val="200"/>
              </a:spcBef>
            </a:pPr>
            <a:r>
              <a:rPr lang="da-DK" altLang="da-DK" dirty="0"/>
              <a:t>Praktisk arbejde under vejledning af instruktor (ældre studerende)</a:t>
            </a:r>
          </a:p>
          <a:p>
            <a:pPr lvl="2">
              <a:spcBef>
                <a:spcPts val="300"/>
              </a:spcBef>
            </a:pPr>
            <a:r>
              <a:rPr lang="da-DK" altLang="da-DK" sz="1800" dirty="0"/>
              <a:t>Man arbejder primært med de obligatoriske afleveringsopgaver</a:t>
            </a:r>
          </a:p>
          <a:p>
            <a:pPr lvl="2">
              <a:spcBef>
                <a:spcPts val="300"/>
              </a:spcBef>
            </a:pPr>
            <a:r>
              <a:rPr lang="da-DK" altLang="da-DK" sz="1800" dirty="0"/>
              <a:t>Også mulighed for at stille spørgsmål til lærebog og videonoter</a:t>
            </a:r>
          </a:p>
          <a:p>
            <a:r>
              <a:rPr lang="da-DK" altLang="da-DK" sz="2000" dirty="0"/>
              <a:t>Hjemmearbejde</a:t>
            </a:r>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a:solidFill>
                  <a:srgbClr val="008000"/>
                </a:solidFill>
              </a:rPr>
              <a:t>50-100 småopgaver</a:t>
            </a:r>
            <a:r>
              <a:rPr lang="da-DK" altLang="da-DK" sz="1800" dirty="0"/>
              <a:t>, der er i hvert kapitel</a:t>
            </a:r>
          </a:p>
          <a:p>
            <a:pPr lvl="2">
              <a:spcBef>
                <a:spcPts val="300"/>
              </a:spcBef>
            </a:pPr>
            <a:r>
              <a:rPr lang="da-DK" altLang="da-DK" sz="1800" dirty="0"/>
              <a:t>Det er </a:t>
            </a:r>
            <a:r>
              <a:rPr lang="da-DK" altLang="da-DK" sz="1800" b="1" dirty="0">
                <a:solidFill>
                  <a:srgbClr val="008000"/>
                </a:solidFill>
              </a:rPr>
              <a:t>vigtigt</a:t>
            </a:r>
            <a:r>
              <a:rPr lang="da-DK" altLang="da-DK" sz="1800" dirty="0"/>
              <a:t>, at I løser opgaverne – I lærer kun at programmere ved at øve jer, og de fleste af opgaverne er små programmeringsopgaver</a:t>
            </a:r>
          </a:p>
          <a:p>
            <a:pPr lvl="1"/>
            <a:r>
              <a:rPr lang="da-DK" altLang="da-DK" dirty="0"/>
              <a:t>Gennemse </a:t>
            </a:r>
            <a:r>
              <a:rPr lang="da-DK" altLang="da-DK" b="1" dirty="0">
                <a:solidFill>
                  <a:srgbClr val="008000"/>
                </a:solidFill>
              </a:rPr>
              <a:t>videoerne</a:t>
            </a:r>
            <a:r>
              <a:rPr lang="da-DK" altLang="da-DK" dirty="0"/>
              <a:t> (ca. 65 i alt – af 5-10 minutters varighed)</a:t>
            </a:r>
          </a:p>
          <a:p>
            <a:pPr lvl="2">
              <a:spcBef>
                <a:spcPts val="300"/>
              </a:spcBef>
            </a:pPr>
            <a:r>
              <a:rPr lang="da-DK" altLang="da-DK" sz="1800" dirty="0"/>
              <a:t>Præsenterer vigtigt stof – integreret del af kurset </a:t>
            </a:r>
          </a:p>
          <a:p>
            <a:pPr lvl="2">
              <a:spcBef>
                <a:spcPts val="300"/>
              </a:spcBef>
            </a:pPr>
            <a:r>
              <a:rPr lang="da-DK" altLang="da-DK" sz="1800" dirty="0"/>
              <a:t>Næsten alle videoer er eksempler på ”live programmering”</a:t>
            </a:r>
          </a:p>
          <a:p>
            <a:pPr lvl="2">
              <a:spcBef>
                <a:spcPts val="300"/>
              </a:spcBef>
            </a:pPr>
            <a:r>
              <a:rPr lang="da-DK" altLang="da-DK" sz="1800" spc="-70" dirty="0"/>
              <a:t>I kan stoppe (for at tænke jer om) eller gentage afsnit (som er vanskelige)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a:t>Sprog</a:t>
            </a:r>
          </a:p>
          <a:p>
            <a:pPr lvl="1">
              <a:spcBef>
                <a:spcPts val="200"/>
              </a:spcBef>
            </a:pPr>
            <a:r>
              <a:rPr lang="da-DK" altLang="da-DK" dirty="0"/>
              <a:t>Bachelorkurser på det Naturvidenskabelige Fakultet (Natural Sciences) undervises på dansk (med mindre forelæseren ikke er dansktalende)</a:t>
            </a:r>
          </a:p>
          <a:p>
            <a:pPr lvl="1">
              <a:spcBef>
                <a:spcPts val="200"/>
              </a:spcBef>
            </a:pPr>
            <a:r>
              <a:rPr lang="da-DK" altLang="da-DK" dirty="0"/>
              <a:t>Derfor vil jeg tale dansk, og mine slides vil være på dansk</a:t>
            </a:r>
          </a:p>
          <a:p>
            <a:pPr lvl="1">
              <a:spcBef>
                <a:spcPts val="200"/>
              </a:spcBef>
            </a:pPr>
            <a:r>
              <a:rPr lang="da-DK" altLang="da-DK" dirty="0"/>
              <a:t>Mange fagudtryk og mange navne fra programmerne er på engelsk</a:t>
            </a:r>
          </a:p>
          <a:p>
            <a:pPr lvl="1">
              <a:spcBef>
                <a:spcPts val="200"/>
              </a:spcBef>
            </a:pPr>
            <a:r>
              <a:rPr lang="da-DK" altLang="da-DK" dirty="0"/>
              <a:t>Sproget bliver derfor en (lidt uskøn) blanding af dansk og engelsk</a:t>
            </a:r>
          </a:p>
          <a:p>
            <a:pPr lvl="1">
              <a:spcBef>
                <a:spcPts val="200"/>
              </a:spcBef>
            </a:pPr>
            <a:r>
              <a:rPr lang="da-DK" altLang="da-DK" dirty="0"/>
              <a:t>Det bliver I nødt til at leve med – det er typisk for vores fag</a:t>
            </a:r>
          </a:p>
          <a:p>
            <a:pPr>
              <a:spcBef>
                <a:spcPts val="1200"/>
              </a:spcBef>
            </a:pPr>
            <a:r>
              <a:rPr lang="da-DK" altLang="da-DK" sz="2000" dirty="0"/>
              <a:t>Forberedelse til forelæsningerne</a:t>
            </a:r>
          </a:p>
          <a:p>
            <a:pPr lvl="1">
              <a:spcBef>
                <a:spcPts val="200"/>
              </a:spcBef>
            </a:pPr>
            <a:r>
              <a:rPr lang="da-DK" altLang="da-DK" dirty="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lærebogen</a:t>
            </a:r>
          </a:p>
          <a:p>
            <a:pPr lvl="1">
              <a:spcBef>
                <a:spcPts val="200"/>
              </a:spcBef>
            </a:pPr>
            <a:r>
              <a:rPr lang="da-DK" altLang="da-DK" dirty="0"/>
              <a:t>Nogle synes, at det er en fordel at læse i bogen før forelæsningerne</a:t>
            </a:r>
          </a:p>
          <a:p>
            <a:pPr lvl="1">
              <a:spcBef>
                <a:spcPts val="200"/>
              </a:spcBef>
            </a:pPr>
            <a:r>
              <a:rPr lang="da-DK" altLang="da-DK" dirty="0"/>
              <a:t>Andre synes, at det er nemmere selv at gå i gang med lærebogen – uden at gå til forelæsningerne (eller nøjes med at se dem på video)</a:t>
            </a:r>
          </a:p>
          <a:p>
            <a:pPr lvl="1">
              <a:spcBef>
                <a:spcPts val="200"/>
              </a:spcBef>
            </a:pPr>
            <a:r>
              <a:rPr lang="da-DK" altLang="da-DK" dirty="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a:solidFill>
                  <a:srgbClr val="008000"/>
                </a:solidFill>
                <a:cs typeface="ＭＳ Ｐゴシック" charset="0"/>
              </a:rPr>
              <a:t>mange ting</a:t>
            </a:r>
            <a:r>
              <a:rPr lang="da-DK" altLang="da-DK" sz="2000" b="1" dirty="0">
                <a:solidFill>
                  <a:srgbClr val="A50021"/>
                </a:solidFill>
                <a:cs typeface="ＭＳ Ｐゴシック" charset="0"/>
              </a:rPr>
              <a:t>, som ikke er med i lærebogen</a:t>
            </a:r>
          </a:p>
          <a:p>
            <a:pPr lvl="1">
              <a:spcBef>
                <a:spcPts val="200"/>
              </a:spcBef>
            </a:pPr>
            <a:r>
              <a:rPr lang="da-DK" altLang="da-DK" dirty="0"/>
              <a:t>Det er ting som bruges i opgaverne og er del af eksamenspensummet</a:t>
            </a:r>
          </a:p>
          <a:p>
            <a:pPr lvl="1">
              <a:spcBef>
                <a:spcPts val="200"/>
              </a:spcBef>
            </a:pPr>
            <a:r>
              <a:rPr lang="da-DK" altLang="da-DK" dirty="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a:ln w="11430"/>
                <a:solidFill>
                  <a:srgbClr val="CC0000"/>
                </a:solidFill>
                <a:effectLst>
                  <a:outerShdw blurRad="50800" dist="39000" dir="5460000" algn="tl">
                    <a:srgbClr val="000000">
                      <a:alpha val="38000"/>
                    </a:srgbClr>
                  </a:outerShdw>
                </a:effectLst>
              </a:rPr>
              <a:t>Obs</a:t>
            </a:r>
            <a:r>
              <a:rPr lang="en-US" sz="2800" b="1" dirty="0">
                <a:ln w="11430"/>
                <a:solidFill>
                  <a:srgbClr val="CC0000"/>
                </a:solidFill>
                <a:effectLst>
                  <a:outerShdw blurRad="50800" dist="39000" dir="5460000" algn="tl">
                    <a:srgbClr val="000000">
                      <a:alpha val="38000"/>
                    </a:srgbClr>
                  </a:outerShdw>
                </a:effectLst>
              </a:rPr>
              <a:t>!</a:t>
            </a: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a:t>Programmering kræver masser af træning</a:t>
            </a:r>
          </a:p>
          <a:p>
            <a:pPr lvl="1">
              <a:spcBef>
                <a:spcPts val="200"/>
              </a:spcBef>
            </a:pPr>
            <a:r>
              <a:rPr lang="da-DK" altLang="da-DK" dirty="0"/>
              <a:t>Derfor har kurset</a:t>
            </a:r>
          </a:p>
          <a:p>
            <a:pPr lvl="2">
              <a:spcBef>
                <a:spcPts val="200"/>
              </a:spcBef>
            </a:pPr>
            <a:r>
              <a:rPr lang="da-DK" altLang="da-DK" sz="1800" spc="-30" dirty="0"/>
              <a:t>13 afleveringsopgaver og 5 quizzer i første halvdel</a:t>
            </a:r>
          </a:p>
          <a:p>
            <a:pPr lvl="2">
              <a:spcBef>
                <a:spcPts val="200"/>
              </a:spcBef>
            </a:pPr>
            <a:r>
              <a:rPr lang="da-DK" altLang="da-DK" sz="1800" dirty="0"/>
              <a:t>7 afleveringsopgaver i anden halvdel</a:t>
            </a:r>
          </a:p>
          <a:p>
            <a:pPr lvl="1">
              <a:spcBef>
                <a:spcPts val="200"/>
              </a:spcBef>
            </a:pPr>
            <a:r>
              <a:rPr lang="da-DK" altLang="da-DK" spc="-50" dirty="0"/>
              <a:t>De to ugentlige øvelsesgange bruges primært til at arbejde med disse opgaver</a:t>
            </a:r>
          </a:p>
          <a:p>
            <a:pPr lvl="1">
              <a:spcBef>
                <a:spcPts val="200"/>
              </a:spcBef>
            </a:pPr>
            <a:r>
              <a:rPr lang="da-DK" dirty="0"/>
              <a:t>De fleste af opgaverne før efterårsferien er forholdsvis små og kan løse på 30-60 minutter (under øvelserne)</a:t>
            </a:r>
          </a:p>
          <a:p>
            <a:pPr lvl="1">
              <a:spcBef>
                <a:spcPts val="200"/>
              </a:spcBef>
            </a:pPr>
            <a:r>
              <a:rPr lang="da-DK" altLang="da-DK" dirty="0"/>
              <a:t>Alle afleveringsopgaver er enten obligatoriske eller tæller med til eksamen</a:t>
            </a:r>
          </a:p>
          <a:p>
            <a:pPr lvl="1">
              <a:spcBef>
                <a:spcPts val="200"/>
              </a:spcBef>
            </a:pPr>
            <a:r>
              <a:rPr lang="da-DK" altLang="da-DK" dirty="0"/>
              <a:t>De skal godkendes af jeres instruktor for at I kan gå til køreprøven og den afsluttende mundtlige eksamen</a:t>
            </a:r>
          </a:p>
          <a:p>
            <a:pPr marL="342900" lvl="1" indent="-342900">
              <a:spcBef>
                <a:spcPts val="1200"/>
              </a:spcBef>
              <a:buChar char="•"/>
            </a:pPr>
            <a:r>
              <a:rPr lang="da-DK" sz="2000" b="1" dirty="0">
                <a:solidFill>
                  <a:srgbClr val="A50021"/>
                </a:solidFill>
                <a:cs typeface="ＭＳ Ｐゴシック" charset="0"/>
              </a:rPr>
              <a:t>I begyndelsen vil instruktorerne ofte kræve genaflevering af opgaver med forholdsvis små fejl</a:t>
            </a:r>
          </a:p>
          <a:p>
            <a:pPr lvl="1">
              <a:spcBef>
                <a:spcPts val="200"/>
              </a:spcBef>
            </a:pPr>
            <a:r>
              <a:rPr lang="da-DK" dirty="0"/>
              <a:t>På den måde får vi hurtigere udryddet de værste unoder i jeres programmeringsstil</a:t>
            </a:r>
          </a:p>
          <a:p>
            <a:pPr lvl="1">
              <a:spcBef>
                <a:spcPts val="200"/>
              </a:spcBef>
            </a:pPr>
            <a:r>
              <a:rPr lang="da-DK" dirty="0"/>
              <a:t>Genaflevering skal ske senest 1 uge efter den oprindelige afleveringsfrist</a:t>
            </a:r>
          </a:p>
          <a:p>
            <a:pPr lvl="1">
              <a:spcBef>
                <a:spcPts val="200"/>
              </a:spcBef>
            </a:pPr>
            <a:r>
              <a:rPr lang="da-DK" dirty="0"/>
              <a:t>I kan normalt kun genaflevere fire gange i løbet af kursets første halvdel, </a:t>
            </a:r>
            <a:r>
              <a:rPr lang="da-DK" spc="-30" dirty="0"/>
              <a:t>så gør jer umage med at lave de enkelte afleveringer så gode som muligt</a:t>
            </a:r>
            <a:endParaRPr lang="da-DK" altLang="da-DK" spc="-30" dirty="0"/>
          </a:p>
        </p:txBody>
      </p:sp>
    </p:spTree>
    <p:extLst>
      <p:ext uri="{BB962C8B-B14F-4D97-AF65-F5344CB8AC3E}">
        <p14:creationId xmlns:p14="http://schemas.microsoft.com/office/powerpoint/2010/main" val="41222620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a:t>
            </a:r>
            <a:r>
              <a:rPr lang="da-DK" b="1" dirty="0">
                <a:solidFill>
                  <a:srgbClr val="008000"/>
                </a:solidFill>
                <a:cs typeface="ＭＳ Ｐゴシック" charset="0"/>
              </a:rPr>
              <a:t>mandag kl 14.00</a:t>
            </a:r>
            <a:r>
              <a:rPr lang="da-DK" b="1" dirty="0">
                <a:solidFill>
                  <a:srgbClr val="A50021"/>
                </a:solidFill>
                <a:cs typeface="ＭＳ Ｐゴシック" charset="0"/>
              </a:rPr>
              <a:t> </a:t>
            </a:r>
          </a:p>
          <a:p>
            <a:pPr marL="342900" lvl="1" indent="-342900">
              <a:spcBef>
                <a:spcPts val="1800"/>
              </a:spcBef>
              <a:buChar char="•"/>
            </a:pPr>
            <a:r>
              <a:rPr lang="da-DK" b="1" dirty="0">
                <a:solidFill>
                  <a:srgbClr val="A50021"/>
                </a:solidFill>
                <a:cs typeface="ＭＳ Ｐゴシック" charset="0"/>
              </a:rPr>
              <a:t>Pas på med, at I ikke kommer bagefter</a:t>
            </a:r>
          </a:p>
          <a:p>
            <a:pPr lvl="1"/>
            <a:r>
              <a:rPr lang="da-DK" sz="1800" dirty="0"/>
              <a:t>Det kan være meget svært at indhente igen</a:t>
            </a:r>
          </a:p>
          <a:p>
            <a:pPr>
              <a:spcBef>
                <a:spcPts val="1800"/>
              </a:spcBef>
            </a:pPr>
            <a:r>
              <a:rPr lang="da-DK" sz="2000" dirty="0"/>
              <a:t>Sygdom og lignende</a:t>
            </a:r>
          </a:p>
          <a:p>
            <a:pPr lvl="1"/>
            <a:r>
              <a:rPr lang="da-DK" sz="1800" dirty="0"/>
              <a:t>Hvis I bliver syg i længere tid (eller af andre grunde ikke kan passe</a:t>
            </a:r>
            <a:br>
              <a:rPr lang="da-DK" sz="1800" dirty="0"/>
            </a:br>
            <a:r>
              <a:rPr lang="da-DK" sz="1800" dirty="0"/>
              <a:t>jeres studier), bør I </a:t>
            </a:r>
            <a:r>
              <a:rPr lang="da-DK" sz="1800" b="1" dirty="0">
                <a:solidFill>
                  <a:srgbClr val="008000"/>
                </a:solidFill>
              </a:rPr>
              <a:t>hurtigst muligt kontakte mig</a:t>
            </a:r>
            <a:r>
              <a:rPr lang="da-DK" sz="1800" dirty="0"/>
              <a:t>, så vi kan lave en plan for, hvordan I får indhentet det forsømte</a:t>
            </a:r>
          </a:p>
          <a:p>
            <a:pPr lvl="1"/>
            <a:r>
              <a:rPr lang="da-DK" sz="1800" dirty="0"/>
              <a:t>Det kan f.eks. ske i løbet af efterårsferien, hvis I har mulighed for det</a:t>
            </a:r>
          </a:p>
          <a:p>
            <a:pPr marL="342900" lvl="1" indent="-342900">
              <a:spcBef>
                <a:spcPts val="1800"/>
              </a:spcBef>
              <a:buChar char="•"/>
            </a:pPr>
            <a:r>
              <a:rPr lang="da-DK" b="1" dirty="0">
                <a:solidFill>
                  <a:srgbClr val="A50021"/>
                </a:solidFill>
                <a:cs typeface="ＭＳ Ｐゴシック" charset="0"/>
              </a:rPr>
              <a:t>Tilsvarende gælder selvfølgelig for de andre kurser, som I følger</a:t>
            </a:r>
          </a:p>
          <a:p>
            <a:pPr lvl="1"/>
            <a:r>
              <a:rPr lang="da-DK" sz="1800" dirty="0"/>
              <a:t>Der bør I også kontakte jeres forelæsere, hvis I af en eller anden grund 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holdet – idet de så kun skal se og kommentere 12 besvarelser i stedet for 24</a:t>
            </a:r>
          </a:p>
          <a:p>
            <a:pPr marL="342900" lvl="1" indent="-342900" eaLnBrk="1" hangingPunct="1">
              <a:spcBef>
                <a:spcPts val="1200"/>
              </a:spcBef>
              <a:buChar char="•"/>
            </a:pPr>
            <a:r>
              <a:rPr lang="da-DK" altLang="da-DK" b="1" dirty="0">
                <a:solidFill>
                  <a:srgbClr val="A50021"/>
                </a:solidFill>
                <a:cs typeface="ＭＳ Ｐゴシック" charset="0"/>
              </a:rPr>
              <a:t>Par = 2 personer</a:t>
            </a:r>
          </a:p>
          <a:p>
            <a:pPr lvl="1" eaLnBrk="1" hangingPunct="1">
              <a:spcBef>
                <a:spcPts val="600"/>
              </a:spcBef>
            </a:pPr>
            <a:r>
              <a:rPr lang="da-DK" altLang="da-DK" sz="1800" dirty="0"/>
              <a:t>1-mandsgrupper tillades dog, hvis der er særlige forhold</a:t>
            </a:r>
            <a:br>
              <a:rPr lang="da-DK" altLang="da-DK" sz="1800" dirty="0"/>
            </a:br>
            <a:r>
              <a:rPr lang="da-DK" altLang="da-DK" sz="1800" dirty="0"/>
              <a:t>(eller et ulige antal deltagere på øvelsesholdet)</a:t>
            </a:r>
          </a:p>
          <a:p>
            <a:pPr lvl="1" eaLnBrk="1" hangingPunct="1">
              <a:spcBef>
                <a:spcPts val="600"/>
              </a:spcBef>
            </a:pPr>
            <a:r>
              <a:rPr lang="da-DK" altLang="da-DK" sz="1800" dirty="0"/>
              <a:t>3-mandsgrupper tillades </a:t>
            </a:r>
            <a:r>
              <a:rPr lang="da-DK" altLang="da-DK" sz="1800" b="1" dirty="0">
                <a:solidFill>
                  <a:srgbClr val="008000"/>
                </a:solidFill>
              </a:rPr>
              <a:t>aldrig</a:t>
            </a:r>
            <a:r>
              <a:rPr lang="da-DK" altLang="da-DK" sz="1800" dirty="0"/>
              <a:t> (så får man for lidt træning)</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a:ea typeface="+mn-ea"/>
              </a:rPr>
              <a:t>Hver quiz består af 12-16 spørgsmål og kan klares på 20-30 minutter</a:t>
            </a:r>
          </a:p>
          <a:p>
            <a:pPr lvl="1">
              <a:spcBef>
                <a:spcPts val="600"/>
              </a:spcBef>
              <a:buFont typeface="Arial" panose="020B0604020202020204" pitchFamily="34" charset="0"/>
              <a:buChar char="–"/>
            </a:pPr>
            <a:r>
              <a:rPr lang="da-DK" sz="1800" dirty="0">
                <a:ea typeface="+mn-ea"/>
              </a:rPr>
              <a:t>Quizzerne er </a:t>
            </a:r>
            <a:r>
              <a:rPr lang="da-DK" sz="1800" b="1" dirty="0">
                <a:solidFill>
                  <a:srgbClr val="008000"/>
                </a:solidFill>
                <a:ea typeface="+mn-ea"/>
              </a:rPr>
              <a:t>interaktive</a:t>
            </a:r>
            <a:r>
              <a:rPr lang="da-DK" sz="1800" dirty="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a:ea typeface="+mn-ea"/>
              </a:rPr>
              <a:t>Quizzerne løses </a:t>
            </a:r>
            <a:r>
              <a:rPr lang="da-DK" sz="1800" b="1" dirty="0">
                <a:solidFill>
                  <a:srgbClr val="008000"/>
                </a:solidFill>
                <a:ea typeface="+mn-ea"/>
              </a:rPr>
              <a:t>individuelt</a:t>
            </a:r>
            <a:r>
              <a:rPr lang="da-DK" sz="1800" dirty="0">
                <a:ea typeface="+mn-ea"/>
              </a:rPr>
              <a:t> og er </a:t>
            </a:r>
            <a:r>
              <a:rPr lang="da-DK" sz="1800" b="1" dirty="0">
                <a:solidFill>
                  <a:srgbClr val="008000"/>
                </a:solidFill>
                <a:ea typeface="+mn-ea"/>
              </a:rPr>
              <a:t>obligatoriske afleveringsopgaver</a:t>
            </a:r>
            <a:r>
              <a:rPr lang="da-DK" sz="1800" dirty="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a:t>
            </a:r>
            <a:r>
              <a:rPr lang="da-DK" b="1" kern="0" dirty="0">
                <a:solidFill>
                  <a:srgbClr val="008000"/>
                </a:solidFill>
                <a:cs typeface="ＭＳ Ｐゴシック" pitchFamily="-106" charset="-128"/>
              </a:rPr>
              <a:t>sidst på ugen</a:t>
            </a:r>
          </a:p>
          <a:p>
            <a:pPr lvl="1">
              <a:spcBef>
                <a:spcPts val="600"/>
              </a:spcBef>
              <a:buFont typeface="Arial" panose="020B0604020202020204" pitchFamily="34" charset="0"/>
              <a:buChar char="–"/>
            </a:pPr>
            <a:r>
              <a:rPr lang="da-DK" sz="1800" dirty="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a:t>Diskussionsforum</a:t>
            </a:r>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a:t>Kursets Brightspace side indeholder et </a:t>
            </a:r>
            <a:r>
              <a:rPr lang="da-DK" sz="2000" dirty="0">
                <a:solidFill>
                  <a:srgbClr val="008000"/>
                </a:solidFill>
              </a:rPr>
              <a:t>diskussionsforum</a:t>
            </a:r>
            <a:r>
              <a:rPr lang="da-DK" sz="2000" dirty="0"/>
              <a:t>, der </a:t>
            </a:r>
            <a:r>
              <a:rPr lang="da-DK" sz="2000" spc="-60" dirty="0"/>
              <a:t>giver jer mulighed for at stille spørgsmål til forelæser og instruktorer</a:t>
            </a:r>
          </a:p>
          <a:p>
            <a:pPr lvl="1">
              <a:spcBef>
                <a:spcPts val="400"/>
              </a:spcBef>
            </a:pPr>
            <a:r>
              <a:rPr lang="da-DK" sz="1800" spc="-10" dirty="0"/>
              <a:t>Det er den bedste og hurtigste måde at få hjælp på – når I ikke er til øvelser</a:t>
            </a:r>
          </a:p>
          <a:p>
            <a:pPr lvl="1">
              <a:spcBef>
                <a:spcPts val="400"/>
              </a:spcBef>
            </a:pPr>
            <a:r>
              <a:rPr lang="da-DK" sz="1800" spc="-40" dirty="0"/>
              <a:t>Svaret kommer ofte inden for få timer/minutter (selv uden for normal arbejdstid)</a:t>
            </a:r>
          </a:p>
          <a:p>
            <a:pPr>
              <a:spcBef>
                <a:spcPts val="1800"/>
              </a:spcBef>
            </a:pPr>
            <a:r>
              <a:rPr lang="da-DK" sz="2000" dirty="0"/>
              <a:t>For at få mest muligt ud af diskussionsforummet, er det vigtigt, at I er </a:t>
            </a:r>
            <a:r>
              <a:rPr lang="da-DK" sz="2000" dirty="0">
                <a:solidFill>
                  <a:srgbClr val="008000"/>
                </a:solidFill>
              </a:rPr>
              <a:t>omhyggelige</a:t>
            </a:r>
            <a:r>
              <a:rPr lang="da-DK" sz="2000" dirty="0"/>
              <a:t> med at skrive jeres indlæg</a:t>
            </a:r>
          </a:p>
          <a:p>
            <a:pPr lvl="1">
              <a:spcBef>
                <a:spcPts val="400"/>
              </a:spcBef>
            </a:pPr>
            <a:r>
              <a:rPr lang="da-DK" sz="1800" dirty="0"/>
              <a:t>Giv jeres indlæg en velvalgt titel, som i få ord beskriver, hvad det drejer</a:t>
            </a:r>
            <a:br>
              <a:rPr lang="da-DK" sz="1800" dirty="0"/>
            </a:br>
            <a:r>
              <a:rPr lang="da-DK" sz="1800" dirty="0"/>
              <a:t>sig om – brug opgavenumre og tilsvarende "officielle" benævnelser, når I refererer til ting i kurset, f.eks. ”BlueJ bogens opgave 4.12”</a:t>
            </a:r>
          </a:p>
          <a:p>
            <a:pPr marL="342900" lvl="1" indent="-342900">
              <a:spcBef>
                <a:spcPts val="1800"/>
              </a:spcBef>
              <a:buChar char="•"/>
            </a:pPr>
            <a:r>
              <a:rPr lang="da-DK" b="1" dirty="0">
                <a:solidFill>
                  <a:srgbClr val="A50021"/>
                </a:solidFill>
                <a:cs typeface="ＭＳ Ｐゴシック" charset="0"/>
              </a:rPr>
              <a:t>Når der svares på et indlæg, dannes der 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indlæg</a:t>
            </a:r>
          </a:p>
          <a:p>
            <a:pPr lvl="1">
              <a:spcBef>
                <a:spcPts val="400"/>
              </a:spcBef>
            </a:pPr>
            <a:r>
              <a:rPr lang="da-DK" sz="1800" dirty="0"/>
              <a:t>Undervejs i diskussion kan man få lyst til at tage et andet emne op</a:t>
            </a:r>
          </a:p>
          <a:p>
            <a:pPr lvl="1">
              <a:spcBef>
                <a:spcPts val="400"/>
              </a:spcBef>
            </a:pPr>
            <a:r>
              <a:rPr lang="da-DK" sz="1800" b="0" dirty="0"/>
              <a:t>I den situation bør man starte en ny tråd, fremfor at fortsætte i den gamle</a:t>
            </a:r>
          </a:p>
          <a:p>
            <a:pPr lvl="1">
              <a:spcBef>
                <a:spcPts val="400"/>
              </a:spcBef>
            </a:pPr>
            <a:r>
              <a:rPr lang="da-DK" sz="1800" b="0" spc="-60" dirty="0"/>
              <a:t>På den måde bliver det lettere at finde relevant information på forummet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a:t>Diskussionsforum (fortsat)</a:t>
            </a:r>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a:t>Jeres indlæg må </a:t>
            </a:r>
            <a:r>
              <a:rPr lang="da-DK" sz="2000" dirty="0">
                <a:solidFill>
                  <a:srgbClr val="008000"/>
                </a:solidFill>
              </a:rPr>
              <a:t>ikke</a:t>
            </a:r>
            <a:r>
              <a:rPr lang="da-DK" sz="2000" dirty="0"/>
              <a:t> indeholde løsninger på hele metoder</a:t>
            </a:r>
          </a:p>
          <a:p>
            <a:pPr lvl="1">
              <a:spcBef>
                <a:spcPts val="400"/>
              </a:spcBef>
            </a:pPr>
            <a:r>
              <a:rPr lang="da-DK" sz="1800" dirty="0"/>
              <a:t>Det duer ikke at sende 1-2 sider kode og spørge: ”Er der nogen der kan se, hvorfor mit program ikke virker?”</a:t>
            </a:r>
          </a:p>
          <a:p>
            <a:pPr lvl="1">
              <a:spcBef>
                <a:spcPts val="400"/>
              </a:spcBef>
            </a:pPr>
            <a:r>
              <a:rPr lang="da-DK" sz="1800" dirty="0"/>
              <a:t>I stedet skal I isolere problemet, hvilket er let, hvis I løser opgaverne I små skridt – således som vi anbefaler</a:t>
            </a:r>
          </a:p>
          <a:p>
            <a:pPr lvl="1">
              <a:spcBef>
                <a:spcPts val="400"/>
              </a:spcBef>
            </a:pPr>
            <a:r>
              <a:rPr lang="da-DK" sz="1800" dirty="0"/>
              <a:t>I kan så nøjes med at kopiere nogle få kodelinjer og spørge, hvad der er galt i 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a:t>Husk at beskrive, hvad problemet er (oversætterfejl, </a:t>
            </a:r>
            <a:r>
              <a:rPr lang="da-DK" sz="1800" spc="-60" dirty="0" err="1"/>
              <a:t>runtime</a:t>
            </a:r>
            <a:r>
              <a:rPr lang="da-DK" sz="1800" spc="-60" dirty="0"/>
              <a:t> fejl, uventet resultat)</a:t>
            </a:r>
            <a:endParaRPr lang="da-DK" sz="1800" dirty="0"/>
          </a:p>
          <a:p>
            <a:pPr>
              <a:spcBef>
                <a:spcPts val="1200"/>
              </a:spcBef>
            </a:pPr>
            <a:r>
              <a:rPr lang="da-DK" sz="2000" dirty="0"/>
              <a:t>Hold jer endelig ikke tilbage med hensyn til at bruge diskussionsforummet</a:t>
            </a:r>
          </a:p>
          <a:p>
            <a:pPr lvl="1">
              <a:spcBef>
                <a:spcPts val="400"/>
              </a:spcBef>
            </a:pPr>
            <a:r>
              <a:rPr lang="da-DK" sz="1800" dirty="0"/>
              <a:t>Hvis der er noget, som I ikke kan finde ud af, er der sikkert en del andre i samme situation. De vil så få nytte at jeres spørgsmål og svaret herpå</a:t>
            </a:r>
          </a:p>
          <a:p>
            <a:pPr lvl="1">
              <a:spcBef>
                <a:spcPts val="400"/>
              </a:spcBef>
            </a:pPr>
            <a:r>
              <a:rPr lang="da-DK" sz="1800" dirty="0"/>
              <a:t>I må også meget gerne selv svare på spørgsmål, som andre studerende sender til diskussionsforummet</a:t>
            </a:r>
          </a:p>
          <a:p>
            <a:pPr lvl="1">
              <a:spcBef>
                <a:spcPts val="400"/>
              </a:spcBef>
            </a:pPr>
            <a:r>
              <a:rPr lang="da-DK" sz="1800" dirty="0"/>
              <a:t>Man kan poste anonymt, men det betyder blot at andre studerende ikke kan se, hvem I er, mens underviserne stadig kan</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schweizeren Leonhard </a:t>
            </a:r>
            <a:r>
              <a:rPr lang="da-DK" altLang="da-DK" sz="1800" dirty="0" err="1"/>
              <a:t>Euler</a:t>
            </a:r>
            <a:endParaRPr lang="da-DK" altLang="da-DK" sz="1800" dirty="0"/>
          </a:p>
          <a:p>
            <a:pPr lvl="1">
              <a:spcBef>
                <a:spcPts val="600"/>
              </a:spcBef>
            </a:pPr>
            <a:r>
              <a:rPr lang="da-DK" altLang="da-DK" sz="1800" dirty="0"/>
              <a:t>En af de største matematiker i 17. hundredetallet</a:t>
            </a:r>
          </a:p>
          <a:p>
            <a:pPr eaLnBrk="1" hangingPunct="1">
              <a:spcBef>
                <a:spcPts val="1800"/>
              </a:spcBef>
              <a:defRPr/>
            </a:pPr>
            <a:r>
              <a:rPr lang="da-DK" altLang="da-DK" sz="2000" noProof="0" dirty="0"/>
              <a:t>Sudoku blev enormt populær fra 1984 og frem</a:t>
            </a:r>
          </a:p>
          <a:p>
            <a:pPr lvl="1" eaLnBrk="1" hangingPunct="1">
              <a:spcBef>
                <a:spcPts val="600"/>
              </a:spcBef>
              <a:defRPr/>
            </a:pPr>
            <a:r>
              <a:rPr lang="da-DK" altLang="da-DK" sz="1800" noProof="0" dirty="0"/>
              <a:t>Specielt i Japan, men også i resten af verden</a:t>
            </a:r>
          </a:p>
          <a:p>
            <a:pPr lvl="1" eaLnBrk="1" hangingPunct="1">
              <a:spcBef>
                <a:spcPts val="600"/>
              </a:spcBef>
              <a:defRPr/>
            </a:pPr>
            <a:r>
              <a:rPr lang="da-DK" altLang="da-DK" sz="1800" dirty="0"/>
              <a:t>”Sudoku” </a:t>
            </a:r>
            <a:r>
              <a:rPr lang="da-DK" altLang="da-DK" sz="1800" noProof="0" dirty="0"/>
              <a:t>er en forkortelse af den japanske sætning</a:t>
            </a:r>
            <a:br>
              <a:rPr lang="da-DK" altLang="da-DK" sz="1800" noProof="0" dirty="0"/>
            </a:br>
            <a:r>
              <a:rPr lang="da-DK" altLang="da-DK" sz="1800" noProof="0" dirty="0"/>
              <a:t>”</a:t>
            </a:r>
            <a:r>
              <a:rPr lang="da-DK" altLang="da-DK" sz="1800" u="sng" noProof="0" dirty="0" err="1"/>
              <a:t>Su</a:t>
            </a:r>
            <a:r>
              <a:rPr lang="da-DK" altLang="da-DK" sz="1800" noProof="0" dirty="0" err="1"/>
              <a:t>ji</a:t>
            </a:r>
            <a:r>
              <a:rPr lang="da-DK" altLang="da-DK" sz="1800" noProof="0" dirty="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a:t>kagiru” </a:t>
            </a:r>
            <a:r>
              <a:rPr lang="da-DK" altLang="da-DK" sz="1800" noProof="0" dirty="0"/>
              <a:t>som betyder</a:t>
            </a:r>
            <a:br>
              <a:rPr lang="da-DK" altLang="da-DK" sz="1800" noProof="0" dirty="0"/>
            </a:br>
            <a:r>
              <a:rPr lang="da-DK" altLang="da-DK" sz="1800" b="1" noProof="0" dirty="0">
                <a:solidFill>
                  <a:srgbClr val="008000"/>
                </a:solidFill>
              </a:rPr>
              <a:t>”tallene må kun forekomme én gang”</a:t>
            </a:r>
          </a:p>
          <a:p>
            <a:pPr lvl="1" eaLnBrk="1" hangingPunct="1">
              <a:spcBef>
                <a:spcPts val="600"/>
              </a:spcBef>
              <a:defRPr/>
            </a:pPr>
            <a:r>
              <a:rPr lang="da-DK" altLang="da-DK" sz="1800" dirty="0"/>
              <a:t>Mange danske aviser har stadig Sudoku opgaver</a:t>
            </a:r>
          </a:p>
          <a:p>
            <a:pPr marL="342900" lvl="1" indent="-342900" eaLnBrk="1" hangingPunct="1">
              <a:spcBef>
                <a:spcPts val="1800"/>
              </a:spcBef>
              <a:buChar char="•"/>
              <a:defRPr/>
            </a:pPr>
            <a:r>
              <a:rPr lang="da-DK" altLang="da-DK" b="1" dirty="0">
                <a:solidFill>
                  <a:srgbClr val="A50021"/>
                </a:solidFill>
                <a:cs typeface="ＭＳ Ｐゴシック" charset="0"/>
              </a:rPr>
              <a:t>Sudoku og computere</a:t>
            </a:r>
          </a:p>
          <a:p>
            <a:pPr lvl="1" eaLnBrk="1" hangingPunct="1">
              <a:spcBef>
                <a:spcPts val="600"/>
              </a:spcBef>
              <a:defRPr/>
            </a:pPr>
            <a:r>
              <a:rPr lang="da-DK" altLang="da-DK" sz="1800" noProof="0" dirty="0"/>
              <a:t>Sudoku opgaver kan </a:t>
            </a:r>
            <a:r>
              <a:rPr lang="da-DK" altLang="da-DK" sz="1800" b="1" noProof="0" dirty="0">
                <a:solidFill>
                  <a:srgbClr val="008000"/>
                </a:solidFill>
              </a:rPr>
              <a:t>konstrueres</a:t>
            </a:r>
            <a:r>
              <a:rPr lang="da-DK" altLang="da-DK" sz="1800" noProof="0" dirty="0"/>
              <a:t> ved hjælp af computere</a:t>
            </a:r>
          </a:p>
          <a:p>
            <a:pPr lvl="1" eaLnBrk="1" hangingPunct="1">
              <a:spcBef>
                <a:spcPts val="600"/>
              </a:spcBef>
              <a:defRPr/>
            </a:pPr>
            <a:r>
              <a:rPr lang="da-DK" altLang="da-DK" sz="1800" dirty="0"/>
              <a:t>Her skal vi i stedet se på, hvordan Sudoku opgaver kan </a:t>
            </a:r>
            <a:r>
              <a:rPr lang="da-DK" altLang="da-DK" sz="1800" b="1" dirty="0">
                <a:solidFill>
                  <a:srgbClr val="008000"/>
                </a:solidFill>
              </a:rPr>
              <a:t>løses</a:t>
            </a:r>
            <a:r>
              <a:rPr lang="da-DK" altLang="da-DK" sz="1800" dirty="0"/>
              <a:t> ved hjælp af computere – dvs. ved hjælp af programmering</a:t>
            </a:r>
            <a:r>
              <a:rPr lang="da-DK" altLang="da-DK" sz="1800" noProof="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a:t>Studiecafé</a:t>
            </a:r>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bygningen</a:t>
            </a:r>
            <a:br>
              <a:rPr lang="da-DK" sz="2000" dirty="0"/>
            </a:br>
            <a:r>
              <a:rPr lang="da-DK" sz="2000" dirty="0"/>
              <a:t>(bygning 5343 i IT-Parken, Åbogade 34, ved Storcenter Nord)</a:t>
            </a:r>
          </a:p>
          <a:p>
            <a:pPr lvl="1">
              <a:spcBef>
                <a:spcPts val="400"/>
              </a:spcBef>
            </a:pPr>
            <a:r>
              <a:rPr lang="da-DK" sz="1800" dirty="0"/>
              <a:t>Lokalerne kan benyttes 24/7.</a:t>
            </a:r>
          </a:p>
          <a:p>
            <a:pPr lvl="1">
              <a:spcBef>
                <a:spcPts val="400"/>
              </a:spcBef>
            </a:pPr>
            <a:r>
              <a:rPr lang="da-DK" sz="1800" dirty="0"/>
              <a:t>Uden for normal åbningstid kræver det dog, at man har anskaffet et adgangskort, så man kan komme ind</a:t>
            </a:r>
          </a:p>
          <a:p>
            <a:pPr lvl="1">
              <a:spcBef>
                <a:spcPts val="400"/>
              </a:spcBef>
            </a:pPr>
            <a:r>
              <a:rPr lang="da-DK" sz="1800" dirty="0"/>
              <a:t>http://studerende.au.dk/studier/fagportaler/datalogi/studiemiljoe/cs-studiecafe/    </a:t>
            </a:r>
            <a:r>
              <a:rPr lang="da-DK" sz="1800" dirty="0">
                <a:hlinkClick r:id="rId3"/>
              </a:rPr>
              <a:t>Link</a:t>
            </a:r>
            <a:endParaRPr lang="da-DK" sz="1800" dirty="0"/>
          </a:p>
          <a:p>
            <a:pPr>
              <a:spcBef>
                <a:spcPts val="1800"/>
              </a:spcBef>
            </a:pPr>
            <a:r>
              <a:rPr lang="da-DK" sz="2000" dirty="0"/>
              <a:t>Brug studiecaféen</a:t>
            </a:r>
          </a:p>
          <a:p>
            <a:pPr lvl="1">
              <a:spcBef>
                <a:spcPts val="400"/>
              </a:spcBef>
            </a:pPr>
            <a:r>
              <a:rPr lang="da-DK" sz="1800" dirty="0"/>
              <a:t>God måde at få struktureret jeres arbejdsdag på</a:t>
            </a:r>
          </a:p>
          <a:p>
            <a:pPr lvl="1">
              <a:spcBef>
                <a:spcPts val="400"/>
              </a:spcBef>
            </a:pPr>
            <a:r>
              <a:rPr lang="da-DK" sz="1800" dirty="0"/>
              <a:t>Når I arbejder hjemme, bliver I let forstyrret af 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12-14, Tirsdag 8-10, Onsdag 10-12, Torsdag 10-12, Fredag 12-14</a:t>
            </a:r>
          </a:p>
          <a:p>
            <a:pPr lvl="1">
              <a:spcBef>
                <a:spcPts val="400"/>
              </a:spcBef>
            </a:pPr>
            <a:r>
              <a:rPr lang="da-DK" sz="1800" dirty="0"/>
              <a:t>Kom tidligt. Instruktoren går, når der ikke er flere, der ønsker hjælp (så hvis du kommer i sidste øjeblik, risikerer du, at instruktoren er gået)</a:t>
            </a:r>
          </a:p>
          <a:p>
            <a:pPr lvl="1">
              <a:spcBef>
                <a:spcPts val="400"/>
              </a:spcBef>
            </a:pPr>
            <a:r>
              <a:rPr lang="da-DK" sz="1800" dirty="0"/>
              <a:t>Bemandingen starter onsdag den 27. august og fortsætter indtil kursets afslutning den 8. december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a:t>Programmeringscafé</a:t>
            </a:r>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a:t>Tilbud til studerende, som ikke tidligere har programmeret</a:t>
            </a:r>
            <a:br>
              <a:rPr lang="da-DK" sz="2000" dirty="0"/>
            </a:br>
            <a:r>
              <a:rPr lang="da-DK" sz="2000" dirty="0"/>
              <a:t>(eller kun har programmeret en lille smule)</a:t>
            </a:r>
          </a:p>
          <a:p>
            <a:pPr lvl="1">
              <a:spcBef>
                <a:spcPts val="400"/>
              </a:spcBef>
            </a:pPr>
            <a:r>
              <a:rPr lang="da-DK" sz="1800" dirty="0"/>
              <a:t>2-3 timer om ugen</a:t>
            </a:r>
          </a:p>
          <a:p>
            <a:pPr lvl="1">
              <a:spcBef>
                <a:spcPts val="400"/>
              </a:spcBef>
            </a:pPr>
            <a:r>
              <a:rPr lang="da-DK" sz="1800" dirty="0"/>
              <a:t>Det er frivilligt, om man ønsker at deltage</a:t>
            </a:r>
          </a:p>
          <a:p>
            <a:pPr marL="342900" lvl="1" indent="-342900">
              <a:spcBef>
                <a:spcPts val="1200"/>
              </a:spcBef>
              <a:buChar char="•"/>
            </a:pPr>
            <a:r>
              <a:rPr lang="da-DK" b="1" dirty="0">
                <a:solidFill>
                  <a:srgbClr val="A50021"/>
                </a:solidFill>
                <a:cs typeface="ＭＳ Ｐゴシック" charset="0"/>
              </a:rPr>
              <a:t>Organisering</a:t>
            </a:r>
          </a:p>
          <a:p>
            <a:pPr lvl="1"/>
            <a:r>
              <a:rPr lang="da-DK" sz="1800" dirty="0"/>
              <a:t>En time hvor man programmerer i fælleskab </a:t>
            </a:r>
          </a:p>
          <a:p>
            <a:pPr lvl="2"/>
            <a:r>
              <a:rPr lang="da-DK" sz="1800" dirty="0"/>
              <a:t>En af instruktorerne programmerer på projektoren og de</a:t>
            </a:r>
            <a:br>
              <a:rPr lang="da-DK" sz="1800" dirty="0"/>
            </a:br>
            <a:r>
              <a:rPr lang="da-DK" sz="1800" dirty="0"/>
              <a:t>studerende skriver med på egen PC</a:t>
            </a:r>
          </a:p>
          <a:p>
            <a:pPr lvl="2"/>
            <a:r>
              <a:rPr lang="da-DK" sz="1800" dirty="0"/>
              <a:t>Diskussion af problemstillinger undervejs</a:t>
            </a:r>
          </a:p>
          <a:p>
            <a:pPr lvl="2"/>
            <a:r>
              <a:rPr lang="da-DK" sz="1800" dirty="0"/>
              <a:t>Spørgsmål til/fra de studerende</a:t>
            </a:r>
          </a:p>
          <a:p>
            <a:pPr lvl="1">
              <a:spcBef>
                <a:spcPts val="400"/>
              </a:spcBef>
            </a:pPr>
            <a:r>
              <a:rPr lang="da-DK" sz="1800" dirty="0"/>
              <a:t>En time hvor hver studerende arbejder videre på programmet, </a:t>
            </a:r>
            <a:r>
              <a:rPr lang="da-DK" sz="1800"/>
              <a:t>mens instruktorerne </a:t>
            </a:r>
            <a:r>
              <a:rPr lang="da-DK" sz="1800" dirty="0"/>
              <a:t>går rundt og hjælper</a:t>
            </a:r>
          </a:p>
          <a:p>
            <a:pPr marL="342900" lvl="1" indent="-342900">
              <a:spcBef>
                <a:spcPts val="1800"/>
              </a:spcBef>
              <a:buChar char="•"/>
            </a:pPr>
            <a:r>
              <a:rPr lang="da-DK" b="1" spc="-60" dirty="0">
                <a:solidFill>
                  <a:srgbClr val="A50021"/>
                </a:solidFill>
                <a:cs typeface="ＭＳ Ｐゴシック" charset="0"/>
              </a:rPr>
              <a:t>De der har deltaget siger, at det var en særdeles stor hjælp for dem</a:t>
            </a:r>
          </a:p>
          <a:p>
            <a:pPr lvl="1">
              <a:spcBef>
                <a:spcPts val="400"/>
              </a:spcBef>
            </a:pPr>
            <a:r>
              <a:rPr lang="da-DK" sz="1800" dirty="0"/>
              <a:t>Caféen gjorde det meget lettere at komme i gang med 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spTree>
    <p:extLst>
      <p:ext uri="{BB962C8B-B14F-4D97-AF65-F5344CB8AC3E}">
        <p14:creationId xmlns:p14="http://schemas.microsoft.com/office/powerpoint/2010/main" val="39195679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a:t>Programmeringscafé (fortsat)</a:t>
            </a:r>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a:solidFill>
                  <a:srgbClr val="A50021"/>
                </a:solidFill>
                <a:cs typeface="ＭＳ Ｐゴシック" charset="0"/>
              </a:rPr>
              <a:t>Ingen forberedelse – tager kun den tid som caféen varer</a:t>
            </a:r>
          </a:p>
          <a:p>
            <a:pPr lvl="1">
              <a:spcBef>
                <a:spcPts val="400"/>
              </a:spcBef>
            </a:pPr>
            <a:r>
              <a:rPr lang="da-DK" sz="1800" dirty="0"/>
              <a:t>Intet nyt materiale – man får alt materiale via de almindelige forelæsninger, ved at læse bogen, se videoerne og deltage i øvelserne</a:t>
            </a:r>
          </a:p>
          <a:p>
            <a:pPr marL="342900" lvl="1" indent="-342900">
              <a:spcBef>
                <a:spcPts val="1200"/>
              </a:spcBef>
              <a:buChar char="•"/>
            </a:pPr>
            <a:r>
              <a:rPr lang="da-DK" b="1" spc="-50" dirty="0">
                <a:solidFill>
                  <a:srgbClr val="A50021"/>
                </a:solidFill>
                <a:cs typeface="ＭＳ Ｐゴシック" charset="0"/>
              </a:rPr>
              <a:t>Programmeringscaféen er et </a:t>
            </a:r>
            <a:r>
              <a:rPr lang="da-DK" b="1" spc="-50" dirty="0">
                <a:solidFill>
                  <a:srgbClr val="008000"/>
                </a:solidFill>
                <a:cs typeface="ＭＳ Ｐゴシック" charset="0"/>
              </a:rPr>
              <a:t>supplement</a:t>
            </a:r>
            <a:r>
              <a:rPr lang="da-DK" b="1" spc="-50" dirty="0">
                <a:solidFill>
                  <a:srgbClr val="A50021"/>
                </a:solidFill>
                <a:cs typeface="ＭＳ Ｐゴシック" charset="0"/>
              </a:rPr>
              <a:t>, som forklarer de vigtigste principper i et langsommere tempo og med flere eksempler</a:t>
            </a:r>
          </a:p>
          <a:p>
            <a:pPr lvl="1">
              <a:spcBef>
                <a:spcPts val="400"/>
              </a:spcBef>
            </a:pPr>
            <a:r>
              <a:rPr lang="da-DK" sz="1800" dirty="0"/>
              <a:t>Hvis man har let ved at programmere og/eller man er super ambitiøs, så er programmeringscafeen ikke det rigtige sted at komme</a:t>
            </a:r>
          </a:p>
          <a:p>
            <a:pPr lvl="1">
              <a:spcBef>
                <a:spcPts val="400"/>
              </a:spcBef>
            </a:pPr>
            <a:r>
              <a:rPr lang="da-DK" sz="1800" dirty="0"/>
              <a:t>I stedet kan man overveje at deltage i instituttets præ-talentforløb, som beskrives ved en senere forelæsning (se også </a:t>
            </a:r>
            <a:r>
              <a:rPr lang="da-DK" sz="1800" b="1" dirty="0">
                <a:solidFill>
                  <a:srgbClr val="008000"/>
                </a:solidFill>
              </a:rPr>
              <a:t>cs.au.dk/talent</a:t>
            </a:r>
            <a:r>
              <a:rPr lang="da-DK" sz="1800" dirty="0"/>
              <a:t>)</a:t>
            </a:r>
          </a:p>
          <a:p>
            <a:pPr>
              <a:spcBef>
                <a:spcPts val="1200"/>
              </a:spcBef>
            </a:pPr>
            <a:r>
              <a:rPr lang="da-DK" sz="2000" dirty="0"/>
              <a:t>Tid og sted for programmeringscaféen</a:t>
            </a:r>
          </a:p>
          <a:p>
            <a:pPr lvl="1">
              <a:spcBef>
                <a:spcPts val="400"/>
              </a:spcBef>
            </a:pPr>
            <a:r>
              <a:rPr lang="da-DK" sz="1800" dirty="0"/>
              <a:t>Mandag kl. 16.15-19.00 og onsdag </a:t>
            </a:r>
            <a:r>
              <a:rPr lang="da-DK" sz="1800" dirty="0" err="1"/>
              <a:t>kl</a:t>
            </a:r>
            <a:r>
              <a:rPr lang="da-DK" sz="1800" dirty="0"/>
              <a:t> 14.15-17.00</a:t>
            </a:r>
            <a:br>
              <a:rPr lang="da-DK" sz="1800" dirty="0"/>
            </a:br>
            <a:r>
              <a:rPr lang="da-DK" sz="1800" dirty="0"/>
              <a:t>(man deltager kun én af gangene)</a:t>
            </a:r>
          </a:p>
          <a:p>
            <a:pPr lvl="1">
              <a:spcBef>
                <a:spcPts val="400"/>
              </a:spcBef>
            </a:pPr>
            <a:r>
              <a:rPr lang="da-DK" sz="1800" dirty="0"/>
              <a:t>Finder sted i INCUBA (på den anden side af Åbogade)</a:t>
            </a:r>
          </a:p>
          <a:p>
            <a:pPr lvl="1">
              <a:spcBef>
                <a:spcPts val="400"/>
              </a:spcBef>
            </a:pPr>
            <a:r>
              <a:rPr lang="da-DK" sz="1800" dirty="0"/>
              <a:t>Studeende med ingen/lille programmeringserfaring får en mail med indbydelse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02178D4-FD27-9142-A2F3-F95DE7810C58}"/>
              </a:ext>
            </a:extLst>
          </p:cNvPr>
          <p:cNvPicPr>
            <a:picLocks noChangeAspect="1"/>
          </p:cNvPicPr>
          <p:nvPr/>
        </p:nvPicPr>
        <p:blipFill>
          <a:blip r:embed="rId3"/>
          <a:stretch>
            <a:fillRect/>
          </a:stretch>
        </p:blipFill>
        <p:spPr>
          <a:xfrm>
            <a:off x="266992" y="184980"/>
            <a:ext cx="8428896" cy="6592220"/>
          </a:xfrm>
          <a:prstGeom prst="rect">
            <a:avLst/>
          </a:prstGeom>
        </p:spPr>
      </p:pic>
      <p:pic>
        <p:nvPicPr>
          <p:cNvPr id="8" name="Picture 7">
            <a:extLst>
              <a:ext uri="{FF2B5EF4-FFF2-40B4-BE49-F238E27FC236}">
                <a16:creationId xmlns:a16="http://schemas.microsoft.com/office/drawing/2014/main" id="{7C2AB4F8-E7BF-6F08-B268-7DACA3FCDD69}"/>
              </a:ext>
            </a:extLst>
          </p:cNvPr>
          <p:cNvPicPr>
            <a:picLocks noChangeAspect="1"/>
          </p:cNvPicPr>
          <p:nvPr/>
        </p:nvPicPr>
        <p:blipFill>
          <a:blip r:embed="rId4"/>
          <a:stretch>
            <a:fillRect/>
          </a:stretch>
        </p:blipFill>
        <p:spPr>
          <a:xfrm>
            <a:off x="274356" y="229582"/>
            <a:ext cx="8436518" cy="6569357"/>
          </a:xfrm>
          <a:prstGeom prst="rect">
            <a:avLst/>
          </a:prstGeom>
        </p:spPr>
      </p:pic>
      <p:pic>
        <p:nvPicPr>
          <p:cNvPr id="10" name="Picture 9">
            <a:extLst>
              <a:ext uri="{FF2B5EF4-FFF2-40B4-BE49-F238E27FC236}">
                <a16:creationId xmlns:a16="http://schemas.microsoft.com/office/drawing/2014/main" id="{D0794641-8CE0-B7B2-5B39-DBF59C854F25}"/>
              </a:ext>
            </a:extLst>
          </p:cNvPr>
          <p:cNvPicPr>
            <a:picLocks noChangeAspect="1"/>
          </p:cNvPicPr>
          <p:nvPr/>
        </p:nvPicPr>
        <p:blipFill>
          <a:blip r:embed="rId5"/>
          <a:stretch>
            <a:fillRect/>
          </a:stretch>
        </p:blipFill>
        <p:spPr>
          <a:xfrm>
            <a:off x="282342" y="236916"/>
            <a:ext cx="8550834" cy="6584599"/>
          </a:xfrm>
          <a:prstGeom prst="rect">
            <a:avLst/>
          </a:prstGeom>
        </p:spPr>
      </p:pic>
      <p:sp>
        <p:nvSpPr>
          <p:cNvPr id="43012" name="TextBox 2"/>
          <p:cNvSpPr txBox="1">
            <a:spLocks noChangeArrowheads="1"/>
          </p:cNvSpPr>
          <p:nvPr/>
        </p:nvSpPr>
        <p:spPr bwMode="auto">
          <a:xfrm>
            <a:off x="2899931" y="5877272"/>
            <a:ext cx="3344138" cy="400110"/>
          </a:xfrm>
          <a:prstGeom prst="rect">
            <a:avLst/>
          </a:prstGeom>
          <a:solidFill>
            <a:schemeClr val="bg1"/>
          </a:solidFill>
          <a:ln>
            <a:noFill/>
          </a:ln>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t>brightspace.au.dk</a:t>
            </a:r>
          </a:p>
        </p:txBody>
      </p:sp>
      <p:sp>
        <p:nvSpPr>
          <p:cNvPr id="12" name="Text Box 7"/>
          <p:cNvSpPr txBox="1">
            <a:spLocks noChangeArrowheads="1"/>
          </p:cNvSpPr>
          <p:nvPr/>
        </p:nvSpPr>
        <p:spPr bwMode="auto">
          <a:xfrm>
            <a:off x="5436831" y="5653066"/>
            <a:ext cx="3075112" cy="1031051"/>
          </a:xfrm>
          <a:prstGeom prst="rect">
            <a:avLst/>
          </a:prstGeom>
          <a:solidFill>
            <a:srgbClr val="CCECFF"/>
          </a:solidFill>
          <a:ln w="28575">
            <a:solidFill>
              <a:srgbClr val="0000CC"/>
            </a:solidFill>
          </a:ln>
          <a:effectLst/>
        </p:spPr>
        <p:txBody>
          <a:bodyPr wrap="square">
            <a:spAutoFit/>
          </a:bodyPr>
          <a:lstStyle/>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I må meget gerne sætte et foto på jeres Brightspace profil</a:t>
            </a:r>
          </a:p>
          <a:p>
            <a:pPr marL="176213" indent="-176213">
              <a:spcBef>
                <a:spcPts val="600"/>
              </a:spcBef>
              <a:buFont typeface="Arial" panose="020B0604020202020204" pitchFamily="34" charset="0"/>
              <a:buChar char="•"/>
              <a:defRPr/>
            </a:pPr>
            <a:r>
              <a:rPr lang="da-DK" sz="1400" b="1" dirty="0">
                <a:solidFill>
                  <a:srgbClr val="0000CC"/>
                </a:solidFill>
                <a:latin typeface="+mn-lt"/>
                <a:ea typeface="ＭＳ Ｐゴシック" charset="0"/>
              </a:rPr>
              <a:t>Så lærer instruktorerne jer hurtigere at kende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a:t>Brightspace</a:t>
            </a:r>
          </a:p>
        </p:txBody>
      </p:sp>
      <p:sp>
        <p:nvSpPr>
          <p:cNvPr id="118787" name="Rectangle 3"/>
          <p:cNvSpPr>
            <a:spLocks noGrp="1" noChangeArrowheads="1"/>
          </p:cNvSpPr>
          <p:nvPr>
            <p:ph type="body" idx="1"/>
          </p:nvPr>
        </p:nvSpPr>
        <p:spPr>
          <a:xfrm>
            <a:off x="468313" y="1052513"/>
            <a:ext cx="8280151" cy="4896767"/>
          </a:xfrm>
        </p:spPr>
        <p:txBody>
          <a:bodyPr/>
          <a:lstStyle/>
          <a:p>
            <a:pPr marL="342900" lvl="1" indent="-342900" eaLnBrk="1" hangingPunct="1">
              <a:spcBef>
                <a:spcPts val="1800"/>
              </a:spcBef>
              <a:buChar char="•"/>
              <a:defRPr/>
            </a:pPr>
            <a:r>
              <a:rPr lang="da-DK" altLang="da-DK" b="1" dirty="0">
                <a:solidFill>
                  <a:srgbClr val="A50021"/>
                </a:solidFill>
                <a:cs typeface="ＭＳ Ｐゴシック" charset="0"/>
              </a:rPr>
              <a:t>Pulse</a:t>
            </a:r>
          </a:p>
          <a:p>
            <a:pPr lvl="1" eaLnBrk="1" hangingPunct="1">
              <a:spcBef>
                <a:spcPts val="600"/>
              </a:spcBef>
              <a:defRPr/>
            </a:pPr>
            <a:r>
              <a:rPr lang="da-DK" altLang="da-DK" sz="1800" dirty="0"/>
              <a:t>Brightspace har en tilknyttet </a:t>
            </a:r>
            <a:r>
              <a:rPr lang="da-DK" altLang="da-DK" sz="1800" dirty="0" err="1"/>
              <a:t>app</a:t>
            </a:r>
            <a:r>
              <a:rPr lang="da-DK" altLang="da-DK" sz="1800" dirty="0"/>
              <a:t>, der hedder Pulse</a:t>
            </a:r>
          </a:p>
          <a:p>
            <a:pPr lvl="1" eaLnBrk="1" hangingPunct="1">
              <a:spcBef>
                <a:spcPts val="600"/>
              </a:spcBef>
              <a:defRPr/>
            </a:pPr>
            <a:r>
              <a:rPr lang="da-DK" altLang="da-DK" sz="1800" dirty="0"/>
              <a:t>Den fungerer meget dårligt i forhold til komplekse websider, som vi har på dette kursus (formateringen forsvinder og det samme gør links)</a:t>
            </a:r>
          </a:p>
          <a:p>
            <a:pPr lvl="1" eaLnBrk="1" hangingPunct="1">
              <a:spcBef>
                <a:spcPts val="600"/>
              </a:spcBef>
              <a:defRPr/>
            </a:pPr>
            <a:r>
              <a:rPr lang="da-DK" altLang="da-DK" sz="1800" dirty="0"/>
              <a:t>Jeg anbefaler derfor at tilgå kursets websider via en almindelig webbrowser på en bærbar/stationær computer (såsom Google </a:t>
            </a:r>
            <a:r>
              <a:rPr lang="da-DK" altLang="da-DK" sz="1800" dirty="0" err="1"/>
              <a:t>Chrome</a:t>
            </a:r>
            <a:r>
              <a:rPr lang="da-DK" altLang="da-DK" sz="1800" dirty="0"/>
              <a:t>, Safari, </a:t>
            </a:r>
            <a:r>
              <a:rPr lang="da-DK" altLang="da-DK" sz="1800" dirty="0" err="1"/>
              <a:t>Micrsoft</a:t>
            </a:r>
            <a:r>
              <a:rPr lang="da-DK" altLang="da-DK" sz="1800" dirty="0"/>
              <a:t> </a:t>
            </a:r>
            <a:r>
              <a:rPr lang="da-DK" altLang="da-DK" sz="1800" dirty="0" err="1"/>
              <a:t>Edge</a:t>
            </a:r>
            <a:r>
              <a:rPr lang="da-DK" altLang="da-DK" sz="1800" dirty="0"/>
              <a:t> og </a:t>
            </a:r>
            <a:r>
              <a:rPr lang="da-DK" altLang="da-DK" sz="1800" dirty="0" err="1"/>
              <a:t>Firefox</a:t>
            </a:r>
            <a:r>
              <a:rPr lang="da-DK" altLang="da-DK" sz="1800" dirty="0"/>
              <a:t>)</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a:t>I møder de samme begreber og teknikker mange gange gennem kurset (spiral-metoden)</a:t>
            </a:r>
          </a:p>
          <a:p>
            <a:pPr lvl="1" eaLnBrk="1" hangingPunct="1">
              <a:spcBef>
                <a:spcPts val="600"/>
              </a:spcBef>
              <a:defRPr/>
            </a:pPr>
            <a:r>
              <a:rPr lang="da-DK" altLang="da-DK" sz="1800" noProof="0" dirty="0"/>
              <a:t>Introduktion ved forelæsning</a:t>
            </a:r>
          </a:p>
          <a:p>
            <a:pPr lvl="1" eaLnBrk="1" hangingPunct="1">
              <a:spcBef>
                <a:spcPts val="600"/>
              </a:spcBef>
              <a:defRPr/>
            </a:pPr>
            <a:r>
              <a:rPr lang="da-DK" altLang="da-DK" sz="1800" dirty="0"/>
              <a:t>Selvstudie via</a:t>
            </a:r>
            <a:r>
              <a:rPr lang="da-DK" altLang="da-DK" sz="1800" noProof="0" dirty="0"/>
              <a:t> videonote og/eller bogkapitel</a:t>
            </a:r>
          </a:p>
          <a:p>
            <a:pPr lvl="1" eaLnBrk="1" hangingPunct="1">
              <a:spcBef>
                <a:spcPts val="600"/>
              </a:spcBef>
              <a:defRPr/>
            </a:pPr>
            <a:r>
              <a:rPr lang="da-DK" altLang="da-DK" sz="1800" dirty="0"/>
              <a:t>Praktisk træning ved en eller flere øvelsesgange</a:t>
            </a:r>
          </a:p>
          <a:p>
            <a:pPr lvl="1" eaLnBrk="1" hangingPunct="1">
              <a:spcBef>
                <a:spcPts val="600"/>
              </a:spcBef>
              <a:defRPr/>
            </a:pPr>
            <a:r>
              <a:rPr lang="da-DK" altLang="da-DK" sz="1800" dirty="0"/>
              <a:t>Repetition i senere forelæsning</a:t>
            </a:r>
          </a:p>
          <a:p>
            <a:pPr lvl="1" eaLnBrk="1" hangingPunct="1">
              <a:spcBef>
                <a:spcPts val="600"/>
              </a:spcBef>
              <a:defRPr/>
            </a:pPr>
            <a:r>
              <a:rPr lang="da-DK" altLang="da-DK" sz="1800" dirty="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svære – specielt, hvis man ikke har forudgående programmeringserfaring</a:t>
            </a:r>
          </a:p>
          <a:p>
            <a:pPr lvl="1" eaLnBrk="1" hangingPunct="1">
              <a:spcBef>
                <a:spcPts val="600"/>
              </a:spcBef>
              <a:defRPr/>
            </a:pPr>
            <a:r>
              <a:rPr lang="da-DK" altLang="da-DK" sz="1800" dirty="0"/>
              <a:t>Men hold ud og klø på – kommer I bagud i denne fase, er det vanskeligt </a:t>
            </a:r>
            <a:r>
              <a:rPr lang="da-DK" altLang="da-DK" sz="1800" spc="-50" dirty="0"/>
              <a:t>at indhente</a:t>
            </a:r>
          </a:p>
          <a:p>
            <a:pPr lvl="1" eaLnBrk="1" hangingPunct="1">
              <a:spcBef>
                <a:spcPts val="600"/>
              </a:spcBef>
              <a:defRPr/>
            </a:pPr>
            <a:r>
              <a:rPr lang="da-DK" altLang="da-DK" sz="1800" spc="-50" dirty="0"/>
              <a:t>Der kommer ikke et tidspunkt, hvor vi skifter til noget ”helt andet”</a:t>
            </a:r>
          </a:p>
          <a:p>
            <a:pPr lvl="1" eaLnBrk="1" hangingPunct="1">
              <a:spcBef>
                <a:spcPts val="600"/>
              </a:spcBef>
              <a:defRPr/>
            </a:pPr>
            <a:r>
              <a:rPr lang="da-DK" altLang="da-DK" sz="1800" dirty="0"/>
              <a:t>Hvis I ikke forstår de ting vi arbejder med i uge 1-2, kan I heller ikke forstå det, som vi vil arbejde med i uge 3-4</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a:t>Ved øvelserne</a:t>
            </a:r>
          </a:p>
          <a:p>
            <a:pPr marL="808038" lvl="1" indent="-350838" eaLnBrk="1" hangingPunct="1">
              <a:spcBef>
                <a:spcPts val="200"/>
              </a:spcBef>
              <a:buFont typeface="+mj-lt"/>
              <a:buAutoNum type="arabicPeriod"/>
              <a:defRPr/>
            </a:pPr>
            <a:r>
              <a:rPr lang="da-DK" altLang="da-DK" sz="1800" kern="0" dirty="0"/>
              <a:t>Spørg dig selv (tænk dig om en ekstra gang)</a:t>
            </a:r>
          </a:p>
          <a:p>
            <a:pPr marL="808038" lvl="1" indent="-350838" eaLnBrk="1" hangingPunct="1">
              <a:spcBef>
                <a:spcPts val="200"/>
              </a:spcBef>
              <a:buFont typeface="+mj-lt"/>
              <a:buAutoNum type="arabicPeriod"/>
              <a:defRPr/>
            </a:pPr>
            <a:r>
              <a:rPr lang="da-DK" altLang="da-DK" sz="1800" kern="0" dirty="0"/>
              <a:t>Spørg din makker</a:t>
            </a:r>
          </a:p>
          <a:p>
            <a:pPr marL="808038" lvl="1" indent="-350838" eaLnBrk="1" hangingPunct="1">
              <a:spcBef>
                <a:spcPts val="200"/>
              </a:spcBef>
              <a:buFont typeface="+mj-lt"/>
              <a:buAutoNum type="arabicPeriod"/>
              <a:defRPr/>
            </a:pPr>
            <a:r>
              <a:rPr lang="da-DK" altLang="da-DK" sz="1800" kern="0" dirty="0"/>
              <a:t>Spørg et andet par</a:t>
            </a:r>
          </a:p>
          <a:p>
            <a:pPr marL="808038" lvl="1" indent="-350838" eaLnBrk="1" hangingPunct="1">
              <a:spcBef>
                <a:spcPts val="200"/>
              </a:spcBef>
              <a:buFont typeface="+mj-lt"/>
              <a:buAutoNum type="arabicPeriod"/>
              <a:defRPr/>
            </a:pPr>
            <a:r>
              <a:rPr lang="da-DK" altLang="da-DK" sz="1800" kern="0" dirty="0"/>
              <a:t>Kig i slides (og Java dokumentationen)</a:t>
            </a:r>
          </a:p>
          <a:p>
            <a:pPr marL="808038" lvl="1" indent="-350838" eaLnBrk="1" hangingPunct="1">
              <a:spcBef>
                <a:spcPts val="200"/>
              </a:spcBef>
              <a:buFont typeface="+mj-lt"/>
              <a:buAutoNum type="arabicPeriod"/>
              <a:defRPr/>
            </a:pPr>
            <a:r>
              <a:rPr lang="da-DK" altLang="da-DK" sz="1800" kern="0" dirty="0"/>
              <a:t>Spørg jeres instruktor</a:t>
            </a:r>
          </a:p>
          <a:p>
            <a:pPr eaLnBrk="1" hangingPunct="1">
              <a:spcBef>
                <a:spcPts val="1200"/>
              </a:spcBef>
              <a:defRPr/>
            </a:pPr>
            <a:r>
              <a:rPr lang="da-DK" altLang="da-DK" sz="2000" kern="0" dirty="0"/>
              <a:t>Uden for øvelserne kan I bruge diskussionsforummet</a:t>
            </a:r>
          </a:p>
          <a:p>
            <a:pPr lvl="1" eaLnBrk="1" hangingPunct="1">
              <a:defRPr/>
            </a:pPr>
            <a:r>
              <a:rPr lang="da-DK" altLang="da-DK" sz="1800" kern="0" dirty="0"/>
              <a:t>I får som regel hurtigt svar (ofte indenfor 30 min)</a:t>
            </a:r>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spørge</a:t>
            </a:r>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jeres detaljerede 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sidestilles med eksamenssnyd, som er en alvorlig forseelse</a:t>
            </a: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steds</a:t>
            </a:r>
          </a:p>
          <a:p>
            <a:pPr marL="742950" lvl="1" indent="-285750" eaLnBrk="1" hangingPunct="1">
              <a:spcBef>
                <a:spcPts val="400"/>
              </a:spcBef>
              <a:defRPr/>
            </a:pPr>
            <a:r>
              <a:rPr lang="da-DK" sz="1700" dirty="0">
                <a:latin typeface="+mn-lt"/>
                <a:ea typeface="+mn-ea"/>
              </a:rPr>
              <a:t>Det gælder både hele opgaver og dele af opgaver</a:t>
            </a:r>
          </a:p>
          <a:p>
            <a:pPr marL="742950" lvl="1" indent="-285750" eaLnBrk="1" hangingPunct="1">
              <a:spcBef>
                <a:spcPts val="400"/>
              </a:spcBef>
              <a:defRPr/>
            </a:pPr>
            <a:r>
              <a:rPr lang="da-DK" sz="1700" dirty="0"/>
              <a:t>Selv kopiering af små programdele (f.eks. en metode) opfattes som plagiering</a:t>
            </a:r>
            <a:endParaRPr lang="da-DK" sz="1700" dirty="0">
              <a:latin typeface="+mn-lt"/>
              <a:ea typeface="+mn-ea"/>
            </a:endParaRPr>
          </a:p>
          <a:p>
            <a:pPr marL="742950" lvl="1" indent="-285750" eaLnBrk="1" hangingPunct="1">
              <a:spcBef>
                <a:spcPts val="400"/>
              </a:spcBef>
              <a:defRPr/>
            </a:pPr>
            <a:r>
              <a:rPr lang="da-DK" sz="1700" dirty="0">
                <a:latin typeface="+mn-lt"/>
                <a:ea typeface="+mn-ea"/>
              </a:rPr>
              <a:t>Det er også plagiering at lade andre aflevere kopi af ens egen opgave</a:t>
            </a:r>
          </a:p>
          <a:p>
            <a:pPr marL="742950" lvl="1" indent="-285750" eaLnBrk="1" hangingPunct="1">
              <a:spcBef>
                <a:spcPts val="400"/>
              </a:spcBef>
              <a:defRPr/>
            </a:pPr>
            <a:r>
              <a:rPr lang="da-DK" sz="1700" dirty="0"/>
              <a:t>Man må ikke gøre sine opgavebesvarelser tilgængelige for personer uden for parret/læsegruppen (f.eks. via websider, </a:t>
            </a:r>
            <a:r>
              <a:rPr lang="da-DK" sz="1700" dirty="0" err="1"/>
              <a:t>github</a:t>
            </a:r>
            <a:r>
              <a:rPr lang="da-DK" sz="1700" dirty="0"/>
              <a:t> og lignende)</a:t>
            </a:r>
            <a:endParaRPr lang="da-DK" sz="1700" dirty="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plagiering, får ikke godkendt deres obligatoriske opgaver, 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a:latin typeface="+mn-lt"/>
                <a:ea typeface="+mn-ea"/>
              </a:rPr>
              <a:t>Det betyder, at man ikke består 1. års prøven og dermed må </a:t>
            </a:r>
            <a:r>
              <a:rPr lang="da-DK" sz="1700" b="1" dirty="0">
                <a:solidFill>
                  <a:srgbClr val="008000"/>
                </a:solidFill>
                <a:latin typeface="+mn-lt"/>
                <a:ea typeface="+mn-ea"/>
              </a:rPr>
              <a:t>forlade 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a:t>Der testes både i forhold til opgaver fra tidligere år og i forhold til andre opgaver, der afleveres i år</a:t>
            </a:r>
          </a:p>
          <a:p>
            <a:pPr marL="742950" lvl="1" indent="-285750" eaLnBrk="1" hangingPunct="1">
              <a:spcBef>
                <a:spcPts val="400"/>
              </a:spcBef>
              <a:defRPr/>
            </a:pPr>
            <a:r>
              <a:rPr lang="da-DK" sz="1700" b="1" dirty="0">
                <a:solidFill>
                  <a:srgbClr val="008000"/>
                </a:solidFill>
                <a:latin typeface="+mn-lt"/>
                <a:ea typeface="+mn-ea"/>
              </a:rPr>
              <a:t>Lad være med at tage chancen</a:t>
            </a:r>
            <a:r>
              <a:rPr lang="da-DK" sz="1700" dirty="0">
                <a:latin typeface="+mn-lt"/>
                <a:ea typeface="+mn-ea"/>
              </a:rPr>
              <a:t> – vi opdager snyd hvert eneste år og konsekvenserne for de involverede er </a:t>
            </a:r>
            <a:r>
              <a:rPr lang="da-DK" sz="1700" b="1" dirty="0">
                <a:solidFill>
                  <a:srgbClr val="008000"/>
                </a:solidFill>
                <a:latin typeface="+mn-lt"/>
                <a:ea typeface="+mn-ea"/>
              </a:rPr>
              <a:t>voldsomme</a:t>
            </a:r>
          </a:p>
        </p:txBody>
      </p:sp>
    </p:spTree>
    <p:extLst>
      <p:ext uri="{BB962C8B-B14F-4D97-AF65-F5344CB8AC3E}">
        <p14:creationId xmlns:p14="http://schemas.microsoft.com/office/powerpoint/2010/main" val="9946691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a:t>Programmering</a:t>
            </a:r>
          </a:p>
          <a:p>
            <a:pPr lvl="1" eaLnBrk="1" hangingPunct="1">
              <a:defRPr/>
            </a:pPr>
            <a:r>
              <a:rPr lang="da-DK" altLang="da-DK" sz="1800" noProof="0" dirty="0"/>
              <a:t>Anderledes</a:t>
            </a:r>
          </a:p>
          <a:p>
            <a:pPr lvl="1" eaLnBrk="1" hangingPunct="1">
              <a:defRPr/>
            </a:pPr>
            <a:r>
              <a:rPr lang="da-DK" altLang="da-DK" sz="1800" noProof="0" dirty="0"/>
              <a:t>Ny tankegang</a:t>
            </a:r>
            <a:endParaRPr lang="da-DK" altLang="da-DK" sz="1000" noProof="0" dirty="0">
              <a:latin typeface="Times New Roman" pitchFamily="18" charset="0"/>
            </a:endParaRPr>
          </a:p>
          <a:p>
            <a:pPr eaLnBrk="1" hangingPunct="1">
              <a:spcBef>
                <a:spcPts val="1200"/>
              </a:spcBef>
              <a:defRPr/>
            </a:pPr>
            <a:r>
              <a:rPr lang="da-DK" altLang="da-DK" sz="2000" noProof="0" dirty="0"/>
              <a:t>Faser</a:t>
            </a:r>
          </a:p>
          <a:p>
            <a:pPr lvl="1" eaLnBrk="1" hangingPunct="1">
              <a:defRPr/>
            </a:pPr>
            <a:r>
              <a:rPr lang="da-DK" altLang="da-DK" sz="1800" noProof="0" dirty="0"/>
              <a:t>Motivation</a:t>
            </a:r>
          </a:p>
          <a:p>
            <a:pPr lvl="1" eaLnBrk="1" hangingPunct="1">
              <a:defRPr/>
            </a:pPr>
            <a:r>
              <a:rPr lang="da-DK" altLang="da-DK" sz="1800" noProof="0" dirty="0"/>
              <a:t>Begejstring</a:t>
            </a:r>
          </a:p>
          <a:p>
            <a:pPr lvl="1" eaLnBrk="1" hangingPunct="1">
              <a:defRPr/>
            </a:pPr>
            <a:r>
              <a:rPr lang="da-DK" altLang="da-DK" sz="1800" b="1" noProof="0" dirty="0"/>
              <a:t>Tvivl?</a:t>
            </a:r>
          </a:p>
          <a:p>
            <a:pPr lvl="1" eaLnBrk="1" hangingPunct="1">
              <a:defRPr/>
            </a:pPr>
            <a:r>
              <a:rPr lang="da-DK" altLang="da-DK" sz="1800" noProof="0" dirty="0"/>
              <a:t>Frustration</a:t>
            </a:r>
          </a:p>
          <a:p>
            <a:pPr lvl="1" eaLnBrk="1" hangingPunct="1">
              <a:defRPr/>
            </a:pPr>
            <a:r>
              <a:rPr lang="da-DK" altLang="da-DK" sz="1800" noProof="0" dirty="0"/>
              <a:t>Eksistentiel krise</a:t>
            </a:r>
          </a:p>
          <a:p>
            <a:pPr lvl="1" eaLnBrk="1" hangingPunct="1">
              <a:defRPr/>
            </a:pPr>
            <a:r>
              <a:rPr lang="da-DK" altLang="da-DK" sz="1800" b="1" noProof="0" dirty="0"/>
              <a:t>Heureka!</a:t>
            </a:r>
          </a:p>
          <a:p>
            <a:pPr lvl="1" eaLnBrk="1" hangingPunct="1">
              <a:defRPr/>
            </a:pPr>
            <a:r>
              <a:rPr lang="da-DK" altLang="da-DK" sz="1800" noProof="0" dirty="0"/>
              <a:t>Fascination</a:t>
            </a:r>
          </a:p>
          <a:p>
            <a:pPr lvl="1" eaLnBrk="1" hangingPunct="1">
              <a:defRPr/>
            </a:pPr>
            <a:r>
              <a:rPr lang="da-DK" altLang="da-DK" sz="1800" noProof="0" dirty="0"/>
              <a:t>Indsigt</a:t>
            </a:r>
          </a:p>
          <a:p>
            <a:pPr lvl="1" eaLnBrk="1" hangingPunct="1">
              <a:defRPr/>
            </a:pPr>
            <a:r>
              <a:rPr lang="da-DK" altLang="da-DK" sz="1800" b="1" noProof="0" dirty="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a:t>Programmering er </a:t>
            </a:r>
            <a:r>
              <a:rPr lang="da-DK" altLang="da-DK" sz="1800" b="1" dirty="0">
                <a:solidFill>
                  <a:srgbClr val="008000"/>
                </a:solidFill>
              </a:rPr>
              <a:t>sjovt</a:t>
            </a:r>
            <a:r>
              <a:rPr lang="da-DK" altLang="da-DK" sz="1800" dirty="0">
                <a:solidFill>
                  <a:srgbClr val="008000"/>
                </a:solidFill>
              </a:rPr>
              <a:t> </a:t>
            </a:r>
            <a:r>
              <a:rPr lang="da-DK" altLang="da-DK" sz="1800" dirty="0"/>
              <a:t>og </a:t>
            </a:r>
            <a:r>
              <a:rPr lang="da-DK" altLang="da-DK" sz="1800" b="1" dirty="0">
                <a:solidFill>
                  <a:srgbClr val="008000"/>
                </a:solidFill>
              </a:rPr>
              <a:t>stærkt vanedannende</a:t>
            </a:r>
          </a:p>
          <a:p>
            <a:pPr lvl="1" eaLnBrk="1" hangingPunct="1">
              <a:defRPr/>
            </a:pPr>
            <a:r>
              <a:rPr lang="da-DK" altLang="da-DK" sz="1800" noProof="0" dirty="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Humør</a:t>
              </a:r>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a:t>Første øvelsesgang i uge 1</a:t>
            </a:r>
          </a:p>
          <a:p>
            <a:pPr lvl="1">
              <a:spcBef>
                <a:spcPts val="300"/>
              </a:spcBef>
            </a:pPr>
            <a:r>
              <a:rPr lang="da-DK" altLang="da-DK" sz="1600" dirty="0"/>
              <a:t>Hjælp til installation af BlueJ inklusiv Java</a:t>
            </a:r>
          </a:p>
          <a:p>
            <a:pPr lvl="1">
              <a:spcBef>
                <a:spcPts val="300"/>
              </a:spcBef>
            </a:pPr>
            <a:r>
              <a:rPr lang="da-DK" altLang="da-DK" sz="1600" dirty="0"/>
              <a:t>Opgaverne fra Kapitel 1 i BlueJ bogen</a:t>
            </a:r>
          </a:p>
          <a:p>
            <a:pPr lvl="1">
              <a:spcBef>
                <a:spcPts val="300"/>
              </a:spcBef>
            </a:pPr>
            <a:r>
              <a:rPr lang="da-DK" altLang="da-DK" sz="1600" dirty="0"/>
              <a:t>I bør på forhånd kigge på så mange af disse opgaver som muligt</a:t>
            </a:r>
            <a:endParaRPr lang="da-DK" altLang="da-DK" dirty="0"/>
          </a:p>
          <a:p>
            <a:pPr>
              <a:spcBef>
                <a:spcPts val="1200"/>
              </a:spcBef>
            </a:pPr>
            <a:r>
              <a:rPr lang="da-DK" altLang="da-DK" sz="1800" dirty="0"/>
              <a:t>Anden øvelsesgang i uge 1</a:t>
            </a:r>
          </a:p>
          <a:p>
            <a:pPr lvl="1">
              <a:spcBef>
                <a:spcPts val="300"/>
              </a:spcBef>
            </a:pPr>
            <a:r>
              <a:rPr lang="da-DK" altLang="da-DK" sz="1600" dirty="0"/>
              <a:t>Afleveringsopgave om Raflebæger (den ser vi på om et øjeblik)</a:t>
            </a:r>
          </a:p>
          <a:p>
            <a:pPr>
              <a:spcBef>
                <a:spcPts val="1200"/>
              </a:spcBef>
            </a:pPr>
            <a:r>
              <a:rPr lang="da-DK" altLang="da-DK" sz="1800" dirty="0"/>
              <a:t>Første øvelsesgang i uge 2</a:t>
            </a:r>
          </a:p>
          <a:p>
            <a:pPr lvl="1">
              <a:spcBef>
                <a:spcPts val="300"/>
              </a:spcBef>
            </a:pPr>
            <a:r>
              <a:rPr lang="da-DK" altLang="da-DK" sz="1600" dirty="0"/>
              <a:t>Opgaverne fra Kapitel 2 og 3 i BlueJ bogen – Husk at forberede jer på dem</a:t>
            </a:r>
            <a:endParaRPr lang="da-DK" altLang="da-DK" dirty="0"/>
          </a:p>
          <a:p>
            <a:pPr>
              <a:spcBef>
                <a:spcPts val="1200"/>
              </a:spcBef>
            </a:pPr>
            <a:r>
              <a:rPr lang="da-DK" altLang="da-DK" sz="1800" dirty="0"/>
              <a:t>Anden øvelsesgang i uge 2</a:t>
            </a:r>
          </a:p>
          <a:p>
            <a:pPr lvl="1">
              <a:spcBef>
                <a:spcPts val="300"/>
              </a:spcBef>
            </a:pPr>
            <a:r>
              <a:rPr lang="da-DK" altLang="da-DK" sz="1600" dirty="0"/>
              <a:t>Ny afleveringsopgave om Raflebæger, hvor terningerne nu kan have et</a:t>
            </a:r>
            <a:br>
              <a:rPr lang="da-DK" altLang="da-DK" sz="1600" dirty="0"/>
            </a:br>
            <a:r>
              <a:rPr lang="da-DK" altLang="da-DK" sz="1600" dirty="0"/>
              <a:t>vilkårligt antal sider</a:t>
            </a:r>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a:t>Efter de første to uger forventer vi, at I selv løser de 50-100 småopgaver, der er i hvert BlueJ kapitel – mens I læser kapitlet</a:t>
            </a:r>
          </a:p>
          <a:p>
            <a:pPr lvl="1"/>
            <a:r>
              <a:rPr lang="da-DK" altLang="da-DK" sz="1600" dirty="0"/>
              <a:t>Nogle opgaver tjekker begreber, mens de fleste 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a:solidFill>
                  <a:srgbClr val="008000"/>
                </a:solidFill>
              </a:rPr>
              <a:t>videoer</a:t>
            </a:r>
            <a:r>
              <a:rPr lang="da-DK" altLang="da-DK" sz="1600" dirty="0"/>
              <a:t>, 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98725" y="1268760"/>
            <a:ext cx="4535488" cy="4681537"/>
            <a:chOff x="2498725" y="1268760"/>
            <a:chExt cx="4535488" cy="4681537"/>
          </a:xfrm>
        </p:grpSpPr>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Oval 40"/>
            <p:cNvSpPr/>
            <p:nvPr/>
          </p:nvSpPr>
          <p:spPr bwMode="auto">
            <a:xfrm>
              <a:off x="2545244" y="134353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2" name="Oval 41"/>
            <p:cNvSpPr/>
            <p:nvPr/>
          </p:nvSpPr>
          <p:spPr bwMode="auto">
            <a:xfrm>
              <a:off x="3056567" y="339310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 name="Oval 42"/>
            <p:cNvSpPr/>
            <p:nvPr/>
          </p:nvSpPr>
          <p:spPr bwMode="auto">
            <a:xfrm>
              <a:off x="4037909" y="288747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4" name="Oval 43"/>
            <p:cNvSpPr/>
            <p:nvPr/>
          </p:nvSpPr>
          <p:spPr bwMode="auto">
            <a:xfrm>
              <a:off x="6036200" y="5441243"/>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5" name="Oval 44"/>
            <p:cNvSpPr/>
            <p:nvPr/>
          </p:nvSpPr>
          <p:spPr bwMode="auto">
            <a:xfrm>
              <a:off x="5034917" y="185913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154626" name="Rectangle 2"/>
          <p:cNvSpPr>
            <a:spLocks noGrp="1" noChangeArrowheads="1"/>
          </p:cNvSpPr>
          <p:nvPr>
            <p:ph type="title"/>
          </p:nvPr>
        </p:nvSpPr>
        <p:spPr/>
        <p:txBody>
          <a:bodyPr/>
          <a:lstStyle/>
          <a:p>
            <a:pPr eaLnBrk="1" hangingPunct="1">
              <a:defRPr/>
            </a:pPr>
            <a:r>
              <a:rPr lang="da-DK" altLang="da-DK" sz="3200" noProof="0" dirty="0"/>
              <a:t>Strategi med udgangspunkt i ciffer</a:t>
            </a:r>
          </a:p>
        </p:txBody>
      </p:sp>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611560" y="1285725"/>
            <a:ext cx="918790" cy="1015663"/>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FF000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7" name="Oval 46"/>
          <p:cNvSpPr/>
          <p:nvPr/>
        </p:nvSpPr>
        <p:spPr bwMode="auto">
          <a:xfrm>
            <a:off x="611561" y="1343534"/>
            <a:ext cx="918790" cy="957853"/>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a:t>Mails</a:t>
            </a:r>
          </a:p>
          <a:p>
            <a:pPr lvl="1" eaLnBrk="1" hangingPunct="1">
              <a:spcBef>
                <a:spcPts val="600"/>
              </a:spcBef>
            </a:pPr>
            <a:r>
              <a:rPr lang="da-DK" sz="1800" kern="0" dirty="0">
                <a:ea typeface="ＭＳ Ｐゴシック" pitchFamily="34" charset="-128"/>
              </a:rPr>
              <a:t>Det er </a:t>
            </a:r>
            <a:r>
              <a:rPr lang="da-DK" sz="1800" b="1" kern="0" dirty="0">
                <a:solidFill>
                  <a:srgbClr val="008000"/>
                </a:solidFill>
                <a:ea typeface="ＭＳ Ｐゴシック" pitchFamily="34" charset="-128"/>
              </a:rPr>
              <a:t>VIGTIGT</a:t>
            </a:r>
            <a:r>
              <a:rPr lang="da-DK" sz="1800" kern="0" dirty="0">
                <a:ea typeface="ＭＳ Ｐゴシック" pitchFamily="34" charset="-128"/>
              </a:rPr>
              <a:t>, at I ser de mails, som jeg og instruktorerne sender</a:t>
            </a:r>
          </a:p>
          <a:p>
            <a:pPr lvl="1" eaLnBrk="1" hangingPunct="1">
              <a:spcBef>
                <a:spcPts val="600"/>
              </a:spcBef>
            </a:pPr>
            <a:r>
              <a:rPr lang="da-DK" sz="1800" kern="0" dirty="0">
                <a:ea typeface="ＭＳ Ｐゴシック" pitchFamily="34" charset="-128"/>
              </a:rPr>
              <a:t>Alle mails sendes til jeres officielle AU adresse</a:t>
            </a:r>
          </a:p>
          <a:p>
            <a:pPr lvl="1" eaLnBrk="1" hangingPunct="1">
              <a:spcBef>
                <a:spcPts val="600"/>
              </a:spcBef>
            </a:pPr>
            <a:r>
              <a:rPr lang="da-DK" sz="1800" kern="0" dirty="0">
                <a:ea typeface="ＭＳ Ｐゴシック" pitchFamily="34" charset="-128"/>
              </a:rPr>
              <a:t>Videresendelse af mails bør etableres</a:t>
            </a:r>
          </a:p>
          <a:p>
            <a:pPr lvl="1" eaLnBrk="1" hangingPunct="1">
              <a:spcBef>
                <a:spcPts val="600"/>
              </a:spcBef>
            </a:pPr>
            <a:r>
              <a:rPr lang="da-DK" sz="1800" kern="0" dirty="0">
                <a:ea typeface="ＭＳ Ｐゴシック" pitchFamily="34" charset="-128"/>
              </a:rPr>
              <a:t>Se hvordan det gøres på</a:t>
            </a:r>
            <a:br>
              <a:rPr lang="da-DK" sz="1800" kern="0" dirty="0">
                <a:ea typeface="ＭＳ Ｐゴシック" pitchFamily="34" charset="-128"/>
              </a:rPr>
            </a:br>
            <a:r>
              <a:rPr lang="da-DK" sz="1800" kern="0" dirty="0">
                <a:ea typeface="ＭＳ Ｐゴシック" pitchFamily="34" charset="-128"/>
              </a:rPr>
              <a:t>https://studerende.au.dk/it-support/mail/vejledninger-til-opsaetning-af-mail/</a:t>
            </a:r>
          </a:p>
          <a:p>
            <a:pPr lvl="1" eaLnBrk="1" hangingPunct="1">
              <a:spcBef>
                <a:spcPts val="600"/>
              </a:spcBef>
            </a:pPr>
            <a:r>
              <a:rPr lang="da-DK" sz="1800" kern="0" dirty="0">
                <a:ea typeface="ＭＳ Ｐゴシック" pitchFamily="34" charset="-128"/>
              </a:rPr>
              <a:t>Hvis I har problemer, så spørg jeres instruktor og/eller medstuderende</a:t>
            </a:r>
          </a:p>
          <a:p>
            <a:pPr>
              <a:spcBef>
                <a:spcPts val="1800"/>
              </a:spcBef>
              <a:buFont typeface="Arial" panose="020B0604020202020204" pitchFamily="34" charset="0"/>
              <a:buChar char="•"/>
            </a:pPr>
            <a:r>
              <a:rPr lang="da-DK" sz="2000" kern="0" dirty="0"/>
              <a:t>I skal installere BlueJ inklusiv Java JDK</a:t>
            </a:r>
          </a:p>
          <a:p>
            <a:pPr lvl="1" eaLnBrk="1" hangingPunct="1">
              <a:spcBef>
                <a:spcPts val="600"/>
              </a:spcBef>
            </a:pPr>
            <a:r>
              <a:rPr lang="da-DK" sz="1800" kern="0" dirty="0">
                <a:ea typeface="ＭＳ Ｐゴシック" pitchFamily="34" charset="-128"/>
              </a:rPr>
              <a:t>Følg linket på den Brightspace side, der hedder "BlueJ + Java”, som findes under ”Info om kurset”</a:t>
            </a:r>
          </a:p>
          <a:p>
            <a:pPr lvl="1" eaLnBrk="1" hangingPunct="1">
              <a:spcBef>
                <a:spcPts val="600"/>
              </a:spcBef>
            </a:pPr>
            <a:r>
              <a:rPr lang="da-DK" sz="1800" kern="0" dirty="0">
                <a:ea typeface="ＭＳ Ｐゴシック" pitchFamily="34" charset="-128"/>
              </a:rPr>
              <a:t>Hvis I har problemer, så spørg jeres instruktor og/eller medstuderende</a:t>
            </a:r>
            <a:endParaRPr lang="da-DK" kern="0" dirty="0"/>
          </a:p>
          <a:p>
            <a:pPr>
              <a:spcBef>
                <a:spcPts val="1800"/>
              </a:spcBef>
              <a:buFont typeface="Arial" panose="020B0604020202020204" pitchFamily="34" charset="0"/>
              <a:buChar char="•"/>
            </a:pPr>
            <a:r>
              <a:rPr lang="da-DK" sz="2000" kern="0" dirty="0"/>
              <a:t>Læs kursets Brightspace sider og følg med i de indlæg, der kommer på diskussionsforummet og under "Vigtige meddelelser"</a:t>
            </a:r>
          </a:p>
          <a:p>
            <a:pPr lvl="1" eaLnBrk="1" hangingPunct="1">
              <a:spcBef>
                <a:spcPts val="600"/>
              </a:spcBef>
            </a:pPr>
            <a:r>
              <a:rPr lang="da-DK" sz="1800" kern="0" dirty="0">
                <a:ea typeface="ＭＳ Ｐゴシック" pitchFamily="34" charset="-128"/>
              </a:rPr>
              <a:t>Læs også gerne </a:t>
            </a:r>
            <a:r>
              <a:rPr lang="da-DK" sz="1800" b="1" kern="0" dirty="0">
                <a:solidFill>
                  <a:srgbClr val="008000"/>
                </a:solidFill>
                <a:ea typeface="ＭＳ Ｐゴシック" pitchFamily="34" charset="-128"/>
              </a:rPr>
              <a:t>ugebrevene</a:t>
            </a:r>
            <a:r>
              <a:rPr lang="da-DK" sz="1800" kern="0" dirty="0">
                <a:ea typeface="ＭＳ Ｐゴシック" pitchFamily="34" charset="-128"/>
              </a:rPr>
              <a:t>, som indeholder information om,</a:t>
            </a:r>
            <a:br>
              <a:rPr lang="da-DK" sz="1800" kern="0" dirty="0">
                <a:ea typeface="ＭＳ Ｐゴシック" pitchFamily="34" charset="-128"/>
              </a:rPr>
            </a:br>
            <a:r>
              <a:rPr lang="da-DK" sz="1800" kern="0" dirty="0">
                <a:ea typeface="ＭＳ Ｐゴシック" pitchFamily="34" charset="-128"/>
              </a:rPr>
              <a:t>hvordan man mest hensigtsmæssigt "angriber" ugens stof</a:t>
            </a:r>
          </a:p>
        </p:txBody>
      </p:sp>
    </p:spTree>
    <p:extLst>
      <p:ext uri="{BB962C8B-B14F-4D97-AF65-F5344CB8AC3E}">
        <p14:creationId xmlns:p14="http://schemas.microsoft.com/office/powerpoint/2010/main" val="127755143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a:t>Studiestartsprøve</a:t>
            </a:r>
            <a:endParaRPr lang="da-DK" sz="3200" noProof="0" dirty="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a:t>Gælder alle </a:t>
            </a:r>
            <a:r>
              <a:rPr lang="da-DK" sz="2000" dirty="0">
                <a:solidFill>
                  <a:srgbClr val="008000"/>
                </a:solidFill>
              </a:rPr>
              <a:t>nye</a:t>
            </a:r>
            <a:r>
              <a:rPr lang="da-DK" sz="2000" dirty="0"/>
              <a:t> bachelorstuderende</a:t>
            </a:r>
          </a:p>
          <a:p>
            <a:pPr lvl="1">
              <a:spcBef>
                <a:spcPts val="600"/>
              </a:spcBef>
            </a:pPr>
            <a:r>
              <a:rPr lang="da-DK" sz="1800" dirty="0"/>
              <a:t>Prøvens hovedformål er at identificere de studerende, der ikke har påbegyndt studiet, så de kan udmeldes inden de officielle optagelsestal opgøres</a:t>
            </a:r>
          </a:p>
          <a:p>
            <a:pPr>
              <a:spcBef>
                <a:spcPts val="1800"/>
              </a:spcBef>
            </a:pPr>
            <a:r>
              <a:rPr lang="da-DK" sz="2000" dirty="0"/>
              <a:t>I begyndelsen af september vil I modtage en mail på jeres</a:t>
            </a:r>
            <a:br>
              <a:rPr lang="da-DK" sz="2000" dirty="0"/>
            </a:br>
            <a:r>
              <a:rPr lang="da-DK" sz="2000" dirty="0"/>
              <a:t>au-mailadresse</a:t>
            </a:r>
          </a:p>
          <a:p>
            <a:pPr lvl="1">
              <a:spcBef>
                <a:spcPts val="600"/>
              </a:spcBef>
            </a:pPr>
            <a:r>
              <a:rPr lang="da-DK" sz="1800" dirty="0"/>
              <a:t>Mailen indeholder et link til et spørgeskema, der handler om studievalg og studiestart</a:t>
            </a:r>
          </a:p>
          <a:p>
            <a:pPr lvl="1">
              <a:spcBef>
                <a:spcPts val="600"/>
              </a:spcBef>
            </a:pPr>
            <a:r>
              <a:rPr lang="da-DK" sz="1800" dirty="0"/>
              <a:t>Det er </a:t>
            </a:r>
            <a:r>
              <a:rPr lang="da-DK" sz="1800" b="1" dirty="0">
                <a:solidFill>
                  <a:srgbClr val="008000"/>
                </a:solidFill>
              </a:rPr>
              <a:t>obligatorisk</a:t>
            </a:r>
            <a:r>
              <a:rPr lang="da-DK" sz="1800" dirty="0"/>
              <a:t> at svare og på den måde vise, at I er studieaktive</a:t>
            </a:r>
          </a:p>
          <a:p>
            <a:pPr lvl="1">
              <a:spcBef>
                <a:spcPts val="600"/>
              </a:spcBef>
            </a:pPr>
            <a:r>
              <a:rPr lang="da-DK" sz="1800" dirty="0"/>
              <a:t>Hvis I ikke svarer (inden for få dage) bliver I </a:t>
            </a:r>
            <a:r>
              <a:rPr lang="da-DK" sz="1800" b="1" dirty="0">
                <a:solidFill>
                  <a:srgbClr val="008000"/>
                </a:solidFill>
              </a:rPr>
              <a:t>automatisk frameldt</a:t>
            </a:r>
            <a:br>
              <a:rPr lang="da-DK" sz="1800" dirty="0"/>
            </a:br>
            <a:r>
              <a:rPr lang="da-DK" sz="1800" dirty="0"/>
              <a:t>jeres studie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a:ea typeface="ＭＳ Ｐゴシック" pitchFamily="34" charset="-128"/>
              </a:rPr>
              <a:t>Afleveringsopgave: Raflebæger 1 (</a:t>
            </a:r>
            <a:r>
              <a:rPr lang="da-DK" altLang="da-DK" sz="3000" noProof="0" dirty="0" err="1">
                <a:ea typeface="ＭＳ Ｐゴシック" pitchFamily="34" charset="-128"/>
              </a:rPr>
              <a:t>DieCup</a:t>
            </a:r>
            <a:r>
              <a:rPr lang="da-DK" altLang="da-DK" sz="3000" noProof="0" dirty="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a:ea typeface="ＭＳ Ｐゴシック" pitchFamily="34" charset="-128"/>
              </a:rPr>
              <a:t>Terningen har to metoder:</a:t>
            </a:r>
          </a:p>
          <a:p>
            <a:pPr lvl="1" eaLnBrk="1" hangingPunct="1"/>
            <a:r>
              <a:rPr lang="da-DK" altLang="da-DK" sz="1800" noProof="0" dirty="0">
                <a:ea typeface="ＭＳ Ｐゴシック" pitchFamily="34" charset="-128"/>
              </a:rPr>
              <a:t>roll() repræsenterer et kast med terningen</a:t>
            </a:r>
          </a:p>
          <a:p>
            <a:pPr lvl="1" eaLnBrk="1" hangingPunct="1"/>
            <a:r>
              <a:rPr lang="da-DK" altLang="da-DK" sz="1800" noProof="0" dirty="0" err="1">
                <a:ea typeface="ＭＳ Ｐゴシック" pitchFamily="34" charset="-128"/>
              </a:rPr>
              <a:t>getEyes</a:t>
            </a:r>
            <a:r>
              <a:rPr lang="da-DK" altLang="da-DK" sz="1800" noProof="0" dirty="0">
                <a:ea typeface="ＭＳ Ｐゴシック" pitchFamily="34" charset="-128"/>
              </a:rPr>
              <a:t>() returnere det viste antal øjne (i sidste slag)</a:t>
            </a:r>
          </a:p>
          <a:p>
            <a:pPr>
              <a:spcBef>
                <a:spcPts val="1600"/>
              </a:spcBef>
            </a:pPr>
            <a:r>
              <a:rPr lang="da-DK" altLang="da-DK" sz="2000" noProof="0" dirty="0">
                <a:ea typeface="ＭＳ Ｐゴシック" pitchFamily="34" charset="-128"/>
              </a:rPr>
              <a:t>Raflebægeret indeholder to terninger og har to metoder:</a:t>
            </a:r>
          </a:p>
          <a:p>
            <a:pPr lvl="1" eaLnBrk="1" hangingPunct="1"/>
            <a:r>
              <a:rPr lang="da-DK" altLang="da-DK" sz="1800" noProof="0" dirty="0">
                <a:ea typeface="ＭＳ Ｐゴシック" pitchFamily="34" charset="-128"/>
              </a:rPr>
              <a:t>roll() repræsenterer et kast med de to terninger</a:t>
            </a:r>
          </a:p>
          <a:p>
            <a:pPr lvl="1" eaLnBrk="1" hangingPunct="1"/>
            <a:r>
              <a:rPr lang="da-DK" altLang="da-DK" sz="1800" noProof="0" dirty="0" err="1">
                <a:ea typeface="ＭＳ Ｐゴシック" pitchFamily="34" charset="-128"/>
              </a:rPr>
              <a:t>getEyes</a:t>
            </a:r>
            <a:r>
              <a:rPr lang="da-DK" altLang="da-DK" sz="1800" noProof="0" dirty="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a:ea typeface="ＭＳ Ｐゴシック" pitchFamily="34" charset="-128"/>
            </a:endParaRPr>
          </a:p>
          <a:p>
            <a:endParaRPr lang="da-DK" altLang="da-DK" sz="2000" noProof="0" dirty="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kan modelleres ved hjælp af klassen </a:t>
            </a:r>
            <a:r>
              <a:rPr lang="da-DK" sz="1600" b="1" kern="0" dirty="0" err="1">
                <a:solidFill>
                  <a:srgbClr val="008000"/>
                </a:solidFill>
              </a:rPr>
              <a:t>Random</a:t>
            </a:r>
            <a:r>
              <a:rPr lang="da-DK" sz="1600" b="1" kern="0" dirty="0">
                <a:solidFill>
                  <a:srgbClr val="0000CC"/>
                </a:solidFill>
              </a:rPr>
              <a:t> fra Java’s klassebibliotek</a:t>
            </a:r>
            <a:br>
              <a:rPr lang="da-DK" sz="1600" b="1" kern="0" dirty="0">
                <a:solidFill>
                  <a:srgbClr val="0000CC"/>
                </a:solidFill>
              </a:rPr>
            </a:br>
            <a:r>
              <a:rPr lang="da-DK" sz="1600" b="1" kern="0" dirty="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chemeClr val="tx1"/>
                  </a:solidFill>
                  <a:latin typeface="Courier New" pitchFamily="49" charset="0"/>
                </a:rPr>
                <a:t>Die d1</a:t>
              </a:r>
            </a:p>
            <a:p>
              <a:pPr eaLnBrk="1" hangingPunct="1"/>
              <a:r>
                <a:rPr lang="da-DK" altLang="da-DK" sz="1400" b="1" dirty="0">
                  <a:solidFill>
                    <a:schemeClr val="tx1"/>
                  </a:solidFill>
                  <a:latin typeface="Courier New" pitchFamily="49" charset="0"/>
                </a:rPr>
                <a:t>Die d2</a:t>
              </a:r>
            </a:p>
            <a:p>
              <a:pPr eaLnBrk="1" hangingPunct="1">
                <a:lnSpc>
                  <a:spcPct val="150000"/>
                </a:lnSpc>
              </a:pPr>
              <a:r>
                <a:rPr lang="da-DK" altLang="da-DK" sz="1400" b="1" dirty="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int</a:t>
              </a:r>
              <a:r>
                <a:rPr lang="da-DK" altLang="da-DK" sz="1400" b="1" dirty="0">
                  <a:solidFill>
                    <a:schemeClr val="tx1"/>
                  </a:solidFill>
                  <a:latin typeface="Courier New" pitchFamily="49" charset="0"/>
                </a:rPr>
                <a:t> </a:t>
              </a:r>
              <a:r>
                <a:rPr lang="da-DK" altLang="da-DK" sz="1400" b="1" dirty="0" err="1">
                  <a:solidFill>
                    <a:schemeClr val="tx1"/>
                  </a:solidFill>
                  <a:latin typeface="Courier New" pitchFamily="49" charset="0"/>
                </a:rPr>
                <a:t>getEyes</a:t>
              </a:r>
              <a:r>
                <a:rPr lang="da-DK" altLang="da-DK" sz="1400" b="1" dirty="0">
                  <a:solidFill>
                    <a:schemeClr val="tx1"/>
                  </a:solidFill>
                  <a:latin typeface="Courier New" pitchFamily="49" charset="0"/>
                </a:rPr>
                <a:t>()</a:t>
              </a: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Die</a:t>
              </a:r>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a:solidFill>
                    <a:schemeClr val="tx1"/>
                  </a:solidFill>
                  <a:latin typeface="Courier New" pitchFamily="49" charset="0"/>
                </a:rPr>
                <a:t>int</a:t>
              </a:r>
              <a:r>
                <a:rPr lang="da-DK" altLang="da-DK" sz="1400" b="1" dirty="0">
                  <a:solidFill>
                    <a:schemeClr val="tx1"/>
                  </a:solidFill>
                  <a:latin typeface="Courier New" pitchFamily="49" charset="0"/>
                </a:rPr>
                <a:t> </a:t>
              </a:r>
              <a:r>
                <a:rPr lang="da-DK" altLang="da-DK" sz="1400" b="1" dirty="0" err="1">
                  <a:solidFill>
                    <a:schemeClr val="tx1"/>
                  </a:solidFill>
                  <a:latin typeface="Courier New" pitchFamily="49" charset="0"/>
                </a:rPr>
                <a:t>eyes</a:t>
              </a:r>
              <a:endParaRPr lang="da-DK" altLang="da-DK" sz="1400" b="1" dirty="0">
                <a:solidFill>
                  <a:schemeClr val="tx1"/>
                </a:solidFill>
                <a:latin typeface="Courier New" pitchFamily="49" charset="0"/>
              </a:endParaRPr>
            </a:p>
            <a:p>
              <a:pPr eaLnBrk="1" hangingPunct="1">
                <a:lnSpc>
                  <a:spcPct val="150000"/>
                </a:lnSpc>
              </a:pPr>
              <a:r>
                <a:rPr lang="da-DK" altLang="da-DK" sz="1400" b="1" dirty="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int</a:t>
              </a:r>
              <a:r>
                <a:rPr lang="da-DK" altLang="da-DK" sz="1400" b="1" dirty="0">
                  <a:solidFill>
                    <a:schemeClr val="tx1"/>
                  </a:solidFill>
                  <a:latin typeface="Courier New" pitchFamily="49" charset="0"/>
                </a:rPr>
                <a:t> </a:t>
              </a:r>
              <a:r>
                <a:rPr lang="da-DK" altLang="da-DK" sz="1400" b="1" dirty="0" err="1">
                  <a:solidFill>
                    <a:schemeClr val="tx1"/>
                  </a:solidFill>
                  <a:latin typeface="Courier New" pitchFamily="49" charset="0"/>
                </a:rPr>
                <a:t>getEyes</a:t>
              </a:r>
              <a:r>
                <a:rPr lang="da-DK" altLang="da-DK" sz="1400" b="1" dirty="0">
                  <a:solidFill>
                    <a:schemeClr val="tx1"/>
                  </a:solidFill>
                  <a:latin typeface="Courier New" pitchFamily="49" charset="0"/>
                </a:rPr>
                <a:t>()</a:t>
              </a: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a:solidFill>
                  <a:schemeClr val="tx1"/>
                </a:solidFill>
                <a:latin typeface="Courier New" pitchFamily="49" charset="0"/>
              </a:rPr>
              <a:t>2</a:t>
            </a: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a:solidFill>
                  <a:srgbClr val="FF0000"/>
                </a:solidFill>
              </a:rPr>
              <a:t>Raflebæger</a:t>
            </a: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a:solidFill>
                  <a:srgbClr val="FF0000"/>
                </a:solidFill>
              </a:rPr>
              <a:t>Terning</a:t>
            </a: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a:t>Hvad er programmering?</a:t>
            </a:r>
          </a:p>
          <a:p>
            <a:pPr marL="728663" lvl="1" indent="-271463">
              <a:spcBef>
                <a:spcPts val="300"/>
              </a:spcBef>
            </a:pPr>
            <a:r>
              <a:rPr lang="da-DK" altLang="da-DK" sz="1800" dirty="0"/>
              <a:t>Program, der kan løse Sudoku opgaver (eksempel)</a:t>
            </a:r>
          </a:p>
          <a:p>
            <a:pPr marL="728663" lvl="1" indent="-271463">
              <a:spcBef>
                <a:spcPts val="300"/>
              </a:spcBef>
            </a:pPr>
            <a:r>
              <a:rPr lang="da-DK" altLang="da-DK" sz="1800" dirty="0"/>
              <a:t>Programmering og problemløsning (generelt)</a:t>
            </a:r>
          </a:p>
          <a:p>
            <a:pPr marL="271463" indent="-271463">
              <a:spcBef>
                <a:spcPts val="1800"/>
              </a:spcBef>
            </a:pPr>
            <a:r>
              <a:rPr lang="da-DK" altLang="da-DK" sz="2000" dirty="0"/>
              <a:t> Agenter og metoder</a:t>
            </a:r>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a:t>Hvad kan I forvente at lære?</a:t>
            </a:r>
          </a:p>
          <a:p>
            <a:pPr marL="728663" lvl="1" indent="-271463">
              <a:spcBef>
                <a:spcPts val="300"/>
              </a:spcBef>
            </a:pPr>
            <a:r>
              <a:rPr lang="da-DK" altLang="da-DK" sz="1800" dirty="0"/>
              <a:t>Undervisningsprincipper</a:t>
            </a:r>
          </a:p>
          <a:p>
            <a:pPr marL="728663" lvl="1" indent="-271463">
              <a:spcBef>
                <a:spcPts val="300"/>
              </a:spcBef>
            </a:pPr>
            <a:r>
              <a:rPr lang="da-DK" altLang="da-DK" sz="1800" dirty="0"/>
              <a:t>Masser af praktiske oplysninger</a:t>
            </a:r>
          </a:p>
          <a:p>
            <a:pPr marL="271463" indent="-271463">
              <a:spcBef>
                <a:spcPts val="1800"/>
              </a:spcBef>
            </a:pPr>
            <a:r>
              <a:rPr lang="da-DK" altLang="da-DK" sz="2000" dirty="0"/>
              <a:t>Afleveringsopgave: Raflebæger 1 (DieCup 1)</a:t>
            </a:r>
          </a:p>
          <a:p>
            <a:pPr marL="728663" lvl="1" indent="-271463">
              <a:spcBef>
                <a:spcPts val="300"/>
              </a:spcBef>
            </a:pPr>
            <a:r>
              <a:rPr lang="da-DK" altLang="da-DK" sz="1800" dirty="0"/>
              <a:t>Demo af BlueJ programmeringsomgivelsen</a:t>
            </a:r>
            <a:br>
              <a:rPr lang="da-DK" altLang="da-DK" sz="1800" dirty="0">
                <a:solidFill>
                  <a:srgbClr val="000066"/>
                </a:solidFill>
              </a:rPr>
            </a:br>
            <a:br>
              <a:rPr lang="da-DK" altLang="da-DK" dirty="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sp>
        <p:nvSpPr>
          <p:cNvPr id="5" name="Text Box 5"/>
          <p:cNvSpPr txBox="1">
            <a:spLocks noChangeArrowheads="1"/>
          </p:cNvSpPr>
          <p:nvPr/>
        </p:nvSpPr>
        <p:spPr bwMode="auto">
          <a:xfrm>
            <a:off x="5157376" y="3301316"/>
            <a:ext cx="3303056" cy="736099"/>
          </a:xfrm>
          <a:prstGeom prst="rect">
            <a:avLst/>
          </a:prstGeom>
          <a:solidFill>
            <a:srgbClr val="CCECFF"/>
          </a:solidFill>
          <a:ln w="28575">
            <a:solidFill>
              <a:srgbClr val="3333FF"/>
            </a:solidFill>
          </a:ln>
          <a:effec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kern="0" dirty="0">
                <a:solidFill>
                  <a:srgbClr val="0000CC"/>
                </a:solidFill>
              </a:rPr>
              <a:t>Bemærk at torsdagsforelæsningerne afholde i Auditorium E i Institut for Matematik nede i Ny Munkegade</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6674646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a:cs typeface="+mj-cs"/>
              </a:rPr>
              <a:t>Universitetsstudier er fuldtidsarbejde</a:t>
            </a:r>
            <a:endParaRPr lang="da-DK" sz="3200" noProof="0" dirty="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a:t>Vi forventer, at I arbejder 45 timer pr uge, dvs. 15 timer pr kursus </a:t>
            </a:r>
          </a:p>
          <a:p>
            <a:pPr lvl="1"/>
            <a:r>
              <a:rPr lang="da-DK" sz="1800" spc="-30" dirty="0"/>
              <a:t>Svarer til en 37 timers arbejdsuge – når de eksamens- og undervisningsfrie perioder tages med i beregningen</a:t>
            </a:r>
          </a:p>
          <a:p>
            <a:pPr lvl="1"/>
            <a:r>
              <a:rPr lang="da-DK" sz="1800" spc="-30" dirty="0"/>
              <a:t>En typisk arbejdsuge indeholder 4 timers forelæsning, 4 timers øvelser og</a:t>
            </a:r>
            <a:br>
              <a:rPr lang="da-DK" sz="1800" spc="-30" dirty="0"/>
            </a:br>
            <a:r>
              <a:rPr lang="da-DK" sz="1800" spc="-30" dirty="0"/>
              <a:t>7 timers ”hjemmearbejde” – alene, i par eller i jeres læsegruppe</a:t>
            </a:r>
          </a:p>
          <a:p>
            <a:pPr lvl="1">
              <a:buFontTx/>
              <a:buChar char="–"/>
            </a:pPr>
            <a:r>
              <a:rPr lang="da-DK" sz="1800" spc="-30" dirty="0"/>
              <a:t>Studerende med programmeringserfaring kan i </a:t>
            </a:r>
            <a:r>
              <a:rPr lang="da-DK" sz="1800" b="1" spc="-30" dirty="0">
                <a:solidFill>
                  <a:srgbClr val="008000"/>
                </a:solidFill>
              </a:rPr>
              <a:t>begyndelsen</a:t>
            </a:r>
            <a:r>
              <a:rPr lang="da-DK" sz="1800" spc="-30" dirty="0"/>
              <a:t> klare kurset med lidt lavere belastning</a:t>
            </a:r>
          </a:p>
          <a:p>
            <a:pPr marL="342900" lvl="1" indent="-342900">
              <a:spcBef>
                <a:spcPts val="1800"/>
              </a:spcBef>
              <a:buFontTx/>
              <a:buChar char="•"/>
            </a:pPr>
            <a:r>
              <a:rPr lang="da-DK" b="1" spc="-60" dirty="0">
                <a:solidFill>
                  <a:srgbClr val="A50021"/>
                </a:solidFill>
                <a:ea typeface="ＭＳ Ｐゴシック" pitchFamily="-106" charset="-128"/>
                <a:cs typeface="ＭＳ Ｐゴシック" pitchFamily="-106" charset="-128"/>
              </a:rPr>
              <a:t>En 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a:solidFill>
                  <a:srgbClr val="008000"/>
                </a:solidFill>
                <a:ea typeface="ＭＳ Ｐゴシック" pitchFamily="-106" charset="-128"/>
                <a:cs typeface="ＭＳ Ｐゴシック" pitchFamily="-106" charset="-128"/>
              </a:rPr>
              <a:t>væsentligt dårligere</a:t>
            </a:r>
            <a:r>
              <a:rPr lang="da-DK" b="1" spc="-60" dirty="0">
                <a:solidFill>
                  <a:srgbClr val="A50021"/>
                </a:solidFill>
                <a:ea typeface="ＭＳ Ｐゴシック" pitchFamily="-106" charset="-128"/>
                <a:cs typeface="ＭＳ Ｐゴシック" pitchFamily="-106" charset="-128"/>
              </a:rPr>
              <a:t> til eksamen end de burde</a:t>
            </a:r>
          </a:p>
          <a:p>
            <a:pPr lvl="1"/>
            <a:r>
              <a:rPr lang="da-DK" sz="1800" dirty="0"/>
              <a:t>Undgå at falde i den faldgruppe</a:t>
            </a:r>
          </a:p>
          <a:p>
            <a:pPr lvl="1"/>
            <a:r>
              <a:rPr lang="da-DK" sz="1800" dirty="0"/>
              <a:t>Det er for dumt at score en middelmådig karakter i et kursus, som man med en lidt bedre indsats burde klare sig godt i</a:t>
            </a:r>
          </a:p>
          <a:p>
            <a:pPr marL="342900" lvl="1" indent="-342900">
              <a:spcBef>
                <a:spcPts val="1800"/>
              </a:spcBef>
              <a:buFontTx/>
              <a:buChar char="•"/>
            </a:pPr>
            <a:r>
              <a:rPr lang="da-DK" b="1" spc="-60" dirty="0">
                <a:solidFill>
                  <a:srgbClr val="A50021"/>
                </a:solidFill>
                <a:ea typeface="ＭＳ Ｐゴシック" pitchFamily="-106" charset="-128"/>
                <a:cs typeface="ＭＳ Ｐゴシック" pitchFamily="-106" charset="-128"/>
              </a:rPr>
              <a:t>Husk at </a:t>
            </a:r>
            <a:r>
              <a:rPr lang="da-DK" b="1" spc="-60" dirty="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”hacke” noget kode sammen, der virker</a:t>
            </a:r>
          </a:p>
          <a:p>
            <a:pPr lvl="1"/>
            <a:r>
              <a:rPr lang="da-DK" sz="1800" dirty="0"/>
              <a:t>Man skal også forstå og kunne forklare principperne bag koden</a:t>
            </a:r>
          </a:p>
          <a:p>
            <a:pPr lvl="1"/>
            <a:endParaRPr lang="da-DK" sz="1800" spc="-3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fast arbejdsskema, således at tingene ikke bare 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a:t>MAN</a:t>
                      </a:r>
                    </a:p>
                  </a:txBody>
                  <a:tcPr marT="34290" marB="34290"/>
                </a:tc>
                <a:tc>
                  <a:txBody>
                    <a:bodyPr/>
                    <a:lstStyle/>
                    <a:p>
                      <a:pPr algn="ctr"/>
                      <a:r>
                        <a:rPr lang="da-DK" sz="1100" b="1" dirty="0"/>
                        <a:t>TIR</a:t>
                      </a:r>
                    </a:p>
                  </a:txBody>
                  <a:tcPr marT="34290" marB="34290"/>
                </a:tc>
                <a:tc>
                  <a:txBody>
                    <a:bodyPr/>
                    <a:lstStyle/>
                    <a:p>
                      <a:pPr algn="ctr"/>
                      <a:r>
                        <a:rPr lang="da-DK" sz="1100" b="1" dirty="0"/>
                        <a:t>ONS</a:t>
                      </a:r>
                    </a:p>
                  </a:txBody>
                  <a:tcPr marT="34290" marB="34290"/>
                </a:tc>
                <a:tc>
                  <a:txBody>
                    <a:bodyPr/>
                    <a:lstStyle/>
                    <a:p>
                      <a:pPr algn="ctr"/>
                      <a:r>
                        <a:rPr lang="da-DK" sz="1100" b="1" dirty="0"/>
                        <a:t>TOR</a:t>
                      </a:r>
                    </a:p>
                  </a:txBody>
                  <a:tcPr marT="34290" marB="34290"/>
                </a:tc>
                <a:tc>
                  <a:txBody>
                    <a:bodyPr/>
                    <a:lstStyle/>
                    <a:p>
                      <a:pPr algn="ctr"/>
                      <a:r>
                        <a:rPr lang="da-DK" sz="1100" b="1" dirty="0"/>
                        <a:t>FRE</a:t>
                      </a:r>
                    </a:p>
                  </a:txBody>
                  <a:tcPr marT="34290" marB="34290"/>
                </a:tc>
                <a:tc>
                  <a:txBody>
                    <a:bodyPr/>
                    <a:lstStyle/>
                    <a:p>
                      <a:pPr algn="ctr"/>
                      <a:r>
                        <a:rPr lang="da-DK" sz="1100" b="1" dirty="0"/>
                        <a:t>LØR</a:t>
                      </a:r>
                    </a:p>
                  </a:txBody>
                  <a:tcPr marT="34290" marB="34290"/>
                </a:tc>
                <a:tc>
                  <a:txBody>
                    <a:bodyPr/>
                    <a:lstStyle/>
                    <a:p>
                      <a:pPr algn="ctr"/>
                      <a:r>
                        <a:rPr lang="da-DK" sz="1100" b="1" dirty="0"/>
                        <a:t>SØN</a:t>
                      </a:r>
                    </a:p>
                  </a:txBody>
                  <a:tcPr marT="34290" marB="34290"/>
                </a:tc>
                <a:extLst>
                  <a:ext uri="{0D108BD9-81ED-4DB2-BD59-A6C34878D82A}">
                    <a16:rowId xmlns:a16="http://schemas.microsoft.com/office/drawing/2014/main" val="10000"/>
                  </a:ext>
                </a:extLst>
              </a:tr>
              <a:tr h="264029">
                <a:tc>
                  <a:txBody>
                    <a:bodyPr/>
                    <a:lstStyle/>
                    <a:p>
                      <a:pPr algn="ctr"/>
                      <a:r>
                        <a:rPr lang="da-DK" sz="1100" b="1" dirty="0"/>
                        <a:t>8-9</a:t>
                      </a:r>
                    </a:p>
                  </a:txBody>
                  <a:tcPr marT="34290" marB="34290"/>
                </a:tc>
                <a:tc>
                  <a:txBody>
                    <a:bodyPr/>
                    <a:lstStyle/>
                    <a:p>
                      <a:pPr algn="ctr"/>
                      <a:r>
                        <a:rPr lang="da-DK" sz="1100" b="1" dirty="0"/>
                        <a:t>TØ</a:t>
                      </a:r>
                    </a:p>
                  </a:txBody>
                  <a:tcPr marT="34290" marB="34290">
                    <a:solidFill>
                      <a:srgbClr val="01C7EF"/>
                    </a:solidFill>
                  </a:tcPr>
                </a:tc>
                <a:tc>
                  <a:txBody>
                    <a:bodyPr/>
                    <a:lstStyle/>
                    <a:p>
                      <a:pPr algn="ct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forelæsning</a:t>
                      </a:r>
                    </a:p>
                  </a:txBody>
                  <a:tcPr marT="34290" marB="34290">
                    <a:solidFill>
                      <a:srgbClr val="01C7EF"/>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a:t>9-10</a:t>
                      </a:r>
                    </a:p>
                  </a:txBody>
                  <a:tcPr marT="34290" marB="34290"/>
                </a:tc>
                <a:tc>
                  <a:txBody>
                    <a:bodyPr/>
                    <a:lstStyle/>
                    <a:p>
                      <a:pPr algn="ctr"/>
                      <a:r>
                        <a:rPr lang="da-DK" sz="1100" b="1" dirty="0"/>
                        <a:t>TØ</a:t>
                      </a:r>
                    </a:p>
                  </a:txBody>
                  <a:tcPr marT="34290" marB="34290">
                    <a:solidFill>
                      <a:srgbClr val="01C7EF"/>
                    </a:solidFill>
                  </a:tcPr>
                </a:tc>
                <a:tc>
                  <a:txBody>
                    <a:bodyPr/>
                    <a:lstStyle/>
                    <a:p>
                      <a:pPr marL="0" algn="ctr" defTabSz="457200" rtl="0" eaLnBrk="1" latinLnBrk="0" hangingPunct="1"/>
                      <a:r>
                        <a:rPr lang="da-DK" sz="1100" b="1" kern="1200" dirty="0">
                          <a:solidFill>
                            <a:schemeClr val="tx1"/>
                          </a:solidFill>
                          <a:latin typeface="+mn-lt"/>
                          <a:ea typeface="+mn-ea"/>
                          <a:cs typeface="+mn-cs"/>
                        </a:rPr>
                        <a:t>studiecafé</a:t>
                      </a:r>
                    </a:p>
                  </a:txBody>
                  <a:tcPr marT="34290" marB="34290">
                    <a:solidFill>
                      <a:srgbClr val="FFAA71"/>
                    </a:solidFill>
                  </a:tcPr>
                </a:tc>
                <a:tc>
                  <a:txBody>
                    <a:bodyPr/>
                    <a:lstStyle/>
                    <a:p>
                      <a:pPr algn="ctr"/>
                      <a:r>
                        <a:rPr lang="da-DK" sz="1100" b="1" dirty="0"/>
                        <a:t>fri</a:t>
                      </a:r>
                    </a:p>
                  </a:txBody>
                  <a:tcPr marT="34290" marB="34290">
                    <a:solidFill>
                      <a:srgbClr val="00B050"/>
                    </a:solidFill>
                  </a:tcPr>
                </a:tc>
                <a:tc>
                  <a:txBody>
                    <a:bodyPr/>
                    <a:lstStyle/>
                    <a:p>
                      <a:pPr algn="ctr"/>
                      <a:r>
                        <a:rPr lang="da-DK" sz="1100" b="1" dirty="0"/>
                        <a:t>TØ</a:t>
                      </a:r>
                    </a:p>
                  </a:txBody>
                  <a:tcPr marT="34290" marB="34290">
                    <a:solidFill>
                      <a:srgbClr val="01C7EF"/>
                    </a:solidFill>
                  </a:tcPr>
                </a:tc>
                <a:tc>
                  <a:txBody>
                    <a:bodyPr/>
                    <a:lstStyle/>
                    <a:p>
                      <a:pPr algn="ctr"/>
                      <a:r>
                        <a:rPr lang="da-DK" sz="1100" b="1" dirty="0"/>
                        <a:t>forelæsning</a:t>
                      </a:r>
                    </a:p>
                  </a:txBody>
                  <a:tcPr marT="34290" marB="34290">
                    <a:solidFill>
                      <a:srgbClr val="01C7EF"/>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a:t>10-11</a:t>
                      </a:r>
                    </a:p>
                  </a:txBody>
                  <a:tcPr marT="34290" marB="34290"/>
                </a:tc>
                <a:tc>
                  <a:txBody>
                    <a:bodyPr/>
                    <a:lstStyle/>
                    <a:p>
                      <a:pPr algn="ctr"/>
                      <a:r>
                        <a:rPr lang="da-DK" sz="1100" b="1" dirty="0"/>
                        <a:t>studiecafé</a:t>
                      </a:r>
                    </a:p>
                  </a:txBody>
                  <a:tcPr marT="34290" marB="34290">
                    <a:solidFill>
                      <a:srgbClr val="FFAA71"/>
                    </a:solidFill>
                  </a:tcPr>
                </a:tc>
                <a:tc>
                  <a:txBody>
                    <a:bodyPr/>
                    <a:lstStyle/>
                    <a:p>
                      <a:pPr marL="0" algn="ctr" defTabSz="457200" rtl="0" eaLnBrk="1" latinLnBrk="0" hangingPunct="1"/>
                      <a:r>
                        <a:rPr lang="da-DK" sz="1100" b="1" kern="1200" dirty="0">
                          <a:solidFill>
                            <a:schemeClr val="tx1"/>
                          </a:solidFill>
                          <a:latin typeface="+mn-lt"/>
                          <a:ea typeface="+mn-ea"/>
                          <a:cs typeface="+mn-cs"/>
                        </a:rPr>
                        <a:t>studiecafé</a:t>
                      </a:r>
                    </a:p>
                  </a:txBody>
                  <a:tcPr marT="34290" marB="34290">
                    <a:solidFill>
                      <a:srgbClr val="FFAA71"/>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TØ</a:t>
                      </a:r>
                    </a:p>
                  </a:txBody>
                  <a:tcPr marT="34290" marB="34290">
                    <a:solidFill>
                      <a:srgbClr val="01C7EF"/>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a:t>11-12</a:t>
                      </a:r>
                    </a:p>
                  </a:txBody>
                  <a:tcPr marT="34290" marB="34290"/>
                </a:tc>
                <a:tc>
                  <a:txBody>
                    <a:bodyPr/>
                    <a:lstStyle/>
                    <a:p>
                      <a:pPr algn="ctr"/>
                      <a:r>
                        <a:rPr lang="da-DK" sz="1100" b="1" dirty="0"/>
                        <a:t>frokost</a:t>
                      </a:r>
                    </a:p>
                  </a:txBody>
                  <a:tcPr marT="34290" marB="34290">
                    <a:solidFill>
                      <a:srgbClr val="92D050"/>
                    </a:solidFill>
                  </a:tcPr>
                </a:tc>
                <a:tc>
                  <a:txBody>
                    <a:bodyPr/>
                    <a:lstStyle/>
                    <a:p>
                      <a:pPr marL="0" algn="ctr" defTabSz="457200" rtl="0" eaLnBrk="1" latinLnBrk="0" hangingPunct="1"/>
                      <a:r>
                        <a:rPr lang="da-DK" sz="1100" b="1" kern="1200" dirty="0">
                          <a:solidFill>
                            <a:schemeClr val="tx1"/>
                          </a:solidFill>
                          <a:latin typeface="+mn-lt"/>
                          <a:ea typeface="+mn-ea"/>
                          <a:cs typeface="+mn-cs"/>
                        </a:rPr>
                        <a:t>studiecafé</a:t>
                      </a:r>
                    </a:p>
                  </a:txBody>
                  <a:tcPr marT="34290" marB="34290">
                    <a:solidFill>
                      <a:srgbClr val="FFAA71"/>
                    </a:solidFill>
                  </a:tcPr>
                </a:tc>
                <a:tc>
                  <a:txBody>
                    <a:bodyPr/>
                    <a:lstStyle/>
                    <a:p>
                      <a:pPr algn="ctr"/>
                      <a:r>
                        <a:rPr lang="da-DK" sz="1100" b="1" dirty="0"/>
                        <a:t>læsegruppe</a:t>
                      </a:r>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frokost</a:t>
                      </a:r>
                    </a:p>
                  </a:txBody>
                  <a:tcPr marT="34290" marB="34290">
                    <a:solidFill>
                      <a:srgbClr val="92D050"/>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a:t>12-13</a:t>
                      </a:r>
                    </a:p>
                  </a:txBody>
                  <a:tcPr marT="34290" marB="34290"/>
                </a:tc>
                <a:tc>
                  <a:txBody>
                    <a:bodyPr/>
                    <a:lstStyle/>
                    <a:p>
                      <a:pPr marL="0" algn="ctr" defTabSz="457200" rtl="0" eaLnBrk="1" latinLnBrk="0" hangingPunct="1"/>
                      <a:r>
                        <a:rPr lang="da-DK" sz="1100" b="1" kern="1200" dirty="0">
                          <a:solidFill>
                            <a:schemeClr val="tx1"/>
                          </a:solidFill>
                          <a:latin typeface="+mn-lt"/>
                          <a:ea typeface="+mn-ea"/>
                          <a:cs typeface="+mn-cs"/>
                        </a:rPr>
                        <a:t>forelæsning</a:t>
                      </a:r>
                    </a:p>
                  </a:txBody>
                  <a:tcPr marT="34290" marB="34290">
                    <a:solidFill>
                      <a:srgbClr val="01C7EF"/>
                    </a:solidFill>
                  </a:tcPr>
                </a:tc>
                <a:tc>
                  <a:txBody>
                    <a:bodyPr/>
                    <a:lstStyle/>
                    <a:p>
                      <a:pPr marL="0" algn="ctr" defTabSz="457200" rtl="0" eaLnBrk="1" latinLnBrk="0" hangingPunct="1"/>
                      <a:r>
                        <a:rPr lang="da-DK" sz="1100" b="1" kern="1200" dirty="0">
                          <a:solidFill>
                            <a:schemeClr val="tx1"/>
                          </a:solidFill>
                          <a:latin typeface="+mn-lt"/>
                          <a:ea typeface="+mn-ea"/>
                          <a:cs typeface="+mn-cs"/>
                        </a:rPr>
                        <a:t>studiecafé</a:t>
                      </a:r>
                    </a:p>
                  </a:txBody>
                  <a:tcPr marT="34290" marB="34290">
                    <a:solidFill>
                      <a:srgbClr val="FFAA71"/>
                    </a:solidFill>
                  </a:tcPr>
                </a:tc>
                <a:tc>
                  <a:txBody>
                    <a:bodyPr/>
                    <a:lstStyle/>
                    <a:p>
                      <a:pPr algn="ctr"/>
                      <a:r>
                        <a:rPr lang="da-DK" sz="1100" b="1" dirty="0"/>
                        <a:t>frokost</a:t>
                      </a:r>
                    </a:p>
                  </a:txBody>
                  <a:tcPr marT="34290" marB="34290">
                    <a:solidFill>
                      <a:srgbClr val="92D050"/>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frokost</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a:t>13-14</a:t>
                      </a:r>
                    </a:p>
                  </a:txBody>
                  <a:tcPr marT="34290" marB="34290"/>
                </a:tc>
                <a:tc>
                  <a:txBody>
                    <a:bodyPr/>
                    <a:lstStyle/>
                    <a:p>
                      <a:pPr marL="0" algn="ctr" defTabSz="457200" rtl="0" eaLnBrk="1" latinLnBrk="0" hangingPunct="1"/>
                      <a:r>
                        <a:rPr lang="da-DK" sz="1100" b="1" kern="1200" dirty="0">
                          <a:solidFill>
                            <a:schemeClr val="tx1"/>
                          </a:solidFill>
                          <a:latin typeface="+mn-lt"/>
                          <a:ea typeface="+mn-ea"/>
                          <a:cs typeface="+mn-cs"/>
                        </a:rPr>
                        <a:t>forelæsning</a:t>
                      </a:r>
                    </a:p>
                  </a:txBody>
                  <a:tcPr marT="34290" marB="34290">
                    <a:solidFill>
                      <a:srgbClr val="01C7EF"/>
                    </a:solidFill>
                  </a:tcPr>
                </a:tc>
                <a:tc>
                  <a:txBody>
                    <a:bodyPr/>
                    <a:lstStyle/>
                    <a:p>
                      <a:pPr algn="ctr"/>
                      <a:r>
                        <a:rPr lang="da-DK" sz="1100" b="1" dirty="0"/>
                        <a:t>frokost</a:t>
                      </a:r>
                    </a:p>
                  </a:txBody>
                  <a:tcPr marT="34290" marB="34290">
                    <a:solidFill>
                      <a:srgbClr val="92D050"/>
                    </a:solidFill>
                  </a:tcPr>
                </a:tc>
                <a:tc>
                  <a:txBody>
                    <a:bodyPr/>
                    <a:lstStyle/>
                    <a:p>
                      <a:pPr algn="ctr"/>
                      <a:r>
                        <a:rPr lang="da-DK" sz="1100" b="1" dirty="0"/>
                        <a:t>TØ</a:t>
                      </a:r>
                    </a:p>
                  </a:txBody>
                  <a:tcPr marT="34290" marB="34290">
                    <a:solidFill>
                      <a:srgbClr val="01C7EF"/>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a:t>14-15</a:t>
                      </a:r>
                    </a:p>
                  </a:txBody>
                  <a:tcPr marT="34290" marB="34290"/>
                </a:tc>
                <a:tc>
                  <a:txBody>
                    <a:bodyPr/>
                    <a:lstStyle/>
                    <a:p>
                      <a:pPr marL="0" algn="ctr" defTabSz="457200" rtl="0" eaLnBrk="1" latinLnBrk="0" hangingPunct="1"/>
                      <a:r>
                        <a:rPr lang="da-DK" sz="1100" b="1" kern="1200" dirty="0">
                          <a:solidFill>
                            <a:schemeClr val="tx1"/>
                          </a:solidFill>
                          <a:latin typeface="+mn-lt"/>
                          <a:ea typeface="+mn-ea"/>
                          <a:cs typeface="+mn-cs"/>
                        </a:rPr>
                        <a:t>forelæsning</a:t>
                      </a:r>
                    </a:p>
                  </a:txBody>
                  <a:tcPr marT="34290" marB="34290">
                    <a:solidFill>
                      <a:srgbClr val="01C7EF"/>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TØ</a:t>
                      </a:r>
                    </a:p>
                  </a:txBody>
                  <a:tcPr marT="34290" marB="34290">
                    <a:solidFill>
                      <a:srgbClr val="01C7EF"/>
                    </a:solidFill>
                  </a:tcPr>
                </a:tc>
                <a:tc>
                  <a:txBody>
                    <a:bodyPr/>
                    <a:lstStyle/>
                    <a:p>
                      <a:pPr algn="ctr"/>
                      <a:r>
                        <a:rPr lang="da-DK" sz="1100" b="1" dirty="0"/>
                        <a:t>forelæsning</a:t>
                      </a:r>
                    </a:p>
                  </a:txBody>
                  <a:tcPr marT="34290" marB="34290">
                    <a:solidFill>
                      <a:srgbClr val="01C7EF"/>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a:t>15-16</a:t>
                      </a:r>
                    </a:p>
                  </a:txBody>
                  <a:tcPr marT="34290" marB="34290"/>
                </a:tc>
                <a:tc>
                  <a:txBody>
                    <a:bodyPr/>
                    <a:lstStyle/>
                    <a:p>
                      <a:pPr marL="0" algn="ctr" defTabSz="457200" rtl="0" eaLnBrk="1" latinLnBrk="0" hangingPunct="1"/>
                      <a:r>
                        <a:rPr lang="da-DK" sz="1100" b="1" kern="1200" dirty="0">
                          <a:solidFill>
                            <a:schemeClr val="tx1"/>
                          </a:solidFill>
                          <a:latin typeface="+mn-lt"/>
                          <a:ea typeface="+mn-ea"/>
                          <a:cs typeface="+mn-cs"/>
                        </a:rPr>
                        <a:t>forelæsning</a:t>
                      </a:r>
                    </a:p>
                  </a:txBody>
                  <a:tcPr marT="34290" marB="34290">
                    <a:solidFill>
                      <a:srgbClr val="01C7EF"/>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studiecafé</a:t>
                      </a:r>
                    </a:p>
                  </a:txBody>
                  <a:tcPr marT="34290" marB="34290">
                    <a:solidFill>
                      <a:srgbClr val="FFAA71"/>
                    </a:solidFill>
                  </a:tcPr>
                </a:tc>
                <a:tc>
                  <a:txBody>
                    <a:bodyPr/>
                    <a:lstStyle/>
                    <a:p>
                      <a:pPr algn="ctr"/>
                      <a:r>
                        <a:rPr lang="da-DK" sz="1100" b="1" dirty="0"/>
                        <a:t>forelæsning</a:t>
                      </a:r>
                    </a:p>
                  </a:txBody>
                  <a:tcPr marT="34290" marB="34290">
                    <a:solidFill>
                      <a:srgbClr val="01C7EF"/>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studér</a:t>
                      </a:r>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a:t>16-17</a:t>
                      </a:r>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studiecafé</a:t>
                      </a:r>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a:t>17-18</a:t>
                      </a:r>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læsegruppe</a:t>
                      </a:r>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a:t>18-19</a:t>
                      </a:r>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a:t>19-20</a:t>
                      </a:r>
                    </a:p>
                  </a:txBody>
                  <a:tcPr marT="34290" marB="34290"/>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a:t>20-21</a:t>
                      </a:r>
                    </a:p>
                  </a:txBody>
                  <a:tcPr marT="34290" marB="34290"/>
                </a:tc>
                <a:tc>
                  <a:txBody>
                    <a:bodyPr/>
                    <a:lstStyle/>
                    <a:p>
                      <a:pPr algn="ctr"/>
                      <a:r>
                        <a:rPr lang="da-DK" sz="1100" b="1" dirty="0"/>
                        <a:t>studér</a:t>
                      </a:r>
                    </a:p>
                  </a:txBody>
                  <a:tcPr marT="34290" marB="34290">
                    <a:solidFill>
                      <a:srgbClr val="FFFF99"/>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studér</a:t>
                      </a:r>
                    </a:p>
                  </a:txBody>
                  <a:tcPr marT="34290" marB="34290">
                    <a:solidFill>
                      <a:srgbClr val="FFFF99"/>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studér</a:t>
                      </a:r>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a:t>21-22</a:t>
                      </a:r>
                    </a:p>
                  </a:txBody>
                  <a:tcPr marT="34290" marB="34290"/>
                </a:tc>
                <a:tc>
                  <a:txBody>
                    <a:bodyPr/>
                    <a:lstStyle/>
                    <a:p>
                      <a:pPr algn="ctr"/>
                      <a:r>
                        <a:rPr lang="da-DK" sz="1100" b="1" dirty="0"/>
                        <a:t>studér</a:t>
                      </a:r>
                    </a:p>
                  </a:txBody>
                  <a:tcPr marT="34290" marB="34290">
                    <a:solidFill>
                      <a:srgbClr val="FFFF99"/>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læsegruppe</a:t>
                      </a:r>
                    </a:p>
                  </a:txBody>
                  <a:tcPr marT="34290" marB="34290">
                    <a:solidFill>
                      <a:srgbClr val="FFFF00"/>
                    </a:solidFill>
                  </a:tcPr>
                </a:tc>
                <a:tc>
                  <a:txBody>
                    <a:bodyPr/>
                    <a:lstStyle/>
                    <a:p>
                      <a:pPr algn="ctr"/>
                      <a:r>
                        <a:rPr lang="da-DK" sz="1100" b="1" dirty="0"/>
                        <a:t>studér</a:t>
                      </a:r>
                    </a:p>
                  </a:txBody>
                  <a:tcPr marT="34290" marB="34290">
                    <a:solidFill>
                      <a:srgbClr val="FFFF99"/>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fri</a:t>
                      </a:r>
                    </a:p>
                  </a:txBody>
                  <a:tcPr marT="34290" marB="34290">
                    <a:solidFill>
                      <a:srgbClr val="92D050"/>
                    </a:solidFill>
                  </a:tcPr>
                </a:tc>
                <a:tc>
                  <a:txBody>
                    <a:bodyPr/>
                    <a:lstStyle/>
                    <a:p>
                      <a:pPr algn="ctr"/>
                      <a:r>
                        <a:rPr lang="da-DK" sz="1100" b="1" dirty="0"/>
                        <a:t>studér</a:t>
                      </a:r>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a:t>Video om time management      </a:t>
            </a:r>
            <a:r>
              <a:rPr lang="da-DK" sz="2000" kern="0" dirty="0">
                <a:hlinkClick r:id="rId3"/>
              </a:rPr>
              <a:t>Link</a:t>
            </a:r>
            <a:endParaRPr lang="da-DK" sz="2000" kern="0" dirty="0"/>
          </a:p>
        </p:txBody>
      </p:sp>
    </p:spTree>
    <p:extLst>
      <p:ext uri="{BB962C8B-B14F-4D97-AF65-F5344CB8AC3E}">
        <p14:creationId xmlns:p14="http://schemas.microsoft.com/office/powerpoint/2010/main" val="27790007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56</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a:cs typeface="+mj-cs"/>
              </a:rPr>
              <a:t>Algoritme til løsning af Sudoku opgaver</a:t>
            </a:r>
            <a:endParaRPr lang="da-DK" sz="3200" noProof="0" dirty="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a:t>Systematisk afprøvning af alle muligheder</a:t>
            </a:r>
            <a:br>
              <a:rPr lang="da-DK" altLang="da-DK" sz="2000" noProof="0" dirty="0"/>
            </a:br>
            <a:r>
              <a:rPr lang="da-DK" altLang="da-DK" sz="2000" noProof="0" dirty="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a:t>Vi kan ikke komme videre frem (vejen er blokeret)</a:t>
            </a:r>
          </a:p>
          <a:p>
            <a:pPr eaLnBrk="1" hangingPunct="1">
              <a:defRPr/>
            </a:pPr>
            <a:r>
              <a:rPr lang="da-DK" altLang="da-DK" sz="1800" b="1" dirty="0"/>
              <a:t>Vi må gå tilbage af den sti vi kom (indtil vi kan tage et andet vejvalg)</a:t>
            </a:r>
          </a:p>
          <a:p>
            <a:pPr eaLnBrk="1" hangingPunct="1">
              <a:defRPr/>
            </a:pPr>
            <a:r>
              <a:rPr lang="da-DK" altLang="da-DK" sz="1800" b="1" dirty="0"/>
              <a:t>Det kaldes </a:t>
            </a:r>
            <a:r>
              <a:rPr lang="en-US" altLang="da-DK" sz="1800" b="1" dirty="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Sudoku opgaver</a:t>
            </a:r>
            <a:endParaRPr lang="da-DK" sz="3200" kern="0" dirty="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a:t>Afprøv systematisk alle muligheder</a:t>
            </a:r>
            <a:br>
              <a:rPr lang="da-DK" altLang="da-DK" sz="2000" kern="0" dirty="0"/>
            </a:br>
            <a:r>
              <a:rPr lang="da-DK" altLang="da-DK" sz="2000" dirty="0"/>
              <a:t>(ved hjælp af strategi nummer 2)</a:t>
            </a:r>
            <a:endParaRPr lang="da-DK" altLang="da-DK" sz="2000" kern="0" dirty="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Sudoku opgaver</a:t>
            </a:r>
            <a:endParaRPr lang="da-DK" sz="3200" kern="0" dirty="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a:t>Afprøv systematisk alle muligheder</a:t>
            </a:r>
            <a:br>
              <a:rPr lang="da-DK" altLang="da-DK" sz="2000" kern="0" dirty="0"/>
            </a:br>
            <a:r>
              <a:rPr lang="da-DK" altLang="da-DK" sz="2000" dirty="0"/>
              <a:t>(ved hjælp af strategi nummer 2)</a:t>
            </a:r>
            <a:endParaRPr lang="da-DK" altLang="da-DK" sz="2000" kern="0" dirty="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6836BC33D1E5846BD77C269C61838DB" ma:contentTypeVersion="16" ma:contentTypeDescription="Opret et nyt dokument." ma:contentTypeScope="" ma:versionID="ef3cc48880d2d4424b772cc9d47831bb">
  <xsd:schema xmlns:xsd="http://www.w3.org/2001/XMLSchema" xmlns:xs="http://www.w3.org/2001/XMLSchema" xmlns:p="http://schemas.microsoft.com/office/2006/metadata/properties" xmlns:ns3="f659a008-7c21-4ee3-a745-e38581e13101" xmlns:ns4="e064323b-8959-406a-a3e9-bb6e93638192" targetNamespace="http://schemas.microsoft.com/office/2006/metadata/properties" ma:root="true" ma:fieldsID="f385e854457ff68500d83ba1a633310b" ns3:_="" ns4:_="">
    <xsd:import namespace="f659a008-7c21-4ee3-a745-e38581e13101"/>
    <xsd:import namespace="e064323b-8959-406a-a3e9-bb6e9363819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4:SharedWithUsers" minOccurs="0"/>
                <xsd:element ref="ns4:SharedWithDetails" minOccurs="0"/>
                <xsd:element ref="ns4:SharingHintHash" minOccurs="0"/>
                <xsd:element ref="ns3:MediaServiceAutoTags" minOccurs="0"/>
                <xsd:element ref="ns3:_activity" minOccurs="0"/>
                <xsd:element ref="ns3:MediaServiceObjectDetectorVersions" minOccurs="0"/>
                <xsd:element ref="ns3:MediaServiceGenerationTime" minOccurs="0"/>
                <xsd:element ref="ns3:MediaServiceEventHashCode" minOccurs="0"/>
                <xsd:element ref="ns3:MediaServiceSystemTags" minOccurs="0"/>
                <xsd:element ref="ns3:MediaServiceLocation"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59a008-7c21-4ee3-a745-e38581e131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Location" ma:index="21" nillable="true" ma:displayName="Location" ma:indexed="true" ma:internalName="MediaServiceLocation"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64323b-8959-406a-a3e9-bb6e93638192"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element name="SharingHintHash" ma:index="14"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659a008-7c21-4ee3-a745-e38581e13101" xsi:nil="true"/>
  </documentManagement>
</p:properties>
</file>

<file path=customXml/itemProps1.xml><?xml version="1.0" encoding="utf-8"?>
<ds:datastoreItem xmlns:ds="http://schemas.openxmlformats.org/officeDocument/2006/customXml" ds:itemID="{4708C8D3-87A0-4236-B448-2473BC61E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59a008-7c21-4ee3-a745-e38581e13101"/>
    <ds:schemaRef ds:uri="e064323b-8959-406a-a3e9-bb6e936381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85BBFD6-CF6B-4D06-B08F-BC719F0CD62D}">
  <ds:schemaRefs>
    <ds:schemaRef ds:uri="http://schemas.microsoft.com/sharepoint/v3/contenttype/forms"/>
  </ds:schemaRefs>
</ds:datastoreItem>
</file>

<file path=customXml/itemProps3.xml><?xml version="1.0" encoding="utf-8"?>
<ds:datastoreItem xmlns:ds="http://schemas.openxmlformats.org/officeDocument/2006/customXml" ds:itemID="{30295EDA-777E-4C09-A96C-B3A9A1CE4486}">
  <ds:schemaRefs>
    <ds:schemaRef ds:uri="http://schemas.microsoft.com/office/2006/metadata/properties"/>
    <ds:schemaRef ds:uri="http://purl.org/dc/dcmitype/"/>
    <ds:schemaRef ds:uri="f659a008-7c21-4ee3-a745-e38581e13101"/>
    <ds:schemaRef ds:uri="http://purl.org/dc/terms/"/>
    <ds:schemaRef ds:uri="http://purl.org/dc/elements/1.1/"/>
    <ds:schemaRef ds:uri="http://www.w3.org/XML/1998/namespace"/>
    <ds:schemaRef ds:uri="http://schemas.microsoft.com/office/2006/documentManagement/types"/>
    <ds:schemaRef ds:uri="e064323b-8959-406a-a3e9-bb6e93638192"/>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8569</TotalTime>
  <Words>5810</Words>
  <Application>Microsoft Office PowerPoint</Application>
  <PresentationFormat>Skærmshow (4:3)</PresentationFormat>
  <Paragraphs>1198</Paragraphs>
  <Slides>56</Slides>
  <Notes>56</Notes>
  <HiddenSlides>0</HiddenSlides>
  <MMClips>0</MMClips>
  <ScaleCrop>false</ScaleCrop>
  <HeadingPairs>
    <vt:vector size="6" baseType="variant">
      <vt:variant>
        <vt:lpstr>Benyttede skrifttyper</vt:lpstr>
      </vt:variant>
      <vt:variant>
        <vt:i4>5</vt:i4>
      </vt:variant>
      <vt:variant>
        <vt:lpstr>Tema</vt:lpstr>
      </vt:variant>
      <vt:variant>
        <vt:i4>1</vt:i4>
      </vt:variant>
      <vt:variant>
        <vt:lpstr>Slidetitler</vt:lpstr>
      </vt:variant>
      <vt:variant>
        <vt:i4>56</vt:i4>
      </vt:variant>
    </vt:vector>
  </HeadingPairs>
  <TitlesOfParts>
    <vt:vector size="62" baseType="lpstr">
      <vt:lpstr>ＭＳ Ｐゴシック</vt:lpstr>
      <vt:lpstr>Arial</vt:lpstr>
      <vt:lpstr>Courier New</vt:lpstr>
      <vt:lpstr>Monotype Sorts</vt:lpstr>
      <vt:lpstr>Times New Roman</vt:lpstr>
      <vt:lpstr>Standarddesign</vt:lpstr>
      <vt:lpstr>PowerPoint-præsentation</vt:lpstr>
      <vt:lpstr>PowerPoint-præsentation</vt:lpstr>
      <vt:lpstr>● Program til at løse Sudoku opgaver</vt:lpstr>
      <vt:lpstr>Lidt Sudoku historik</vt:lpstr>
      <vt:lpstr>Strategi med udgangspunkt i ciffer</vt:lpstr>
      <vt:lpstr>Strategi med udgangspunkt i felt</vt:lpstr>
      <vt:lpstr>Algoritme til løsning af Sudoku opgaver</vt:lpstr>
      <vt:lpstr>PowerPoint-præsentation</vt:lpstr>
      <vt:lpstr>PowerPoint-præsentation</vt:lpstr>
      <vt:lpstr>PowerPoint-præsentation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 (uddrag)</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PowerPoint-præsentation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686</cp:revision>
  <cp:lastPrinted>2024-08-20T09:59:32Z</cp:lastPrinted>
  <dcterms:created xsi:type="dcterms:W3CDTF">2000-02-22T02:31:40Z</dcterms:created>
  <dcterms:modified xsi:type="dcterms:W3CDTF">2025-08-12T19:46:57Z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0x01010056836BC33D1E5846BD77C269C61838DB</vt:lpwstr>
  </property>
</Properties>
</file>