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4" r:id="rId5"/>
    <p:sldId id="369" r:id="rId6"/>
    <p:sldId id="432" r:id="rId7"/>
    <p:sldId id="457" r:id="rId8"/>
    <p:sldId id="431" r:id="rId9"/>
    <p:sldId id="453" r:id="rId10"/>
    <p:sldId id="454" r:id="rId11"/>
    <p:sldId id="455" r:id="rId12"/>
    <p:sldId id="448" r:id="rId13"/>
    <p:sldId id="446" r:id="rId14"/>
    <p:sldId id="456" r:id="rId15"/>
    <p:sldId id="375" r:id="rId16"/>
    <p:sldId id="377" r:id="rId17"/>
    <p:sldId id="460" r:id="rId18"/>
    <p:sldId id="380" r:id="rId19"/>
    <p:sldId id="420" r:id="rId20"/>
    <p:sldId id="429" r:id="rId21"/>
    <p:sldId id="461" r:id="rId22"/>
    <p:sldId id="466" r:id="rId23"/>
    <p:sldId id="467" r:id="rId24"/>
    <p:sldId id="462" r:id="rId25"/>
    <p:sldId id="463" r:id="rId26"/>
    <p:sldId id="464" r:id="rId27"/>
    <p:sldId id="458" r:id="rId28"/>
    <p:sldId id="459" r:id="rId29"/>
    <p:sldId id="426" r:id="rId30"/>
    <p:sldId id="469" r:id="rId31"/>
    <p:sldId id="415" r:id="rId32"/>
    <p:sldId id="433" r:id="rId3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5E005-0FAF-4106-89F1-58249503A9EE}" v="1" dt="2025-09-10T14:13:24.505"/>
    <p1510:client id="{FABEC314-D60A-4D85-BB7E-36DE658A552D}" v="1" dt="2025-09-10T14:14:0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04" d="100"/>
          <a:sy n="104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CCA04F90-20E4-4070-ABF3-319C0D0F1B2E}"/>
    <pc:docChg chg="addSld delSld modSld modNotesMaster modHandout">
      <pc:chgData name="Kurt Jensen" userId="536d7847-4321-45c6-997a-4b9f60543789" providerId="ADAL" clId="{CCA04F90-20E4-4070-ABF3-319C0D0F1B2E}" dt="2025-09-10T14:14:09.336" v="2"/>
      <pc:docMkLst>
        <pc:docMk/>
      </pc:docMkLst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0" sldId="284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62929045" sldId="375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3324045213" sldId="377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3880701542" sldId="380"/>
        </pc:sldMkLst>
      </pc:sldChg>
      <pc:sldChg chg="add">
        <pc:chgData name="Kurt Jensen" userId="536d7847-4321-45c6-997a-4b9f60543789" providerId="ADAL" clId="{CCA04F90-20E4-4070-ABF3-319C0D0F1B2E}" dt="2025-09-10T14:13:24.505" v="0"/>
        <pc:sldMkLst>
          <pc:docMk/>
          <pc:sldMk cId="3466102794" sldId="415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1483080696" sldId="420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1863212352" sldId="429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15205759" sldId="433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1696882754" sldId="460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2638776914" sldId="461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4208851992" sldId="462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1366588289" sldId="463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906918287" sldId="464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1308919904" sldId="466"/>
        </pc:sldMkLst>
      </pc:sldChg>
      <pc:sldChg chg="modNotes">
        <pc:chgData name="Kurt Jensen" userId="536d7847-4321-45c6-997a-4b9f60543789" providerId="ADAL" clId="{CCA04F90-20E4-4070-ABF3-319C0D0F1B2E}" dt="2025-09-10T14:14:09.336" v="2"/>
        <pc:sldMkLst>
          <pc:docMk/>
          <pc:sldMk cId="555087936" sldId="467"/>
        </pc:sldMkLst>
      </pc:sldChg>
      <pc:sldChg chg="del">
        <pc:chgData name="Kurt Jensen" userId="536d7847-4321-45c6-997a-4b9f60543789" providerId="ADAL" clId="{CCA04F90-20E4-4070-ABF3-319C0D0F1B2E}" dt="2025-09-10T14:13:27.012" v="1" actId="47"/>
        <pc:sldMkLst>
          <pc:docMk/>
          <pc:sldMk cId="609025870" sldId="4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0013" y="741363"/>
            <a:ext cx="4941887" cy="370522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41363"/>
            <a:ext cx="4941887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41363"/>
            <a:ext cx="4941887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19651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</a:t>
            </a:r>
            <a:r>
              <a:rPr lang="da-DK" altLang="da-DK" sz="2000" noProof="0" dirty="0" err="1">
                <a:ea typeface="ＭＳ Ｐゴシック" pitchFamily="34" charset="-128"/>
              </a:rPr>
              <a:t>lgoritmeskabeloner</a:t>
            </a:r>
            <a:endParaRPr lang="da-DK" altLang="da-DK" sz="2000" noProof="0" dirty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strenge)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>
                <a:ea typeface="ＭＳ Ｐゴシック" pitchFamily="34" charset="-128"/>
              </a:rPr>
              <a:t>Forelæsning Uge 4 – 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</a:rPr>
              <a:t>Nogle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>
                <a:ea typeface="ＭＳ Ｐゴシック" pitchFamily="34" charset="-128"/>
              </a:rPr>
              <a:t>findNoOf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: pixels)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: persons)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Returnerer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>
                <a:ea typeface="ＭＳ Ｐゴシック" pitchFamily="34" charset="-128"/>
              </a:rPr>
              <a:t>findSumOf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Pixel p : pixels 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color 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Person p : persons ) 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 13 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 &lt;= 19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>
                <a:ea typeface="ＭＳ Ｐゴシック" pitchFamily="34" charset="-128"/>
              </a:rPr>
              <a:t>Returnerer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 </a:t>
              </a:r>
              <a:r>
                <a:rPr lang="da-DK" altLang="da-DK" sz="2400" b="1" dirty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>
                  <a:cs typeface="Arial" pitchFamily="34" charset="0"/>
                </a:rPr>
                <a:t>  short   </a:t>
              </a:r>
              <a:r>
                <a:rPr lang="da-DK" altLang="da-DK" sz="2400" b="1" dirty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 </a:t>
              </a:r>
              <a:r>
                <a:rPr lang="da-DK" altLang="da-DK" sz="2400" b="1" dirty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8 bit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16 bit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32 bit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64 bit</a:t>
              </a: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Heltal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udtryk af type X</a:t>
            </a:r>
            <a:b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16 bit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Tegn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1 bit</a:t>
              </a: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>
                  <a:solidFill>
                    <a:schemeClr val="tx1"/>
                  </a:solidFill>
                </a:rPr>
                <a:t>Sandhedsværdier</a:t>
              </a: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d = 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i =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Reelle tal</a:t>
              </a: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32 bit</a:t>
              </a: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>
                  <a:solidFill>
                    <a:schemeClr val="tx1"/>
                  </a:solidFill>
                </a:rPr>
                <a:t>64 bit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cs typeface="Arial" pitchFamily="34" charset="0"/>
                </a:rPr>
                <a:t>float</a:t>
              </a:r>
              <a:r>
                <a:rPr lang="da-DK" altLang="da-DK" sz="2400" b="1" dirty="0">
                  <a:cs typeface="Arial" pitchFamily="34" charset="0"/>
                </a:rPr>
                <a:t>   </a:t>
              </a:r>
              <a:r>
                <a:rPr lang="da-DK" altLang="da-DK" sz="2400" b="1" dirty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"større type"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d får 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d = 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i =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(12 / 2.5)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(12.0 / 2.5)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+ 6 * 2 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-3.5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6 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(2 / 2.5)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5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dette udtryk?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Er nedenstående erklæringer lovlige?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først, når programmet 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>
                <a:solidFill>
                  <a:srgbClr val="008000"/>
                </a:solidFill>
              </a:rPr>
              <a:t>NEJ</a:t>
            </a: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 Primitive typer</a:t>
            </a: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Objekt typer</a:t>
            </a: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/>
              <a:t>Detaljer kan findes i Appendix B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/>
              <a:t>Identitet versus </a:t>
            </a:r>
            <a:r>
              <a:rPr lang="da-DK" sz="3200" dirty="0"/>
              <a:t>lighed</a:t>
            </a:r>
            <a:r>
              <a:rPr lang="da-DK" altLang="da-DK" sz="3200" noProof="0" dirty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/>
              <a:t>I det virkelige liv skelner vi mellem objekter, der er </a:t>
            </a:r>
            <a:r>
              <a:rPr lang="da-DK" altLang="da-DK" sz="2000" kern="0" dirty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/>
              <a:t> og objekter, der </a:t>
            </a:r>
            <a:r>
              <a:rPr lang="da-DK" altLang="da-DK" sz="2000" kern="0" dirty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>
                <a:solidFill>
                  <a:srgbClr val="0033CC"/>
                </a:solidFill>
              </a:rPr>
              <a:t> </a:t>
            </a:r>
            <a:r>
              <a:rPr lang="da-DK" altLang="da-DK" sz="2000" kern="0" dirty="0"/>
              <a:t>hinanden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Hvis man fortæller tjeneren, at man vil have samme pizza som</a:t>
            </a:r>
            <a:br>
              <a:rPr lang="da-DK" altLang="da-DK" sz="1800" kern="0" dirty="0"/>
            </a:br>
            <a:r>
              <a:rPr lang="da-DK" altLang="da-DK" sz="1800" kern="0" dirty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== p2  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"Fred"</a:t>
                  </a: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"Fred"</a:t>
                  </a: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== p2  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>
                <a:cs typeface="+mj-cs"/>
              </a:rPr>
              <a:t>Sammenligning af tekststrenge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"Peter";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s2 = "Petersen".</a:t>
            </a:r>
            <a:r>
              <a:rPr lang="da-DK" altLang="da-DK" sz="1800" kern="0" dirty="0" err="1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>
                <a:solidFill>
                  <a:srgbClr val="002060"/>
                </a:solidFill>
              </a:rPr>
              <a:t>(0,5);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false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s3 = "Peter";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s3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/>
              <a:t>BlueJ's </a:t>
            </a:r>
            <a:r>
              <a:rPr lang="da-DK" altLang="da-DK" sz="2000" kern="0" dirty="0" err="1"/>
              <a:t>code</a:t>
            </a:r>
            <a:r>
              <a:rPr lang="da-DK" altLang="da-DK" sz="2000" kern="0" dirty="0"/>
              <a:t> </a:t>
            </a:r>
            <a:r>
              <a:rPr lang="da-DK" altLang="da-DK" sz="2000" kern="0" dirty="0" err="1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/>
              <a:t>==  operatoren tester identitet</a:t>
            </a:r>
          </a:p>
          <a:p>
            <a:pPr algn="l"/>
            <a:r>
              <a:rPr lang="da-DK" dirty="0"/>
              <a:t>(samme objekt)</a:t>
            </a: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>
                <a:ln w="11430"/>
                <a:solidFill>
                  <a:srgbClr val="0000FF"/>
                </a:solidFill>
              </a:rPr>
              <a:t>Tekststrenge 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==</a:t>
            </a: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/>
              <a:t>equals </a:t>
            </a:r>
            <a:r>
              <a:rPr lang="en-AU" dirty="0" err="1"/>
              <a:t>metoden</a:t>
            </a:r>
            <a:r>
              <a:rPr lang="en-AU" dirty="0"/>
              <a:t> </a:t>
            </a:r>
            <a:r>
              <a:rPr lang="da-DK" dirty="0"/>
              <a:t>tester lighed</a:t>
            </a:r>
            <a:br>
              <a:rPr lang="da-DK" dirty="0"/>
            </a:br>
            <a:r>
              <a:rPr lang="da-DK" dirty="0"/>
              <a:t>(magen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403244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/>
              <a:t>Oversætteren har fundet ud af at s1 og s3 er ens og har kun oprettet ét String objekt, som både </a:t>
            </a:r>
            <a:r>
              <a:rPr lang="da-DK" dirty="0" err="1"/>
              <a:t>s1</a:t>
            </a:r>
            <a:r>
              <a:rPr lang="da-DK" dirty="0"/>
              <a:t> og </a:t>
            </a:r>
            <a:r>
              <a:rPr lang="da-DK" dirty="0" err="1"/>
              <a:t>s3</a:t>
            </a:r>
            <a:r>
              <a:rPr lang="da-DK" dirty="0"/>
              <a:t> peger på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41148" y="4628641"/>
            <a:ext cx="305526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Men går det så ikke galt, hvis </a:t>
            </a:r>
            <a:r>
              <a:rPr lang="da-DK" dirty="0" err="1"/>
              <a:t>s1</a:t>
            </a:r>
            <a:r>
              <a:rPr lang="da-DK" dirty="0"/>
              <a:t> eller </a:t>
            </a:r>
            <a:r>
              <a:rPr lang="da-DK" dirty="0" err="1"/>
              <a:t>s3</a:t>
            </a:r>
            <a:r>
              <a:rPr lang="da-DK" dirty="0"/>
              <a:t> ændrer værdi?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Så ændrer den anden jo også værdi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1148" y="2961174"/>
            <a:ext cx="3039195" cy="15670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String objekter er </a:t>
            </a:r>
            <a:r>
              <a:rPr lang="da-DK" spc="-40" dirty="0" err="1">
                <a:solidFill>
                  <a:srgbClr val="008000"/>
                </a:solidFill>
              </a:rPr>
              <a:t>immutable</a:t>
            </a:r>
            <a:endParaRPr lang="da-DK" spc="-40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Når de først er skabt, kan de ikke ændres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Derfor kan oversætteren uden problemer genbruge String objekter</a:t>
            </a:r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 opgavesæt, som vi bruger ved køreprøven, ligner hinanden til 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klasse (f.eks. en webshop eller et piratskib), som ved hjælp af en arrayliste referer til et antal objekter af den første klasse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objektsamlingen</a:t>
            </a:r>
            <a:br>
              <a:rPr lang="da-DK" sz="1800" dirty="0"/>
            </a:br>
            <a:r>
              <a:rPr lang="da-DK" sz="1800" dirty="0"/>
              <a:t>(f.eks. finder en mobiltelefon i et givet prisinterval, den billigste mobiltelefon, de pirater der har mest guld eller den samlede mængde af guld hos de pirater, der er ombord på skibet)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har (f.eks. web-shoppens ejer og de mobiltelefoner den indeholder eller piratskibets navn og de pirater der er ombord på det)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objektsamlingen (disse to opgaver findes kun i sættene fra 2018 og frem)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Algoritmeskabeloner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: pixels) 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: persons)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Returnerer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>
                <a:ea typeface="ＭＳ Ｐゴシック" pitchFamily="34" charset="-128"/>
              </a:rPr>
              <a:t>, der opfylder en given betingelse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>
                <a:solidFill>
                  <a:srgbClr val="0000FF"/>
                </a:solidFill>
              </a:rPr>
              <a:t>each</a:t>
            </a:r>
            <a:r>
              <a:rPr lang="da-DK" altLang="da-DK" sz="1400" kern="0" dirty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opgaverne ligner hinanden så meget, er det ikke særligt vanskeligt at løse dem – det kræver ingen gode idéer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Men 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korrekt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huske, hvordan man skriver de forskellige ting i Java uden brug af hjælpemidler (bortset fra Javas klassebibliotek)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har trænet det igen og igen, kan I ikke nå det på de 30 minutter, der er til 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Videoerne om Phone, </a:t>
            </a:r>
            <a:r>
              <a:rPr lang="da-DK" sz="1800"/>
              <a:t>Pirate, </a:t>
            </a:r>
            <a:r>
              <a:rPr lang="da-DK" sz="1800" dirty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Videoerne om </a:t>
            </a:r>
            <a:r>
              <a:rPr lang="da-DK" sz="1800" dirty="0" err="1"/>
              <a:t>Penguin</a:t>
            </a:r>
            <a:r>
              <a:rPr lang="da-DK" sz="1800" dirty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vigtigt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at I ser disse videoer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(gerne flere gange)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6623244" y="3228535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>
                <a:ea typeface="ＭＳ Ｐゴシック" pitchFamily="34" charset="-128"/>
              </a:rPr>
              <a:t>Turtle</a:t>
            </a:r>
            <a:r>
              <a:rPr lang="da-DK" altLang="da-DK" sz="3000" noProof="0" dirty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/>
          </a:p>
          <a:p>
            <a:pPr marL="0" indent="0">
              <a:buFontTx/>
              <a:buNone/>
              <a:defRPr/>
            </a:pPr>
            <a:endParaRPr lang="da-DK" sz="20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/>
              <a:t>Nu skal I, ved hjælp af </a:t>
            </a:r>
            <a:r>
              <a:rPr lang="da-DK" sz="2000" kern="0" dirty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/>
          </a:p>
          <a:p>
            <a:pPr marL="0" indent="0">
              <a:buFontTx/>
              <a:buNone/>
              <a:defRPr/>
            </a:pPr>
            <a:endParaRPr lang="da-DK" sz="2000" kern="0" dirty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turn(……);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turn(……);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turn(……);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/>
              <a:t>size</a:t>
            </a:r>
            <a:r>
              <a:rPr lang="da-DK" altLang="da-DK" sz="1800" kern="0" dirty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En Koch kurve af grad n (hvor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>
                <a:solidFill>
                  <a:srgbClr val="0000FF"/>
                </a:solidFill>
              </a:rPr>
              <a:t>kan tegnes ved at tegne fire Koch kurver af grad n-1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/>
              <a:t>Sierpinksi</a:t>
            </a:r>
            <a:r>
              <a:rPr lang="da-DK" altLang="da-DK" sz="1800" kern="0" dirty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&gt;= 1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third 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back to start position 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/>
              <a:t>Sierpinski</a:t>
            </a:r>
            <a:r>
              <a:rPr lang="da-DK" altLang="da-DK" sz="3200" noProof="0" dirty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>
                <a:solidFill>
                  <a:srgbClr val="0000FF"/>
                </a:solidFill>
              </a:rPr>
              <a:t>Sierpinksi</a:t>
            </a:r>
            <a:r>
              <a:rPr lang="da-DK" altLang="da-DK" sz="1600" b="1" dirty="0">
                <a:solidFill>
                  <a:srgbClr val="0000FF"/>
                </a:solidFill>
              </a:rPr>
              <a:t> kurve af grad n (hvor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>
                <a:solidFill>
                  <a:srgbClr val="0000FF"/>
                </a:solidFill>
              </a:rPr>
              <a:t>Sierpinski</a:t>
            </a:r>
            <a:r>
              <a:rPr lang="da-DK" altLang="da-DK" sz="1600" b="1" dirty="0">
                <a:solidFill>
                  <a:srgbClr val="0000FF"/>
                </a:solidFill>
              </a:rPr>
              <a:t> kurver af grad n-1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/>
              <a:t>size</a:t>
            </a:r>
            <a:r>
              <a:rPr lang="da-DK" altLang="da-DK" sz="1800" kern="0" dirty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Vigtigt at man husker at gå tilbage til udgangsposition og –vinkel</a:t>
            </a: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/>
              <a:t>Samme som i billedredigeringsdelen af sidste forelæsning (bortset fra, at vi har tilføjet feltvariablen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title</a:t>
            </a:r>
            <a:r>
              <a:rPr lang="da-DK" altLang="da-DK" sz="1800" kern="0" dirty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/>
              <a:t>Pixel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/>
                <a:t>Image</a:t>
              </a:r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/>
              <a:t>Uskarpt (</a:t>
            </a:r>
            <a:r>
              <a:rPr lang="da-DK" altLang="da-DK" sz="1400" b="1" kern="0" dirty="0" err="1"/>
              <a:t>blur</a:t>
            </a:r>
            <a:r>
              <a:rPr lang="da-DK" altLang="da-DK" sz="1400" b="1" kern="0" dirty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/>
              <a:t>Skalering</a:t>
            </a:r>
            <a:endParaRPr lang="da-DK" altLang="da-DK" sz="1400" b="1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Regler for </a:t>
            </a:r>
            <a:r>
              <a:rPr lang="da-DK" altLang="da-DK" sz="1800" kern="0" dirty="0" err="1"/>
              <a:t>assignments</a:t>
            </a:r>
            <a:r>
              <a:rPr lang="da-DK" altLang="da-DK" sz="1800" kern="0" dirty="0"/>
              <a:t> og parametre (bestemt via ≤ relation)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Forfremmelse (</a:t>
            </a:r>
            <a:r>
              <a:rPr lang="da-DK" altLang="da-DK" sz="1800" kern="0" dirty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/>
              <a:t>og begrænsning (</a:t>
            </a:r>
            <a:r>
              <a:rPr lang="da-DK" altLang="da-DK" sz="1800" kern="0" dirty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Konstanter og wrapper typer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Tekststrenge (objekter af typen String) skal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/>
              <a:t> sammenlignes ved hjælp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FF"/>
                </a:solidFill>
              </a:rPr>
              <a:t>Køreprøven indeholder opgaver, som kan løses 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jo nemt og bekvemt, men det får du ingen programmeringsrutine 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Så går det galt, når du i uge 5-7 skal til helt alene at løse 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Jeg 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Så lad være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Programmeringspar (fortsat)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</a:rPr>
              <a:t>Brug af Generativ AI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Ved de simple afleveringsopgaver er det umuligt for os at tjekke, om I bruger Generativ AI til at løse opgaverne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Men det er rigtigt dumt at gøre, idet I jo så ikke får den nødvendige programmeringstræning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Uden gode programmeringsfærdigheder får I umådelig svært ved at klare de senere kurser på jeres studie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Vil I endelig bruge Generativ AI. Så brug det til at tjekke jeres løsning – ikke til at lave løsningen</a:t>
            </a:r>
          </a:p>
          <a:p>
            <a:pPr>
              <a:spcBef>
                <a:spcPts val="1800"/>
              </a:spcBef>
            </a:pPr>
            <a:r>
              <a:rPr lang="da-DK" sz="2000"/>
              <a:t>Har </a:t>
            </a:r>
            <a:r>
              <a:rPr lang="da-DK" sz="2000" dirty="0"/>
              <a:t>du mistet din makker eller er din makker inaktiv?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Efter efterårsferien reviderer vi parrene – i den udstrækning, der er behov for det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6610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flere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/>
              <a:t>,</a:t>
            </a:r>
            <a:r>
              <a:rPr lang="da-DK" altLang="da-DK" sz="1800" kern="0" dirty="0"/>
              <a:t> </a:t>
            </a:r>
            <a:r>
              <a:rPr lang="da-DK" altLang="da-DK" sz="1800" kern="0" spc="-20" dirty="0"/>
              <a:t>returneres </a:t>
            </a:r>
            <a:r>
              <a:rPr lang="da-DK" altLang="da-DK" sz="1800" b="1" kern="0" spc="-20" dirty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: pixels)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: persons)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().contains(q)) 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Returnerer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>
                <a:ea typeface="ＭＳ Ｐゴシック" pitchFamily="34" charset="-128"/>
              </a:rPr>
              <a:t>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>
                <a:ea typeface="ＭＳ Ｐゴシック" pitchFamily="34" charset="-128"/>
              </a:rPr>
              <a:t>, der opfylder en given betingelse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findAll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returnerer en 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LIST)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algoritmeskabelon</a:t>
            </a:r>
            <a:endParaRPr lang="da-DK" altLang="da-DK" sz="2000" kern="0" spc="-7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00FF"/>
                </a:solidFill>
                <a:ea typeface="ＭＳ Ｐゴシック" charset="0"/>
              </a:rPr>
              <a:t>Lokal variabel</a:t>
            </a: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>
                <a:ea typeface="ＭＳ Ｐゴシック" pitchFamily="34" charset="-128"/>
              </a:rPr>
              <a:t>findAll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Lad os bibeholde de </a:t>
            </a:r>
            <a:r>
              <a:rPr lang="da-DK" altLang="da-DK" sz="2000" kern="0" dirty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/>
              <a:t> dele, men udskifte de </a:t>
            </a:r>
            <a:r>
              <a:rPr lang="da-DK" altLang="da-DK" sz="2000" kern="0" dirty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findNoOf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summerer 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findSumOf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 beregner elementets værdi ved hjælp af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farven i et 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længden af navnet 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elementer,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FF"/>
                </a:solidFill>
              </a:rPr>
              <a:t>Køreprøven indeholder opgaver, som kan løses 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Hvert enkelt element i listen tjekkes op mod en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Betingelsen involverer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/>
              <a:t>Forskelle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betingelse</a:t>
            </a:r>
            <a:br>
              <a:rPr lang="da-DK" altLang="da-DK" sz="1800" kern="0" dirty="0"/>
            </a:br>
            <a:r>
              <a:rPr lang="da-DK" altLang="da-DK" sz="1800" kern="0" dirty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elementer, der opfylder den angivne 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værdierne</a:t>
            </a:r>
            <a:r>
              <a:rPr lang="da-DK" altLang="da-DK" sz="1800" kern="0" dirty="0"/>
              <a:t> af de elementer, der opfylder den angivne 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>
                <a:solidFill>
                  <a:srgbClr val="FF0000"/>
                </a:solidFill>
              </a:rPr>
              <a:t>ALLE RØDE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>
                <a:solidFill>
                  <a:srgbClr val="FF0000"/>
                </a:solidFill>
              </a:rPr>
              <a:t>ANTALLET AF RØDE 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>
                <a:solidFill>
                  <a:srgbClr val="FF0000"/>
                </a:solidFill>
              </a:rPr>
              <a:t>SAMLEDE 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>
                <a:solidFill>
                  <a:srgbClr val="FF0000"/>
                </a:solidFill>
              </a:rPr>
              <a:t>Betingelsen tester skoenes farve</a:t>
            </a: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316AB9-C6D8-4209-B77F-7F43E9B190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CE951C-10AA-4FED-A290-83E4B8559A81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f659a008-7c21-4ee3-a745-e38581e13101"/>
    <ds:schemaRef ds:uri="http://schemas.openxmlformats.org/package/2006/metadata/core-properties"/>
    <ds:schemaRef ds:uri="http://schemas.microsoft.com/office/2006/metadata/properties"/>
    <ds:schemaRef ds:uri="http://purl.org/dc/terms/"/>
    <ds:schemaRef ds:uri="e064323b-8959-406a-a3e9-bb6e9363819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AAFE05-9FEE-48F7-9B41-1C52E3032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11390</TotalTime>
  <Words>3635</Words>
  <Application>Microsoft Office PowerPoint</Application>
  <PresentationFormat>On-screen Show (4:3)</PresentationFormat>
  <Paragraphs>605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Køreprøveopgaverne</vt:lpstr>
      <vt:lpstr>Køreprøveopgaverne (fortsat)</vt:lpstr>
      <vt:lpstr>● Afleveringsopgave: Skildpadde 2 (Turtle 2)</vt:lpstr>
      <vt:lpstr>Koch kurver</vt:lpstr>
      <vt:lpstr>Sierpinski kurver</vt:lpstr>
      <vt:lpstr>● Afleveringsopgave: Billedredigering</vt:lpstr>
      <vt:lpstr>Billedredigeringsopgave – fortsat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783</cp:revision>
  <cp:lastPrinted>2014-09-25T13:10:10Z</cp:lastPrinted>
  <dcterms:created xsi:type="dcterms:W3CDTF">2011-09-05T07:28:16Z</dcterms:created>
  <dcterms:modified xsi:type="dcterms:W3CDTF">2025-09-10T14:14:11Z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