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75" r:id="rId5"/>
    <p:sldId id="423" r:id="rId6"/>
    <p:sldId id="410" r:id="rId7"/>
    <p:sldId id="426" r:id="rId8"/>
    <p:sldId id="412" r:id="rId9"/>
    <p:sldId id="413" r:id="rId10"/>
    <p:sldId id="414" r:id="rId11"/>
    <p:sldId id="411" r:id="rId12"/>
    <p:sldId id="416" r:id="rId13"/>
    <p:sldId id="418" r:id="rId14"/>
    <p:sldId id="419" r:id="rId15"/>
    <p:sldId id="420" r:id="rId16"/>
    <p:sldId id="417" r:id="rId17"/>
    <p:sldId id="421" r:id="rId18"/>
    <p:sldId id="424" r:id="rId19"/>
    <p:sldId id="425" r:id="rId20"/>
    <p:sldId id="406" r:id="rId21"/>
    <p:sldId id="409" r:id="rId22"/>
    <p:sldId id="427" r:id="rId23"/>
    <p:sldId id="33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23"/>
            <p14:sldId id="410"/>
            <p14:sldId id="426"/>
            <p14:sldId id="412"/>
            <p14:sldId id="413"/>
            <p14:sldId id="414"/>
            <p14:sldId id="411"/>
            <p14:sldId id="416"/>
            <p14:sldId id="418"/>
            <p14:sldId id="419"/>
            <p14:sldId id="420"/>
            <p14:sldId id="417"/>
            <p14:sldId id="421"/>
            <p14:sldId id="424"/>
            <p14:sldId id="425"/>
            <p14:sldId id="406"/>
            <p14:sldId id="409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04" d="100"/>
          <a:sy n="104" d="100"/>
        </p:scale>
        <p:origin x="13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40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4401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393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565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784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418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189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651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4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165049"/>
            <a:ext cx="7200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Language for the report (Danish /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Title of report (in Danish and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Tools </a:t>
            </a:r>
            <a:r>
              <a:rPr lang="en-GB" altLang="da-DK" sz="1600" dirty="0">
                <a:latin typeface="+mn-lt"/>
                <a:ea typeface="+mn-ea"/>
              </a:rPr>
              <a:t>to be </a:t>
            </a:r>
            <a:r>
              <a:rPr lang="en-GB" altLang="da-DK" sz="1600" dirty="0" smtClean="0">
                <a:latin typeface="+mn-lt"/>
                <a:ea typeface="+mn-ea"/>
              </a:rPr>
              <a:t>used (for text processing / for programming)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Description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Work tasks (things to be done)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Time plan (deadlines)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Table of contents (with estimated number of pages)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need to write things down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>
                <a:latin typeface="+mn-lt"/>
                <a:ea typeface="+mn-ea"/>
              </a:rPr>
              <a:t>The importance of written notes cannot be </a:t>
            </a:r>
            <a:r>
              <a:rPr lang="en-US" altLang="da-DK" sz="1600" dirty="0" smtClean="0">
                <a:latin typeface="+mn-lt"/>
                <a:ea typeface="+mn-ea"/>
              </a:rPr>
              <a:t>overestimated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Bachelor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project course</a:t>
            </a:r>
            <a:endParaRPr lang="en-US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Deadlines and 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Use the </a:t>
            </a:r>
            <a:r>
              <a:rPr lang="en-US" altLang="da-DK" sz="1600" b="1" dirty="0" smtClean="0">
                <a:latin typeface="+mn-lt"/>
                <a:ea typeface="+mn-ea"/>
              </a:rPr>
              <a:t>Discussion forum</a:t>
            </a:r>
            <a:r>
              <a:rPr lang="en-US" altLang="da-DK" sz="1600" dirty="0" smtClean="0">
                <a:latin typeface="+mn-lt"/>
                <a:ea typeface="+mn-ea"/>
              </a:rPr>
              <a:t> and read the </a:t>
            </a:r>
            <a:r>
              <a:rPr lang="en-US" altLang="da-DK" sz="1600" b="1" dirty="0" smtClean="0">
                <a:latin typeface="+mn-lt"/>
                <a:ea typeface="+mn-ea"/>
              </a:rPr>
              <a:t>Announcements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make a useful bachelor </a:t>
            </a:r>
            <a:r>
              <a:rPr lang="en-GB" altLang="da-DK" sz="2800" dirty="0" smtClean="0"/>
              <a:t>project contract</a:t>
            </a:r>
            <a:endParaRPr lang="en-GB" altLang="da-DK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2257" y="5373216"/>
            <a:ext cx="4088215" cy="12464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Lecture is in Danish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Slides are in English (since we have a lot of advisors, who do not speak Danish)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Questions can be asked during the lecture or via the discussion forum “Lectures”</a:t>
            </a:r>
            <a:endParaRPr lang="en-GB" altLang="da-DK" sz="14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 tasks (building blocks)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367532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 typical bachelor project will consists of 3-4 work tasks which could be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Read literature (one or more scientific papers)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A (</a:t>
            </a:r>
            <a:r>
              <a:rPr lang="en-GB" altLang="da-DK" sz="1600" dirty="0"/>
              <a:t>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</a:t>
            </a:r>
            <a:r>
              <a:rPr lang="en-GB" altLang="da-DK" sz="1600" dirty="0" smtClean="0"/>
              <a:t>theories)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B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C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important that these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tasks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are "safe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With a reasonable effort, you should be </a:t>
            </a:r>
            <a:r>
              <a:rPr lang="en-GB" altLang="da-DK" sz="1600" dirty="0"/>
              <a:t>able to finish them in a satisfactory way (within the planned time)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a bachelor project there is little time to throw large chunks of work away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One of the last work tasks may be less trivial and with a more uncertain outcome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are lucky (and smart), you will finish that task, but if you fail you will still have a decent bachelor report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29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time plan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96944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First week of February (15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Planning of activities, including the production of the bachelor project contract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February and first half of March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(5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x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500" dirty="0"/>
              <a:t>Read literature (one or more scientific papers</a:t>
            </a:r>
            <a:r>
              <a:rPr lang="en-GB" altLang="da-DK" sz="15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March and first week of April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(1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+ 2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60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Completion of task A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April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B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First three weeks of May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</a:t>
            </a:r>
            <a:r>
              <a:rPr lang="en-GB" altLang="da-DK" sz="1500" dirty="0" smtClean="0"/>
              <a:t>C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Last week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first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(2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Write the missing </a:t>
            </a:r>
            <a:r>
              <a:rPr lang="en-GB" altLang="da-DK" sz="1500" dirty="0" smtClean="0"/>
              <a:t>parts, put drafts together, make </a:t>
            </a:r>
            <a:r>
              <a:rPr lang="en-GB" altLang="da-DK" sz="1500" dirty="0"/>
              <a:t>things </a:t>
            </a:r>
            <a:r>
              <a:rPr lang="en-GB" altLang="da-DK" sz="1500" dirty="0" smtClean="0"/>
              <a:t>consistent, and do a lot of</a:t>
            </a:r>
            <a:br>
              <a:rPr lang="en-GB" altLang="da-DK" sz="1500" dirty="0" smtClean="0"/>
            </a:br>
            <a:r>
              <a:rPr lang="en-GB" altLang="da-DK" sz="1500" dirty="0" smtClean="0"/>
              <a:t>proof reading</a:t>
            </a:r>
            <a:endParaRPr lang="en-GB" altLang="da-DK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45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he size of the report is maximum 30 pages (excluding front page, abstract, table of contents, appendix and bibliography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Section1: Introduction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2: Review of literature (4-8 pages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3: Description of Task A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4: Description of Task B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5: Description of Task C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6: Comparison to other work and ideas for future work (2-4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7: Conclusions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Acknowledgements (3-5 lines)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References (½ -1 page)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Appendix with programming code, tables, full proofs, </a:t>
            </a:r>
            <a:r>
              <a:rPr lang="en-GB" altLang="da-DK" sz="1600" dirty="0" smtClean="0"/>
              <a:t>etc. </a:t>
            </a:r>
            <a:r>
              <a:rPr lang="en-GB" altLang="da-DK" sz="1600" dirty="0"/>
              <a:t>(5-20 pages)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must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be possible to read and understand your report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without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reading the appendix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 smtClean="0"/>
              <a:t> be in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main part</a:t>
            </a:r>
            <a:r>
              <a:rPr lang="en-GB" altLang="da-DK" sz="1600" dirty="0" smtClean="0"/>
              <a:t> of your 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Censor will probably only take a quick glance at the appendix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Figures, program code,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etc. should be in a size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which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readable for ordinary people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– without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magnifying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stupid to do a lot of brilliant work that you do not have time to document in a good report, and hence get limited or no credit for it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 production of the bachelor report should start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When you read </a:t>
            </a:r>
            <a:r>
              <a:rPr lang="en-GB" altLang="da-DK" sz="1600" dirty="0" smtClean="0"/>
              <a:t>literature, </a:t>
            </a:r>
            <a:r>
              <a:rPr lang="en-GB" altLang="da-DK" sz="1600" dirty="0"/>
              <a:t>write </a:t>
            </a:r>
            <a:r>
              <a:rPr lang="en-GB" altLang="da-DK" sz="1600" dirty="0" smtClean="0"/>
              <a:t>working notes about the papers you study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make experiments and write programs/prototypes, make section drafts </a:t>
            </a:r>
            <a:r>
              <a:rPr lang="en-GB" altLang="da-DK" sz="1600" spc="-50" dirty="0" smtClean="0"/>
              <a:t>describing your efforts (remember to include arguments for major choices/decisions)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formulate definitions, lemmas and theorems, make them as clear and comprehensive as possible (this includes the proofs)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When you have finished your experiments / programming / theoretical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Then it </a:t>
            </a:r>
            <a:r>
              <a:rPr lang="en-GB" altLang="da-DK" sz="1600" dirty="0" smtClean="0"/>
              <a:t>is reasonably </a:t>
            </a:r>
            <a:r>
              <a:rPr lang="en-GB" altLang="da-DK" sz="1600" dirty="0"/>
              <a:t>"easy" </a:t>
            </a:r>
            <a:r>
              <a:rPr lang="en-GB" altLang="da-DK" sz="1600" dirty="0" smtClean="0"/>
              <a:t>and “fast” to </a:t>
            </a:r>
            <a:r>
              <a:rPr lang="en-GB" altLang="da-DK" sz="1600" dirty="0"/>
              <a:t>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Write </a:t>
            </a:r>
            <a:r>
              <a:rPr lang="en-GB" altLang="da-DK" sz="1600" dirty="0"/>
              <a:t>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Put the working notes and drafts together to form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Proof read to find logical and grammatical errors – and things which are unclear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11548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 text (</a:t>
            </a:r>
            <a:r>
              <a:rPr lang="en-GB" altLang="da-DK" sz="1600" dirty="0" err="1" smtClean="0"/>
              <a:t>sms</a:t>
            </a:r>
            <a:r>
              <a:rPr lang="en-GB" altLang="da-DK" sz="1600" dirty="0" smtClean="0"/>
              <a:t>) </a:t>
            </a:r>
            <a:r>
              <a:rPr lang="en-GB" altLang="da-DK" sz="1600" dirty="0"/>
              <a:t>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can investigate further the next day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of 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603679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"stupid"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"stupid", "</a:t>
            </a:r>
            <a:r>
              <a:rPr lang="en-GB" altLang="da-DK" sz="1600" spc="-50" dirty="0" smtClean="0"/>
              <a:t>too fast" reader may misunderstand your argument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Plan for the rest of this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56886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Wednesday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February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12 at 16.00: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Deadline 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Submit via the </a:t>
            </a:r>
            <a:r>
              <a:rPr lang="en-GB" altLang="da-DK" sz="1600" dirty="0" smtClean="0"/>
              <a:t>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bachelor project contract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In addition to this lecture, there will be four lectures on this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course</a:t>
            </a:r>
            <a:endParaRPr lang="en-GB" altLang="da-DK" sz="1800" b="1" spc="-50" dirty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write an academic </a:t>
            </a:r>
            <a:r>
              <a:rPr lang="en-GB" altLang="da-DK" sz="1600" dirty="0" smtClean="0"/>
              <a:t>paper and make an oral presentation of it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Publication traditions and literature search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Generative AI in bachelor projects (rules and possibilities</a:t>
            </a:r>
            <a:r>
              <a:rPr lang="en-US" sz="1600" dirty="0" smtClean="0"/>
              <a:t>) (by </a:t>
            </a:r>
            <a:r>
              <a:rPr lang="en-US" sz="1600" dirty="0"/>
              <a:t>Niels Olof </a:t>
            </a:r>
            <a:r>
              <a:rPr lang="en-US" sz="1600" dirty="0" smtClean="0"/>
              <a:t>Bouvin)</a:t>
            </a:r>
            <a:endParaRPr lang="en-US" sz="1600" dirty="0"/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How </a:t>
            </a:r>
            <a:r>
              <a:rPr lang="en-US" sz="1600" dirty="0"/>
              <a:t>to make proper charts and graphs (by Hans-Jörg Schulz)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will also be a Chart Clinique</a:t>
            </a:r>
            <a:r>
              <a:rPr lang="en-US" sz="1600" dirty="0"/>
              <a:t> (by Hans-Jörg Schulz)</a:t>
            </a:r>
            <a:r>
              <a:rPr lang="en-GB" altLang="da-DK" sz="1600" dirty="0" smtClean="0"/>
              <a:t>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</a:t>
            </a:r>
            <a:r>
              <a:rPr lang="en-GB" altLang="da-DK" sz="1600" dirty="0"/>
              <a:t>plan can be found on the 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Lectures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lectures will be recorded in Zoom and a video will be made available on Brightspace shortly after the lecture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be nice and very fruitful, if the majority of you turn up in the auditorium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it will be much easier for you to ask questions and interact with me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Monday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June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10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13.00: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Deadline for bachelor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June: Oral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examination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We try to avoid overlap with your our </a:t>
            </a:r>
            <a:r>
              <a:rPr lang="en-GB" altLang="da-DK" sz="1600" dirty="0" smtClean="0"/>
              <a:t>exams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4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70" dirty="0" smtClean="0">
                <a:solidFill>
                  <a:srgbClr val="A50021"/>
                </a:solidFill>
                <a:cs typeface="ＭＳ Ｐゴシック" charset="0"/>
              </a:rPr>
              <a:t>Each research group has a separate page on the Brightspace page of the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You will find these pages under the </a:t>
            </a:r>
            <a:r>
              <a:rPr lang="en-GB" altLang="da-DK" sz="1600" spc="-50" dirty="0" smtClean="0"/>
              <a:t>page </a:t>
            </a:r>
            <a:r>
              <a:rPr lang="en-GB" altLang="da-DK" sz="1600" b="1" spc="-50" dirty="0" smtClean="0">
                <a:solidFill>
                  <a:srgbClr val="008000"/>
                </a:solidFill>
              </a:rPr>
              <a:t>Material from the individual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/>
              <a:t>It </a:t>
            </a:r>
            <a:r>
              <a:rPr lang="en-GB" altLang="da-DK" sz="1600" spc="-20" dirty="0" smtClean="0"/>
              <a:t>differs a lot from research </a:t>
            </a:r>
            <a:r>
              <a:rPr lang="en-GB" altLang="da-DK" sz="1600" spc="-20" dirty="0"/>
              <a:t>group to research group how much these </a:t>
            </a:r>
            <a:r>
              <a:rPr lang="en-GB" altLang="da-DK" sz="1600" spc="-20" dirty="0" smtClean="0"/>
              <a:t>pages are used</a:t>
            </a:r>
            <a:endParaRPr lang="en-GB" altLang="da-DK" sz="1600" spc="-2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(on a regular basis) read the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solidFill>
                  <a:srgbClr val="008000"/>
                </a:solidFill>
              </a:rPr>
              <a:t>Announcements</a:t>
            </a:r>
            <a:r>
              <a:rPr lang="en-GB" altLang="da-DK" sz="1600" dirty="0" smtClean="0"/>
              <a:t> (contain </a:t>
            </a:r>
            <a:r>
              <a:rPr lang="en-GB" altLang="da-DK" sz="1600" dirty="0"/>
              <a:t>important information which you must take into </a:t>
            </a:r>
            <a:r>
              <a:rPr lang="en-GB" altLang="da-DK" sz="1600" dirty="0" smtClean="0"/>
              <a:t>account and also last-minute information)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the </a:t>
            </a:r>
            <a:r>
              <a:rPr lang="en-GB" altLang="da-DK" sz="1600" b="1" dirty="0">
                <a:solidFill>
                  <a:srgbClr val="008000"/>
                </a:solidFill>
              </a:rPr>
              <a:t>discussion forum</a:t>
            </a:r>
            <a:r>
              <a:rPr lang="en-GB" altLang="da-DK" sz="1600" dirty="0"/>
              <a:t> (everyone is encouraged to comment/answer)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Rules </a:t>
            </a:r>
            <a:r>
              <a:rPr lang="en-GB" altLang="da-DK" sz="1600" b="1" dirty="0" err="1" smtClean="0">
                <a:solidFill>
                  <a:srgbClr val="008000"/>
                </a:solidFill>
              </a:rPr>
              <a:t>etc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(summarises the formal requirements and rules)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have questions to me, please use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hen all other students and advisors can benefit from the answer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may send mails to you via Brightspace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Such mails are </a:t>
            </a:r>
            <a:r>
              <a:rPr lang="en-GB" altLang="da-DK" sz="1600" dirty="0" smtClean="0"/>
              <a:t>sent </a:t>
            </a:r>
            <a:r>
              <a:rPr lang="en-GB" altLang="da-DK" sz="1600" dirty="0"/>
              <a:t>to your AU mail account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should read (and react to) these on a daily basis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Otherwise you may miss valuable information/deadlines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Meetings with research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3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From 13.15 to 14.00 representatives from each research groups will meet with their students to make practical arrangements etc.</a:t>
            </a:r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Algorithms, Data Structures and Foundations of Machine Learning: </a:t>
            </a:r>
            <a:r>
              <a:rPr lang="en-US" sz="1600" b="1" dirty="0">
                <a:solidFill>
                  <a:srgbClr val="FF0000"/>
                </a:solidFill>
              </a:rPr>
              <a:t>5335-327 Nygaard Meeting </a:t>
            </a:r>
            <a:r>
              <a:rPr lang="en-US" sz="1600" b="1" dirty="0" smtClean="0">
                <a:solidFill>
                  <a:srgbClr val="FF0000"/>
                </a:solidFill>
              </a:rPr>
              <a:t>Room</a:t>
            </a:r>
            <a:endParaRPr lang="en-US" sz="1600" dirty="0"/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Collaboration and Computer-Human Interaction: </a:t>
            </a:r>
            <a:r>
              <a:rPr lang="en-US" sz="1600" b="1" dirty="0">
                <a:solidFill>
                  <a:srgbClr val="008000"/>
                </a:solidFill>
              </a:rPr>
              <a:t>Meeting on February 5</a:t>
            </a:r>
            <a:r>
              <a:rPr lang="en-US" sz="1600" dirty="0"/>
              <a:t> at 12.15 in 5365 Stibitz-1</a:t>
            </a:r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Computational Complexity and Game Theory: </a:t>
            </a:r>
            <a:r>
              <a:rPr lang="en-US" sz="1600" b="1" dirty="0">
                <a:solidFill>
                  <a:srgbClr val="FF0000"/>
                </a:solidFill>
              </a:rPr>
              <a:t>5335-297 Nygaard Meeting </a:t>
            </a:r>
            <a:r>
              <a:rPr lang="en-US" sz="1600" b="1" dirty="0" smtClean="0">
                <a:solidFill>
                  <a:srgbClr val="FF0000"/>
                </a:solidFill>
              </a:rPr>
              <a:t>Room</a:t>
            </a:r>
            <a:endParaRPr lang="en-US" sz="1600" dirty="0"/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Cryptography and Security: </a:t>
            </a:r>
            <a:r>
              <a:rPr lang="en-US" sz="1600" b="1" dirty="0">
                <a:solidFill>
                  <a:srgbClr val="008000"/>
                </a:solidFill>
              </a:rPr>
              <a:t>No </a:t>
            </a:r>
            <a:r>
              <a:rPr lang="en-US" sz="1600" b="1" dirty="0" smtClean="0">
                <a:solidFill>
                  <a:srgbClr val="008000"/>
                </a:solidFill>
              </a:rPr>
              <a:t>meeting</a:t>
            </a:r>
            <a:endParaRPr lang="en-US" sz="1600" dirty="0"/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Data-Intensive Systems: </a:t>
            </a:r>
            <a:r>
              <a:rPr lang="en-US" sz="1600" b="1" dirty="0">
                <a:solidFill>
                  <a:srgbClr val="008000"/>
                </a:solidFill>
              </a:rPr>
              <a:t>Meeting on February 7</a:t>
            </a:r>
            <a:r>
              <a:rPr lang="en-US" sz="1600" dirty="0"/>
              <a:t> at 12.30 in 5335-327 Nygaard Meeting Room </a:t>
            </a:r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Logic and Semantics &amp; Programming Languages: </a:t>
            </a:r>
            <a:r>
              <a:rPr lang="en-US" sz="1600" b="1" dirty="0">
                <a:solidFill>
                  <a:srgbClr val="FF0000"/>
                </a:solidFill>
              </a:rPr>
              <a:t>5342-333 Ada Meeting </a:t>
            </a:r>
            <a:r>
              <a:rPr lang="en-US" sz="1600" b="1" dirty="0" smtClean="0">
                <a:solidFill>
                  <a:srgbClr val="FF0000"/>
                </a:solidFill>
              </a:rPr>
              <a:t>Room</a:t>
            </a:r>
            <a:r>
              <a:rPr lang="en-US" sz="1600" dirty="0" smtClean="0"/>
              <a:t>.</a:t>
            </a:r>
            <a:endParaRPr lang="en-US" sz="1600" dirty="0"/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Ubiquitous Computing and Interaction: </a:t>
            </a:r>
            <a:r>
              <a:rPr lang="en-US" sz="1600" b="1" dirty="0">
                <a:solidFill>
                  <a:srgbClr val="008000"/>
                </a:solidFill>
              </a:rPr>
              <a:t>Meeting on February 5</a:t>
            </a:r>
            <a:r>
              <a:rPr lang="en-US" sz="1600" dirty="0"/>
              <a:t> at 12.15 in</a:t>
            </a:r>
            <a:br>
              <a:rPr lang="en-US" sz="1600" dirty="0"/>
            </a:br>
            <a:r>
              <a:rPr lang="en-US" sz="1600" dirty="0"/>
              <a:t>5365 Stibitz-1.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507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DISCLAIMER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80151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Traditions and work methods vary a lot from research area to research area (and from advisor to advisor)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there is a conflict between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general</a:t>
            </a:r>
            <a:r>
              <a:rPr lang="en-GB" altLang="da-DK" sz="1600" dirty="0" smtClean="0"/>
              <a:t> advise and directions in this talk, and the more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specific</a:t>
            </a:r>
            <a:r>
              <a:rPr lang="en-GB" altLang="da-DK" sz="1600" dirty="0" smtClean="0"/>
              <a:t> advise and directions given by your advisor, you should always do as your advisor tells you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advice and directions given in this talk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proved to be valuable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 do not care </a:t>
            </a:r>
            <a:r>
              <a:rPr lang="en-GB" altLang="da-DK" sz="1600" dirty="0" smtClean="0"/>
              <a:t>whether </a:t>
            </a:r>
            <a:r>
              <a:rPr lang="en-GB" altLang="da-DK" sz="1600" dirty="0"/>
              <a:t>you </a:t>
            </a:r>
            <a:r>
              <a:rPr lang="en-GB" altLang="da-DK" sz="1600" dirty="0" smtClean="0"/>
              <a:t>follow my advice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</a:t>
            </a:r>
            <a:r>
              <a:rPr lang="en-GB" altLang="da-DK" sz="1600" dirty="0" smtClean="0"/>
              <a:t> (and your advisor) to optimize your working methods, so that you get the best result out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However, it is stupid to reject the advise in this talk – without due consideration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526860" cy="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90502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time 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make the first version of your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bachelor project contract</a:t>
            </a:r>
            <a:endParaRPr lang="en-GB" altLang="da-DK" sz="1800" b="1" dirty="0">
              <a:solidFill>
                <a:srgbClr val="008000"/>
              </a:solidFill>
              <a:cs typeface="ＭＳ Ｐゴシック" charset="0"/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</a:t>
            </a:r>
            <a:r>
              <a:rPr lang="en-GB" altLang="da-DK" sz="1600" dirty="0" smtClean="0"/>
              <a:t>achieve </a:t>
            </a:r>
            <a:r>
              <a:rPr lang="en-GB" altLang="da-DK" sz="1600" dirty="0"/>
              <a:t>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adjust expectations between </a:t>
            </a:r>
            <a:r>
              <a:rPr lang="en-GB" altLang="da-DK" sz="1600" spc="-50" dirty="0" smtClean="0"/>
              <a:t>the </a:t>
            </a:r>
            <a:r>
              <a:rPr lang="en-GB" altLang="da-DK" sz="1600" spc="-50" dirty="0"/>
              <a:t>group members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</a:t>
            </a:r>
            <a:r>
              <a:rPr lang="en-GB" altLang="da-DK" sz="1600" dirty="0"/>
              <a:t>an informed judgement of how much you will be able to do within your </a:t>
            </a:r>
            <a:r>
              <a:rPr lang="en-GB" altLang="da-DK" sz="1600" dirty="0" smtClean="0"/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Having 4½ months may seem as "infinite 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/>
            </a:br>
            <a:r>
              <a:rPr lang="en-GB" altLang="da-DK" sz="1600" dirty="0"/>
              <a:t>2 full time weeks per work </a:t>
            </a:r>
            <a:r>
              <a:rPr lang="en-GB" altLang="da-DK" sz="1600" dirty="0" smtClean="0"/>
              <a:t>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is a 1-3 page document containing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title, advisor(s),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short description of your project (at least 10-20 lines, which may be a slightly modified version of the project proposal</a:t>
            </a:r>
            <a:r>
              <a:rPr lang="en-GB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list of work tasks to be done during your project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Submission of 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54461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bachelor project contract is submitted via a special system set up by the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study administration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</a:t>
            </a:r>
            <a:r>
              <a:rPr lang="en-GB" altLang="da-DK" sz="1600" dirty="0"/>
              <a:t>details see the </a:t>
            </a:r>
            <a:r>
              <a:rPr lang="en-GB" altLang="da-DK" sz="1600" dirty="0" smtClean="0"/>
              <a:t>Brightspace </a:t>
            </a:r>
            <a:r>
              <a:rPr lang="en-GB" altLang="da-DK" sz="1600" dirty="0"/>
              <a:t>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bachelor project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deadline for submission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Monday February 12 at 16.00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Unfortunately, the system requires that each member of your bachelor project group submits her/his own contract (although the information in the contracts should be identical</a:t>
            </a:r>
            <a:r>
              <a:rPr lang="en-US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main part of the contract is a PDF </a:t>
            </a:r>
            <a:r>
              <a:rPr lang="en-US" altLang="da-DK" sz="1600" dirty="0"/>
              <a:t>document with a detailed project description </a:t>
            </a:r>
            <a:r>
              <a:rPr lang="en-US" altLang="da-DK" sz="1600" dirty="0" smtClean="0"/>
              <a:t>(in Danish: </a:t>
            </a:r>
            <a:r>
              <a:rPr lang="da-DK" altLang="da-DK" sz="1600" dirty="0" smtClean="0"/>
              <a:t>problemformulering, aktivitets- og vejledningsplan</a:t>
            </a:r>
            <a:r>
              <a:rPr lang="en-US" altLang="da-DK" sz="1600" dirty="0" smtClean="0"/>
              <a:t>).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</a:t>
            </a:r>
            <a:r>
              <a:rPr lang="en-US" altLang="da-DK" sz="1600" dirty="0"/>
              <a:t>project description should follow the format and guidelines described in </a:t>
            </a:r>
            <a:r>
              <a:rPr lang="en-US" altLang="da-DK" sz="1600" dirty="0" smtClean="0"/>
              <a:t>this lecture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recommended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update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the contract with regular intervals during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you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need to submit the revised </a:t>
            </a:r>
            <a:r>
              <a:rPr lang="en-GB" altLang="da-DK" sz="1600" dirty="0" smtClean="0"/>
              <a:t>versions to the study administration</a:t>
            </a:r>
            <a:endParaRPr lang="en-US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Templates for the bachelor project contract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(LaTeX and Word) can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be found 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Brightspace page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Lectures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together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 the slides from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up to you to decide whether you want to use the templates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da-DK" sz="1600" dirty="0" smtClean="0"/>
              <a:t>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6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760640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first crucial decisions to be made is whether you will write your bachelor report in Danish or 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 a </a:t>
            </a:r>
            <a:r>
              <a:rPr lang="en-GB" altLang="da-DK" sz="1600" b="1" dirty="0">
                <a:solidFill>
                  <a:srgbClr val="008000"/>
                </a:solidFill>
              </a:rPr>
              <a:t>very important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decision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project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 of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Together with your oral presentation at the exam this is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only thing</a:t>
            </a:r>
            <a:r>
              <a:rPr lang="en-GB" altLang="da-DK" sz="1600" dirty="0" smtClean="0"/>
              <a:t> the 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it is very important that it is well-written and easy to understand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few grammatical errors are ok, but too many errors will make the reading difficult, and distract the reader from the subject matter </a:t>
            </a:r>
            <a:r>
              <a:rPr lang="en-GB" altLang="da-DK" sz="1600" spc="-40" dirty="0" smtClean="0"/>
              <a:t>(this differs a lot from person to person)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Danish should be easy (for most of you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should only write in English if you are sure that you are able to do this in a satisfactory way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English has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advantages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is required if you have chosen </a:t>
            </a:r>
            <a:r>
              <a:rPr lang="en-GB" altLang="da-DK" sz="1600" dirty="0"/>
              <a:t>an </a:t>
            </a:r>
            <a:r>
              <a:rPr lang="en-GB" altLang="da-DK" sz="1600" dirty="0" smtClean="0"/>
              <a:t>advisor </a:t>
            </a:r>
            <a:r>
              <a:rPr lang="en-GB" altLang="da-DK" sz="1600" dirty="0"/>
              <a:t>who do not </a:t>
            </a:r>
            <a:r>
              <a:rPr lang="en-GB" altLang="da-DK" sz="1600" dirty="0" smtClean="0"/>
              <a:t>speak Danish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most subject areas the "standard terminology" is in English, and you do not have to invent Danish translations (which can be difficult)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potential audience (readers) are much larger (the world instead of Denmark)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choose to write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also make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working notes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section drafts, etc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.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47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contents 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is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equivalent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</a:t>
            </a:r>
            <a:r>
              <a:rPr lang="en-GB" altLang="da-DK" sz="1600" dirty="0" smtClean="0">
                <a:cs typeface="ＭＳ Ｐゴシック" charset="0"/>
              </a:rPr>
              <a:t>(</a:t>
            </a:r>
            <a:r>
              <a:rPr lang="da-DK" altLang="da-DK" sz="1600" dirty="0" smtClean="0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dirty="0"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Tools to be used in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064127" cy="151216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agree on the tools to be used in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Word or Latex (or something third</a:t>
            </a:r>
            <a:r>
              <a:rPr lang="en-GB" altLang="da-DK" sz="1600" dirty="0" smtClean="0"/>
              <a:t>)?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Programming language and environment – do you need version control?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a project group should use the same tools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59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Short textual description of your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96855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description should be at least 10-20 lines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Can </a:t>
            </a:r>
            <a:r>
              <a:rPr lang="en-GB" altLang="da-DK" sz="1600" dirty="0"/>
              <a:t>be </a:t>
            </a:r>
            <a:r>
              <a:rPr lang="en-GB" altLang="da-DK" sz="1600" dirty="0" smtClean="0"/>
              <a:t>a </a:t>
            </a:r>
            <a:r>
              <a:rPr lang="en-GB" altLang="da-DK" sz="1600" dirty="0"/>
              <a:t>slightly modified version of the project </a:t>
            </a:r>
            <a:r>
              <a:rPr lang="en-GB" altLang="da-DK" sz="1600" dirty="0" smtClean="0"/>
              <a:t>proposal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Try to focus on what you intend to </a:t>
            </a:r>
            <a:r>
              <a:rPr lang="en-GB" altLang="da-DK" sz="1600" dirty="0" smtClean="0"/>
              <a:t>achieve in </a:t>
            </a:r>
            <a:r>
              <a:rPr lang="en-GB" altLang="da-DK" sz="1600" dirty="0"/>
              <a:t>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what you intend to do to achieve the goals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also a good idea to identify things, which you</a:t>
            </a:r>
            <a:r>
              <a:rPr lang="en-GB" altLang="da-DK" sz="1600" dirty="0"/>
              <a:t>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int</a:t>
            </a:r>
            <a:r>
              <a:rPr lang="en-GB" altLang="da-DK" sz="1600" dirty="0" smtClean="0"/>
              <a:t>end to investigate and things which you will only investigate if you have sufficient time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ok 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include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lot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ideas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considerations in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10-20 lines is minimum – if you use 1-2 pages it is fully ok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</a:t>
            </a:r>
            <a:r>
              <a:rPr lang="en-GB" altLang="da-DK" sz="1600" dirty="0"/>
              <a:t>you remember </a:t>
            </a:r>
            <a:r>
              <a:rPr lang="en-GB" altLang="da-DK" sz="1600" dirty="0" smtClean="0"/>
              <a:t>your ideas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</a:t>
            </a:r>
            <a:r>
              <a:rPr lang="en-GB" altLang="da-DK" sz="1600" dirty="0" smtClean="0"/>
              <a:t>some of them </a:t>
            </a:r>
            <a:r>
              <a:rPr lang="en-GB" altLang="da-DK" sz="1600" dirty="0"/>
              <a:t>become </a:t>
            </a:r>
            <a:r>
              <a:rPr lang="en-GB" altLang="da-DK" sz="1600" dirty="0" smtClean="0"/>
              <a:t>obsolete, </a:t>
            </a:r>
            <a:r>
              <a:rPr lang="en-GB" altLang="da-DK" sz="1600" dirty="0"/>
              <a:t>they are easy to </a:t>
            </a:r>
            <a:r>
              <a:rPr lang="en-GB" altLang="da-DK" sz="1600" dirty="0" smtClean="0"/>
              <a:t>remove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Give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brief explanation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choices you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surprisingly difficult to remember the arguments for your choices even a few days/weeks later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Later, you may decide to </a:t>
            </a:r>
            <a:r>
              <a:rPr lang="en-GB" altLang="da-DK" sz="1600" dirty="0"/>
              <a:t>u</a:t>
            </a:r>
            <a:r>
              <a:rPr lang="en-GB" altLang="da-DK" sz="1600" dirty="0" smtClean="0"/>
              <a:t>ndo one of your choices – even though you (a few days ago) had solid arguments for that choice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his way you can loose considerable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Production of the bachelor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52159" cy="41764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Production of a bachelor report (or any scientific paper) is typically done as follows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First, write a short summary of the literature (scientific papers), </a:t>
            </a:r>
            <a:r>
              <a:rPr lang="en-GB" altLang="da-DK" sz="1600" dirty="0"/>
              <a:t>which you </a:t>
            </a:r>
            <a:r>
              <a:rPr lang="en-GB" altLang="da-DK" sz="1600" dirty="0" smtClean="0"/>
              <a:t>study and use as the basis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Then, produce the main parts of the report describing your own contributions (experiments, programming, tests, development of concepts, theory, proofs, evaluations …)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Finally (at the very end) add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Abstract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Introduction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Comparison to other approaches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/>
              <a:t>I</a:t>
            </a:r>
            <a:r>
              <a:rPr lang="en-GB" altLang="da-DK" dirty="0" smtClean="0"/>
              <a:t>deas for future work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Conclusions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Acknowledgements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</a:t>
            </a:r>
            <a:r>
              <a:rPr lang="en-GB" altLang="da-DK" sz="1600" dirty="0" smtClean="0"/>
              <a:t>LaTeX </a:t>
            </a:r>
            <a:r>
              <a:rPr lang="en-GB" altLang="da-DK" sz="1600" dirty="0"/>
              <a:t>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you whether you want to use the template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29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5" ma:contentTypeDescription="Opret et nyt dokument." ma:contentTypeScope="" ma:versionID="312142c121a79ad47b84fd5eef3bff82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d8b41bb9140ab12135cf079bb511cb4a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5FA69414-AA72-43CB-94FC-7891685FA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89211B-83C6-4402-A3E8-D42D8A47B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63E921-2D6C-4579-9894-621D579FF94B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f659a008-7c21-4ee3-a745-e38581e13101"/>
    <ds:schemaRef ds:uri="e064323b-8959-406a-a3e9-bb6e936381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9233</TotalTime>
  <Words>3233</Words>
  <Application>Microsoft Office PowerPoint</Application>
  <PresentationFormat>On-screen Show (4:3)</PresentationFormat>
  <Paragraphs>288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Times New Roman</vt:lpstr>
      <vt:lpstr>Standarddesign</vt:lpstr>
      <vt:lpstr>PowerPoint Presentation</vt:lpstr>
      <vt:lpstr>DISCLAIMER</vt:lpstr>
      <vt:lpstr>Bachelor project contract</vt:lpstr>
      <vt:lpstr>Submission of bachelor project contract</vt:lpstr>
      <vt:lpstr>Choice of language</vt:lpstr>
      <vt:lpstr>Title for the bachelor project</vt:lpstr>
      <vt:lpstr>Tools to be used in the project</vt:lpstr>
      <vt:lpstr>Short textual description of your project</vt:lpstr>
      <vt:lpstr>Production of the bachelor report</vt:lpstr>
      <vt:lpstr>Work tasks (building blocks)</vt:lpstr>
      <vt:lpstr>Typical time plan</vt:lpstr>
      <vt:lpstr>Typical table of contents</vt:lpstr>
      <vt:lpstr>The bachelor report is extremely important</vt:lpstr>
      <vt:lpstr>You need to write things down</vt:lpstr>
      <vt:lpstr>Use of comments and critique</vt:lpstr>
      <vt:lpstr>Example</vt:lpstr>
      <vt:lpstr>Plan for the rest of this course</vt:lpstr>
      <vt:lpstr>Brightspace page for the course</vt:lpstr>
      <vt:lpstr>Meetings with research groups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804</cp:revision>
  <cp:lastPrinted>2017-08-15T08:16:54Z</cp:lastPrinted>
  <dcterms:created xsi:type="dcterms:W3CDTF">2000-02-22T02:31:40Z</dcterms:created>
  <dcterms:modified xsi:type="dcterms:W3CDTF">2025-02-04T10:30:05Z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