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84" r:id="rId5"/>
    <p:sldId id="348" r:id="rId6"/>
    <p:sldId id="408" r:id="rId7"/>
    <p:sldId id="409" r:id="rId8"/>
    <p:sldId id="345" r:id="rId9"/>
    <p:sldId id="349" r:id="rId10"/>
    <p:sldId id="368" r:id="rId11"/>
    <p:sldId id="344" r:id="rId12"/>
    <p:sldId id="390" r:id="rId13"/>
    <p:sldId id="405" r:id="rId14"/>
    <p:sldId id="393" r:id="rId15"/>
    <p:sldId id="401" r:id="rId16"/>
    <p:sldId id="400" r:id="rId17"/>
    <p:sldId id="402" r:id="rId18"/>
    <p:sldId id="404" r:id="rId19"/>
    <p:sldId id="365" r:id="rId20"/>
    <p:sldId id="381" r:id="rId21"/>
    <p:sldId id="382" r:id="rId22"/>
    <p:sldId id="389" r:id="rId23"/>
    <p:sldId id="395" r:id="rId24"/>
    <p:sldId id="397" r:id="rId25"/>
    <p:sldId id="406" r:id="rId26"/>
    <p:sldId id="412" r:id="rId27"/>
    <p:sldId id="413" r:id="rId28"/>
    <p:sldId id="378" r:id="rId29"/>
    <p:sldId id="411" r:id="rId30"/>
    <p:sldId id="414" r:id="rId31"/>
    <p:sldId id="415" r:id="rId32"/>
    <p:sldId id="377" r:id="rId3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0D8D4-DC58-4C2C-BF8A-7A71238FB761}" v="3" dt="2025-09-08T10:19:2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6730" autoAdjust="0"/>
  </p:normalViewPr>
  <p:slideViewPr>
    <p:cSldViewPr>
      <p:cViewPr varScale="1">
        <p:scale>
          <a:sx n="122" d="100"/>
          <a:sy n="122" d="100"/>
        </p:scale>
        <p:origin x="52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 Jensen" userId="536d7847-4321-45c6-997a-4b9f60543789" providerId="ADAL" clId="{6D80D8D4-DC58-4C2C-BF8A-7A71238FB761}"/>
    <pc:docChg chg="custSel modSld">
      <pc:chgData name="Kurt Jensen" userId="536d7847-4321-45c6-997a-4b9f60543789" providerId="ADAL" clId="{6D80D8D4-DC58-4C2C-BF8A-7A71238FB761}" dt="2025-09-03T06:38:39.441" v="3" actId="20577"/>
      <pc:docMkLst>
        <pc:docMk/>
      </pc:docMkLst>
      <pc:sldChg chg="delSp mod">
        <pc:chgData name="Kurt Jensen" userId="536d7847-4321-45c6-997a-4b9f60543789" providerId="ADAL" clId="{6D80D8D4-DC58-4C2C-BF8A-7A71238FB761}" dt="2025-09-03T06:30:13.838" v="0" actId="478"/>
        <pc:sldMkLst>
          <pc:docMk/>
          <pc:sldMk cId="0" sldId="365"/>
        </pc:sldMkLst>
      </pc:sldChg>
      <pc:sldChg chg="modSp mod">
        <pc:chgData name="Kurt Jensen" userId="536d7847-4321-45c6-997a-4b9f60543789" providerId="ADAL" clId="{6D80D8D4-DC58-4C2C-BF8A-7A71238FB761}" dt="2025-09-03T06:38:39.441" v="3" actId="20577"/>
        <pc:sldMkLst>
          <pc:docMk/>
          <pc:sldMk cId="1373674469" sldId="413"/>
        </pc:sldMkLst>
        <pc:spChg chg="mod">
          <ac:chgData name="Kurt Jensen" userId="536d7847-4321-45c6-997a-4b9f60543789" providerId="ADAL" clId="{6D80D8D4-DC58-4C2C-BF8A-7A71238FB761}" dt="2025-09-03T06:38:39.441" v="3" actId="20577"/>
          <ac:spMkLst>
            <pc:docMk/>
            <pc:sldMk cId="1373674469" sldId="413"/>
            <ac:spMk id="21" creationId="{00000000-0000-0000-0000-000000000000}"/>
          </ac:spMkLst>
        </pc:spChg>
      </pc:sldChg>
    </pc:docChg>
  </pc:docChgLst>
  <pc:docChgLst>
    <pc:chgData name="Kurt Jensen" userId="536d7847-4321-45c6-997a-4b9f60543789" providerId="ADAL" clId="{CCA04F90-20E4-4070-ABF3-319C0D0F1B2E}"/>
    <pc:docChg chg="undo custSel modSld">
      <pc:chgData name="Kurt Jensen" userId="536d7847-4321-45c6-997a-4b9f60543789" providerId="ADAL" clId="{CCA04F90-20E4-4070-ABF3-319C0D0F1B2E}" dt="2025-09-08T10:19:36.820" v="524" actId="948"/>
      <pc:docMkLst>
        <pc:docMk/>
      </pc:docMkLst>
      <pc:sldChg chg="modSp mod">
        <pc:chgData name="Kurt Jensen" userId="536d7847-4321-45c6-997a-4b9f60543789" providerId="ADAL" clId="{CCA04F90-20E4-4070-ABF3-319C0D0F1B2E}" dt="2025-09-08T10:19:36.820" v="524" actId="948"/>
        <pc:sldMkLst>
          <pc:docMk/>
          <pc:sldMk cId="3466102794" sldId="415"/>
        </pc:sldMkLst>
        <pc:spChg chg="mod">
          <ac:chgData name="Kurt Jensen" userId="536d7847-4321-45c6-997a-4b9f60543789" providerId="ADAL" clId="{CCA04F90-20E4-4070-ABF3-319C0D0F1B2E}" dt="2025-09-08T10:19:36.820" v="524" actId="948"/>
          <ac:spMkLst>
            <pc:docMk/>
            <pc:sldMk cId="3466102794" sldId="415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778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2542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0701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19651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text styles</a:t>
            </a:r>
          </a:p>
          <a:p>
            <a:pPr lvl="1"/>
            <a:r>
              <a:rPr lang="da-DK" altLang="da-DK"/>
              <a:t>Second level</a:t>
            </a:r>
          </a:p>
          <a:p>
            <a:pPr lvl="2"/>
            <a:r>
              <a:rPr lang="da-DK" altLang="da-DK"/>
              <a:t>Third level</a:t>
            </a:r>
          </a:p>
          <a:p>
            <a:pPr lvl="3"/>
            <a:r>
              <a:rPr lang="da-DK" altLang="da-DK"/>
              <a:t>Fourth level</a:t>
            </a:r>
          </a:p>
          <a:p>
            <a:pPr lvl="4"/>
            <a:r>
              <a:rPr lang="da-DK" altLang="da-DK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7/docs/api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ghtspace.au.dk/d2l/le/lessons/184027/lessons/231672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util/Array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>
                <a:ea typeface="ＭＳ Ｐゴシック" pitchFamily="34" charset="-128"/>
              </a:rPr>
              <a:t>Forelæsning Uge 3 – 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Gør det let at lave en objektsamling (collection) med et variabelt</a:t>
            </a:r>
            <a:br>
              <a:rPr lang="da-DK" altLang="da-DK" sz="1800" dirty="0"/>
            </a:br>
            <a:r>
              <a:rPr lang="da-DK" altLang="da-DK" sz="1800" dirty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slags objektsamlinger (se Collection interfacet i JavaDoc)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til for, while og</a:t>
            </a:r>
            <a:br>
              <a:rPr lang="da-DK" altLang="da-DK" sz="1800" dirty="0"/>
            </a:br>
            <a:r>
              <a:rPr lang="da-DK" altLang="da-DK" sz="1800" dirty="0"/>
              <a:t>do-while 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Velegnet til gennemløb af</a:t>
            </a:r>
            <a:br>
              <a:rPr lang="da-DK" altLang="da-DK" sz="1800" dirty="0"/>
            </a:br>
            <a:r>
              <a:rPr lang="da-DK" altLang="da-DK" sz="1800" dirty="0"/>
              <a:t>arraylister (og andre collections)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>
                <a:solidFill>
                  <a:srgbClr val="0000FF"/>
                </a:solidFill>
              </a:rPr>
              <a:t>På </a:t>
            </a:r>
            <a:r>
              <a:rPr lang="da-DK" sz="1400" kern="0" dirty="0">
                <a:solidFill>
                  <a:srgbClr val="008000"/>
                </a:solidFill>
              </a:rPr>
              <a:t>Projekt </a:t>
            </a:r>
            <a:r>
              <a:rPr lang="da-DK" sz="1400" kern="0" dirty="0" err="1">
                <a:solidFill>
                  <a:srgbClr val="008000"/>
                </a:solidFill>
              </a:rPr>
              <a:t>Euler</a:t>
            </a:r>
            <a:r>
              <a:rPr lang="da-DK" sz="1400" kern="0" dirty="0">
                <a:solidFill>
                  <a:srgbClr val="008000"/>
                </a:solidFill>
              </a:rPr>
              <a:t>,</a:t>
            </a:r>
            <a:r>
              <a:rPr lang="da-DK" sz="1400" kern="0" dirty="0">
                <a:solidFill>
                  <a:srgbClr val="0000FF"/>
                </a:solidFill>
              </a:rPr>
              <a:t> </a:t>
            </a:r>
            <a:r>
              <a:rPr lang="da-DK" sz="1400" kern="0" dirty="0" err="1">
                <a:solidFill>
                  <a:srgbClr val="008000"/>
                </a:solidFill>
              </a:rPr>
              <a:t>CodingBats</a:t>
            </a:r>
            <a:r>
              <a:rPr lang="da-DK" sz="1400" kern="0" dirty="0">
                <a:solidFill>
                  <a:srgbClr val="0000FF"/>
                </a:solidFill>
              </a:rPr>
              <a:t> og </a:t>
            </a:r>
            <a:r>
              <a:rPr lang="da-DK" sz="1400" kern="0" dirty="0" err="1">
                <a:solidFill>
                  <a:srgbClr val="008000"/>
                </a:solidFill>
              </a:rPr>
              <a:t>Kattis</a:t>
            </a:r>
            <a:r>
              <a:rPr lang="da-DK" sz="1400" kern="0" dirty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&lt;Person&gt; list 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28));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(1));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(2));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>
                <a:ea typeface="ＭＳ Ｐゴシック" pitchFamily="34" charset="-128"/>
              </a:rPr>
              <a:t>size</a:t>
            </a:r>
            <a:r>
              <a:rPr lang="da-DK" altLang="da-DK" sz="2000" dirty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Link til det sted, hvor fejlen opstod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get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>
                  <a:solidFill>
                    <a:srgbClr val="0000FF"/>
                  </a:solidFill>
                </a:rPr>
                <a:t> 1 objektet</a:t>
              </a: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/>
                <a:t>MusicOrganizer 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>
                <a:ea typeface="ＭＳ Ｐゴシック" pitchFamily="34" charset="-128"/>
              </a:rPr>
              <a:t>String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FF"/>
                </a:solidFill>
              </a:rPr>
              <a:t>Tilføj nummer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FF"/>
                </a:solidFill>
              </a:rPr>
              <a:t>Fjern nummer</a:t>
            </a: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FF0000"/>
                </a:solidFill>
              </a:rPr>
              <a:t>Antal numre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FF0000"/>
                </a:solidFill>
              </a:rPr>
              <a:t>Udskriv nummer</a:t>
            </a: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Oprettelse af arrayliste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// 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the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ArrayList&lt;String&gt;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a MusicOrganizer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MusicOrganizer()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>
                <a:ea typeface="ＭＳ Ｐゴシック" pitchFamily="34" charset="-128"/>
              </a:rPr>
            </a:br>
            <a:r>
              <a:rPr lang="da-DK" altLang="da-DK" sz="1800" kern="0" dirty="0">
                <a:ea typeface="ＭＳ Ｐゴシック" pitchFamily="34" charset="-128"/>
              </a:rPr>
              <a:t>ArrayList klassen</a:t>
            </a:r>
            <a:endParaRPr lang="da-DK" altLang="da-DK" sz="1800" kern="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>
                <a:ea typeface="ＭＳ Ｐゴシック" pitchFamily="34" charset="-128"/>
              </a:rPr>
              <a:t>Initialisere</a:t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>
                <a:ea typeface="ＭＳ Ｐゴシック" pitchFamily="34" charset="-128"/>
              </a:rPr>
              <a:t>feltvariablen </a:t>
            </a:r>
            <a:r>
              <a:rPr lang="da-DK" altLang="ja-JP" sz="1800" kern="0" dirty="0">
                <a:ea typeface="ＭＳ Ｐゴシック" pitchFamily="34" charset="-128"/>
              </a:rPr>
              <a:t>i </a:t>
            </a:r>
            <a:r>
              <a:rPr lang="da-DK" altLang="ja-JP" sz="1800" b="1" kern="0" dirty="0">
                <a:ea typeface="ＭＳ Ｐゴシック" pitchFamily="34" charset="-128"/>
              </a:rPr>
              <a:t>konstruktøren</a:t>
            </a:r>
            <a:endParaRPr lang="da-DK" altLang="da-DK" sz="1800" b="1" kern="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>
                <a:ea typeface="ＭＳ Ｐゴシック" pitchFamily="34" charset="-128"/>
              </a:rPr>
              <a:t>2.  Erklære</a:t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Adds a track 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track   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add(track);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sidst i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Removes a track 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index   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of the track 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index)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0 &lt;= index &amp;&amp; index &lt;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remove(index);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>
                <a:solidFill>
                  <a:srgbClr val="0000FF"/>
                </a:solidFill>
              </a:rPr>
              <a:t>remove</a:t>
            </a:r>
            <a:r>
              <a:rPr lang="da-DK" altLang="da-DK" sz="1400" b="1" dirty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indexet</a:t>
            </a:r>
            <a:r>
              <a:rPr lang="da-DK" altLang="da-DK" sz="1400" b="1" dirty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Ved at benytte dem, sparer vi en masse arbejde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index'et</a:t>
            </a:r>
            <a:r>
              <a:rPr lang="da-DK" altLang="da-DK" sz="1400" b="1" dirty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være pænere, at rapportere en fejl via en fejlmeddelelse på terminalen (eller ved at rejse en exception)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53937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Efterfølgende elementer forskydes et ”hak” mod venstre (til foregående </a:t>
            </a:r>
            <a:r>
              <a:rPr lang="da-DK" altLang="da-DK" sz="1400" b="1" dirty="0" err="1">
                <a:solidFill>
                  <a:srgbClr val="FF0000"/>
                </a:solidFill>
              </a:rPr>
              <a:t>index</a:t>
            </a:r>
            <a:r>
              <a:rPr lang="da-DK" altLang="da-DK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Returns the number of tracks 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@return   Number of tracks 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size();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Prints a track 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index   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of the track to be printed.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index)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0 &lt;= index &amp;&amp; index &lt;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(tracks.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>
                <a:solidFill>
                  <a:srgbClr val="FF0000"/>
                </a:solidFill>
              </a:rPr>
              <a:t>index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>
                <a:solidFill>
                  <a:srgbClr val="0000FF"/>
                </a:solidFill>
              </a:rPr>
              <a:t>get</a:t>
            </a:r>
            <a:r>
              <a:rPr lang="da-DK" altLang="da-DK" sz="1400" b="1" dirty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index'et</a:t>
            </a:r>
            <a:r>
              <a:rPr lang="da-DK" altLang="da-DK" sz="1400" b="1" dirty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Udskrift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Ved at benytte dem sparer vi en masse arbejde</a:t>
            </a: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for-</a:t>
            </a:r>
            <a:r>
              <a:rPr lang="da-DK" altLang="da-DK" sz="3200" dirty="0" err="1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løkke (udvidet for løkke)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alle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(reserveret ord)</a:t>
              </a: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>
                  <a:solidFill>
                    <a:srgbClr val="0000FF"/>
                  </a:solidFill>
                </a:rPr>
              </a:br>
              <a:r>
                <a:rPr lang="da-DK" altLang="da-DK" sz="1400" b="1" dirty="0">
                  <a:solidFill>
                    <a:srgbClr val="0000FF"/>
                  </a:solidFill>
                </a:rPr>
                <a:t>(af den type, som arraylisten indeholder)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>
                  <a:solidFill>
                    <a:srgbClr val="0000FF"/>
                  </a:solidFill>
                </a:rPr>
                <a:t>Reference til den arrayliste, der skal gennemløbes</a:t>
              </a: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</a:t>
            </a:r>
            <a:r>
              <a:rPr lang="da-DK" altLang="da-DK" sz="1400" b="1" dirty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</a:t>
            </a:r>
            <a:r>
              <a:rPr lang="da-DK" altLang="da-DK" sz="1400" b="1" dirty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>
                <a:solidFill>
                  <a:srgbClr val="0000FF"/>
                </a:solidFill>
              </a:rPr>
              <a:t>println</a:t>
            </a:r>
            <a:r>
              <a:rPr lang="da-DK" altLang="da-DK" sz="1400" b="1" dirty="0">
                <a:solidFill>
                  <a:srgbClr val="0000FF"/>
                </a:solidFill>
              </a:rPr>
              <a:t> metoden</a:t>
            </a: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gennemsnitsalder i adressebog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* persons in 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sum 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persons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sum 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sum 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(personens alder) lægges 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>
                <a:solidFill>
                  <a:srgbClr val="008000"/>
                </a:solidFill>
              </a:rPr>
              <a:t>sum</a:t>
            </a:r>
            <a:r>
              <a:rPr lang="da-DK" altLang="da-DK" sz="1600" b="1" dirty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>
                <a:solidFill>
                  <a:srgbClr val="008000"/>
                </a:solidFill>
              </a:rPr>
              <a:t>double</a:t>
            </a:r>
            <a:r>
              <a:rPr lang="da-DK" altLang="da-DK" sz="1600" b="1" dirty="0">
                <a:solidFill>
                  <a:srgbClr val="0000CC"/>
                </a:solidFill>
              </a:rPr>
              <a:t> (for at undgå afrunding ved division)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8000"/>
                </a:solidFill>
              </a:rPr>
              <a:t>person</a:t>
            </a:r>
            <a:r>
              <a:rPr lang="da-DK" altLang="da-DK" sz="1600" b="1" dirty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>
                <a:solidFill>
                  <a:srgbClr val="008000"/>
                </a:solidFill>
              </a:rPr>
              <a:t>Person </a:t>
            </a:r>
            <a:r>
              <a:rPr lang="da-DK" altLang="da-DK" sz="1600" b="1" dirty="0">
                <a:solidFill>
                  <a:srgbClr val="0000CC"/>
                </a:solidFill>
              </a:rPr>
              <a:t>(kontrolvariabel)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8000"/>
                </a:solidFill>
              </a:rPr>
              <a:t>persons</a:t>
            </a:r>
            <a:r>
              <a:rPr lang="da-DK" altLang="da-DK" sz="1600" b="1" dirty="0">
                <a:solidFill>
                  <a:srgbClr val="0000CC"/>
                </a:solidFill>
              </a:rPr>
              <a:t> er den arrayliste som vi vil gennemløbe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Et vilkårligt objekt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>
              <a:ea typeface="ＭＳ Ｐゴシック" pitchFamily="34" charset="-128"/>
            </a:endParaRPr>
          </a:p>
          <a:p>
            <a:pPr eaLnBrk="1" hangingPunct="1"/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 Klassenavn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>
                <a:solidFill>
                  <a:srgbClr val="FF0000"/>
                </a:solidFill>
              </a:rPr>
              <a:t>nr</a:t>
            </a:r>
            <a:r>
              <a:rPr lang="da-DK" altLang="da-DK" sz="1400" b="1" dirty="0">
                <a:solidFill>
                  <a:srgbClr val="FF0000"/>
                </a:solidFill>
              </a:rPr>
              <a:t> (hexa-decimal værdi)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Ingen linjeskift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34381" y="2778321"/>
            <a:ext cx="4328498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100" dirty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sz="1800" spc="-100" dirty="0" err="1">
                <a:solidFill>
                  <a:schemeClr val="tx1"/>
                </a:solidFill>
                <a:latin typeface="Courier New" pitchFamily="49" charset="0"/>
              </a:rPr>
              <a:t>o.toString</a:t>
            </a:r>
            <a:r>
              <a:rPr lang="da-DK" altLang="da-DK" sz="1800" spc="-100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: persons)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toString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fra 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/>
              <a:t>Java's</a:t>
            </a:r>
            <a:r>
              <a:rPr lang="da-DK" altLang="da-DK" sz="3200" dirty="0"/>
              <a:t> klassebibliotek)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API = Application Programming Interface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typisk eksempel er at applikationer "taler" med styresystemet for at åbne en fil, hvorefter styresystemet på programmets vegne indlæser filen fra en harddisk eller lignende.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til 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8000"/>
                </a:solidFill>
              </a:rPr>
              <a:t>Math </a:t>
            </a:r>
            <a:r>
              <a:rPr lang="da-DK" altLang="da-DK" sz="1600" b="1" dirty="0">
                <a:solidFill>
                  <a:srgbClr val="0000CC"/>
                </a:solidFill>
              </a:rPr>
              <a:t>og</a:t>
            </a:r>
            <a:r>
              <a:rPr lang="da-DK" altLang="da-DK" sz="1600" b="1" dirty="0">
                <a:solidFill>
                  <a:srgbClr val="008000"/>
                </a:solidFill>
              </a:rPr>
              <a:t> String </a:t>
            </a:r>
            <a:r>
              <a:rPr lang="da-DK" altLang="da-DK" sz="1600" b="1" dirty="0">
                <a:solidFill>
                  <a:srgbClr val="0000CC"/>
                </a:solidFill>
              </a:rPr>
              <a:t>klassen i pakken </a:t>
            </a:r>
            <a:r>
              <a:rPr lang="da-DK" altLang="da-DK" sz="1600" b="1" dirty="0" err="1">
                <a:solidFill>
                  <a:srgbClr val="0000CC"/>
                </a:solidFill>
              </a:rPr>
              <a:t>java.lang</a:t>
            </a:r>
            <a:endParaRPr lang="da-DK" altLang="da-DK" sz="1600" b="1" dirty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>
                <a:solidFill>
                  <a:srgbClr val="0000CC"/>
                </a:solidFill>
              </a:rPr>
              <a:t> og </a:t>
            </a:r>
            <a:r>
              <a:rPr lang="da-DK" altLang="da-DK" sz="1600" b="1" dirty="0">
                <a:solidFill>
                  <a:srgbClr val="008000"/>
                </a:solidFill>
              </a:rPr>
              <a:t>Random</a:t>
            </a:r>
            <a:r>
              <a:rPr lang="da-DK" altLang="da-DK" sz="1600" b="1" dirty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</p:spPr>
        <p:txBody>
          <a:bodyPr/>
          <a:lstStyle/>
          <a:p>
            <a:pPr eaLnBrk="1" hangingPunct="1"/>
            <a:r>
              <a:rPr lang="da-DK" altLang="da-DK" sz="2000" noProof="0" dirty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dirty="0">
                <a:ea typeface="ＭＳ Ｐゴシック" pitchFamily="34" charset="-128"/>
              </a:rPr>
              <a:t>I Raflebæger 1 og 2 bruger vi to feltvariabler </a:t>
            </a:r>
            <a:r>
              <a:rPr lang="da-DK" altLang="da-DK" sz="1800" b="1" spc="-40" dirty="0" err="1">
                <a:ea typeface="ＭＳ Ｐゴシック" pitchFamily="34" charset="-128"/>
              </a:rPr>
              <a:t>d1</a:t>
            </a:r>
            <a:r>
              <a:rPr lang="da-DK" altLang="da-DK" sz="1800" spc="-40" dirty="0">
                <a:ea typeface="ＭＳ Ｐゴシック" pitchFamily="34" charset="-128"/>
              </a:rPr>
              <a:t> og </a:t>
            </a:r>
            <a:r>
              <a:rPr lang="da-DK" altLang="da-DK" sz="1800" b="1" spc="-40" dirty="0" err="1">
                <a:ea typeface="ＭＳ Ｐゴシック" pitchFamily="34" charset="-128"/>
              </a:rPr>
              <a:t>d2</a:t>
            </a:r>
            <a:r>
              <a:rPr lang="da-DK" altLang="da-DK" sz="1800" spc="-40" dirty="0">
                <a:ea typeface="ＭＳ Ｐゴシック" pitchFamily="34" charset="-128"/>
              </a:rPr>
              <a:t> til at ”holde fast” i hvert sit </a:t>
            </a:r>
            <a:r>
              <a:rPr lang="da-DK" altLang="da-DK" sz="1800" b="1" spc="-40" dirty="0">
                <a:ea typeface="ＭＳ Ｐゴシック" pitchFamily="34" charset="-128"/>
              </a:rPr>
              <a:t>Die</a:t>
            </a:r>
            <a:r>
              <a:rPr lang="da-DK" altLang="da-DK" sz="1800" spc="-40" dirty="0">
                <a:ea typeface="ＭＳ Ｐゴシック" pitchFamily="34" charset="-128"/>
              </a:rPr>
              <a:t> objekt.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>
                <a:ea typeface="ＭＳ Ｐゴシック" pitchFamily="34" charset="-128"/>
              </a:rPr>
              <a:t>Hvis man har 10 terninger i raflebægeret, skal man have 10 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>
                <a:ea typeface="ＭＳ Ｐゴシック" pitchFamily="34" charset="-128"/>
              </a:rPr>
              <a:t>For at "holde fast" i 1000 objekter skal der bruges 1000 objekt-referencer</a:t>
            </a:r>
            <a:endParaRPr lang="da-DK" altLang="da-DK" sz="1100" spc="-40" noProof="0" dirty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arrayliste, specificerer vi, hvilken slags objekter, den</a:t>
            </a:r>
            <a:br>
              <a:rPr lang="da-DK" altLang="da-DK" sz="1800" dirty="0">
                <a:ea typeface="ＭＳ Ｐゴシック" pitchFamily="34" charset="-128"/>
              </a:rPr>
            </a:br>
            <a:r>
              <a:rPr lang="da-DK" altLang="da-DK" sz="1800" dirty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>
                <a:ea typeface="ＭＳ Ｐゴシック" charset="-128"/>
              </a:rPr>
              <a:t>: Raflebæger</a:t>
            </a:r>
            <a:r>
              <a:rPr lang="da-DK" altLang="da-DK" sz="3000" spc="-100" noProof="0" dirty="0">
                <a:ea typeface="ＭＳ Ｐゴシック" charset="-128"/>
              </a:rPr>
              <a:t> 3 (</a:t>
            </a:r>
            <a:r>
              <a:rPr lang="da-DK" altLang="da-DK" sz="3000" spc="-100" noProof="0" dirty="0" err="1">
                <a:ea typeface="ＭＳ Ｐゴシック" charset="-128"/>
              </a:rPr>
              <a:t>DieCup</a:t>
            </a:r>
            <a:r>
              <a:rPr lang="da-DK" altLang="da-DK" sz="3000" spc="-100" noProof="0" dirty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Die</a:t>
                </a:r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6" y="4602041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/>
              <a:t>Derudover skal I ændre konstruktøren for DieCup klasen, så den får en parameter, der angiver antallet af terninger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44953" y="6092845"/>
            <a:ext cx="8015479" cy="72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dirty="0"/>
              <a:t>Endelig skal I tilpasse metoderne i TestDriver klassen, således at de kan anvendes til raflebægre af ovenstående slags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charset="-128"/>
              </a:rPr>
              <a:t>Raflebæger 3 (</a:t>
            </a:r>
            <a:r>
              <a:rPr lang="da-DK" altLang="da-DK" sz="3200" noProof="0" dirty="0" err="1">
                <a:ea typeface="ＭＳ Ｐゴシック" charset="-128"/>
              </a:rPr>
              <a:t>DieCup</a:t>
            </a:r>
            <a:r>
              <a:rPr lang="da-DK" altLang="da-DK" sz="3200" noProof="0" dirty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/>
              <a:t>For at håndtere dette, skal I ændre konstruktøren for DieCup klassen, så antallet af terninger 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 af ovenstående slags</a:t>
            </a:r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>
                <a:ea typeface="ＭＳ Ｐゴシック" pitchFamily="34" charset="-128"/>
              </a:rPr>
              <a:t>Turtle</a:t>
            </a:r>
            <a:r>
              <a:rPr lang="da-DK" altLang="da-DK" sz="3000" noProof="0" dirty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/>
          </a:p>
          <a:p>
            <a:pPr marL="0" indent="0">
              <a:buFontTx/>
              <a:buNone/>
              <a:defRPr/>
            </a:pPr>
            <a:endParaRPr lang="da-DK" sz="2000" kern="0" dirty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(0,0)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(600,600)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>
                  <a:solidFill>
                    <a:schemeClr val="tx1"/>
                  </a:solidFill>
                </a:rPr>
                <a:t>Skildpadde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31" y="1178437"/>
            <a:ext cx="3772426" cy="5313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81786"/>
            <a:ext cx="1333686" cy="5330647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Brug af testserveren – uddrag af logfil</a:t>
            </a:r>
            <a:endParaRPr lang="da-DK" altLang="da-DK" sz="3000" spc="-15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7333" y="1486510"/>
            <a:ext cx="6216382" cy="4859062"/>
            <a:chOff x="867333" y="1486510"/>
            <a:chExt cx="6216382" cy="4859062"/>
          </a:xfrm>
        </p:grpSpPr>
        <p:sp>
          <p:nvSpPr>
            <p:cNvPr id="7" name="Rectangle 6"/>
            <p:cNvSpPr/>
            <p:nvPr/>
          </p:nvSpPr>
          <p:spPr bwMode="auto">
            <a:xfrm>
              <a:off x="869493" y="2074975"/>
              <a:ext cx="6192688" cy="8400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68380" y="1486510"/>
              <a:ext cx="6192713" cy="59408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68413" y="2912802"/>
              <a:ext cx="6192688" cy="108234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67333" y="3991305"/>
              <a:ext cx="6193517" cy="57990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99592" y="5445224"/>
              <a:ext cx="6184123" cy="90034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85453" y="1549910"/>
            <a:ext cx="986426" cy="4544641"/>
            <a:chOff x="2185453" y="1549910"/>
            <a:chExt cx="986426" cy="4544641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204228" y="1549910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>
                  <a:solidFill>
                    <a:srgbClr val="FF0000"/>
                  </a:solidFill>
                </a:rPr>
                <a:t>4 kørsler på 10 min</a:t>
              </a: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85453" y="2217749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>
                  <a:solidFill>
                    <a:srgbClr val="FF0000"/>
                  </a:solidFill>
                </a:rPr>
                <a:t>6 kørsler på 15 min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35776" y="321021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>
                  <a:solidFill>
                    <a:srgbClr val="FF0000"/>
                  </a:solidFill>
                </a:rPr>
                <a:t>7 kørsler på 3 min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228595" y="4027687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>
                  <a:solidFill>
                    <a:srgbClr val="FF0000"/>
                  </a:solidFill>
                </a:rPr>
                <a:t>4 kørsler på 2 min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235775" y="563288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>
                  <a:solidFill>
                    <a:srgbClr val="FF0000"/>
                  </a:solidFill>
                </a:rPr>
                <a:t>6 kørsler på 12 min</a:t>
              </a: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27996" y="3342570"/>
            <a:ext cx="1224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FF0000"/>
                </a:solidFill>
              </a:rPr>
              <a:t>36 kørsler på 3 1/2 time</a:t>
            </a:r>
          </a:p>
        </p:txBody>
      </p:sp>
    </p:spTree>
    <p:extLst>
      <p:ext uri="{BB962C8B-B14F-4D97-AF65-F5344CB8AC3E}">
        <p14:creationId xmlns:p14="http://schemas.microsoft.com/office/powerpoint/2010/main" val="136054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ea typeface="ＭＳ Ｐゴシック" pitchFamily="34" charset="-128"/>
              </a:rPr>
              <a:t>Brug af testserveren (fortsat)</a:t>
            </a:r>
            <a:endParaRPr lang="da-DK" altLang="da-DK" sz="3000" spc="-15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18136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Det giver ikke mening at lave masser af testkørsler inden for ganske få minutter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Man kan jo slet ikke nå at studere testrapporterne, før næste testkørsel sættes i gang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Endsige tænke sig om og finde ud af, hvad der er galt, og hvad der bør rettes inden næste testkørsel</a:t>
            </a:r>
            <a:endParaRPr lang="da-DK" sz="1800" b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arbejde på ovenstående måde opnår man kun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spilde sin egen tid (ved at vente på masser af testrapporter)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at genere sine medstuderende, idet testserveren belastes helt unødvendigt, hvilket (for de mere komplekse afleveringsopgaver) kan give nedbrud og forøget ventetid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testkørsler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Indtil nu er der (i løbet af de første to uger) lavet ca. 1.500 testkørsler, hvilket giver et gennemsnit på 10 per student (eller 20 per par)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testkørslerne er meget ujævnt fordelt – nogle studerende har allerede mere end 50 testkørsler          </a:t>
            </a:r>
            <a:r>
              <a:rPr lang="da-DK" sz="1800" b="1" dirty="0">
                <a:hlinkClick r:id="rId3"/>
              </a:rPr>
              <a:t>Link</a:t>
            </a:r>
            <a:endParaRPr lang="da-DK" sz="1800" b="1" dirty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37367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til for, while og do-while 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af arraylister 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Afleveringsopgaver i uge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https://studerende.au.dk/styrkditstudieliv/hjaelp/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du en oversigt over, hvor du som studerende har mulighed for at få støtte</a:t>
            </a: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/>
              <a:t>Linket kan også findes på kursets Brightspace side under</a:t>
            </a:r>
            <a:br>
              <a:rPr lang="da-DK" altLang="da-DK" sz="1800" dirty="0"/>
            </a:br>
            <a:r>
              <a:rPr lang="da-DK" altLang="da-DK" sz="1800" dirty="0"/>
              <a:t>”</a:t>
            </a:r>
            <a:r>
              <a:rPr lang="da-DK" sz="1800" dirty="0"/>
              <a:t>Info om kurset”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psykiske udfordringer, oplever du eksamensangst, ensomhed eller symptomer på stress, kan du få hjælp hos studenterrådgivningen. Ring på 70 26 75 00 alle hverdage mellem kl. 9 - 12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Studievejledning.nat-tech@au.dk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jo nemt og bekvemt, men det får du ingen programmeringsrutine 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Så går det galt, når du i uge 5-7 skal til helt alene at løse 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Jeg 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Så lad være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781607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Programmeringspar (fortsat)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</a:rPr>
              <a:t>Brug af Generativ AI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Ved de simple afleveringsopgaver er det umuligt for os at tjekke, om I bruger Generativ AI til at løse opgaverne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Men det er rigtigt dumt at gøre, idet I jo så ikke får den nødvendige programmeringstræning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Uden gode programmeringsfærdigheder får I umådelig svært ved at klare de senere kurser på jeres studie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Vil I endelig bruge Generativ AI. Så brug det til at tjekke jeres løsning – ikke til at lave løsningen</a:t>
            </a:r>
          </a:p>
          <a:p>
            <a:pPr>
              <a:spcBef>
                <a:spcPts val="1800"/>
              </a:spcBef>
            </a:pPr>
            <a:r>
              <a:rPr lang="da-DK" sz="2000"/>
              <a:t>Har </a:t>
            </a:r>
            <a:r>
              <a:rPr lang="da-DK" sz="2000" dirty="0"/>
              <a:t>du mistet din makker eller er din makker inaktiv?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Efter efterårsferien reviderer vi parrene – i den udstrækning, der er behov for det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66102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Klassediagram for adressebog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minder 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listen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AddressBook</a:t>
                    </a:r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 ArrayList&lt;Person&gt; persons;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CC"/>
                </a:solidFill>
              </a:rPr>
              <a:t>ArrayList typen er </a:t>
            </a:r>
            <a:r>
              <a:rPr lang="da-DK" altLang="da-DK" sz="1400" b="1" dirty="0">
                <a:solidFill>
                  <a:srgbClr val="008000"/>
                </a:solidFill>
              </a:rPr>
              <a:t>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Det er Person objekter, som vi vil have i arraylisten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arraylisten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CC"/>
                </a:solidFill>
              </a:rPr>
              <a:t>For at bruge ArrayList klassen skal den importeres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et element i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Elementet placeres sidst i listen</a:t>
            </a: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>
                <a:solidFill>
                  <a:srgbClr val="0000CC"/>
                </a:solidFill>
              </a:rPr>
              <a:t>Feltvariabel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>
                <a:solidFill>
                  <a:srgbClr val="0000CC"/>
                </a:solidFill>
              </a:rPr>
              <a:t>Konstruktør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>
                <a:solidFill>
                  <a:srgbClr val="0000CC"/>
                </a:solidFill>
              </a:rPr>
              <a:t>Metode</a:t>
            </a: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>
                <a:solidFill>
                  <a:srgbClr val="0000CC"/>
                </a:solidFill>
              </a:rPr>
              <a:t>Metode</a:t>
            </a: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>
                <a:solidFill>
                  <a:srgbClr val="008000"/>
                </a:solidFill>
              </a:rPr>
              <a:t>addPerson</a:t>
            </a:r>
            <a:r>
              <a:rPr lang="da-DK" altLang="da-DK" sz="1400" b="1" dirty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>
                <a:solidFill>
                  <a:srgbClr val="0000CC"/>
                </a:solidFill>
              </a:rPr>
              <a:t> metoden ved at bruge en metode fra ArrayList klassen</a:t>
            </a: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68337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Person person;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14496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985576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587848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>
                <a:solidFill>
                  <a:srgbClr val="008000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05962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04742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1822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27584" y="2276872"/>
            <a:ext cx="705893" cy="44203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>
                <a:solidFill>
                  <a:srgbClr val="0000CC"/>
                </a:solidFill>
              </a:rPr>
              <a:t>Lokale variabler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Objektdiagram for </a:t>
            </a:r>
            <a:r>
              <a:rPr lang="da-DK" altLang="da-DK" sz="3200" dirty="0">
                <a:ea typeface="ＭＳ Ｐゴシック" pitchFamily="34" charset="-128"/>
              </a:rPr>
              <a:t>adressebogen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</a:rPr>
              <a:t>persons:ArrayList</a:t>
            </a:r>
            <a:r>
              <a:rPr lang="da-DK" altLang="da-DK" sz="1400" dirty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>
                <a:solidFill>
                  <a:schemeClr val="bg1"/>
                </a:solidFill>
              </a:rPr>
              <a:t>ArrayList</a:t>
            </a:r>
            <a:r>
              <a:rPr lang="da-DK" altLang="da-DK" sz="1800" u="sng" dirty="0">
                <a:solidFill>
                  <a:schemeClr val="bg1"/>
                </a:solidFill>
              </a:rPr>
              <a:t>&lt;Person&gt;</a:t>
            </a: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0</a:t>
            </a: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>
                        <a:solidFill>
                          <a:schemeClr val="bg1"/>
                        </a:solidFill>
                      </a:rPr>
                      <a:t>age</a:t>
                    </a: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>
                    <a:solidFill>
                      <a:schemeClr val="bg1"/>
                    </a:solidFill>
                  </a:rPr>
                  <a:t>Person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"Jeppe"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"89425665"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>
                        <a:solidFill>
                          <a:schemeClr val="bg1"/>
                        </a:solidFill>
                      </a:rPr>
                      <a:t>age</a:t>
                    </a: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>
                    <a:solidFill>
                      <a:schemeClr val="bg1"/>
                    </a:solidFill>
                  </a:rPr>
                  <a:t>Person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"Ole"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"32789878"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>
                        <a:solidFill>
                          <a:schemeClr val="bg1"/>
                        </a:solidFill>
                      </a:rPr>
                      <a:t>age</a:t>
                    </a: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>
                    <a:solidFill>
                      <a:schemeClr val="bg1"/>
                    </a:solidFill>
                  </a:rPr>
                  <a:t>Person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"Linda"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>
                    <a:solidFill>
                      <a:srgbClr val="00B050"/>
                    </a:solidFill>
                  </a:rPr>
                  <a:t>"</a:t>
                </a: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>
                <a:solidFill>
                  <a:srgbClr val="0000CC"/>
                </a:solidFill>
              </a:rPr>
              <a:t>index'erne</a:t>
            </a:r>
            <a:r>
              <a:rPr lang="da-DK" altLang="da-DK" sz="1400" b="1" dirty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>
                <a:solidFill>
                  <a:srgbClr val="0000CC"/>
                </a:solidFill>
              </a:rPr>
              <a:t>size</a:t>
            </a:r>
            <a:r>
              <a:rPr lang="da-DK" altLang="da-DK" sz="1400" b="1" dirty="0">
                <a:solidFill>
                  <a:srgbClr val="0000CC"/>
                </a:solidFill>
              </a:rPr>
              <a:t>()-1</a:t>
            </a: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>
                <a:solidFill>
                  <a:srgbClr val="0000FF"/>
                </a:solidFill>
              </a:rPr>
              <a:t>Lokal</a:t>
            </a:r>
            <a:r>
              <a:rPr lang="en-US" altLang="da-DK" sz="1400" dirty="0">
                <a:solidFill>
                  <a:srgbClr val="0000FF"/>
                </a:solidFill>
              </a:rPr>
              <a:t> </a:t>
            </a:r>
            <a:r>
              <a:rPr lang="en-US" altLang="da-DK" sz="1400" dirty="0" err="1">
                <a:solidFill>
                  <a:srgbClr val="0000FF"/>
                </a:solidFill>
              </a:rPr>
              <a:t>variabel</a:t>
            </a:r>
            <a:r>
              <a:rPr lang="en-US" altLang="da-DK" sz="1400" dirty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>
                <a:solidFill>
                  <a:srgbClr val="0000FF"/>
                </a:solidFill>
              </a:rPr>
              <a:t>klassen</a:t>
            </a:r>
            <a:endParaRPr lang="en-US" altLang="da-DK" sz="1400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>
                <a:solidFill>
                  <a:srgbClr val="0000CC"/>
                </a:solidFill>
              </a:rPr>
              <a:t>get</a:t>
            </a:r>
            <a:r>
              <a:rPr lang="da-DK" altLang="da-DK" sz="1400" b="1" dirty="0">
                <a:solidFill>
                  <a:srgbClr val="0000CC"/>
                </a:solidFill>
              </a:rPr>
              <a:t> metoden</a:t>
            </a: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(i);</a:t>
            </a: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sidst i arraylisten</a:t>
            </a: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>
                <a:solidFill>
                  <a:srgbClr val="FF0000"/>
                </a:solidFill>
              </a:rPr>
              <a:t> klassen</a:t>
            </a: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Metode der returnerer antallet af elementer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>
                <a:ea typeface="ＭＳ Ｐゴシック" pitchFamily="34" charset="-128"/>
              </a:rPr>
              <a:t>en-til-mange </a:t>
            </a:r>
            <a:r>
              <a:rPr lang="da-DK" altLang="da-DK" sz="3200" noProof="0" dirty="0">
                <a:ea typeface="ＭＳ Ｐゴシック" pitchFamily="34" charset="-128"/>
              </a:rPr>
              <a:t>relation</a:t>
            </a:r>
            <a:r>
              <a:rPr lang="da-DK" altLang="da-DK" sz="3200" i="1" noProof="0" dirty="0">
                <a:ea typeface="ＭＳ Ｐゴシック" pitchFamily="34" charset="-128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>
                <a:ea typeface="ＭＳ Ｐゴシック" pitchFamily="34" charset="-128"/>
              </a:rPr>
              <a:t>ArrayList</a:t>
            </a:r>
            <a:r>
              <a:rPr lang="da-DK" altLang="da-DK" sz="1800" kern="0" dirty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>
                <a:ea typeface="ＭＳ Ｐゴシック" pitchFamily="34" charset="-128"/>
              </a:rPr>
              <a:t>java.util</a:t>
            </a:r>
            <a:r>
              <a:rPr lang="da-DK" altLang="da-DK" sz="1800" kern="0" dirty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persons 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60000"/>
              </a:lnSpc>
            </a:pP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>
                <a:ea typeface="ＭＳ Ｐゴシック" pitchFamily="34" charset="-128"/>
              </a:rPr>
              <a:t>3.  </a:t>
            </a:r>
            <a:r>
              <a:rPr lang="da-DK" altLang="da-DK" sz="1800" kern="0" dirty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>
                <a:ea typeface="ＭＳ Ｐゴシック" pitchFamily="34" charset="-128"/>
              </a:rPr>
              <a:t>i </a:t>
            </a:r>
            <a:r>
              <a:rPr lang="da-DK" altLang="ja-JP" sz="1800" b="1" kern="0" dirty="0">
                <a:ea typeface="ＭＳ Ｐゴシック" pitchFamily="34" charset="-128"/>
              </a:rPr>
              <a:t>konstruktøren</a:t>
            </a:r>
            <a:r>
              <a:rPr lang="da-DK" altLang="ja-JP" sz="1800" kern="0" dirty="0">
                <a:ea typeface="ＭＳ Ｐゴシック" pitchFamily="34" charset="-128"/>
              </a:rPr>
              <a:t>)</a:t>
            </a:r>
            <a:endParaRPr lang="da-DK" altLang="da-DK" sz="1800" b="1" kern="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>
                <a:ea typeface="ＭＳ Ｐゴシック" pitchFamily="34" charset="-128"/>
              </a:rPr>
              <a:t>2.  Erklære</a:t>
            </a:r>
            <a:r>
              <a:rPr lang="da-DK" altLang="da-DK" sz="1800" kern="0" dirty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CC"/>
                </a:solidFill>
              </a:rPr>
              <a:t>Ellers syntaksfejl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en </a:t>
            </a:r>
            <a:r>
              <a:rPr lang="da-DK" altLang="da-DK" sz="3200" dirty="0" err="1">
                <a:ea typeface="ＭＳ Ｐゴシック" pitchFamily="34" charset="-128"/>
              </a:rPr>
              <a:t>parametriseret</a:t>
            </a:r>
            <a:r>
              <a:rPr lang="da-DK" altLang="da-DK" sz="3200" dirty="0">
                <a:ea typeface="ＭＳ Ｐゴシック" pitchFamily="34" charset="-128"/>
              </a:rPr>
              <a:t> type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&gt;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 int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/>
              <a:t>Flere detaljer: se JavaDoc... </a:t>
            </a:r>
            <a:r>
              <a:rPr lang="da-DK" altLang="da-DK" sz="2000" dirty="0">
                <a:solidFill>
                  <a:srgbClr val="000066"/>
                </a:solidFill>
                <a:hlinkClick r:id="rId3"/>
              </a:rPr>
              <a:t>Link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FF"/>
                </a:solidFill>
              </a:rPr>
              <a:t>Type parameter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FF0000"/>
                </a:solidFill>
              </a:rPr>
              <a:t>Klassenavn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>
                <a:ea typeface="ＭＳ Ｐゴシック" pitchFamily="34" charset="-128"/>
              </a:rPr>
              <a:t>er nedenstående metoder</a:t>
            </a:r>
            <a:endParaRPr lang="da-DK" altLang="da-DK" sz="2000" noProof="0" dirty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Returværdien for remove og add fortæller om arraylisten blev ændret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>
                <a:solidFill>
                  <a:srgbClr val="0000CC"/>
                </a:solidFill>
              </a:rPr>
              <a:t>add</a:t>
            </a:r>
            <a:r>
              <a:rPr lang="da-DK" altLang="da-DK" sz="1600" b="1" dirty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>
                <a:solidFill>
                  <a:srgbClr val="0000CC"/>
                </a:solidFill>
              </a:rPr>
              <a:t>get</a:t>
            </a:r>
            <a:r>
              <a:rPr lang="da-DK" altLang="da-DK" sz="1600" b="1" dirty="0">
                <a:solidFill>
                  <a:srgbClr val="0000CC"/>
                </a:solidFill>
              </a:rPr>
              <a:t>) skal være af den type som arraylisten 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To andre metoder til indsættelse og fjernelse af et element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Det betyder, at man </a:t>
            </a:r>
            <a:r>
              <a:rPr lang="da-DK" altLang="da-DK" sz="1800" u="sng" dirty="0">
                <a:ea typeface="ＭＳ Ｐゴシック" pitchFamily="34" charset="-128"/>
              </a:rPr>
              <a:t>ikke</a:t>
            </a:r>
            <a:r>
              <a:rPr lang="da-DK" altLang="da-DK" sz="1800" dirty="0">
                <a:ea typeface="ＭＳ Ｐゴシック" pitchFamily="34" charset="-128"/>
              </a:rPr>
              <a:t> kan skrive </a:t>
            </a:r>
            <a:r>
              <a:rPr lang="da-DK" altLang="da-DK" sz="1800" dirty="0" err="1">
                <a:ea typeface="ＭＳ Ｐゴシック" pitchFamily="34" charset="-128"/>
              </a:rPr>
              <a:t>ArrayList</a:t>
            </a:r>
            <a:r>
              <a:rPr lang="da-DK" altLang="da-DK" sz="1800" dirty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int</a:t>
            </a:r>
            <a:r>
              <a:rPr lang="da-DK" altLang="da-DK" sz="1800" dirty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>
                <a:ea typeface="ＭＳ Ｐゴシック" pitchFamily="34" charset="-128"/>
              </a:rPr>
              <a:t>ArrayList</a:t>
            </a:r>
            <a:r>
              <a:rPr lang="da-DK" altLang="da-DK" sz="1800" dirty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Integer</a:t>
            </a:r>
            <a:r>
              <a:rPr lang="da-DK" altLang="da-DK" sz="1800" dirty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er 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list;</a:t>
            </a:r>
          </a:p>
          <a:p>
            <a:r>
              <a:rPr lang="da-DK" altLang="da-DK" dirty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list.add</a:t>
            </a:r>
            <a:r>
              <a:rPr lang="da-DK" altLang="da-DK" dirty="0">
                <a:solidFill>
                  <a:schemeClr val="tx1"/>
                </a:solidFill>
              </a:rPr>
              <a:t>(i);     </a:t>
            </a:r>
            <a:r>
              <a:rPr lang="da-DK" altLang="da-DK" dirty="0">
                <a:solidFill>
                  <a:srgbClr val="0000CC"/>
                </a:solidFill>
              </a:rPr>
              <a:t>// int </a:t>
            </a:r>
            <a:r>
              <a:rPr lang="da-DK" altLang="da-DK" dirty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 = </a:t>
            </a:r>
            <a:r>
              <a:rPr lang="da-DK" altLang="da-DK" dirty="0" err="1">
                <a:solidFill>
                  <a:schemeClr val="tx1"/>
                </a:solidFill>
              </a:rPr>
              <a:t>list.get</a:t>
            </a:r>
            <a:r>
              <a:rPr lang="da-DK" altLang="da-DK" dirty="0">
                <a:solidFill>
                  <a:schemeClr val="tx1"/>
                </a:solidFill>
              </a:rPr>
              <a:t>(3); </a:t>
            </a:r>
            <a:r>
              <a:rPr lang="da-DK" altLang="da-DK" dirty="0">
                <a:solidFill>
                  <a:srgbClr val="0000CC"/>
                </a:solidFill>
              </a:rPr>
              <a:t>// Integer </a:t>
            </a:r>
            <a:r>
              <a:rPr lang="da-DK" altLang="da-DK" dirty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24A005-F65F-48C1-AD47-7A7DE8CB8B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0FF96A-A035-407A-B35F-3CD3779C2A9B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e064323b-8959-406a-a3e9-bb6e93638192"/>
    <ds:schemaRef ds:uri="f659a008-7c21-4ee3-a745-e38581e13101"/>
  </ds:schemaRefs>
</ds:datastoreItem>
</file>

<file path=customXml/itemProps3.xml><?xml version="1.0" encoding="utf-8"?>
<ds:datastoreItem xmlns:ds="http://schemas.openxmlformats.org/officeDocument/2006/customXml" ds:itemID="{7F148F0E-CE59-45E4-B1D6-DC0F178FDF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9759</TotalTime>
  <Words>3647</Words>
  <Application>Microsoft Office PowerPoint</Application>
  <PresentationFormat>On-screen Show (4:3)</PresentationFormat>
  <Paragraphs>540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Brug af testserveren – uddrag af logfil</vt:lpstr>
      <vt:lpstr>Brug af testserveren (fortsat)</vt:lpstr>
      <vt:lpstr>● Opsummering</vt:lpstr>
      <vt:lpstr>Hvor kan du få hjælp?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687</cp:revision>
  <cp:lastPrinted>2018-09-07T11:53:33Z</cp:lastPrinted>
  <dcterms:created xsi:type="dcterms:W3CDTF">2011-09-05T07:28:16Z</dcterms:created>
  <dcterms:modified xsi:type="dcterms:W3CDTF">2025-09-08T10:19:37Z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