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19" r:id="rId5"/>
    <p:sldId id="258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93" r:id="rId16"/>
    <p:sldId id="312" r:id="rId17"/>
    <p:sldId id="331" r:id="rId18"/>
    <p:sldId id="332" r:id="rId19"/>
    <p:sldId id="333" r:id="rId20"/>
    <p:sldId id="330" r:id="rId21"/>
    <p:sldId id="315" r:id="rId22"/>
    <p:sldId id="314" r:id="rId23"/>
    <p:sldId id="321" r:id="rId24"/>
    <p:sldId id="322" r:id="rId25"/>
    <p:sldId id="326" r:id="rId26"/>
    <p:sldId id="324" r:id="rId27"/>
    <p:sldId id="334" r:id="rId28"/>
    <p:sldId id="327" r:id="rId29"/>
    <p:sldId id="296" r:id="rId30"/>
    <p:sldId id="297" r:id="rId3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250896-951B-4E2D-AE52-BC509BC0B9C7}">
          <p14:sldIdLst>
            <p14:sldId id="319"/>
            <p14:sldId id="258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93"/>
            <p14:sldId id="312"/>
            <p14:sldId id="331"/>
            <p14:sldId id="332"/>
            <p14:sldId id="333"/>
            <p14:sldId id="330"/>
            <p14:sldId id="315"/>
            <p14:sldId id="314"/>
            <p14:sldId id="321"/>
            <p14:sldId id="322"/>
            <p14:sldId id="326"/>
            <p14:sldId id="324"/>
            <p14:sldId id="334"/>
            <p14:sldId id="327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0000C0"/>
    <a:srgbClr val="0000CC"/>
    <a:srgbClr val="CCFFCC"/>
    <a:srgbClr val="CCECFF"/>
    <a:srgbClr val="FF0066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A35F8-D6AB-40E5-9267-9ED6EF4C02D6}" v="1" dt="2025-09-04T09:24:18.531"/>
    <p1510:client id="{D6CAA7DE-547E-41B2-84A1-A41624135F24}" v="1" dt="2025-09-04T08:43:00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7207" autoAdjust="0"/>
  </p:normalViewPr>
  <p:slideViewPr>
    <p:cSldViewPr>
      <p:cViewPr varScale="1">
        <p:scale>
          <a:sx n="122" d="100"/>
          <a:sy n="122" d="100"/>
        </p:scale>
        <p:origin x="6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Jensen" userId="536d7847-4321-45c6-997a-4b9f60543789" providerId="ADAL" clId="{D6CAA7DE-547E-41B2-84A1-A41624135F24}"/>
    <pc:docChg chg="modSld">
      <pc:chgData name="Kurt Jensen" userId="536d7847-4321-45c6-997a-4b9f60543789" providerId="ADAL" clId="{D6CAA7DE-547E-41B2-84A1-A41624135F24}" dt="2025-09-04T08:43:00.712" v="0"/>
      <pc:docMkLst>
        <pc:docMk/>
      </pc:docMkLst>
      <pc:sldChg chg="modAnim">
        <pc:chgData name="Kurt Jensen" userId="536d7847-4321-45c6-997a-4b9f60543789" providerId="ADAL" clId="{D6CAA7DE-547E-41B2-84A1-A41624135F24}" dt="2025-09-04T08:43:00.712" v="0"/>
        <pc:sldMkLst>
          <pc:docMk/>
          <pc:sldMk cId="327203457" sldId="283"/>
        </pc:sldMkLst>
      </pc:sldChg>
    </pc:docChg>
  </pc:docChgLst>
  <pc:docChgLst>
    <pc:chgData name="Kurt Jensen" userId="536d7847-4321-45c6-997a-4b9f60543789" providerId="ADAL" clId="{7A3A35F8-D6AB-40E5-9267-9ED6EF4C02D6}"/>
    <pc:docChg chg="modSld modNotesMaster modHandout">
      <pc:chgData name="Kurt Jensen" userId="536d7847-4321-45c6-997a-4b9f60543789" providerId="ADAL" clId="{7A3A35F8-D6AB-40E5-9267-9ED6EF4C02D6}" dt="2025-09-04T09:24:18.531" v="0"/>
      <pc:docMkLst>
        <pc:docMk/>
      </pc:docMkLst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0" sldId="258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1318855283" sldId="278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571588966" sldId="279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3798060845" sldId="280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1450358899" sldId="281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327203457" sldId="283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776655192" sldId="284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625739678" sldId="285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3257199349" sldId="286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312240125" sldId="287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557325916" sldId="293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00794416" sldId="296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15205759" sldId="297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1847247257" sldId="312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987065289" sldId="314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1872850497" sldId="315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3882977917" sldId="319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323920539" sldId="321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1612599841" sldId="322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3102815994" sldId="324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459483665" sldId="326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613561701" sldId="327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758467760" sldId="330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3406316527" sldId="331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862486229" sldId="332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430713401" sldId="333"/>
        </pc:sldMkLst>
      </pc:sldChg>
      <pc:sldChg chg="modNotes">
        <pc:chgData name="Kurt Jensen" userId="536d7847-4321-45c6-997a-4b9f60543789" providerId="ADAL" clId="{7A3A35F8-D6AB-40E5-9267-9ED6EF4C02D6}" dt="2025-09-04T09:24:18.531" v="0"/>
        <pc:sldMkLst>
          <pc:docMk/>
          <pc:sldMk cId="2888648366" sldId="3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AC3D9B2-4675-432A-BC9E-98287A99043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746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29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7" y="4860088"/>
            <a:ext cx="5207386" cy="460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6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29" y="972356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</a:defRPr>
            </a:lvl1pPr>
          </a:lstStyle>
          <a:p>
            <a:fld id="{9FCBDC66-5FD4-4D91-9FD7-3639CA8D149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124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417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7644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052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9552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792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9655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2515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599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05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3EB3F-14EA-4460-B5CB-F3464D2994B9}" type="slidenum">
              <a:rPr lang="da-DK" altLang="da-DK" sz="1300">
                <a:solidFill>
                  <a:srgbClr val="CC0000"/>
                </a:solidFill>
                <a:latin typeface="Times New Roman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263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8389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2042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99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245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8190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549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7635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35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896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63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659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816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/>
              <a:t>Klik for at redigere teksttypografierne i masteren</a:t>
            </a:r>
          </a:p>
          <a:p>
            <a:pPr lvl="1"/>
            <a:r>
              <a:rPr lang="da-DK" altLang="da-DK" dirty="0"/>
              <a:t>Andet niveau</a:t>
            </a:r>
          </a:p>
          <a:p>
            <a:pPr lvl="2"/>
            <a:r>
              <a:rPr lang="da-DK" altLang="da-DK" dirty="0"/>
              <a:t>Tredje niveau</a:t>
            </a:r>
          </a:p>
          <a:p>
            <a:pPr lvl="3"/>
            <a:r>
              <a:rPr lang="da-DK" altLang="da-DK" dirty="0"/>
              <a:t>Fjerde niveau</a:t>
            </a:r>
          </a:p>
          <a:p>
            <a:pPr lvl="4"/>
            <a:r>
              <a:rPr lang="da-DK" altLang="da-DK" dirty="0"/>
              <a:t>Femte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Arial" pitchFamily="-106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6" r:id="rId3"/>
    <p:sldLayoutId id="2147483818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charset="-128"/>
              </a:rPr>
              <a:t>Forelæsning Uge 3 –</a:t>
            </a:r>
            <a:r>
              <a:rPr lang="da-DK" altLang="da-DK" sz="3200" dirty="0">
                <a:ea typeface="ＭＳ Ｐゴシック" charset="-128"/>
              </a:rPr>
              <a:t> Torsdag</a:t>
            </a:r>
            <a:endParaRPr lang="da-DK" altLang="da-DK" sz="3200" noProof="0" dirty="0">
              <a:ea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8619" y="1052736"/>
            <a:ext cx="7848873" cy="5184576"/>
          </a:xfrm>
        </p:spPr>
        <p:txBody>
          <a:bodyPr/>
          <a:lstStyle/>
          <a:p>
            <a:r>
              <a:rPr lang="da-DK" altLang="da-DK" sz="2000" noProof="0" dirty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Gråtonebilleder (som er lidt</a:t>
            </a:r>
            <a:br>
              <a:rPr lang="da-DK" altLang="da-DK" sz="1800" dirty="0">
                <a:ea typeface="ＭＳ Ｐゴシック" charset="-128"/>
              </a:rPr>
            </a:br>
            <a:r>
              <a:rPr lang="da-DK" altLang="da-DK" sz="1800" dirty="0">
                <a:ea typeface="ＭＳ Ｐゴシック" charset="-128"/>
              </a:rPr>
              <a:t>simplere end farvebilleder)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I uge 4 er der en afleveringsopgave,</a:t>
            </a:r>
            <a:br>
              <a:rPr lang="da-DK" altLang="da-DK" sz="1800" dirty="0">
                <a:ea typeface="ＭＳ Ｐゴシック" charset="-128"/>
              </a:rPr>
            </a:br>
            <a:r>
              <a:rPr lang="da-DK" altLang="da-DK" sz="1800" dirty="0">
                <a:ea typeface="ＭＳ Ｐゴシック" charset="-128"/>
              </a:rPr>
              <a:t>hvor I selv skal lave billedredigering</a:t>
            </a:r>
          </a:p>
          <a:p>
            <a:pPr>
              <a:spcBef>
                <a:spcPts val="1200"/>
              </a:spcBef>
            </a:pPr>
            <a:r>
              <a:rPr lang="da-DK" altLang="da-DK" sz="2000" noProof="0" dirty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400"/>
              </a:spcBef>
            </a:pPr>
            <a:r>
              <a:rPr lang="da-DK" altLang="da-DK" sz="1800" noProof="0" dirty="0">
                <a:ea typeface="ＭＳ Ｐゴシック" charset="-128"/>
              </a:rPr>
              <a:t>Giver ofte meget elegante og</a:t>
            </a:r>
            <a:br>
              <a:rPr lang="da-DK" altLang="da-DK" sz="1800" noProof="0" dirty="0">
                <a:ea typeface="ＭＳ Ｐゴシック" charset="-128"/>
              </a:rPr>
            </a:br>
            <a:r>
              <a:rPr lang="da-DK" altLang="da-DK" sz="1800" noProof="0" dirty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charset="-128"/>
              </a:rPr>
              <a:t>Refaktorering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Vi vil omstrukturere MusicOrganizer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Et musiknummer repræsenteres nu ved hjælp af en Track klasse</a:t>
            </a:r>
            <a:br>
              <a:rPr lang="da-DK" altLang="da-DK" sz="1800" dirty="0">
                <a:ea typeface="ＭＳ Ｐゴシック" charset="-128"/>
              </a:rPr>
            </a:br>
            <a:r>
              <a:rPr lang="da-DK" altLang="da-DK" sz="1800" dirty="0">
                <a:ea typeface="ＭＳ Ｐゴシック" charset="-128"/>
              </a:rPr>
              <a:t>(i stedet for en tekststreng)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Det gør det muligt at lave mere præcise søgninger</a:t>
            </a:r>
          </a:p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charset="-128"/>
              </a:rPr>
              <a:t>Iterator typen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Endnu en måde at gennemløbe en objektsamling</a:t>
            </a:r>
          </a:p>
          <a:p>
            <a:endParaRPr lang="da-DK" altLang="da-DK" sz="2000" noProof="0" dirty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noProof="0" dirty="0">
              <a:ea typeface="ＭＳ Ｐゴシック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1196752"/>
            <a:ext cx="1584176" cy="20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00361"/>
            <a:ext cx="1512168" cy="19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7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>
                <a:ea typeface="ＭＳ Ｐゴシック" pitchFamily="34" charset="-128"/>
              </a:rPr>
              <a:t>Invert</a:t>
            </a:r>
            <a:r>
              <a:rPr lang="da-DK" altLang="da-DK" sz="3200" noProof="0" dirty="0">
                <a:ea typeface="ＭＳ Ｐゴシック" pitchFamily="34" charset="-128"/>
              </a:rPr>
              <a:t> (byt om på sort og hvid)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085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255 -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5719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>
                <a:ea typeface="ＭＳ Ｐゴシック" pitchFamily="34" charset="-128"/>
              </a:rPr>
              <a:t>Invert</a:t>
            </a:r>
            <a:r>
              <a:rPr lang="da-DK" altLang="da-DK" sz="3200" noProof="0" dirty="0">
                <a:ea typeface="ＭＳ Ｐゴシック" pitchFamily="34" charset="-128"/>
              </a:rPr>
              <a:t>, </a:t>
            </a:r>
            <a:r>
              <a:rPr lang="da-DK" altLang="da-DK" sz="3200" noProof="0" dirty="0" err="1">
                <a:ea typeface="ＭＳ Ｐゴシック" pitchFamily="34" charset="-128"/>
              </a:rPr>
              <a:t>Javakode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682430" y="1628800"/>
            <a:ext cx="4994026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255 –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699" name="Rectangle 28"/>
          <p:cNvSpPr>
            <a:spLocks noChangeArrowheads="1"/>
          </p:cNvSpPr>
          <p:nvPr/>
        </p:nvSpPr>
        <p:spPr bwMode="auto">
          <a:xfrm>
            <a:off x="4524706" y="2289407"/>
            <a:ext cx="3593799" cy="274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>
              <a:solidFill>
                <a:srgbClr val="0D1EF2"/>
              </a:solidFill>
            </a:endParaRPr>
          </a:p>
        </p:txBody>
      </p:sp>
      <p:sp>
        <p:nvSpPr>
          <p:cNvPr id="29700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663702" y="4149080"/>
            <a:ext cx="501275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(255 -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897820" y="3514537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7" name="AutoShape 35"/>
            <p:cNvCxnSpPr>
              <a:cxnSpLocks noChangeShapeType="1"/>
              <a:endCxn id="2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2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2" name="Group 31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4" name="AutoShape 30"/>
            <p:cNvCxnSpPr>
              <a:cxnSpLocks noChangeShapeType="1"/>
              <a:stCxn id="36" idx="2"/>
              <a:endCxn id="23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2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Andre billedoperationer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2800" y="1196752"/>
            <a:ext cx="7992888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defTabSz="2332038" eaLnBrk="1" hangingPunct="1">
              <a:spcBef>
                <a:spcPct val="20000"/>
              </a:spcBef>
              <a:buChar char="•"/>
              <a:defRPr/>
            </a:pPr>
            <a:r>
              <a:rPr lang="da-DK" altLang="da-DK" b="1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I den anden afleveringsopgave i uge 4 skal I implementere nedenstående billedoperationer</a:t>
            </a:r>
            <a:endParaRPr lang="da-DK" altLang="da-DK" sz="2400" b="1" dirty="0">
              <a:latin typeface="Courier New" pitchFamily="49" charset="0"/>
              <a:cs typeface="Courier New" pitchFamily="49" charset="0"/>
            </a:endParaRP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brighten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Gør billedet lidt lysere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darken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Gør billedet lidt mørkere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invert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Inverterer hver gråtone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blur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Erstatter hver pixel med gennemsnittet af naboerne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mirror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lodrette midterakse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  <a:ea typeface="ＭＳ Ｐゴシック" charset="-128"/>
              </a:rPr>
              <a:t>flip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vandrette midterakse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rotate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Roterer billedet 90 grader med uret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resize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Skalerer billedet, så størrelsen ændres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>
          <a:xfrm rot="21165640">
            <a:off x="6263135" y="5041970"/>
            <a:ext cx="144828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5573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Rekursive metoder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75490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Fakultets funktionen n! er defineret 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645024"/>
            <a:ext cx="4239640" cy="20335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n)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da-DK" sz="18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da-DK" sz="18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 = 1;</a:t>
            </a:r>
          </a:p>
          <a:p>
            <a:r>
              <a:rPr lang="nn-NO" sz="1800" b="1" dirty="0">
                <a:solidFill>
                  <a:srgbClr val="650033"/>
                </a:solidFill>
                <a:latin typeface="Courier New"/>
              </a:rPr>
              <a:t>  </a:t>
            </a:r>
            <a:r>
              <a:rPr lang="nn-NO" sz="1800" b="1" dirty="0">
                <a:solidFill>
                  <a:srgbClr val="7030A0"/>
                </a:solidFill>
                <a:latin typeface="Courier New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8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2; i</a:t>
            </a:r>
            <a:r>
              <a:rPr lang="nn-NO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n; i++) {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 *= i;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r>
              <a:rPr lang="da-DK" sz="1800" b="1" dirty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err="1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833351"/>
            <a:ext cx="567186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n! = 1 * 2 *...* (n-1) * n    for n ≥ 1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3212976"/>
            <a:ext cx="62606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Beregning ved hjælp af en for løkke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1600" y="2451155"/>
            <a:ext cx="424008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5! = 1 * 2 * 3 * 4 * 5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120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27712" y="2449095"/>
            <a:ext cx="121575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= 1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Fakultets funktionen </a:t>
            </a:r>
            <a:r>
              <a:rPr lang="da-DK" altLang="da-DK" sz="3200" noProof="0" dirty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6"/>
            <a:ext cx="69438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Fakultets funktionen kan også defineres</a:t>
            </a:r>
            <a:br>
              <a:rPr lang="da-DK" altLang="da-DK" sz="2000" kern="0" dirty="0"/>
            </a:br>
            <a:r>
              <a:rPr lang="da-DK" altLang="da-DK" sz="2000" kern="0" dirty="0"/>
              <a:t>rekursivt, dvs. ved hjælp af sig selv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068960"/>
            <a:ext cx="3951608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n)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da-DK" sz="1800" b="1" dirty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 == 1) {</a:t>
            </a:r>
            <a:r>
              <a:rPr lang="da-DK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1;</a:t>
            </a:r>
            <a:r>
              <a:rPr lang="da-DK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da-DK" sz="1800" b="1" dirty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faculty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(n-1) * n;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3603" y="1772816"/>
            <a:ext cx="4032448" cy="6485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= 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n! = (n-1)! * n   for n &gt; 1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636912"/>
            <a:ext cx="489253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Rekursiv metode til beregning af n!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671492" y="2849989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81795" y="2483223"/>
            <a:ext cx="1675905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62161" y="4681813"/>
            <a:ext cx="1675905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1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62161" y="3929150"/>
            <a:ext cx="1675905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23420" y="3206186"/>
            <a:ext cx="1675905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71492" y="4323641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6982495" y="4320512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668547" y="3572953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910487" y="2846860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910487" y="3569824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971332" y="4324171"/>
            <a:ext cx="293657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910487" y="3577333"/>
            <a:ext cx="1475564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1 * </a:t>
            </a:r>
            <a:r>
              <a:rPr lang="da-DK" sz="18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= 2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916058" y="2849990"/>
            <a:ext cx="1469993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2 * </a:t>
            </a:r>
            <a:r>
              <a:rPr lang="da-DK" sz="18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= 6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881820" y="2134554"/>
            <a:ext cx="1792263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6 * </a:t>
            </a:r>
            <a:r>
              <a:rPr lang="da-DK" sz="18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= 24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881820" y="2117986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671491" y="2146477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081794" y="1707703"/>
            <a:ext cx="1675905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6881819" y="1340768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90508" y="1340768"/>
            <a:ext cx="1656184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24 * </a:t>
            </a:r>
            <a:r>
              <a:rPr lang="da-DK" sz="18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= 120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79" b="10497"/>
          <a:stretch/>
        </p:blipFill>
        <p:spPr>
          <a:xfrm>
            <a:off x="5014533" y="5286214"/>
            <a:ext cx="3734572" cy="14850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9550" y="4472976"/>
            <a:ext cx="4968553" cy="21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  <a:tabLst>
                <a:tab pos="1619250" algn="l"/>
              </a:tabLst>
              <a:defRPr/>
            </a:pPr>
            <a:r>
              <a:rPr lang="da-DK" sz="2000" kern="0" dirty="0"/>
              <a:t>Hvad sker der, hvis metoden kaldes med en negativ parameterværdi?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Vi laver en "uendelig" sekvens af rekursive kald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Det kan datamaskinen ikke klare,</a:t>
            </a:r>
            <a:br>
              <a:rPr lang="da-DK" sz="1800" dirty="0">
                <a:solidFill>
                  <a:srgbClr val="002060"/>
                </a:solidFill>
              </a:rPr>
            </a:br>
            <a:r>
              <a:rPr lang="da-DK" sz="1800" dirty="0">
                <a:solidFill>
                  <a:srgbClr val="002060"/>
                </a:solidFill>
              </a:rPr>
              <a:t>idet den jo har begrænset</a:t>
            </a:r>
            <a:r>
              <a:rPr lang="da-DK" sz="2000" kern="0" dirty="0">
                <a:cs typeface="+mn-cs"/>
              </a:rPr>
              <a:t> lagerplads)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591478" y="5330134"/>
            <a:ext cx="1125205" cy="1313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063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Idéen bag </a:t>
            </a:r>
            <a:r>
              <a:rPr lang="da-DK" altLang="da-DK" sz="3200" dirty="0" err="1">
                <a:ea typeface="ＭＳ Ｐゴシック" pitchFamily="34" charset="-128"/>
              </a:rPr>
              <a:t>rekursion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280921" cy="56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Vi har en række problemer, der ”ligner hinanden”, men har forskellig ”størrelse”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F.eks. ligner beregningen af 5!, 4!, 3!, 2! og 1! hinanden, men har forskellige størrelse (nemlig 5, 4, 3, 2 og 1)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løser problemet for en given størrelse ved at bruge løsningen af et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mindre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problem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Typisk løses </a:t>
            </a:r>
            <a:r>
              <a:rPr lang="da-DK" altLang="da-DK" sz="1800" b="1" dirty="0">
                <a:solidFill>
                  <a:srgbClr val="002060"/>
                </a:solidFill>
              </a:rPr>
              <a:t>problem(n)</a:t>
            </a:r>
            <a:r>
              <a:rPr lang="da-DK" altLang="da-DK" sz="1800" dirty="0">
                <a:solidFill>
                  <a:srgbClr val="002060"/>
                </a:solidFill>
              </a:rPr>
              <a:t> ved hjælp af løsningen for </a:t>
            </a:r>
            <a:r>
              <a:rPr lang="da-DK" altLang="da-DK" sz="1800" b="1" dirty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 vores eksempel ved vi, at  </a:t>
            </a:r>
            <a:r>
              <a:rPr lang="da-DK" altLang="da-DK" sz="1800" b="1" dirty="0">
                <a:solidFill>
                  <a:srgbClr val="002060"/>
                </a:solidFill>
              </a:rPr>
              <a:t>n! = (n-1)! * n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Det betyder at </a:t>
            </a:r>
            <a:r>
              <a:rPr lang="da-DK" altLang="da-DK" sz="1800" b="1" dirty="0">
                <a:solidFill>
                  <a:srgbClr val="002060"/>
                </a:solidFill>
              </a:rPr>
              <a:t>n!</a:t>
            </a:r>
            <a:r>
              <a:rPr lang="da-DK" altLang="da-DK" sz="1800" dirty="0">
                <a:solidFill>
                  <a:srgbClr val="002060"/>
                </a:solidFill>
              </a:rPr>
              <a:t> kan løses/beregnes ved hjælp af </a:t>
            </a:r>
            <a:r>
              <a:rPr lang="da-DK" altLang="da-DK" sz="1800" b="1" dirty="0">
                <a:solidFill>
                  <a:srgbClr val="002060"/>
                </a:solidFill>
              </a:rPr>
              <a:t>(n-1)!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Sudoku løseren (fra første forelæsning) bruger også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rekursion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Hvert rekursivt kald placerer et ciffer (i første tomme felt), hvorefter det laver et nyt rekursivt kald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 dette tilfælde er problemets størrelse </a:t>
            </a:r>
            <a:r>
              <a:rPr lang="da-DK" altLang="da-DK" sz="1800" b="1" dirty="0">
                <a:solidFill>
                  <a:srgbClr val="008000"/>
                </a:solidFill>
              </a:rPr>
              <a:t>antallet af tomme</a:t>
            </a:r>
            <a:r>
              <a:rPr lang="da-DK" altLang="da-DK" sz="1800" dirty="0">
                <a:solidFill>
                  <a:srgbClr val="002060"/>
                </a:solidFill>
              </a:rPr>
              <a:t> felter (der endnu ikke har fået et ciffer)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Når der ikke er flere tomme felter </a:t>
            </a:r>
            <a:r>
              <a:rPr lang="da-DK" altLang="da-DK" sz="1800" b="1" dirty="0">
                <a:solidFill>
                  <a:srgbClr val="008000"/>
                </a:solidFill>
              </a:rPr>
              <a:t>stopper</a:t>
            </a:r>
            <a:r>
              <a:rPr lang="da-DK" altLang="da-DK" sz="1800" dirty="0">
                <a:solidFill>
                  <a:srgbClr val="002060"/>
                </a:solidFill>
              </a:rPr>
              <a:t> vi </a:t>
            </a:r>
            <a:r>
              <a:rPr lang="da-DK" altLang="da-DK" sz="1800" dirty="0" err="1">
                <a:solidFill>
                  <a:srgbClr val="002060"/>
                </a:solidFill>
              </a:rPr>
              <a:t>rekursionen</a:t>
            </a:r>
            <a:r>
              <a:rPr lang="da-DK" altLang="da-DK" sz="1800" dirty="0">
                <a:solidFill>
                  <a:srgbClr val="002060"/>
                </a:solidFill>
              </a:rPr>
              <a:t> og udskriver den fundne løsning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86248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Rekursion</a:t>
            </a:r>
            <a:r>
              <a:rPr lang="da-DK" altLang="da-DK" sz="3200" dirty="0">
                <a:ea typeface="ＭＳ Ｐゴシック" pitchFamily="34" charset="-128"/>
              </a:rPr>
              <a:t> ligner induktionsbeviser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136137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induktionsbeviser har vi også en række problemer, der ligner hinanden, men har forskellig "størrelse"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>
                <a:solidFill>
                  <a:srgbClr val="008000"/>
                </a:solidFill>
              </a:rPr>
              <a:t>induktionsbeviser</a:t>
            </a:r>
            <a:r>
              <a:rPr lang="da-DK" altLang="da-DK" sz="1800" dirty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>
                <a:solidFill>
                  <a:srgbClr val="008000"/>
                </a:solidFill>
              </a:rPr>
              <a:t>beviser</a:t>
            </a:r>
            <a:r>
              <a:rPr lang="da-DK" altLang="da-DK" sz="1800" dirty="0">
                <a:solidFill>
                  <a:srgbClr val="002060"/>
                </a:solidFill>
              </a:rPr>
              <a:t> </a:t>
            </a:r>
            <a:r>
              <a:rPr lang="da-DK" altLang="da-DK" sz="1800" b="1" dirty="0">
                <a:solidFill>
                  <a:srgbClr val="002060"/>
                </a:solidFill>
              </a:rPr>
              <a:t>problem(n)</a:t>
            </a:r>
            <a:r>
              <a:rPr lang="da-DK" altLang="da-DK" sz="1800" dirty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err="1">
                <a:solidFill>
                  <a:srgbClr val="008000"/>
                </a:solidFill>
              </a:rPr>
              <a:t>rekursion</a:t>
            </a:r>
            <a:r>
              <a:rPr lang="da-DK" altLang="da-DK" sz="1800" dirty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>
                <a:solidFill>
                  <a:srgbClr val="008000"/>
                </a:solidFill>
              </a:rPr>
              <a:t>løser/beregner</a:t>
            </a:r>
            <a:r>
              <a:rPr lang="da-DK" altLang="da-DK" sz="1800" dirty="0">
                <a:solidFill>
                  <a:srgbClr val="002060"/>
                </a:solidFill>
              </a:rPr>
              <a:t> </a:t>
            </a:r>
            <a:r>
              <a:rPr lang="da-DK" altLang="da-DK" sz="1800" b="1" dirty="0">
                <a:solidFill>
                  <a:srgbClr val="002060"/>
                </a:solidFill>
              </a:rPr>
              <a:t>problem(n)</a:t>
            </a:r>
            <a:r>
              <a:rPr lang="da-DK" altLang="da-DK" sz="1800" dirty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>
                <a:solidFill>
                  <a:srgbClr val="002060"/>
                </a:solidFill>
              </a:rPr>
              <a:t>problem(n-1)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Man kan bruge induktionsbeviser til at </a:t>
            </a:r>
            <a:r>
              <a:rPr lang="da-DK" altLang="da-DK" sz="1800" b="1" dirty="0">
                <a:solidFill>
                  <a:srgbClr val="008000"/>
                </a:solidFill>
              </a:rPr>
              <a:t>bevise</a:t>
            </a:r>
            <a:r>
              <a:rPr lang="da-DK" altLang="da-DK" sz="1800" dirty="0">
                <a:solidFill>
                  <a:srgbClr val="002060"/>
                </a:solidFill>
              </a:rPr>
              <a:t> at en rekursiv beregning er korrekt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4983" y="4797152"/>
            <a:ext cx="1461770" cy="15144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283968" y="4841229"/>
            <a:ext cx="1596390" cy="13811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1124" y="3645024"/>
            <a:ext cx="8443941" cy="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vil nu kigge på et par andre eksempler på rekursive beregninger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 næste forelæsning vil vi se på nogle rekursive metoder til at tegne komplekse figurer – og det skal I selv prøve i Skildpadde 2</a:t>
            </a:r>
          </a:p>
        </p:txBody>
      </p:sp>
    </p:spTree>
    <p:extLst>
      <p:ext uri="{BB962C8B-B14F-4D97-AF65-F5344CB8AC3E}">
        <p14:creationId xmlns:p14="http://schemas.microsoft.com/office/powerpoint/2010/main" val="2430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Fibonacci tallene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7549072" cy="7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Nedenstående talfølge, hvor hvert tal er lig summen af de to foregående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2314" y="3018013"/>
            <a:ext cx="4824536" cy="32030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fibonacciLoop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n)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solidFill>
                  <a:srgbClr val="7030A0"/>
                </a:solidFill>
                <a:latin typeface="Courier New"/>
              </a:rPr>
              <a:t>  if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(n == 1) {</a:t>
            </a:r>
            <a:r>
              <a:rPr lang="da-DK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0;</a:t>
            </a:r>
            <a:r>
              <a:rPr lang="da-DK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1;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nn-NO" sz="1600" b="1" dirty="0">
                <a:solidFill>
                  <a:srgbClr val="7030A0"/>
                </a:solidFill>
                <a:latin typeface="Courier New"/>
              </a:rPr>
              <a:t>  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6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3; i</a:t>
            </a:r>
            <a:r>
              <a:rPr lang="nn-NO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n; i++) {</a:t>
            </a:r>
          </a:p>
          <a:p>
            <a:pPr>
              <a:lnSpc>
                <a:spcPct val="90000"/>
              </a:lnSpc>
            </a:pP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+=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a-DK" sz="1600" b="1" dirty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>
              <a:lnSpc>
                <a:spcPct val="50000"/>
              </a:lnSpc>
            </a:pPr>
            <a:r>
              <a:rPr lang="da-DK" sz="16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712282"/>
            <a:ext cx="763284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89, 144, 233, …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5856" y="5530791"/>
            <a:ext cx="2520280" cy="5206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Lidt svært at gennemskue, hvad der sker i løkken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76349" y="3467507"/>
            <a:ext cx="2034921" cy="6591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= 89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second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83122" y="4142389"/>
            <a:ext cx="1332148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temp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813710" y="3772734"/>
            <a:ext cx="576064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233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70057" y="3451001"/>
            <a:ext cx="576064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144 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96086" y="3447060"/>
            <a:ext cx="460145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65232" y="3782340"/>
            <a:ext cx="460145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2085818"/>
            <a:ext cx="2363357" cy="702257"/>
            <a:chOff x="5232979" y="2048866"/>
            <a:chExt cx="2363357" cy="702257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 flipV="1">
              <a:off x="6371247" y="2048866"/>
              <a:ext cx="88" cy="38135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5232979" y="2415134"/>
              <a:ext cx="2363357" cy="3359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ts val="18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da-DK" sz="1600" b="1" dirty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               </a:t>
              </a:r>
              <a:r>
                <a:rPr lang="da-DK" sz="1600" b="1" dirty="0" err="1">
                  <a:solidFill>
                    <a:srgbClr val="008000"/>
                  </a:solidFill>
                  <a:latin typeface="+mn-lt"/>
                  <a:ea typeface="ＭＳ Ｐゴシック" charset="0"/>
                </a:rPr>
                <a:t>first</a:t>
              </a:r>
              <a:r>
                <a:rPr lang="da-DK" sz="1600" b="1" dirty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    </a:t>
              </a:r>
              <a:r>
                <a:rPr lang="da-DK" sz="1600" b="1" dirty="0" err="1">
                  <a:solidFill>
                    <a:srgbClr val="008000"/>
                  </a:solidFill>
                  <a:latin typeface="+mn-lt"/>
                  <a:ea typeface="ＭＳ Ｐゴシック" charset="0"/>
                </a:rPr>
                <a:t>second</a:t>
              </a:r>
              <a:endPara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7069297" y="2052857"/>
              <a:ext cx="88" cy="38135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432362"/>
            <a:ext cx="496486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Beregning ved hjælp af en for løkke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74711" y="2106022"/>
            <a:ext cx="2363357" cy="698266"/>
            <a:chOff x="5874711" y="2096275"/>
            <a:chExt cx="2363357" cy="698266"/>
          </a:xfrm>
        </p:grpSpPr>
        <p:grpSp>
          <p:nvGrpSpPr>
            <p:cNvPr id="23" name="Group 22"/>
            <p:cNvGrpSpPr/>
            <p:nvPr/>
          </p:nvGrpSpPr>
          <p:grpSpPr>
            <a:xfrm>
              <a:off x="5874711" y="2096275"/>
              <a:ext cx="2363357" cy="698266"/>
              <a:chOff x="5232979" y="2052857"/>
              <a:chExt cx="2363357" cy="698266"/>
            </a:xfrm>
          </p:grpSpPr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5232979" y="2415134"/>
                <a:ext cx="2363357" cy="3359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ts val="18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da-DK" sz="1600" b="1" dirty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               </a:t>
                </a:r>
                <a:r>
                  <a:rPr lang="da-DK" sz="1600" b="1" dirty="0" err="1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first</a:t>
                </a:r>
                <a:r>
                  <a:rPr lang="da-DK" sz="1600" b="1" dirty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    </a:t>
                </a:r>
                <a:r>
                  <a:rPr lang="da-DK" sz="1600" b="1" dirty="0" err="1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second</a:t>
                </a:r>
                <a:endParaRPr lang="da-DK" sz="1600" b="1" dirty="0">
                  <a:solidFill>
                    <a:srgbClr val="008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7069297" y="2052857"/>
                <a:ext cx="88" cy="38135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 sz="1800"/>
              </a:p>
            </p:txBody>
          </p:sp>
        </p:grp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5995483" y="2109460"/>
              <a:ext cx="812533" cy="335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ts val="18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da-DK" sz="1600" b="1" dirty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4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Fibonacci funktionen </a:t>
            </a:r>
            <a:r>
              <a:rPr lang="da-DK" altLang="da-DK" sz="3200" noProof="0" dirty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4873" y="1063329"/>
            <a:ext cx="3117835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Rekursiv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6589" y="2924387"/>
            <a:ext cx="5900931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650033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n)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da-DK" sz="1800" b="1" dirty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 == 1) {</a:t>
            </a:r>
            <a:r>
              <a:rPr lang="da-DK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0;</a:t>
            </a:r>
            <a:r>
              <a:rPr lang="da-DK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da-DK" sz="1800" b="1" dirty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 == 2) {</a:t>
            </a:r>
            <a:r>
              <a:rPr lang="da-DK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1;</a:t>
            </a:r>
            <a:r>
              <a:rPr lang="da-DK" sz="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da-DK" sz="1800" b="1" dirty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(n-2) +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(n-1);</a:t>
            </a:r>
          </a:p>
          <a:p>
            <a:pPr>
              <a:lnSpc>
                <a:spcPct val="60000"/>
              </a:lnSpc>
            </a:pPr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53836" y="1435153"/>
            <a:ext cx="5850412" cy="92551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fib(1) = 0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fib(2) = 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fib(n) = fib(n-2) + fib(n-1)   for n ≥ 3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4873" y="2568290"/>
            <a:ext cx="311783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Rekursiv beregning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9052" y="4476749"/>
            <a:ext cx="4129971" cy="7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err="1"/>
              <a:t>Rekursion</a:t>
            </a:r>
            <a:r>
              <a:rPr lang="da-DK" altLang="da-DK" sz="2000" kern="0" dirty="0"/>
              <a:t> er utroligt nyttigt og anvendes meget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Sommetider kan det dog give ineffektive løsninger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282248" y="4752851"/>
            <a:ext cx="204026" cy="3192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18121" y="4443165"/>
            <a:ext cx="1675905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(5)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39061" y="5020481"/>
            <a:ext cx="1886311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(3)   +   </a:t>
            </a:r>
            <a:r>
              <a:rPr lang="da-DK" sz="1600" b="1" dirty="0" err="1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>
                <a:solidFill>
                  <a:srgbClr val="008000"/>
                </a:solidFill>
                <a:ea typeface="ＭＳ Ｐゴシック" charset="0"/>
              </a:rPr>
              <a:t>(4)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982217" y="5713910"/>
            <a:ext cx="2016224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(2)   +   </a:t>
            </a:r>
            <a:r>
              <a:rPr lang="da-DK" sz="1600" b="1" dirty="0" err="1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>
                <a:solidFill>
                  <a:srgbClr val="008000"/>
                </a:solidFill>
                <a:ea typeface="ＭＳ Ｐゴシック" charset="0"/>
              </a:rPr>
              <a:t>(3)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967967" y="5713910"/>
            <a:ext cx="1942242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524025" y="4797034"/>
            <a:ext cx="216023" cy="27508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504397" y="5366315"/>
            <a:ext cx="677870" cy="3517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06153" y="5341734"/>
            <a:ext cx="0" cy="3796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852982" y="5361389"/>
            <a:ext cx="495413" cy="3450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443393" y="5365213"/>
            <a:ext cx="727" cy="35321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633098" y="6072394"/>
            <a:ext cx="251270" cy="3329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990329" y="6071409"/>
            <a:ext cx="288032" cy="3339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516216" y="6405379"/>
            <a:ext cx="2016224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990329" y="4618650"/>
            <a:ext cx="1881662" cy="7545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Samme værdi beregnes mange gange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352814" y="3126638"/>
            <a:ext cx="345587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dette tilfælde løses problem(n) ved hjælp af problem(n-2) og problem(n-1)</a:t>
            </a:r>
          </a:p>
        </p:txBody>
      </p:sp>
    </p:spTree>
    <p:extLst>
      <p:ext uri="{BB962C8B-B14F-4D97-AF65-F5344CB8AC3E}">
        <p14:creationId xmlns:p14="http://schemas.microsoft.com/office/powerpoint/2010/main" val="18728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Palindrom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1098" y="1052736"/>
            <a:ext cx="83413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Nedenstående metode tjekker om parameteren er et palindrom, dvs. ens forfra og bagfra (fx "kik", "</a:t>
            </a:r>
            <a:r>
              <a:rPr lang="da-DK" altLang="da-DK" sz="2000" kern="0" dirty="0" err="1"/>
              <a:t>anna</a:t>
            </a:r>
            <a:r>
              <a:rPr lang="da-DK" altLang="da-DK" sz="2000" kern="0" dirty="0"/>
              <a:t>", "!" og "")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Den bruger tre metoder fra String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length</a:t>
            </a:r>
            <a:r>
              <a:rPr lang="da-DK" altLang="da-DK" sz="1800" b="1" kern="0" dirty="0">
                <a:solidFill>
                  <a:srgbClr val="008000"/>
                </a:solidFill>
              </a:rPr>
              <a:t>()</a:t>
            </a:r>
            <a:r>
              <a:rPr lang="da-DK" altLang="da-DK" sz="1800" kern="0" dirty="0"/>
              <a:t> returnerer længden af strengen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charAt</a:t>
            </a:r>
            <a:r>
              <a:rPr lang="da-DK" altLang="da-DK" sz="1800" b="1" kern="0" dirty="0">
                <a:solidFill>
                  <a:srgbClr val="008000"/>
                </a:solidFill>
              </a:rPr>
              <a:t>(int i)</a:t>
            </a:r>
            <a:r>
              <a:rPr lang="da-DK" altLang="da-DK" sz="1800" kern="0" dirty="0"/>
              <a:t> returnerer det tegn (af typen char), der er på pladsen </a:t>
            </a:r>
            <a:r>
              <a:rPr lang="da-DK" altLang="da-DK" sz="1800" kern="0" dirty="0" err="1"/>
              <a:t>index</a:t>
            </a:r>
            <a:r>
              <a:rPr lang="da-DK" altLang="da-DK" sz="1800" kern="0" dirty="0"/>
              <a:t> 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substring</a:t>
            </a:r>
            <a:r>
              <a:rPr lang="da-DK" altLang="da-DK" sz="1800" b="1" kern="0" dirty="0">
                <a:solidFill>
                  <a:srgbClr val="008000"/>
                </a:solidFill>
              </a:rPr>
              <a:t>(int i1, int i2)</a:t>
            </a:r>
            <a:r>
              <a:rPr lang="da-DK" altLang="da-DK" sz="1800" kern="0" dirty="0"/>
              <a:t> returnerer den delstreng, der starter i i1 og slutter i i2</a:t>
            </a:r>
            <a:r>
              <a:rPr lang="da-DK" altLang="da-DK" sz="800" kern="0" dirty="0"/>
              <a:t> </a:t>
            </a:r>
            <a:r>
              <a:rPr lang="da-DK" altLang="da-DK" sz="1800" kern="0" dirty="0">
                <a:latin typeface="Arial"/>
                <a:cs typeface="Arial"/>
              </a:rPr>
              <a:t>–</a:t>
            </a:r>
            <a:r>
              <a:rPr lang="da-DK" altLang="da-DK" sz="800" kern="0" dirty="0">
                <a:latin typeface="Arial"/>
                <a:cs typeface="Arial"/>
              </a:rPr>
              <a:t> </a:t>
            </a:r>
            <a:r>
              <a:rPr lang="da-DK" altLang="da-DK" sz="1800" kern="0" dirty="0"/>
              <a:t>1</a:t>
            </a:r>
            <a:endParaRPr lang="da-DK" altLang="da-DK" sz="14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31640" y="3284984"/>
            <a:ext cx="6408712" cy="34739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boolean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palindrome(String s)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length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s.length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(length &lt;= 1) {</a:t>
            </a:r>
            <a:r>
              <a:rPr lang="en-US" sz="8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;</a:t>
            </a:r>
            <a:r>
              <a:rPr lang="en-US" sz="8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} 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// Divide string.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first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(0);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last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(length-1);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String middle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s.substring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(1,</a:t>
            </a:r>
            <a:r>
              <a:rPr lang="en-US" sz="8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length-1);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(first != last)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;</a:t>
            </a:r>
            <a:endParaRPr lang="en-US" sz="1600" b="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 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7030A0"/>
                </a:solidFill>
                <a:latin typeface="Courier New"/>
              </a:rPr>
              <a:t>else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palindrome(middle); 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// Recursive call.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204409" y="5447092"/>
            <a:ext cx="206457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5278" y="2022022"/>
            <a:ext cx="1264151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 API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156177" y="3761467"/>
            <a:ext cx="285257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>
                <a:solidFill>
                  <a:srgbClr val="0000FF"/>
                </a:solidFill>
              </a:rPr>
              <a:t>I dette tilfælde løses problem(n) </a:t>
            </a:r>
            <a:r>
              <a:rPr lang="da-DK" altLang="da-DK" sz="1400" b="1" dirty="0">
                <a:solidFill>
                  <a:srgbClr val="0000FF"/>
                </a:solidFill>
              </a:rPr>
              <a:t>ved hjælp af problem(n-2), hvor n er teststrengens længde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68391" y="1746899"/>
            <a:ext cx="324036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>
                <a:solidFill>
                  <a:srgbClr val="0000FF"/>
                </a:solidFill>
              </a:rPr>
              <a:t>Et String objekt består af et antal tegn (</a:t>
            </a:r>
            <a:r>
              <a:rPr lang="da-DK" altLang="da-DK" sz="1400" b="1" spc="-40" dirty="0" err="1">
                <a:solidFill>
                  <a:srgbClr val="0000FF"/>
                </a:solidFill>
              </a:rPr>
              <a:t>char</a:t>
            </a:r>
            <a:r>
              <a:rPr lang="da-DK" altLang="da-DK" sz="1400" b="1" spc="-40" dirty="0">
                <a:solidFill>
                  <a:srgbClr val="0000FF"/>
                </a:solidFill>
              </a:rPr>
              <a:t>) </a:t>
            </a:r>
            <a:r>
              <a:rPr lang="da-DK" altLang="da-DK" sz="1400" b="1" spc="-40" dirty="0" err="1">
                <a:solidFill>
                  <a:srgbClr val="0000FF"/>
                </a:solidFill>
              </a:rPr>
              <a:t>indexeret</a:t>
            </a:r>
            <a:r>
              <a:rPr lang="da-DK" altLang="da-DK" sz="1400" b="1" spc="-40" dirty="0">
                <a:solidFill>
                  <a:srgbClr val="0000FF"/>
                </a:solidFill>
              </a:rPr>
              <a:t> fra 0 til </a:t>
            </a:r>
            <a:r>
              <a:rPr lang="da-DK" altLang="da-DK" sz="1400" b="1" spc="-40" dirty="0" err="1">
                <a:solidFill>
                  <a:srgbClr val="0000FF"/>
                </a:solidFill>
              </a:rPr>
              <a:t>lenght</a:t>
            </a:r>
            <a:r>
              <a:rPr lang="da-DK" altLang="da-DK" sz="1400" b="1" spc="-40" dirty="0">
                <a:solidFill>
                  <a:srgbClr val="0000FF"/>
                </a:solidFill>
              </a:rPr>
              <a:t>()-1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283803" y="5441053"/>
            <a:ext cx="2744563" cy="122373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4285217" y="5446205"/>
            <a:ext cx="171760" cy="11155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6861810" y="5440966"/>
            <a:ext cx="179775" cy="1178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90529" y="5128770"/>
            <a:ext cx="361135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41060" y="5114330"/>
            <a:ext cx="980260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length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-1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03913" y="5778310"/>
            <a:ext cx="720080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364410" y="5579889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85188" y="5752116"/>
            <a:ext cx="720080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last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945685" y="5553695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083157" y="5778310"/>
            <a:ext cx="1237782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middle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5640760" y="5570364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29870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052736"/>
            <a:ext cx="3375288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>
                <a:ea typeface="ＭＳ Ｐゴシック" charset="-128"/>
              </a:rPr>
              <a:t>Programmering</a:t>
            </a:r>
          </a:p>
          <a:p>
            <a:pPr lvl="1" eaLnBrk="1" hangingPunct="1"/>
            <a:r>
              <a:rPr lang="da-DK" altLang="da-DK" sz="1800" noProof="0" dirty="0">
                <a:ea typeface="ＭＳ Ｐゴシック" charset="-128"/>
              </a:rPr>
              <a:t>Anderledes</a:t>
            </a:r>
          </a:p>
          <a:p>
            <a:pPr lvl="1" eaLnBrk="1" hangingPunct="1"/>
            <a:r>
              <a:rPr lang="da-DK" altLang="da-DK" sz="1800" noProof="0" dirty="0">
                <a:ea typeface="ＭＳ Ｐゴシック" charset="-128"/>
              </a:rPr>
              <a:t>Ny tankegang</a:t>
            </a:r>
          </a:p>
          <a:p>
            <a:pPr lvl="4" eaLnBrk="1" hangingPunct="1"/>
            <a:endParaRPr lang="da-DK" altLang="da-DK" sz="1000" noProof="0" dirty="0">
              <a:latin typeface="Times New Roman" charset="0"/>
              <a:ea typeface="ＭＳ Ｐゴシック" charset="-128"/>
            </a:endParaRPr>
          </a:p>
          <a:p>
            <a:pPr eaLnBrk="1" hangingPunct="1">
              <a:spcBef>
                <a:spcPts val="0"/>
              </a:spcBef>
            </a:pPr>
            <a:r>
              <a:rPr lang="da-DK" altLang="da-DK" sz="2000" noProof="0" dirty="0">
                <a:ea typeface="ＭＳ Ｐゴシック" charset="-128"/>
              </a:rPr>
              <a:t>Faser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>
                <a:ea typeface="ＭＳ Ｐゴシック" charset="-128"/>
              </a:rPr>
              <a:t>Motivation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>
                <a:ea typeface="ＭＳ Ｐゴシック" charset="-128"/>
              </a:rPr>
              <a:t>Begejstring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>
                <a:ea typeface="ＭＳ Ｐゴシック" charset="-128"/>
              </a:rPr>
              <a:t>Tvivl?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>
                <a:ea typeface="ＭＳ Ｐゴシック" charset="-128"/>
              </a:rPr>
              <a:t>Frustration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>
                <a:ea typeface="ＭＳ Ｐゴシック" charset="-128"/>
              </a:rPr>
              <a:t>Eksistentiel krise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>
                <a:ea typeface="ＭＳ Ｐゴシック" charset="-128"/>
              </a:rPr>
              <a:t>Heureka!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>
                <a:ea typeface="ＭＳ Ｐゴシック" charset="-128"/>
              </a:rPr>
              <a:t>Fascination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>
                <a:ea typeface="ＭＳ Ｐゴシック" charset="-128"/>
              </a:rPr>
              <a:t>Indsigt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>
                <a:ea typeface="ＭＳ Ｐゴシック" charset="-128"/>
              </a:rPr>
              <a:t>Magt over teknologien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29340" y="2055160"/>
            <a:ext cx="5286060" cy="4068762"/>
            <a:chOff x="3629340" y="2055160"/>
            <a:chExt cx="5286060" cy="4068762"/>
          </a:xfrm>
        </p:grpSpPr>
        <p:grpSp>
          <p:nvGrpSpPr>
            <p:cNvPr id="16388" name="Group 13"/>
            <p:cNvGrpSpPr>
              <a:grpSpLocks/>
            </p:cNvGrpSpPr>
            <p:nvPr/>
          </p:nvGrpSpPr>
          <p:grpSpPr bwMode="auto">
            <a:xfrm>
              <a:off x="3629340" y="2055160"/>
              <a:ext cx="5286060" cy="4068762"/>
              <a:chOff x="4873406" y="1341438"/>
              <a:chExt cx="3660994" cy="2305050"/>
            </a:xfrm>
          </p:grpSpPr>
          <p:sp>
            <p:nvSpPr>
              <p:cNvPr id="16394" name="Line 6"/>
              <p:cNvSpPr>
                <a:spLocks noChangeShapeType="1"/>
              </p:cNvSpPr>
              <p:nvPr/>
            </p:nvSpPr>
            <p:spPr bwMode="auto">
              <a:xfrm>
                <a:off x="5292725" y="3357563"/>
                <a:ext cx="2879725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5" name="Line 7"/>
              <p:cNvSpPr>
                <a:spLocks noChangeShapeType="1"/>
              </p:cNvSpPr>
              <p:nvPr/>
            </p:nvSpPr>
            <p:spPr bwMode="auto">
              <a:xfrm flipH="1" flipV="1">
                <a:off x="5292725" y="1557338"/>
                <a:ext cx="1588" cy="1801812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6" name="Text Box 27"/>
              <p:cNvSpPr txBox="1">
                <a:spLocks noChangeArrowheads="1"/>
              </p:cNvSpPr>
              <p:nvPr/>
            </p:nvSpPr>
            <p:spPr bwMode="auto">
              <a:xfrm>
                <a:off x="8102600" y="33416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Tid</a:t>
                </a:r>
              </a:p>
            </p:txBody>
          </p:sp>
          <p:sp>
            <p:nvSpPr>
              <p:cNvPr id="16397" name="Text Box 28"/>
              <p:cNvSpPr txBox="1">
                <a:spLocks noChangeArrowheads="1"/>
              </p:cNvSpPr>
              <p:nvPr/>
            </p:nvSpPr>
            <p:spPr bwMode="auto">
              <a:xfrm>
                <a:off x="4873406" y="1341438"/>
                <a:ext cx="1073151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Begejstring</a:t>
                </a:r>
              </a:p>
            </p:txBody>
          </p:sp>
          <p:sp>
            <p:nvSpPr>
              <p:cNvPr id="16398" name="Line 29"/>
              <p:cNvSpPr>
                <a:spLocks noChangeShapeType="1"/>
              </p:cNvSpPr>
              <p:nvPr/>
            </p:nvSpPr>
            <p:spPr bwMode="auto">
              <a:xfrm flipV="1">
                <a:off x="7237413" y="1701800"/>
                <a:ext cx="0" cy="165735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9" name="Freeform 42"/>
              <p:cNvSpPr>
                <a:spLocks/>
              </p:cNvSpPr>
              <p:nvPr/>
            </p:nvSpPr>
            <p:spPr bwMode="auto">
              <a:xfrm>
                <a:off x="5292725" y="1689100"/>
                <a:ext cx="2663825" cy="1597025"/>
              </a:xfrm>
              <a:custGeom>
                <a:avLst/>
                <a:gdLst>
                  <a:gd name="T0" fmla="*/ 0 w 1678"/>
                  <a:gd name="T1" fmla="*/ 2147483647 h 1006"/>
                  <a:gd name="T2" fmla="*/ 2147483647 w 1678"/>
                  <a:gd name="T3" fmla="*/ 2147483647 h 1006"/>
                  <a:gd name="T4" fmla="*/ 2147483647 w 1678"/>
                  <a:gd name="T5" fmla="*/ 2147483647 h 1006"/>
                  <a:gd name="T6" fmla="*/ 2147483647 w 1678"/>
                  <a:gd name="T7" fmla="*/ 2147483647 h 1006"/>
                  <a:gd name="T8" fmla="*/ 2147483647 w 1678"/>
                  <a:gd name="T9" fmla="*/ 2147483647 h 1006"/>
                  <a:gd name="T10" fmla="*/ 2147483647 w 1678"/>
                  <a:gd name="T11" fmla="*/ 2147483647 h 1006"/>
                  <a:gd name="T12" fmla="*/ 2147483647 w 1678"/>
                  <a:gd name="T13" fmla="*/ 2147483647 h 1006"/>
                  <a:gd name="T14" fmla="*/ 2147483647 w 1678"/>
                  <a:gd name="T15" fmla="*/ 0 h 10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78"/>
                  <a:gd name="T25" fmla="*/ 0 h 1006"/>
                  <a:gd name="T26" fmla="*/ 1678 w 1678"/>
                  <a:gd name="T27" fmla="*/ 1006 h 10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78" h="1006">
                    <a:moveTo>
                      <a:pt x="0" y="681"/>
                    </a:moveTo>
                    <a:cubicBezTo>
                      <a:pt x="64" y="601"/>
                      <a:pt x="128" y="522"/>
                      <a:pt x="181" y="499"/>
                    </a:cubicBezTo>
                    <a:cubicBezTo>
                      <a:pt x="234" y="476"/>
                      <a:pt x="257" y="469"/>
                      <a:pt x="317" y="545"/>
                    </a:cubicBezTo>
                    <a:cubicBezTo>
                      <a:pt x="377" y="621"/>
                      <a:pt x="476" y="900"/>
                      <a:pt x="544" y="953"/>
                    </a:cubicBezTo>
                    <a:cubicBezTo>
                      <a:pt x="612" y="1006"/>
                      <a:pt x="666" y="960"/>
                      <a:pt x="726" y="862"/>
                    </a:cubicBezTo>
                    <a:cubicBezTo>
                      <a:pt x="786" y="764"/>
                      <a:pt x="816" y="492"/>
                      <a:pt x="907" y="363"/>
                    </a:cubicBezTo>
                    <a:cubicBezTo>
                      <a:pt x="998" y="234"/>
                      <a:pt x="1142" y="151"/>
                      <a:pt x="1270" y="91"/>
                    </a:cubicBezTo>
                    <a:cubicBezTo>
                      <a:pt x="1398" y="31"/>
                      <a:pt x="1538" y="15"/>
                      <a:pt x="1678" y="0"/>
                    </a:cubicBezTo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629340" y="2068593"/>
              <a:ext cx="116106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400" b="0" i="1" dirty="0"/>
                <a:t>Humør</a:t>
              </a: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charset="-128"/>
              </a:rPr>
              <a:t>Om programmering</a:t>
            </a: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35167" y="3714417"/>
            <a:ext cx="851173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 rot="16200000">
            <a:off x="5191691" y="5885975"/>
            <a:ext cx="914400" cy="4255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2520" y="6400800"/>
            <a:ext cx="754808" cy="457200"/>
          </a:xfr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25866" y="5625381"/>
            <a:ext cx="609421" cy="9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767" y="3631098"/>
            <a:ext cx="923040" cy="5458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6462" y="1136055"/>
            <a:ext cx="4767985" cy="492745"/>
            <a:chOff x="3836462" y="1136055"/>
            <a:chExt cx="4767985" cy="492745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836462" y="1136055"/>
              <a:ext cx="4767985" cy="492745"/>
            </a:xfrm>
            <a:prstGeom prst="roundRect">
              <a:avLst/>
            </a:prstGeom>
            <a:solidFill>
              <a:srgbClr val="CCECFF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a-DK" sz="1600">
                <a:latin typeface="Arial" pitchFamily="-106" charset="0"/>
                <a:ea typeface="+mn-e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36463" y="1215140"/>
              <a:ext cx="47679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a-DK" sz="1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C0"/>
                  </a:solidFill>
                  <a:latin typeface="Arial" pitchFamily="-106" charset="0"/>
                  <a:ea typeface="+mn-ea"/>
                </a:rPr>
                <a:t>Fortvivl ikke -- Tingene ændrer sig hurtigt</a:t>
              </a: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5494993"/>
            <a:ext cx="8064896" cy="104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charset="-128"/>
              </a:rPr>
              <a:t>Hurra!</a:t>
            </a:r>
          </a:p>
          <a:p>
            <a:pPr lvl="1" eaLnBrk="1" hangingPunct="1">
              <a:defRPr/>
            </a:pPr>
            <a:r>
              <a:rPr lang="da-DK" altLang="da-DK" sz="1800" dirty="0"/>
              <a:t>Programmering er </a:t>
            </a:r>
            <a:r>
              <a:rPr lang="da-DK" altLang="da-DK" sz="1800" b="1" dirty="0">
                <a:solidFill>
                  <a:srgbClr val="008000"/>
                </a:solidFill>
              </a:rPr>
              <a:t>sjovt</a:t>
            </a:r>
            <a:r>
              <a:rPr lang="da-DK" altLang="da-DK" sz="1800" dirty="0">
                <a:solidFill>
                  <a:srgbClr val="008000"/>
                </a:solidFill>
              </a:rPr>
              <a:t> </a:t>
            </a:r>
            <a:r>
              <a:rPr lang="da-DK" altLang="da-DK" sz="1800" dirty="0"/>
              <a:t>og  </a:t>
            </a:r>
            <a:r>
              <a:rPr lang="da-DK" altLang="da-DK" sz="1800" b="1" dirty="0">
                <a:solidFill>
                  <a:srgbClr val="008000"/>
                </a:solidFill>
              </a:rPr>
              <a:t>stærkt vanedannende</a:t>
            </a:r>
          </a:p>
          <a:p>
            <a:pPr lvl="1" eaLnBrk="1" hangingPunct="1">
              <a:defRPr/>
            </a:pPr>
            <a:r>
              <a:rPr lang="da-DK" altLang="da-DK" sz="1800" dirty="0"/>
              <a:t>Når man først kommer godt i gang, kan det være svært at stoppe igen</a:t>
            </a:r>
          </a:p>
          <a:p>
            <a:pPr lvl="4" eaLnBrk="1" hangingPunct="1"/>
            <a:endParaRPr lang="da-DK" altLang="da-DK" sz="1000" kern="0" dirty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00104 0.1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2269 L 0.04097 -0.1037 C 0.05035 -0.12986 0.06979 -0.1669 0.09045 -0.20162 C 0.11389 -0.2412 0.13715 -0.27176 0.15434 -0.28866 L 0.23854 -0.37847 " pathEditMode="relative" rAng="18540000" ptsTypes="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" grpId="0" animBg="1"/>
      <p:bldP spid="20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err="1">
                <a:ea typeface="ＭＳ Ｐゴシック" pitchFamily="34" charset="-128"/>
                <a:cs typeface="Arial"/>
              </a:rPr>
              <a:t>Refaktorering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af </a:t>
            </a:r>
            <a:r>
              <a:rPr lang="da-DK" altLang="da-DK" sz="3200" noProof="0" dirty="0">
                <a:ea typeface="ＭＳ Ｐゴシック" pitchFamily="34" charset="-128"/>
              </a:rPr>
              <a:t>MusicOrganizer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45030" y="2629282"/>
            <a:ext cx="4830887" cy="3371468"/>
            <a:chOff x="3419871" y="3309160"/>
            <a:chExt cx="4830887" cy="3226932"/>
          </a:xfrm>
        </p:grpSpPr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3426221" y="3309160"/>
              <a:ext cx="4824537" cy="3226932"/>
              <a:chOff x="1060189" y="4204388"/>
              <a:chExt cx="2139807" cy="2665633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1060189" y="4204388"/>
                <a:ext cx="2139807" cy="370418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err="1"/>
                  <a:t>Track</a:t>
                </a:r>
                <a:endParaRPr lang="da-DK" altLang="da-DK" sz="1600" dirty="0"/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1060189" y="4494754"/>
                <a:ext cx="2139807" cy="2375267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62000"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artist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</a:t>
                </a:r>
                <a:endPara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getArtist</a:t>
                </a: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getTitle</a:t>
                </a: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getYear</a:t>
                </a: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toString()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da-DK" altLang="da-DK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setDetails</a:t>
                </a:r>
                <a:r>
                  <a:rPr lang="da-DK" altLang="da-DK" sz="1600" spc="-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(String a, String t, int y)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 bwMode="auto">
            <a:xfrm>
              <a:off x="3419871" y="4843271"/>
              <a:ext cx="482453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57808" y="1038116"/>
            <a:ext cx="8604448" cy="151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I første version af MusicOrganizer har vi repræsenteret et musiknummer ved hjælp af en tekststreng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Nu vil vi indføre en klasse Track som modellerer musiknumre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På den måde kan vi bedre skelne mellem de enkelte elementer, f.eks. navnet på artisten og navnet på musiknummeret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905822" y="3548351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67544" y="3355425"/>
            <a:ext cx="145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FF0000"/>
                </a:solidFill>
              </a:rPr>
              <a:t>Feltvariabler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451782" y="3045386"/>
            <a:ext cx="1968822" cy="10321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53109" y="4229956"/>
            <a:ext cx="2316600" cy="777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2034287" y="4689620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467545" y="4365104"/>
            <a:ext cx="1584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>
                <a:solidFill>
                  <a:srgbClr val="FF0000"/>
                </a:solidFill>
              </a:rPr>
              <a:t>Accessor</a:t>
            </a:r>
            <a:r>
              <a:rPr lang="da-DK" altLang="da-DK" sz="1600" b="1" dirty="0">
                <a:solidFill>
                  <a:srgbClr val="FF0000"/>
                </a:solidFill>
              </a:rPr>
              <a:t> metoder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455123" y="5128619"/>
            <a:ext cx="2322823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439665" y="5567729"/>
            <a:ext cx="4364789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2014163" y="5690499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00885" y="5517232"/>
            <a:ext cx="1757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>
                <a:solidFill>
                  <a:srgbClr val="FF0000"/>
                </a:solidFill>
              </a:rPr>
              <a:t>Mutator</a:t>
            </a:r>
            <a:r>
              <a:rPr lang="da-DK" altLang="da-DK" sz="1600" b="1" dirty="0">
                <a:solidFill>
                  <a:srgbClr val="FF0000"/>
                </a:solidFill>
              </a:rPr>
              <a:t> metode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860032" y="4340768"/>
            <a:ext cx="1656930" cy="988704"/>
            <a:chOff x="4716581" y="4785619"/>
            <a:chExt cx="1656930" cy="98870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4716581" y="5318302"/>
              <a:ext cx="1656930" cy="4560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6373511" y="4785619"/>
              <a:ext cx="0" cy="53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310426" y="3735323"/>
            <a:ext cx="3455876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err="1">
                <a:solidFill>
                  <a:srgbClr val="0000FF"/>
                </a:solidFill>
              </a:rPr>
              <a:t>Track</a:t>
            </a:r>
            <a:r>
              <a:rPr lang="da-DK" altLang="da-DK" sz="1400" b="1" dirty="0">
                <a:solidFill>
                  <a:srgbClr val="0000FF"/>
                </a:solidFill>
              </a:rPr>
              <a:t> klassens ansvar at kunne generere en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repræsentation af objektets tilstand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RESPONSIBILITY DRIVEN DESIGN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027799" y="4841208"/>
            <a:ext cx="331465" cy="433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345030" y="6151843"/>
            <a:ext cx="538649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Nu vil </a:t>
            </a:r>
            <a:r>
              <a:rPr lang="da-DK" altLang="da-DK" sz="1400" b="1" dirty="0" err="1">
                <a:solidFill>
                  <a:srgbClr val="0000FF"/>
                </a:solidFill>
              </a:rPr>
              <a:t>MusicOrganizer</a:t>
            </a:r>
            <a:r>
              <a:rPr lang="da-DK" altLang="da-DK" sz="1400" b="1" dirty="0">
                <a:solidFill>
                  <a:srgbClr val="0000FF"/>
                </a:solidFill>
              </a:rPr>
              <a:t> klassen have en feltvariabel, der peger på en </a:t>
            </a:r>
            <a:r>
              <a:rPr lang="da-DK" altLang="da-DK" sz="1400" b="1" dirty="0" err="1">
                <a:solidFill>
                  <a:srgbClr val="0000FF"/>
                </a:solidFill>
              </a:rPr>
              <a:t>ArraList</a:t>
            </a:r>
            <a:r>
              <a:rPr lang="da-DK" altLang="da-DK" sz="1400" b="1" dirty="0">
                <a:solidFill>
                  <a:srgbClr val="0000FF"/>
                </a:solidFill>
              </a:rPr>
              <a:t>&lt;</a:t>
            </a:r>
            <a:r>
              <a:rPr lang="da-DK" altLang="da-DK" sz="1400" b="1" dirty="0" err="1">
                <a:solidFill>
                  <a:srgbClr val="0000FF"/>
                </a:solidFill>
              </a:rPr>
              <a:t>Track</a:t>
            </a:r>
            <a:r>
              <a:rPr lang="da-DK" altLang="da-DK" sz="1400" b="1" dirty="0">
                <a:solidFill>
                  <a:srgbClr val="0000FF"/>
                </a:solidFill>
              </a:rPr>
              <a:t>&gt; i stedet for en ArrayList&lt;String&gt;</a:t>
            </a:r>
          </a:p>
        </p:txBody>
      </p:sp>
    </p:spTree>
    <p:extLst>
      <p:ext uri="{BB962C8B-B14F-4D97-AF65-F5344CB8AC3E}">
        <p14:creationId xmlns:p14="http://schemas.microsoft.com/office/powerpoint/2010/main" val="232392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Vi kan nu lave mere præcise søgninger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Find </a:t>
            </a:r>
            <a:r>
              <a:rPr lang="da-DK" altLang="da-DK" sz="2000" kern="0" dirty="0">
                <a:solidFill>
                  <a:srgbClr val="008000"/>
                </a:solidFill>
              </a:rPr>
              <a:t>et</a:t>
            </a:r>
            <a:r>
              <a:rPr lang="da-DK" altLang="da-DK" sz="2000" kern="0" dirty="0"/>
              <a:t> musiknummer, hvor titlen indeholder en bestemt tekststreng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9592" y="4390271"/>
            <a:ext cx="6552728" cy="22889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&lt;Track&gt;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findByArtist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ArrayList&lt;Track&gt;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ArrayList&lt;&gt;();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: tracks)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t.getArtist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3717032"/>
            <a:ext cx="74168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Find </a:t>
            </a:r>
            <a:r>
              <a:rPr lang="da-DK" altLang="da-DK" sz="2000" kern="0" dirty="0">
                <a:solidFill>
                  <a:srgbClr val="008000"/>
                </a:solidFill>
              </a:rPr>
              <a:t>alle</a:t>
            </a:r>
            <a:r>
              <a:rPr lang="da-DK" altLang="da-DK" sz="2000" kern="0" dirty="0"/>
              <a:t> musiknumre, hvor </a:t>
            </a:r>
            <a:br>
              <a:rPr lang="da-DK" altLang="da-DK" sz="2000" kern="0" dirty="0"/>
            </a:br>
            <a:r>
              <a:rPr lang="da-DK" altLang="da-DK" sz="2000" kern="0" dirty="0"/>
              <a:t>kunstnernavnet indeholder en bestemt tekststreng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55776" y="1484784"/>
            <a:ext cx="4896544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Track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findByTitle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: tracks) {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t.getTitle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97972" y="2519596"/>
            <a:ext cx="4181051" cy="13029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/>
              <a:t>Ifølge BlueJ bogen bør man kun bruge for-</a:t>
            </a:r>
            <a:r>
              <a:rPr lang="da-DK" altLang="da-DK" dirty="0" err="1"/>
              <a:t>each</a:t>
            </a:r>
            <a:r>
              <a:rPr lang="da-DK" altLang="da-DK" dirty="0"/>
              <a:t> løkker, når man vil gennemløbe hele arraylisten</a:t>
            </a:r>
          </a:p>
          <a:p>
            <a:r>
              <a:rPr lang="da-DK" altLang="da-DK" dirty="0"/>
              <a:t>Jeg har intet problem med, at man afbryder gennem-løbet undervejs, når man har fundet det, man søger</a:t>
            </a:r>
          </a:p>
          <a:p>
            <a:r>
              <a:rPr lang="da-DK" altLang="da-DK" dirty="0"/>
              <a:t>Bogen er ikke konsistent: På side 301 afbrydes gennemløbet af en for-</a:t>
            </a:r>
            <a:r>
              <a:rPr lang="da-DK" altLang="da-DK" dirty="0" err="1"/>
              <a:t>each</a:t>
            </a:r>
            <a:r>
              <a:rPr lang="da-DK" altLang="da-DK" dirty="0"/>
              <a:t> løkke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55976" y="5842138"/>
            <a:ext cx="2808312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/>
              <a:t>De </a:t>
            </a:r>
            <a:r>
              <a:rPr lang="da-DK" altLang="da-DK" dirty="0" err="1"/>
              <a:t>trakcs</a:t>
            </a:r>
            <a:r>
              <a:rPr lang="da-DK" altLang="da-DK" dirty="0"/>
              <a:t>, der opfylder betingelsen, returneres i en arrayliste (som kan være tom)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4067" y="2104097"/>
            <a:ext cx="201803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/>
              <a:t>Hvis vi finder et </a:t>
            </a:r>
            <a:r>
              <a:rPr lang="da-DK" altLang="da-DK" dirty="0" err="1"/>
              <a:t>track</a:t>
            </a:r>
            <a:r>
              <a:rPr lang="da-DK" altLang="da-DK" dirty="0"/>
              <a:t>, der opfylder betingelsen, returneres det, ellers returneres null</a:t>
            </a:r>
          </a:p>
        </p:txBody>
      </p:sp>
    </p:spTree>
    <p:extLst>
      <p:ext uri="{BB962C8B-B14F-4D97-AF65-F5344CB8AC3E}">
        <p14:creationId xmlns:p14="http://schemas.microsoft.com/office/powerpoint/2010/main" val="1612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Refaktorering (omstrukturering)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2" y="1079599"/>
            <a:ext cx="8280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På de foregående slides har vi foretaget en </a:t>
            </a:r>
            <a:r>
              <a:rPr lang="da-DK" altLang="da-DK" sz="2000" kern="0" dirty="0">
                <a:solidFill>
                  <a:srgbClr val="008000"/>
                </a:solidFill>
              </a:rPr>
              <a:t>refaktorering</a:t>
            </a:r>
            <a:r>
              <a:rPr lang="da-DK" altLang="da-DK" sz="2000" kern="0" dirty="0"/>
              <a:t> af </a:t>
            </a:r>
            <a:r>
              <a:rPr lang="da-DK" altLang="da-DK" sz="2000" kern="0" dirty="0">
                <a:solidFill>
                  <a:srgbClr val="008000"/>
                </a:solidFill>
              </a:rPr>
              <a:t>arkitekturen</a:t>
            </a:r>
            <a:r>
              <a:rPr lang="da-DK" altLang="da-DK" sz="2000" kern="0" dirty="0"/>
              <a:t> for </a:t>
            </a:r>
            <a:r>
              <a:rPr lang="da-DK" altLang="da-DK" sz="2000" kern="0" dirty="0" err="1"/>
              <a:t>MusicOrgnizer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Vi har erstattet brugen af tekststrenge til repræsentation af musiknumre med Track klassen – som giver en bedre og mere detaljeret beskrivelse af musiknumres egenskaber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Andre eksempler på refaktorering vil være opdeling af en klasse, der er blevet meget stor eller indeholder metoder, der ikke naturligt hører sammen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Under udviklingen af et system er der ofte behov for at lave refaktorering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Når man refaktorerer ændrer man systemets arkitektur uden at ændre dets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Efter refaktoreringen tester man, at det nye program virker på samme måde som det gamle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Først derefter tilføjer man ny funktionalitet</a:t>
            </a:r>
          </a:p>
        </p:txBody>
      </p:sp>
      <p:sp>
        <p:nvSpPr>
          <p:cNvPr id="5" name="Rectangle 4"/>
          <p:cNvSpPr/>
          <p:nvPr/>
        </p:nvSpPr>
        <p:spPr>
          <a:xfrm rot="21165640">
            <a:off x="6622555" y="5519370"/>
            <a:ext cx="16037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4594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Iterator typen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54421" y="2838296"/>
            <a:ext cx="112093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>
                <a:solidFill>
                  <a:srgbClr val="0000FF"/>
                </a:solidFill>
              </a:rPr>
              <a:t>for-</a:t>
            </a:r>
            <a:r>
              <a:rPr lang="da-DK" altLang="da-DK" sz="1600" kern="0" dirty="0" err="1">
                <a:solidFill>
                  <a:srgbClr val="0000FF"/>
                </a:solidFill>
              </a:rPr>
              <a:t>each</a:t>
            </a:r>
            <a:br>
              <a:rPr lang="da-DK" altLang="da-DK" sz="1600" kern="0" dirty="0">
                <a:solidFill>
                  <a:srgbClr val="0000FF"/>
                </a:solidFill>
              </a:rPr>
            </a:br>
            <a:r>
              <a:rPr lang="da-DK" altLang="da-DK" sz="1600" kern="0" dirty="0">
                <a:solidFill>
                  <a:srgbClr val="0000FF"/>
                </a:solidFill>
              </a:rPr>
              <a:t>løkke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12569" y="2816230"/>
            <a:ext cx="3328134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s : list)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print(s);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946049" y="4701095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err="1">
                <a:solidFill>
                  <a:srgbClr val="0000FF"/>
                </a:solidFill>
              </a:rPr>
              <a:t>while</a:t>
            </a:r>
            <a:r>
              <a:rPr lang="da-DK" altLang="da-DK" sz="1600" kern="0" dirty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12568" y="4701095"/>
            <a:ext cx="3515221" cy="13665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(i));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i++;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Når vi har en arrayliste (eller en anden objektsamling)  kan vi gennemløb elementerne på forskellige vis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12568" y="3764046"/>
            <a:ext cx="5291376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 i++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(i));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946049" y="3739865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>
                <a:solidFill>
                  <a:srgbClr val="0000FF"/>
                </a:solidFill>
              </a:rPr>
              <a:t>for løkke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812568" y="1841504"/>
            <a:ext cx="3939611" cy="812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FF"/>
            </a:solidFill>
          </a:ln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6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400" spc="-6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400" spc="-6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>
                <a:solidFill>
                  <a:schemeClr val="tx1"/>
                </a:solidFill>
                <a:latin typeface="Courier New" pitchFamily="49" charset="0"/>
              </a:rPr>
              <a:t>print(String</a:t>
            </a:r>
            <a:r>
              <a:rPr lang="da-DK" altLang="da-DK" sz="1000" spc="-6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>
                <a:solidFill>
                  <a:schemeClr val="tx1"/>
                </a:solidFill>
                <a:latin typeface="Courier New" pitchFamily="49" charset="0"/>
              </a:rPr>
              <a:t>s)</a:t>
            </a:r>
            <a:r>
              <a:rPr lang="da-DK" altLang="da-DK" sz="800" spc="-6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(s);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179725" y="2102732"/>
            <a:ext cx="2520279" cy="34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600" kern="0" dirty="0">
                <a:solidFill>
                  <a:srgbClr val="0000FF"/>
                </a:solidFill>
              </a:rPr>
              <a:t>Hjælpemetode</a:t>
            </a:r>
          </a:p>
        </p:txBody>
      </p:sp>
    </p:spTree>
    <p:extLst>
      <p:ext uri="{BB962C8B-B14F-4D97-AF65-F5344CB8AC3E}">
        <p14:creationId xmlns:p14="http://schemas.microsoft.com/office/powerpoint/2010/main" val="310281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31755" y="1994576"/>
            <a:ext cx="5556150" cy="24191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Iterator&lt;String&gt; it = </a:t>
            </a:r>
            <a:r>
              <a:rPr lang="da-DK" altLang="da-DK" sz="1800" spc="-50" dirty="0" err="1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Gennemløb ved hjælp af iterator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9192" y="6382254"/>
            <a:ext cx="754808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147795" y="2899362"/>
            <a:ext cx="30394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383868" y="1564092"/>
            <a:ext cx="2232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Importér Iterator typen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07665" y="2736474"/>
            <a:ext cx="5040130" cy="2966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3779912" y="1825844"/>
            <a:ext cx="1" cy="2743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513963" y="2431610"/>
            <a:ext cx="2452274" cy="140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Kald af metoden </a:t>
            </a:r>
            <a:r>
              <a:rPr lang="da-DK" altLang="da-DK" sz="1400" b="1" dirty="0">
                <a:solidFill>
                  <a:srgbClr val="008000"/>
                </a:solidFill>
              </a:rPr>
              <a:t>iterator</a:t>
            </a:r>
            <a:r>
              <a:rPr lang="da-DK" altLang="da-DK" sz="1400" b="1" dirty="0">
                <a:solidFill>
                  <a:srgbClr val="FF0000"/>
                </a:solidFill>
              </a:rPr>
              <a:t> på den objektsamling </a:t>
            </a:r>
            <a:r>
              <a:rPr lang="da-DK" altLang="da-DK" sz="1400" b="1" dirty="0">
                <a:solidFill>
                  <a:srgbClr val="008000"/>
                </a:solidFill>
              </a:rPr>
              <a:t>list,</a:t>
            </a:r>
            <a:r>
              <a:rPr lang="da-DK" altLang="da-DK" sz="1400" b="1" dirty="0">
                <a:solidFill>
                  <a:srgbClr val="FF0000"/>
                </a:solidFill>
              </a:rPr>
              <a:t> som vi vil gennemløbe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FF0000"/>
                </a:solidFill>
              </a:rPr>
              <a:t>Dette returnerer et </a:t>
            </a:r>
            <a:r>
              <a:rPr lang="da-DK" altLang="da-DK" sz="1400" b="1" dirty="0">
                <a:solidFill>
                  <a:srgbClr val="008000"/>
                </a:solidFill>
              </a:rPr>
              <a:t>Iterator </a:t>
            </a:r>
            <a:r>
              <a:rPr lang="da-DK" altLang="da-DK" sz="1400" b="1" spc="-60" dirty="0">
                <a:solidFill>
                  <a:srgbClr val="FF0000"/>
                </a:solidFill>
              </a:rPr>
              <a:t>objekt, som er </a:t>
            </a:r>
            <a:r>
              <a:rPr lang="da-DK" altLang="da-DK" sz="1400" b="1" spc="-60" dirty="0" err="1">
                <a:solidFill>
                  <a:srgbClr val="FF0000"/>
                </a:solidFill>
              </a:rPr>
              <a:t>parametriseret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med objektsamlingens elementtype </a:t>
            </a:r>
            <a:r>
              <a:rPr lang="da-DK" altLang="da-DK" sz="1400" b="1" dirty="0">
                <a:solidFill>
                  <a:srgbClr val="008000"/>
                </a:solidFill>
              </a:rPr>
              <a:t>String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92303" y="3376431"/>
            <a:ext cx="166977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38193" y="3719663"/>
            <a:ext cx="129666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08626" y="2117129"/>
            <a:ext cx="3652890" cy="2750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726095" y="4773991"/>
            <a:ext cx="332111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da-DK" altLang="da-DK" dirty="0">
                <a:solidFill>
                  <a:srgbClr val="0000FF"/>
                </a:solidFill>
              </a:rPr>
              <a:t>Returnerer det næste element i objektsamlingen</a:t>
            </a:r>
          </a:p>
          <a:p>
            <a:pPr algn="l"/>
            <a:r>
              <a:rPr lang="da-DK" altLang="da-DK" dirty="0">
                <a:solidFill>
                  <a:srgbClr val="0000FF"/>
                </a:solidFill>
              </a:rPr>
              <a:t>Flytter" samtidig </a:t>
            </a:r>
            <a:r>
              <a:rPr lang="da-DK" altLang="da-DK" dirty="0" err="1">
                <a:solidFill>
                  <a:srgbClr val="0000FF"/>
                </a:solidFill>
              </a:rPr>
              <a:t>iteratoren</a:t>
            </a:r>
            <a:r>
              <a:rPr lang="da-DK" altLang="da-DK" dirty="0">
                <a:solidFill>
                  <a:srgbClr val="0000FF"/>
                </a:solidFill>
              </a:rPr>
              <a:t>, således at næste kald af </a:t>
            </a:r>
            <a:r>
              <a:rPr lang="da-DK" altLang="da-DK" dirty="0" err="1">
                <a:solidFill>
                  <a:srgbClr val="0000FF"/>
                </a:solidFill>
              </a:rPr>
              <a:t>next</a:t>
            </a:r>
            <a:r>
              <a:rPr lang="da-DK" altLang="da-DK" dirty="0">
                <a:solidFill>
                  <a:srgbClr val="0000FF"/>
                </a:solidFill>
              </a:rPr>
              <a:t>() returnerer det efterfølgende element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3638332" y="3573475"/>
            <a:ext cx="1239231" cy="118355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343198" y="4010504"/>
            <a:ext cx="520308" cy="7289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99992" y="4827284"/>
            <a:ext cx="3213002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Boolsk</a:t>
            </a:r>
            <a:r>
              <a:rPr lang="da-DK" altLang="da-DK" sz="1400" b="1" dirty="0">
                <a:solidFill>
                  <a:srgbClr val="0000FF"/>
                </a:solidFill>
              </a:rPr>
              <a:t> metode, der tjekker, om der er flere elementer at besøge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Bør kaldes før hvert kald af </a:t>
            </a:r>
            <a:r>
              <a:rPr lang="da-DK" altLang="da-DK" sz="1400" b="1" dirty="0" err="1">
                <a:solidFill>
                  <a:srgbClr val="0000FF"/>
                </a:solidFill>
              </a:rPr>
              <a:t>next</a:t>
            </a:r>
            <a:r>
              <a:rPr lang="da-DK" altLang="da-DK" sz="1400" b="1" dirty="0">
                <a:solidFill>
                  <a:srgbClr val="0000FF"/>
                </a:solidFill>
              </a:rPr>
              <a:t> for at undgå </a:t>
            </a:r>
            <a:r>
              <a:rPr lang="da-DK" altLang="da-DK" sz="1400" b="1" dirty="0" err="1">
                <a:solidFill>
                  <a:srgbClr val="0000FF"/>
                </a:solidFill>
              </a:rPr>
              <a:t>runtime</a:t>
            </a:r>
            <a:r>
              <a:rPr lang="da-DK" altLang="da-DK" sz="1400" b="1" dirty="0">
                <a:solidFill>
                  <a:srgbClr val="0000FF"/>
                </a:solidFill>
              </a:rPr>
              <a:t> fejl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Det er lidt mere kompliceret, men har nogle fordele (som vi vil se på om lidt)</a:t>
            </a:r>
          </a:p>
        </p:txBody>
      </p:sp>
    </p:spTree>
    <p:extLst>
      <p:ext uri="{BB962C8B-B14F-4D97-AF65-F5344CB8AC3E}">
        <p14:creationId xmlns:p14="http://schemas.microsoft.com/office/powerpoint/2010/main" val="28886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Hvorfor bruge en </a:t>
            </a:r>
            <a:r>
              <a:rPr lang="da-DK" altLang="da-DK" sz="3200" dirty="0" err="1">
                <a:ea typeface="ＭＳ Ｐゴシック" pitchFamily="34" charset="-128"/>
              </a:rPr>
              <a:t>iterator</a:t>
            </a:r>
            <a:r>
              <a:rPr lang="da-DK" altLang="da-DK" sz="3200" dirty="0">
                <a:ea typeface="ＭＳ Ｐゴシック" pitchFamily="34" charset="-128"/>
              </a:rPr>
              <a:t>?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/>
              <a:t>Nogle collection typer mangler et </a:t>
            </a:r>
            <a:r>
              <a:rPr lang="da-DK" altLang="da-DK" sz="2000" kern="0" dirty="0" err="1"/>
              <a:t>index</a:t>
            </a:r>
            <a:r>
              <a:rPr lang="da-DK" altLang="da-DK" sz="2000" kern="0" dirty="0"/>
              <a:t> begreb (det gælder f.eks. mængder og træer)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For disse kan man </a:t>
            </a:r>
            <a:r>
              <a:rPr lang="da-DK" altLang="da-DK" sz="1800" b="1" kern="0" dirty="0">
                <a:solidFill>
                  <a:srgbClr val="008000"/>
                </a:solidFill>
              </a:rPr>
              <a:t>ikke</a:t>
            </a:r>
            <a:r>
              <a:rPr lang="da-DK" altLang="da-DK" sz="1800" kern="0" dirty="0"/>
              <a:t> bruge en løkke, der referer til indices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Men man kan bruge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kern="0" dirty="0"/>
              <a:t> løkke til at gennemløbe alle elementer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/>
              <a:t>Man kan have behov for at fjerne elementer i den objektsamling, som man er i færd med at gennemløbe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Hvis man kalder objektsamlingens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kern="0" dirty="0"/>
              <a:t> metode under et gennemløb af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b="1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løkke får man en runtime fejl (exception)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Hvis man gør det inde i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</a:t>
            </a:r>
            <a:r>
              <a:rPr lang="da-DK" altLang="da-DK" sz="1800" kern="0" dirty="0"/>
              <a:t>, </a:t>
            </a:r>
            <a:r>
              <a:rPr lang="da-DK" altLang="da-DK" sz="1800" b="1" kern="0" dirty="0">
                <a:solidFill>
                  <a:srgbClr val="008000"/>
                </a:solidFill>
              </a:rPr>
              <a:t>while </a:t>
            </a:r>
            <a:r>
              <a:rPr lang="da-DK" altLang="da-DK" sz="1800" kern="0" dirty="0"/>
              <a:t>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do-while</a:t>
            </a:r>
            <a:r>
              <a:rPr lang="da-DK" altLang="da-DK" sz="1800" kern="0" dirty="0"/>
              <a:t> løkke, går der let "koks" i </a:t>
            </a:r>
            <a:r>
              <a:rPr lang="da-DK" altLang="da-DK" sz="1800" kern="0" dirty="0" err="1"/>
              <a:t>iterationen</a:t>
            </a:r>
            <a:r>
              <a:rPr lang="da-DK" altLang="da-DK" sz="1800" kern="0" dirty="0"/>
              <a:t> (fordi indices forskydes)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Iterator typen har en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remove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metode, som tillader, at man fjerner det element, som sidste kald af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next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returnerede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Ved at bruge </a:t>
            </a:r>
            <a:r>
              <a:rPr lang="da-DK" altLang="da-DK" sz="1800" b="1" kern="0" dirty="0">
                <a:solidFill>
                  <a:srgbClr val="008000"/>
                </a:solidFill>
              </a:rPr>
              <a:t>Iterator typens remove metode</a:t>
            </a:r>
            <a:r>
              <a:rPr lang="da-DK" altLang="da-DK" sz="1800" kern="0" dirty="0"/>
              <a:t> (sammen med </a:t>
            </a:r>
            <a:r>
              <a:rPr lang="da-DK" altLang="da-DK" sz="1800" kern="0"/>
              <a:t>hasNext</a:t>
            </a:r>
            <a:r>
              <a:rPr lang="da-DK" altLang="da-DK" sz="1800" kern="0" dirty="0"/>
              <a:t> og </a:t>
            </a:r>
            <a:r>
              <a:rPr lang="da-DK" altLang="da-DK" sz="1800" kern="0" dirty="0" err="1"/>
              <a:t>next</a:t>
            </a:r>
            <a:r>
              <a:rPr lang="da-DK" altLang="da-DK" sz="1800" kern="0" dirty="0"/>
              <a:t>) kan man i en while eller do-while løkke fjerne elementer, uden at der går "koks" i </a:t>
            </a:r>
            <a:r>
              <a:rPr lang="da-DK" altLang="da-DK" sz="1800" kern="0" dirty="0" err="1"/>
              <a:t>iterationen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613561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1052736"/>
            <a:ext cx="799288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2000" kern="0" dirty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charset="-128"/>
              </a:rPr>
              <a:t>Gråtonebilleder (som er lidt</a:t>
            </a:r>
            <a:br>
              <a:rPr lang="da-DK" altLang="da-DK" sz="1800" kern="0" dirty="0">
                <a:ea typeface="ＭＳ Ｐゴシック" charset="-128"/>
              </a:rPr>
            </a:br>
            <a:r>
              <a:rPr lang="da-DK" altLang="da-DK" sz="1800" kern="0" dirty="0">
                <a:ea typeface="ＭＳ Ｐゴシック" charset="-128"/>
              </a:rPr>
              <a:t>simplere end farvebilleder)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charset="-128"/>
              </a:rPr>
              <a:t>Giver ofte meget elegante og</a:t>
            </a:r>
            <a:br>
              <a:rPr lang="da-DK" altLang="da-DK" sz="1800" kern="0" dirty="0">
                <a:ea typeface="ＭＳ Ｐゴシック" charset="-128"/>
              </a:rPr>
            </a:br>
            <a:r>
              <a:rPr lang="da-DK" altLang="da-DK" sz="1800" kern="0" dirty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charset="-128"/>
              </a:rPr>
              <a:t>Refaktorering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charset="-128"/>
              </a:rPr>
              <a:t>Vi omstrukturerede </a:t>
            </a:r>
            <a:r>
              <a:rPr lang="da-DK" altLang="da-DK" sz="1800" kern="0" dirty="0" err="1">
                <a:ea typeface="ＭＳ Ｐゴシック" charset="-128"/>
              </a:rPr>
              <a:t>MusicOrganizer</a:t>
            </a:r>
            <a:endParaRPr lang="da-DK" altLang="da-DK" sz="1800" kern="0" dirty="0">
              <a:ea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charset="-128"/>
              </a:rPr>
              <a:t>Et musiknummer repræsenteres nu ved hjælp af en Track klasse</a:t>
            </a:r>
            <a:br>
              <a:rPr lang="da-DK" altLang="da-DK" sz="1800" kern="0" dirty="0">
                <a:ea typeface="ＭＳ Ｐゴシック" charset="-128"/>
              </a:rPr>
            </a:br>
            <a:r>
              <a:rPr lang="da-DK" altLang="da-DK" sz="1800" kern="0" dirty="0">
                <a:ea typeface="ＭＳ Ｐゴシック" charset="-128"/>
              </a:rPr>
              <a:t>(i stedet for en tekststreng)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charset="-128"/>
              </a:rPr>
              <a:t>Iterator typen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charset="-128"/>
              </a:rPr>
              <a:t>Ny måde at gennemløbe en objektsamling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charset="-128"/>
              </a:rPr>
              <a:t>Bruges når objektsamlingen ikke har indices eller man har behov for at fjerne elementer under gennemløbet</a:t>
            </a:r>
          </a:p>
          <a:p>
            <a:pPr marL="0" indent="0">
              <a:buNone/>
            </a:pPr>
            <a:endParaRPr lang="da-DK" altLang="da-DK" sz="2000" kern="0" dirty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kern="0" dirty="0">
              <a:ea typeface="ＭＳ Ｐゴシック" charset="-128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charset="-128"/>
              </a:rPr>
              <a:t>Opsummering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8104" y="1340768"/>
            <a:ext cx="2735438" cy="138243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3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Raflebæger 3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1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200794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spcBef>
                <a:spcPts val="1800"/>
              </a:spcBef>
            </a:pPr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Billedredigering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2192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19200"/>
            <a:ext cx="16113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12192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6576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36576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576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52" y="3657600"/>
            <a:ext cx="1609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192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685800" y="6003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/>
              <a:t>Lysere</a:t>
            </a: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760815" y="6019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/>
              <a:t>Uskarpt</a:t>
            </a:r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2603376" y="6019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/>
              <a:t>Mørkere</a:t>
            </a:r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4653533" y="6019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/>
              <a:t>Inverteret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188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7" grpId="0"/>
      <p:bldP spid="311308" grpId="0"/>
      <p:bldP spid="311309" grpId="0"/>
      <p:bldP spid="3113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Repræsentation af billede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10692" y="1616968"/>
            <a:ext cx="2717800" cy="41148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28292" y="112474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5779" y="347542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y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10692" y="17693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04492" y="3501008"/>
            <a:ext cx="152400" cy="1524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475107" y="1528935"/>
            <a:ext cx="1447800" cy="990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475107" y="2519536"/>
            <a:ext cx="3048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550572" y="2519536"/>
            <a:ext cx="1229340" cy="93084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886725" y="1156791"/>
            <a:ext cx="38716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>
                <a:solidFill>
                  <a:srgbClr val="000066"/>
                </a:solidFill>
              </a:rPr>
              <a:t>Hver pixel har en gråtoneværdi i intervallet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  [0..255], hvor 0 ~ sort og 255 ~ hvid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210692" y="19217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210692" y="20741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109092" y="1290246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17136" y="146456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661792" y="1290246"/>
            <a:ext cx="91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width-1</a:t>
            </a:r>
          </a:p>
        </p:txBody>
      </p:sp>
      <p:pic>
        <p:nvPicPr>
          <p:cNvPr id="312339" name="Picture 19" descr="bast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12" y="2154545"/>
            <a:ext cx="2209532" cy="31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3630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5154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6678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6278" y="5486291"/>
            <a:ext cx="921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height-1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961553" y="1803122"/>
            <a:ext cx="29241" cy="368316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515493" y="1459523"/>
            <a:ext cx="2146299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511034" y="3602777"/>
            <a:ext cx="1027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Pixel(</a:t>
            </a:r>
            <a:r>
              <a:rPr lang="da-DK" altLang="da-DK" sz="1600" dirty="0" err="1"/>
              <a:t>x,y</a:t>
            </a:r>
            <a:r>
              <a:rPr lang="da-DK" altLang="da-DK" sz="1600" dirty="0"/>
              <a:t>)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86724" y="5445224"/>
            <a:ext cx="37177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Intervallet [0..255] har 256 værdier og kan derfor repræsenteres ved hjælp af en byte (8 bits): 2</a:t>
            </a:r>
            <a:r>
              <a:rPr lang="da-DK" altLang="da-DK" sz="1800" baseline="30000" dirty="0">
                <a:solidFill>
                  <a:srgbClr val="000066"/>
                </a:solidFill>
                <a:sym typeface="Symbol" pitchFamily="18" charset="2"/>
              </a:rPr>
              <a:t>8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 = 256 </a:t>
            </a:r>
          </a:p>
        </p:txBody>
      </p:sp>
    </p:spTree>
    <p:extLst>
      <p:ext uri="{BB962C8B-B14F-4D97-AF65-F5344CB8AC3E}">
        <p14:creationId xmlns:p14="http://schemas.microsoft.com/office/powerpoint/2010/main" val="25715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186" y="260648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Image og Pixel klasserne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15783" y="1052736"/>
            <a:ext cx="7549072" cy="16561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Vi bruger to klasser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Image repræsenterer et billede og har metoder, som arbejder på billedet, bl.a. </a:t>
            </a:r>
            <a:r>
              <a:rPr lang="da-DK" altLang="da-DK" sz="1800" kern="0" dirty="0" err="1"/>
              <a:t>brighten</a:t>
            </a:r>
            <a:r>
              <a:rPr lang="da-DK" altLang="da-DK" sz="1800" kern="0" dirty="0"/>
              <a:t>, </a:t>
            </a:r>
            <a:r>
              <a:rPr lang="da-DK" altLang="da-DK" sz="1800" kern="0" dirty="0" err="1"/>
              <a:t>darken</a:t>
            </a:r>
            <a:r>
              <a:rPr lang="da-DK" altLang="da-DK" sz="1800" kern="0" dirty="0"/>
              <a:t>, </a:t>
            </a:r>
            <a:r>
              <a:rPr lang="da-DK" altLang="da-DK" sz="1800" kern="0" dirty="0" err="1"/>
              <a:t>invert</a:t>
            </a:r>
            <a:r>
              <a:rPr lang="da-DK" altLang="da-DK" sz="1800" kern="0" dirty="0"/>
              <a:t> og </a:t>
            </a:r>
            <a:r>
              <a:rPr lang="da-DK" altLang="da-DK" sz="1800" kern="0" dirty="0" err="1"/>
              <a:t>blur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Pixel repræsenterer en enkelt pixel og har metoder til at aflæse og sætte pixlens gråtoneværdi</a:t>
            </a:r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290319" y="2723314"/>
            <a:ext cx="1649413" cy="838200"/>
            <a:chOff x="1066800" y="4190997"/>
            <a:chExt cx="2286000" cy="1955801"/>
          </a:xfrm>
        </p:grpSpPr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/>
                <a:t>Pixel</a:t>
              </a:r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2967932" y="2951915"/>
            <a:ext cx="1322387" cy="492443"/>
            <a:chOff x="4330475" y="3693382"/>
            <a:chExt cx="1711822" cy="637961"/>
          </a:xfrm>
        </p:grpSpPr>
        <p:cxnSp>
          <p:nvCxnSpPr>
            <p:cNvPr id="29" name="Straight Connector 12"/>
            <p:cNvCxnSpPr>
              <a:cxnSpLocks noChangeShapeType="1"/>
              <a:stCxn id="33" idx="3"/>
              <a:endCxn id="27" idx="1"/>
            </p:cNvCxnSpPr>
            <p:nvPr/>
          </p:nvCxnSpPr>
          <p:spPr bwMode="auto">
            <a:xfrm>
              <a:off x="4330475" y="4137610"/>
              <a:ext cx="1711822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19"/>
            <p:cNvSpPr txBox="1">
              <a:spLocks noChangeArrowheads="1"/>
            </p:cNvSpPr>
            <p:nvPr/>
          </p:nvSpPr>
          <p:spPr bwMode="auto">
            <a:xfrm>
              <a:off x="5644236" y="3693382"/>
              <a:ext cx="314422" cy="63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600" dirty="0">
                  <a:solidFill>
                    <a:srgbClr val="000000"/>
                  </a:solidFill>
                </a:rPr>
                <a:t>*</a:t>
              </a: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318519" y="2723314"/>
            <a:ext cx="1649413" cy="838200"/>
            <a:chOff x="1066800" y="4190997"/>
            <a:chExt cx="2286000" cy="1955801"/>
          </a:xfrm>
        </p:grpSpPr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/>
                <a:t>Image</a:t>
              </a:r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259632" y="4077072"/>
            <a:ext cx="6912768" cy="24406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Pixel {</a:t>
            </a: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Pixelens gråtoneværdi [0,255].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Konstruktøren initialiserer gråtoneværdien.</a:t>
            </a: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Pixel(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gråtoneværdien for denne pixel.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  // Opdaterer gråtoneværdien for denne pixel.</a:t>
            </a: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 rot="16200000">
            <a:off x="4010687" y="2996697"/>
            <a:ext cx="235391" cy="25349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881372" y="3501576"/>
            <a:ext cx="24457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>
                <a:solidFill>
                  <a:srgbClr val="FF0000"/>
                </a:solidFill>
              </a:rPr>
              <a:t>én-til-mange relation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801344" y="3292138"/>
            <a:ext cx="181472" cy="2475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06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0350"/>
            <a:ext cx="867930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Interface for </a:t>
            </a:r>
            <a:r>
              <a:rPr lang="da-DK" altLang="da-DK" sz="3200" dirty="0">
                <a:ea typeface="ＭＳ Ｐゴシック" pitchFamily="34" charset="-128"/>
              </a:rPr>
              <a:t>I</a:t>
            </a:r>
            <a:r>
              <a:rPr lang="da-DK" altLang="da-DK" sz="3200" noProof="0" dirty="0">
                <a:ea typeface="ＭＳ Ｐゴシック" pitchFamily="34" charset="-128"/>
              </a:rPr>
              <a:t>mage klassen (signaturer)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1124744"/>
            <a:ext cx="8062913" cy="54168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Image {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billedets bredde.</a:t>
            </a: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getWidth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  // Returnerer billedets højde.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getHeight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pixlen på position (</a:t>
            </a:r>
            <a:r>
              <a:rPr lang="da-DK" altLang="da-DK" sz="1600" b="1" dirty="0" err="1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).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Pixel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en arrayliste med samtlige pixels i billedet.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&lt;Pixel&gt;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de op til ni naboer til (</a:t>
            </a:r>
            <a:r>
              <a:rPr lang="da-DK" altLang="da-DK" sz="1600" b="1" dirty="0" err="1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) (inklusiv (</a:t>
            </a:r>
            <a:r>
              <a:rPr lang="da-DK" altLang="da-DK" sz="1600" b="1" dirty="0" err="1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)).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&lt;Pixel&gt;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getNeighbours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Gentegner billedet.</a:t>
            </a: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updateCanvas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6097" y="2204864"/>
            <a:ext cx="2212390" cy="378199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>
                <a:solidFill>
                  <a:srgbClr val="0000CC"/>
                </a:solidFill>
                <a:ea typeface="ＭＳ Ｐゴシック" charset="-128"/>
              </a:rPr>
              <a:t>Udvalgte metoder</a:t>
            </a:r>
          </a:p>
        </p:txBody>
      </p:sp>
    </p:spTree>
    <p:extLst>
      <p:ext uri="{BB962C8B-B14F-4D97-AF65-F5344CB8AC3E}">
        <p14:creationId xmlns:p14="http://schemas.microsoft.com/office/powerpoint/2010/main" val="14503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Skabelon for simpel billedoperation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3635896" y="2858070"/>
            <a:ext cx="5329881" cy="18312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11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1752600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510780" y="1287182"/>
            <a:ext cx="5580111" cy="10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/>
              <a:t>Vi bruger en for-</a:t>
            </a:r>
            <a:r>
              <a:rPr lang="da-DK" altLang="da-DK" sz="1800" kern="0" dirty="0" err="1"/>
              <a:t>each</a:t>
            </a:r>
            <a:r>
              <a:rPr lang="da-DK" altLang="da-DK" sz="1800" kern="0" dirty="0"/>
              <a:t> løkke til at gennemløbe samtlige pixels og opdatere dem en efter 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Rækkefølgen er ligegyldig for os</a:t>
            </a:r>
            <a:endParaRPr lang="da-DK" altLang="da-DK" sz="2800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752600" y="3276600"/>
            <a:ext cx="2413289" cy="3032720"/>
            <a:chOff x="1752600" y="3276600"/>
            <a:chExt cx="2413289" cy="303272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5633" name="AutoShape 35"/>
            <p:cNvCxnSpPr>
              <a:cxnSpLocks noChangeShapeType="1"/>
              <a:endCxn id="2560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892301" y="1267807"/>
            <a:ext cx="1457071" cy="484793"/>
            <a:chOff x="1892301" y="1267807"/>
            <a:chExt cx="1457071" cy="484793"/>
          </a:xfrm>
        </p:grpSpPr>
        <p:grpSp>
          <p:nvGrpSpPr>
            <p:cNvPr id="3" name="Group 2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25628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25627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25629" name="AutoShape 30"/>
            <p:cNvCxnSpPr>
              <a:cxnSpLocks noChangeShapeType="1"/>
              <a:stCxn id="16" idx="2"/>
              <a:endCxn id="25604" idx="0"/>
            </p:cNvCxnSpPr>
            <p:nvPr/>
          </p:nvCxnSpPr>
          <p:spPr bwMode="auto">
            <a:xfrm rot="10800000" flipV="1">
              <a:off x="1892301" y="1479740"/>
              <a:ext cx="310803" cy="272860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965331" y="3663380"/>
            <a:ext cx="3923447" cy="3299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62817" y="4791581"/>
            <a:ext cx="14337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beregn en ny værdi ud fra den gamle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7668343" y="3993307"/>
            <a:ext cx="372573" cy="83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4330931" y="2975312"/>
            <a:ext cx="10409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652654" y="2979431"/>
            <a:ext cx="2388263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4788024" y="2663988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347864" y="2386670"/>
            <a:ext cx="24152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Erklæring af lokal variabel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39470" y="2665596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871619" y="2390443"/>
            <a:ext cx="33088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Den arrayliste der skal gennemløbes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952332" y="4034887"/>
            <a:ext cx="2930027" cy="3251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965331" y="3329273"/>
            <a:ext cx="3921369" cy="29227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471589" y="4366764"/>
            <a:ext cx="0" cy="461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900393" y="4791581"/>
            <a:ext cx="2020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opdater p's værdi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8176280" y="3336022"/>
            <a:ext cx="948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find p's værdi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7887050" y="3501008"/>
            <a:ext cx="30773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3684262" y="2962955"/>
            <a:ext cx="4887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272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32" grpId="0" animBg="1"/>
      <p:bldP spid="33" grpId="0" animBg="1"/>
      <p:bldP spid="34" grpId="0" animBg="1"/>
      <p:bldP spid="36" grpId="0"/>
      <p:bldP spid="37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>
                <a:ea typeface="ＭＳ Ｐゴシック" pitchFamily="34" charset="-128"/>
              </a:rPr>
              <a:t>Brighten</a:t>
            </a:r>
            <a:r>
              <a:rPr lang="da-DK" altLang="da-DK" sz="3200" noProof="0" dirty="0">
                <a:ea typeface="ＭＳ Ｐゴシック" pitchFamily="34" charset="-128"/>
              </a:rPr>
              <a:t> (lysere)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+ 30</a:t>
            </a: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600200"/>
            <a:ext cx="20748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0748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308304" y="5220489"/>
            <a:ext cx="12961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0 ~ sort,</a:t>
            </a:r>
          </a:p>
          <a:p>
            <a:pPr eaLnBrk="1" hangingPunct="1"/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255 ~ hvid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665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>
                <a:ea typeface="ＭＳ Ｐゴシック" pitchFamily="34" charset="-128"/>
              </a:rPr>
              <a:t>Brighten</a:t>
            </a:r>
            <a:r>
              <a:rPr lang="da-DK" altLang="da-DK" sz="3200" noProof="0" dirty="0">
                <a:ea typeface="ＭＳ Ｐゴシック" pitchFamily="34" charset="-128"/>
              </a:rPr>
              <a:t>, </a:t>
            </a:r>
            <a:r>
              <a:rPr lang="da-DK" altLang="da-DK" sz="3200" noProof="0" dirty="0" err="1">
                <a:ea typeface="ＭＳ Ｐゴシック" pitchFamily="34" charset="-128"/>
              </a:rPr>
              <a:t>Javakode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707904" y="1628800"/>
            <a:ext cx="4968552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+ 30</a:t>
            </a:r>
            <a:r>
              <a:rPr lang="en-US" altLang="da-DK" sz="1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1" name="Rectangle 28"/>
          <p:cNvSpPr>
            <a:spLocks noChangeArrowheads="1"/>
          </p:cNvSpPr>
          <p:nvPr/>
        </p:nvSpPr>
        <p:spPr bwMode="auto">
          <a:xfrm>
            <a:off x="4583131" y="2273978"/>
            <a:ext cx="3385751" cy="3301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652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725366" y="4005064"/>
            <a:ext cx="5023098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 + 30);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53922" y="5196575"/>
            <a:ext cx="3952034" cy="39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>
                <a:cs typeface="+mn-cs"/>
              </a:rPr>
              <a:t>Kan I se et potentielt problem?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19926" y="3501008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8" name="Group 27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31" name="AutoShape 35"/>
            <p:cNvCxnSpPr>
              <a:cxnSpLocks noChangeShapeType="1"/>
              <a:endCxn id="29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7" name="Group 36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9" name="AutoShape 30"/>
            <p:cNvCxnSpPr>
              <a:cxnSpLocks noChangeShapeType="1"/>
              <a:stCxn id="41" idx="2"/>
              <a:endCxn id="27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460541" y="5666111"/>
            <a:ext cx="4503947" cy="7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err="1">
                <a:cs typeface="+mn-cs"/>
              </a:rPr>
              <a:t>setValue</a:t>
            </a:r>
            <a:r>
              <a:rPr lang="da-DK" sz="2000" kern="0" dirty="0">
                <a:cs typeface="+mn-cs"/>
              </a:rPr>
              <a:t> metoden sørger for at værdien ligger i intervallet [0,255]</a:t>
            </a:r>
          </a:p>
        </p:txBody>
      </p:sp>
    </p:spTree>
    <p:extLst>
      <p:ext uri="{BB962C8B-B14F-4D97-AF65-F5344CB8AC3E}">
        <p14:creationId xmlns:p14="http://schemas.microsoft.com/office/powerpoint/2010/main" val="6257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/>
      <p:bldP spid="17" grpId="0" animBg="1"/>
      <p:bldP spid="24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3C2245-7E96-42AB-9A01-C4A6F218F696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e064323b-8959-406a-a3e9-bb6e93638192"/>
    <ds:schemaRef ds:uri="f659a008-7c21-4ee3-a745-e38581e1310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EB18E4-D9BB-4ED2-9A34-87AAFE6D4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6FD4EB-46CC-4827-B832-404C74517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6678</TotalTime>
  <Words>2915</Words>
  <Application>Microsoft Office PowerPoint</Application>
  <PresentationFormat>On-screen Show (4:3)</PresentationFormat>
  <Paragraphs>449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Standarddesign</vt:lpstr>
      <vt:lpstr>Forelæsning Uge 3 – Torsdag</vt:lpstr>
      <vt:lpstr>Om programmering</vt:lpstr>
      <vt:lpstr>● Billedredigering</vt:lpstr>
      <vt:lpstr>Repræsentation af billede</vt:lpstr>
      <vt:lpstr>Image og Pixel klasserne</vt:lpstr>
      <vt:lpstr>Interface for Image klassen (signaturer)</vt:lpstr>
      <vt:lpstr>Skabelon for simpel billedoperation</vt:lpstr>
      <vt:lpstr>Brighten (lysere)</vt:lpstr>
      <vt:lpstr>Brighten, Javakode</vt:lpstr>
      <vt:lpstr>Invert (byt om på sort og hvid)</vt:lpstr>
      <vt:lpstr>Invert, Javakode</vt:lpstr>
      <vt:lpstr>Andre billedoperationer</vt:lpstr>
      <vt:lpstr>● Rekursive metoder</vt:lpstr>
      <vt:lpstr>Fakultets funktionen (rekursiv)</vt:lpstr>
      <vt:lpstr>Idéen bag rekursion</vt:lpstr>
      <vt:lpstr>Rekursion ligner induktionsbeviser</vt:lpstr>
      <vt:lpstr>Fibonacci tallene</vt:lpstr>
      <vt:lpstr>Fibonacci funktionen (rekursiv)</vt:lpstr>
      <vt:lpstr>Palindrom</vt:lpstr>
      <vt:lpstr>● Refaktorering af MusicOrganizer</vt:lpstr>
      <vt:lpstr>Vi kan nu lave mere præcise søgninger</vt:lpstr>
      <vt:lpstr>Refaktorering (omstrukturering)</vt:lpstr>
      <vt:lpstr>● Iterator typen</vt:lpstr>
      <vt:lpstr>Gennemløb ved hjælp af iterator</vt:lpstr>
      <vt:lpstr>Hvorfor bruge en iterator?</vt:lpstr>
      <vt:lpstr>● Opsummering</vt:lpstr>
      <vt:lpstr>Det var alt for nu…..              … spørgsmål</vt:lpstr>
    </vt:vector>
  </TitlesOfParts>
  <Company>Datalogisk institut, Århus Universitet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Bouncing balls</dc:title>
  <dc:creator>Jeppe Brønsted</dc:creator>
  <cp:lastModifiedBy>Kurt Jensen</cp:lastModifiedBy>
  <cp:revision>547</cp:revision>
  <cp:lastPrinted>2001-09-26T00:51:19Z</cp:lastPrinted>
  <dcterms:created xsi:type="dcterms:W3CDTF">2009-09-10T10:07:34Z</dcterms:created>
  <dcterms:modified xsi:type="dcterms:W3CDTF">2025-09-04T09:24:21Z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