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75" r:id="rId5"/>
    <p:sldId id="456" r:id="rId6"/>
    <p:sldId id="411" r:id="rId7"/>
    <p:sldId id="417" r:id="rId8"/>
    <p:sldId id="421" r:id="rId9"/>
    <p:sldId id="427" r:id="rId10"/>
    <p:sldId id="420" r:id="rId11"/>
    <p:sldId id="428" r:id="rId12"/>
    <p:sldId id="429" r:id="rId13"/>
    <p:sldId id="430" r:id="rId14"/>
    <p:sldId id="438" r:id="rId15"/>
    <p:sldId id="413" r:id="rId16"/>
    <p:sldId id="431" r:id="rId17"/>
    <p:sldId id="432" r:id="rId18"/>
    <p:sldId id="434" r:id="rId19"/>
    <p:sldId id="437" r:id="rId20"/>
    <p:sldId id="435" r:id="rId21"/>
    <p:sldId id="436" r:id="rId22"/>
    <p:sldId id="439" r:id="rId23"/>
    <p:sldId id="443" r:id="rId24"/>
    <p:sldId id="444" r:id="rId25"/>
    <p:sldId id="433" r:id="rId26"/>
    <p:sldId id="440" r:id="rId27"/>
    <p:sldId id="424" r:id="rId28"/>
    <p:sldId id="425" r:id="rId29"/>
    <p:sldId id="426" r:id="rId30"/>
    <p:sldId id="441" r:id="rId31"/>
    <p:sldId id="442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45" r:id="rId42"/>
    <p:sldId id="455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56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45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0066"/>
    <a:srgbClr val="CCECFF"/>
    <a:srgbClr val="A50021"/>
    <a:srgbClr val="FFFFCC"/>
    <a:srgbClr val="92D050"/>
    <a:srgbClr val="0000CC"/>
    <a:srgbClr val="CC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726" autoAdjust="0"/>
  </p:normalViewPr>
  <p:slideViewPr>
    <p:cSldViewPr>
      <p:cViewPr varScale="1">
        <p:scale>
          <a:sx n="110" d="100"/>
          <a:sy n="110" d="100"/>
        </p:scale>
        <p:origin x="120" y="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92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6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82318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35722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06632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04590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3863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19251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75761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32930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27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35006" y="1593583"/>
            <a:ext cx="3744416" cy="2769493"/>
            <a:chOff x="737385" y="1138779"/>
            <a:chExt cx="3744416" cy="30464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402" y="1138779"/>
              <a:ext cx="3456384" cy="290242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737385" y="1138779"/>
              <a:ext cx="3744416" cy="3046442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62807" y="1196901"/>
              <a:ext cx="953009" cy="482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09867" y="1628948"/>
              <a:ext cx="578994" cy="2924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4709" y="444717"/>
            <a:ext cx="8529426" cy="9144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GB" altLang="da-DK" sz="3200" dirty="0" smtClean="0"/>
              <a:t>How </a:t>
            </a:r>
            <a:r>
              <a:rPr lang="en-GB" altLang="da-DK" sz="3200" dirty="0"/>
              <a:t>to </a:t>
            </a:r>
            <a:r>
              <a:rPr lang="en-GB" altLang="da-DK" sz="3200" dirty="0" smtClean="0"/>
              <a:t>write an academic paper and make an oral presentation of it?</a:t>
            </a:r>
            <a:endParaRPr lang="en-GB" altLang="da-DK" sz="32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90129" y="4560605"/>
            <a:ext cx="8280151" cy="124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6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6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400" dirty="0"/>
              <a:t>If there is a conflict between the </a:t>
            </a:r>
            <a:r>
              <a:rPr lang="en-GB" altLang="da-DK" sz="1400" b="1" dirty="0">
                <a:solidFill>
                  <a:srgbClr val="008000"/>
                </a:solidFill>
              </a:rPr>
              <a:t>general</a:t>
            </a:r>
            <a:r>
              <a:rPr lang="en-GB" altLang="da-DK" sz="1400" dirty="0"/>
              <a:t> advise and directions in this talk, and the more </a:t>
            </a:r>
            <a:r>
              <a:rPr lang="en-GB" altLang="da-DK" sz="1400" b="1" dirty="0">
                <a:solidFill>
                  <a:srgbClr val="008000"/>
                </a:solidFill>
              </a:rPr>
              <a:t>specific</a:t>
            </a:r>
            <a:r>
              <a:rPr lang="en-GB" altLang="da-DK" sz="1400" dirty="0"/>
              <a:t> advise and directions given by your advisor, you should always do as your advisor tells </a:t>
            </a:r>
            <a:r>
              <a:rPr lang="en-GB" altLang="da-DK" sz="1400" dirty="0" smtClean="0"/>
              <a:t>you</a:t>
            </a:r>
            <a:endParaRPr lang="en-GB" altLang="da-DK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3568" y="5805264"/>
            <a:ext cx="828015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6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6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400" spc="-30" dirty="0" smtClean="0"/>
              <a:t>Some of the material in Part 1 of this talk is inspired by a similar presentation by Henrik Korsgaard and by a note on bachelor projects in physics written by Peter Balling and Hans Kjeldsen</a:t>
            </a:r>
            <a:endParaRPr lang="en-GB" altLang="da-DK" sz="1400" spc="-30" dirty="0"/>
          </a:p>
        </p:txBody>
      </p:sp>
      <p:grpSp>
        <p:nvGrpSpPr>
          <p:cNvPr id="7" name="Group 6"/>
          <p:cNvGrpSpPr/>
          <p:nvPr/>
        </p:nvGrpSpPr>
        <p:grpSpPr>
          <a:xfrm>
            <a:off x="4716016" y="1595611"/>
            <a:ext cx="3744416" cy="2769493"/>
            <a:chOff x="4718395" y="1140807"/>
            <a:chExt cx="3744416" cy="30464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040" y="1264299"/>
              <a:ext cx="3317126" cy="279945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 bwMode="auto">
            <a:xfrm>
              <a:off x="4718395" y="1140807"/>
              <a:ext cx="3744416" cy="3046442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Detailed arguments</a:t>
            </a:r>
            <a:r>
              <a:rPr lang="en-GB" altLang="da-DK" sz="1600" dirty="0" smtClean="0"/>
              <a:t>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</a:t>
            </a:r>
            <a:r>
              <a:rPr lang="en-US" sz="1600" dirty="0" smtClean="0"/>
              <a:t>for the reader whether </a:t>
            </a:r>
            <a:r>
              <a:rPr lang="en-US" sz="1600" dirty="0"/>
              <a:t>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040560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</a:t>
            </a:r>
            <a:r>
              <a:rPr lang="en-US" sz="1600" dirty="0" smtClean="0"/>
              <a:t>identical</a:t>
            </a:r>
            <a:br>
              <a:rPr lang="en-US" sz="1600" dirty="0" smtClean="0"/>
            </a:br>
            <a:r>
              <a:rPr lang="en-US" sz="1600" dirty="0" smtClean="0"/>
              <a:t>as possible, 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b="1" spc="-20" dirty="0">
                <a:solidFill>
                  <a:srgbClr val="008000"/>
                </a:solidFill>
              </a:rPr>
              <a:t>short</a:t>
            </a:r>
            <a:r>
              <a:rPr lang="en-US" sz="1600" spc="-20" dirty="0"/>
              <a:t>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</a:t>
            </a:r>
            <a:r>
              <a:rPr lang="en-US" sz="1600" dirty="0" smtClean="0"/>
              <a:t>make it shorter and more </a:t>
            </a:r>
            <a:r>
              <a:rPr lang="en-US" sz="1600" dirty="0" err="1" smtClean="0"/>
              <a:t>comperhensible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Your 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</a:t>
            </a:r>
            <a:r>
              <a:rPr lang="en-US" sz="1600" b="1" spc="-20" dirty="0" smtClean="0">
                <a:solidFill>
                  <a:srgbClr val="008000"/>
                </a:solidFill>
              </a:rPr>
              <a:t>your responsibility</a:t>
            </a:r>
            <a:r>
              <a:rPr lang="en-US" sz="1600" spc="-20" dirty="0" smtClean="0"/>
              <a:t>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>
                <a:solidFill>
                  <a:srgbClr val="008000"/>
                </a:solidFill>
              </a:rPr>
              <a:pPr>
                <a:defRPr/>
              </a:pPr>
              <a:t>17</a:t>
            </a:fld>
            <a:endParaRPr lang="da-DK" altLang="da-DK" dirty="0">
              <a:solidFill>
                <a:srgbClr val="008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05479" y="2845663"/>
            <a:ext cx="7883056" cy="315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 defTabSz="560831">
              <a:spcBef>
                <a:spcPts val="300"/>
              </a:spcBef>
              <a:buNone/>
              <a:defRPr sz="3072"/>
            </a:pPr>
            <a:r>
              <a:rPr lang="en-US" sz="1600" dirty="0">
                <a:solidFill>
                  <a:srgbClr val="FF0000"/>
                </a:solidFill>
              </a:rPr>
              <a:t>If you describe two or more similar things, the descriptions should be as </a:t>
            </a:r>
            <a:r>
              <a:rPr lang="en-US" sz="1600" dirty="0" smtClean="0">
                <a:solidFill>
                  <a:srgbClr val="FF0000"/>
                </a:solidFill>
              </a:rPr>
              <a:t>identical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67710" y="2854539"/>
            <a:ext cx="7417471" cy="300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 defTabSz="560831">
              <a:spcBef>
                <a:spcPts val="300"/>
              </a:spcBef>
              <a:buNone/>
              <a:defRPr sz="3072"/>
            </a:pPr>
            <a:r>
              <a:rPr lang="en-US" sz="1600" dirty="0" smtClean="0">
                <a:solidFill>
                  <a:srgbClr val="FF0000"/>
                </a:solidFill>
              </a:rPr>
              <a:t>The </a:t>
            </a:r>
            <a:r>
              <a:rPr lang="en-US" sz="1600" dirty="0">
                <a:solidFill>
                  <a:srgbClr val="FF0000"/>
                </a:solidFill>
              </a:rPr>
              <a:t>descriptions of similar things should be as identical</a:t>
            </a:r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</a:t>
            </a:r>
            <a:r>
              <a:rPr lang="en-US" sz="1600" dirty="0" smtClean="0"/>
              <a:t>an </a:t>
            </a:r>
            <a:br>
              <a:rPr lang="en-US" sz="1600" dirty="0" smtClean="0"/>
            </a:br>
            <a:r>
              <a:rPr lang="en-US" sz="1600" dirty="0" smtClean="0"/>
              <a:t>on-line </a:t>
            </a:r>
            <a:r>
              <a:rPr lang="en-US" sz="1600" dirty="0" smtClean="0"/>
              <a:t>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r>
              <a:rPr lang="en-US" sz="1600" dirty="0"/>
              <a:t> (British English ≠ US </a:t>
            </a:r>
            <a:r>
              <a:rPr lang="en-US" sz="1600" dirty="0" smtClean="0"/>
              <a:t>English)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also need 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6819" y="1052736"/>
            <a:ext cx="72008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a good scientific paper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LaTeX 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up to you whether you want to use the template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6040" y="188640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2800" dirty="0"/>
              <a:t>Part </a:t>
            </a:r>
            <a:r>
              <a:rPr lang="da-DK" altLang="da-DK" sz="2800" dirty="0" smtClean="0"/>
              <a:t>1: </a:t>
            </a: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25934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/>
              <a:t>In </a:t>
            </a:r>
            <a:r>
              <a:rPr lang="en-GB" altLang="da-DK" sz="1600" b="1" dirty="0" smtClean="0"/>
              <a:t>one round, </a:t>
            </a:r>
            <a:r>
              <a:rPr lang="en-GB" altLang="da-DK" sz="1600" b="1" dirty="0"/>
              <a:t>you focus primarily on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 smtClean="0"/>
              <a:t>In one round, you focus om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simplification</a:t>
            </a:r>
            <a:r>
              <a:rPr lang="en-GB" altLang="da-DK" sz="1600" b="1" dirty="0" smtClean="0"/>
              <a:t>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/>
              <a:t>In one round, you check that you use the </a:t>
            </a:r>
            <a:r>
              <a:rPr lang="en-GB" altLang="da-DK" sz="1600" b="1" dirty="0">
                <a:solidFill>
                  <a:srgbClr val="008000"/>
                </a:solidFill>
              </a:rPr>
              <a:t>terminology</a:t>
            </a:r>
            <a:r>
              <a:rPr lang="en-GB" altLang="da-DK" sz="1600" b="1" dirty="0"/>
              <a:t>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/>
              <a:t>In one round, you check all your </a:t>
            </a:r>
            <a:r>
              <a:rPr lang="en-GB" altLang="da-DK" sz="1600" b="1" dirty="0">
                <a:solidFill>
                  <a:srgbClr val="008000"/>
                </a:solidFill>
              </a:rPr>
              <a:t>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</a:t>
            </a:r>
            <a:r>
              <a:rPr lang="en-GB" altLang="da-DK" sz="1600" b="1" dirty="0">
                <a:solidFill>
                  <a:srgbClr val="008000"/>
                </a:solidFill>
              </a:rPr>
              <a:t>layout</a:t>
            </a:r>
            <a:r>
              <a:rPr lang="en-GB" altLang="da-DK" sz="1600" dirty="0"/>
              <a:t>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all your </a:t>
            </a:r>
            <a:r>
              <a:rPr lang="en-GB" altLang="da-DK" sz="1600" b="1" dirty="0">
                <a:solidFill>
                  <a:srgbClr val="008000"/>
                </a:solidFill>
              </a:rPr>
              <a:t>tables</a:t>
            </a:r>
            <a:r>
              <a:rPr lang="en-GB" altLang="da-DK" sz="1600" dirty="0"/>
              <a:t> and </a:t>
            </a:r>
            <a:r>
              <a:rPr lang="en-GB" altLang="da-DK" sz="1600" b="1" dirty="0">
                <a:solidFill>
                  <a:srgbClr val="008000"/>
                </a:solidFill>
              </a:rPr>
              <a:t>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that all </a:t>
            </a:r>
            <a:r>
              <a:rPr lang="en-GB" altLang="da-DK" sz="1600" b="1" dirty="0">
                <a:solidFill>
                  <a:srgbClr val="008000"/>
                </a:solidFill>
              </a:rPr>
              <a:t>section headings</a:t>
            </a:r>
            <a:r>
              <a:rPr lang="en-GB" altLang="da-DK" sz="1600" dirty="0"/>
              <a:t>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all your </a:t>
            </a:r>
            <a:r>
              <a:rPr lang="en-GB" altLang="da-DK" sz="1600" b="1" dirty="0">
                <a:solidFill>
                  <a:srgbClr val="008000"/>
                </a:solidFill>
              </a:rPr>
              <a:t>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on </a:t>
            </a:r>
            <a:r>
              <a:rPr lang="en-GB" altLang="da-DK" sz="1600" b="1" dirty="0">
                <a:solidFill>
                  <a:srgbClr val="008000"/>
                </a:solidFill>
              </a:rPr>
              <a:t>punctuation</a:t>
            </a:r>
            <a:r>
              <a:rPr lang="en-GB" altLang="da-DK" sz="1600" dirty="0" smtClean="0"/>
              <a:t>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………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search 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802601" y="5383481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hours/days 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including the censor</a:t>
            </a:r>
            <a:r>
              <a:rPr lang="en-GB" altLang="da-DK" sz="1600" dirty="0" smtClean="0"/>
              <a:t>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“stupid"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 or EndNote) 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 not make postulates – detailed arguments are needed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35813" y="1124744"/>
            <a:ext cx="72008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Making a good oral presentation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</a:t>
            </a:r>
            <a:r>
              <a:rPr lang="en-GB" altLang="da-DK" sz="1600" dirty="0" smtClean="0">
                <a:latin typeface="+mn-lt"/>
                <a:ea typeface="+mn-ea"/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preparation</a:t>
            </a:r>
            <a:endParaRPr lang="en-GB" altLang="da-DK" sz="1600" b="1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</a:rPr>
              <a:t>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presentation 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Many of the guidelines given for the written report also apply to oral presentations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As an </a:t>
            </a:r>
            <a:r>
              <a:rPr lang="en-GB" altLang="da-DK" sz="1600" dirty="0" smtClean="0">
                <a:latin typeface="+mn-lt"/>
                <a:ea typeface="+mn-ea"/>
              </a:rPr>
              <a:t>example, </a:t>
            </a:r>
            <a:r>
              <a:rPr lang="en-GB" altLang="da-DK" sz="1600" dirty="0">
                <a:latin typeface="+mn-lt"/>
                <a:ea typeface="+mn-ea"/>
              </a:rPr>
              <a:t>it is very important </a:t>
            </a:r>
            <a:r>
              <a:rPr lang="en-US" sz="1600" dirty="0"/>
              <a:t>be </a:t>
            </a:r>
            <a:r>
              <a:rPr lang="en-US" sz="1600" b="1" dirty="0">
                <a:solidFill>
                  <a:srgbClr val="008000"/>
                </a:solidFill>
              </a:rPr>
              <a:t>crystal clear</a:t>
            </a:r>
            <a:r>
              <a:rPr lang="en-US" sz="1600" dirty="0"/>
              <a:t> whether this is the work of other researchers or your own </a:t>
            </a:r>
            <a:r>
              <a:rPr lang="en-US" sz="1600" dirty="0" smtClean="0"/>
              <a:t>work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Provide arguments</a:t>
            </a:r>
            <a:r>
              <a:rPr lang="en-GB" altLang="da-DK" sz="1600" dirty="0">
                <a:latin typeface="+mn-lt"/>
                <a:ea typeface="+mn-ea"/>
              </a:rPr>
              <a:t> – not postulates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Use the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correct terminology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 smtClean="0">
                <a:latin typeface="+mn-lt"/>
                <a:ea typeface="+mn-ea"/>
              </a:rPr>
              <a:t>Try </a:t>
            </a:r>
            <a:r>
              <a:rPr lang="en-GB" altLang="da-DK" sz="1600" dirty="0">
                <a:latin typeface="+mn-lt"/>
                <a:ea typeface="+mn-ea"/>
              </a:rPr>
              <a:t>to be as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precise</a:t>
            </a:r>
            <a:r>
              <a:rPr lang="en-GB" altLang="da-DK" sz="1600" dirty="0">
                <a:latin typeface="+mn-lt"/>
                <a:ea typeface="+mn-ea"/>
              </a:rPr>
              <a:t> and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consistent</a:t>
            </a:r>
            <a:r>
              <a:rPr lang="en-GB" altLang="da-DK" sz="1600" dirty="0">
                <a:latin typeface="+mn-lt"/>
                <a:ea typeface="+mn-ea"/>
              </a:rPr>
              <a:t> as possible without unnecessary repetitions</a:t>
            </a:r>
          </a:p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Do </a:t>
            </a:r>
            <a:r>
              <a:rPr lang="en-US" altLang="da-DK" sz="1800" b="1" dirty="0">
                <a:solidFill>
                  <a:srgbClr val="A50021"/>
                </a:solidFill>
              </a:rPr>
              <a:t>not put things on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your </a:t>
            </a:r>
            <a:r>
              <a:rPr lang="en-US" altLang="da-DK" sz="1800" b="1" dirty="0">
                <a:solidFill>
                  <a:srgbClr val="A50021"/>
                </a:solidFill>
              </a:rPr>
              <a:t>slides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that </a:t>
            </a:r>
            <a:r>
              <a:rPr lang="en-US" altLang="da-DK" sz="1800" b="1" dirty="0">
                <a:solidFill>
                  <a:srgbClr val="A50021"/>
                </a:solidFill>
              </a:rPr>
              <a:t>you are not prepared to explain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2800" dirty="0" smtClean="0"/>
              <a:t>Part </a:t>
            </a:r>
            <a:r>
              <a:rPr lang="da-DK" altLang="da-DK" sz="2800" dirty="0"/>
              <a:t>2: </a:t>
            </a: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make an oral presentation?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1089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500" b="1" kern="12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Tuesday June 10 at 13.00</a:t>
            </a:r>
            <a:endParaRPr lang="en-GB" sz="1500" kern="1200" dirty="0" smtClean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b="1" spc="-7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sz="1500" spc="-7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marL="1128713" lvl="2" indent="-271463">
              <a:spcBef>
                <a:spcPts val="300"/>
              </a:spcBef>
            </a:pPr>
            <a:r>
              <a:rPr lang="en-US" sz="1500" dirty="0"/>
              <a:t>Graphs, tables and other figures also count (if you, e.g., use half a page for one of these, you can only have 1200 </a:t>
            </a:r>
            <a:r>
              <a:rPr lang="en-US" sz="1500" dirty="0" smtClean="0"/>
              <a:t>characters </a:t>
            </a:r>
            <a:r>
              <a:rPr lang="en-US" sz="1500" dirty="0"/>
              <a:t>on the rest of the page</a:t>
            </a:r>
            <a:r>
              <a:rPr lang="en-US" sz="1500" dirty="0" smtClean="0"/>
              <a:t>).</a:t>
            </a:r>
            <a:endParaRPr lang="en-GB" sz="150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sz="1500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z="1500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second half 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Formal requirements for the oral presentation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Oral exam </a:t>
            </a: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in June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The report is the basis for an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individual 30 minutes' oral exam</a:t>
            </a:r>
            <a:r>
              <a:rPr lang="en-GB" sz="1600" dirty="0">
                <a:ea typeface="ＭＳ Ｐゴシック" pitchFamily="34" charset="-128"/>
              </a:rPr>
              <a:t>, where you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present</a:t>
            </a:r>
            <a:r>
              <a:rPr lang="en-GB" sz="1600" dirty="0">
                <a:ea typeface="ＭＳ Ｐゴシック" pitchFamily="34" charset="-128"/>
              </a:rPr>
              <a:t> the </a:t>
            </a:r>
            <a:r>
              <a:rPr lang="en-GB" sz="1600" dirty="0" smtClean="0">
                <a:ea typeface="ＭＳ Ｐゴシック" pitchFamily="34" charset="-128"/>
              </a:rPr>
              <a:t>findings </a:t>
            </a:r>
            <a:r>
              <a:rPr lang="en-GB" sz="1600" dirty="0">
                <a:ea typeface="ＭＳ Ｐゴシック" pitchFamily="34" charset="-128"/>
              </a:rPr>
              <a:t>of </a:t>
            </a:r>
            <a:r>
              <a:rPr lang="en-GB" sz="1600" dirty="0" smtClean="0">
                <a:ea typeface="ＭＳ Ｐゴシック" pitchFamily="34" charset="-128"/>
              </a:rPr>
              <a:t>your </a:t>
            </a:r>
            <a:r>
              <a:rPr lang="en-GB" sz="1600" dirty="0">
                <a:ea typeface="ＭＳ Ｐゴシック" pitchFamily="34" charset="-128"/>
              </a:rPr>
              <a:t>bachelor project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A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common grade</a:t>
            </a:r>
            <a:r>
              <a:rPr lang="en-GB" sz="1600" dirty="0"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>
                <a:ea typeface="ＭＳ Ｐゴシック" pitchFamily="34" charset="-128"/>
              </a:rPr>
              <a:t>An external examiner (censor) participates in the evaluation of the report and the oral </a:t>
            </a:r>
            <a:r>
              <a:rPr lang="en-GB" sz="1600" spc="-60" dirty="0" smtClean="0">
                <a:ea typeface="ＭＳ Ｐゴシック" pitchFamily="34" charset="-128"/>
              </a:rPr>
              <a:t>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 smtClean="0">
                <a:ea typeface="ＭＳ Ｐゴシック" pitchFamily="34" charset="-128"/>
              </a:rPr>
              <a:t>You get information about the date, time and place of the examination from your advisor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Language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Your presentation and your slides </a:t>
            </a:r>
            <a:r>
              <a:rPr lang="en-GB" sz="1600" dirty="0">
                <a:ea typeface="ＭＳ Ｐゴシック" pitchFamily="34" charset="-128"/>
              </a:rPr>
              <a:t>may be </a:t>
            </a:r>
            <a:r>
              <a:rPr lang="en-GB" sz="1600" dirty="0" smtClean="0">
                <a:ea typeface="ＭＳ Ｐゴシック" pitchFamily="34" charset="-128"/>
              </a:rPr>
              <a:t>in </a:t>
            </a:r>
            <a:r>
              <a:rPr lang="en-GB" sz="1600" dirty="0">
                <a:ea typeface="ＭＳ Ｐゴシック" pitchFamily="34" charset="-128"/>
              </a:rPr>
              <a:t>Danish or </a:t>
            </a:r>
            <a:r>
              <a:rPr lang="en-GB" sz="1600" dirty="0" smtClean="0">
                <a:ea typeface="ＭＳ Ｐゴシック" pitchFamily="34" charset="-128"/>
              </a:rPr>
              <a:t>English – use the same language for both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Using the same language as your report has some obvious advantages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Check with your advisor whether the censor is able to understand Danish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If you do not pass, it is possible to resubmit a revised version of the report no later than August </a:t>
            </a:r>
            <a:r>
              <a:rPr lang="en-GB" sz="1600" dirty="0" smtClean="0">
                <a:ea typeface="ＭＳ Ｐゴシック" pitchFamily="34" charset="-128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232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and duration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At the oral presentation of your bachelor project, we expect you to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</a:t>
            </a:r>
            <a:r>
              <a:rPr lang="en-GB" altLang="da-DK" sz="1600" kern="0" dirty="0">
                <a:ea typeface="ＭＳ Ｐゴシック" pitchFamily="34" charset="-128"/>
              </a:rPr>
              <a:t> important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concepts</a:t>
            </a:r>
            <a:r>
              <a:rPr lang="en-GB" altLang="da-DK" sz="1600" kern="0" dirty="0" smtClean="0">
                <a:ea typeface="ＭＳ Ｐゴシック" pitchFamily="34" charset="-128"/>
              </a:rPr>
              <a:t> within the area/project you have been working with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 important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able to answer </a:t>
            </a:r>
            <a:r>
              <a:rPr lang="en-GB" altLang="da-DK" sz="1600" kern="0" dirty="0">
                <a:ea typeface="ＭＳ Ｐゴシック" pitchFamily="34" charset="-128"/>
              </a:rPr>
              <a:t>detailed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questions</a:t>
            </a:r>
            <a:r>
              <a:rPr lang="en-GB" altLang="da-DK" sz="1600" kern="0" dirty="0" smtClean="0">
                <a:ea typeface="ＭＳ Ｐゴシック" pitchFamily="34" charset="-128"/>
              </a:rPr>
              <a:t> about your work</a:t>
            </a:r>
          </a:p>
          <a:p>
            <a:pPr>
              <a:spcBef>
                <a:spcPts val="1800"/>
              </a:spcBef>
            </a:pPr>
            <a:r>
              <a:rPr lang="en-GB" altLang="da-DK" sz="1800" kern="0" dirty="0" smtClean="0">
                <a:ea typeface="ＭＳ Ｐゴシック" pitchFamily="34" charset="-128"/>
              </a:rPr>
              <a:t>Duration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Your presentation should last approximately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15 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rest of the time is used for questions and discussion</a:t>
            </a:r>
          </a:p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Bachelor groups</a:t>
            </a:r>
            <a:endParaRPr lang="en-GB" altLang="da-DK" sz="1800" kern="0" spc="-5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Each student makes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individual</a:t>
            </a:r>
            <a:r>
              <a:rPr lang="en-GB" altLang="da-DK" sz="1600" kern="0" dirty="0" smtClean="0">
                <a:ea typeface="ＭＳ Ｐゴシック" pitchFamily="34" charset="-128"/>
              </a:rPr>
              <a:t> 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Discuss with your advisor, whether each presentation should give an overview of the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entire project</a:t>
            </a:r>
            <a:r>
              <a:rPr lang="en-GB" altLang="da-DK" sz="1600" kern="0" dirty="0" smtClean="0">
                <a:ea typeface="ＭＳ Ｐゴシック" pitchFamily="34" charset="-128"/>
              </a:rPr>
              <a:t> or the individual students in the group should focus on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different parts / aspects</a:t>
            </a:r>
          </a:p>
        </p:txBody>
      </p:sp>
    </p:spTree>
    <p:extLst>
      <p:ext uri="{BB962C8B-B14F-4D97-AF65-F5344CB8AC3E}">
        <p14:creationId xmlns:p14="http://schemas.microsoft.com/office/powerpoint/2010/main" val="3138334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General advice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spc="-30" dirty="0">
                <a:ea typeface="ＭＳ Ｐゴシック" pitchFamily="34" charset="-128"/>
              </a:rPr>
              <a:t>It should be possible to </a:t>
            </a:r>
            <a:r>
              <a:rPr lang="en-GB" altLang="da-DK" sz="1800" kern="0" spc="-30" dirty="0" smtClean="0">
                <a:ea typeface="ＭＳ Ｐゴシック" pitchFamily="34" charset="-128"/>
              </a:rPr>
              <a:t>understand your </a:t>
            </a:r>
            <a:r>
              <a:rPr lang="en-GB" altLang="da-DK" sz="1800" kern="0" spc="-30" dirty="0">
                <a:ea typeface="ＭＳ Ｐゴシック" pitchFamily="34" charset="-128"/>
              </a:rPr>
              <a:t>talk without knowing the details of your report – but you can assume a general knowledge of the area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Start the talk by giving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outline</a:t>
            </a:r>
            <a:r>
              <a:rPr lang="en-GB" altLang="da-DK" sz="1600" kern="0" dirty="0" smtClean="0">
                <a:ea typeface="ＭＳ Ｐゴシック" pitchFamily="34" charset="-128"/>
              </a:rPr>
              <a:t> of your talk –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motivation</a:t>
            </a:r>
            <a:r>
              <a:rPr lang="en-GB" altLang="da-DK" sz="1600" kern="0" dirty="0" smtClean="0">
                <a:ea typeface="ＭＳ Ｐゴシック" pitchFamily="34" charset="-128"/>
              </a:rPr>
              <a:t> for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better to concentrate on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most important 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 than trying to cover a lot of different minor results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 smtClean="0">
                <a:ea typeface="ＭＳ Ｐゴシック" pitchFamily="34" charset="-128"/>
              </a:rPr>
              <a:t>Do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50" dirty="0">
                <a:ea typeface="ＭＳ Ｐゴシック" pitchFamily="34" charset="-128"/>
              </a:rPr>
              <a:t> drown in details – remember to give the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context</a:t>
            </a:r>
            <a:r>
              <a:rPr lang="en-GB" altLang="da-DK" sz="1600" kern="0" spc="-50" dirty="0">
                <a:ea typeface="ＭＳ Ｐゴシック" pitchFamily="34" charset="-128"/>
              </a:rPr>
              <a:t>,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overviews</a:t>
            </a:r>
            <a:r>
              <a:rPr lang="en-GB" altLang="da-DK" sz="1600" kern="0" spc="-50" dirty="0">
                <a:ea typeface="ＭＳ Ｐゴシック" pitchFamily="34" charset="-128"/>
              </a:rPr>
              <a:t> and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conclusions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Provide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arguments – not postulates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Try to be as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precise</a:t>
            </a:r>
            <a:r>
              <a:rPr lang="en-GB" altLang="da-DK" sz="1600" kern="0" dirty="0">
                <a:ea typeface="ＭＳ Ｐゴシック" pitchFamily="34" charset="-128"/>
              </a:rPr>
              <a:t> and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consistent</a:t>
            </a:r>
            <a:r>
              <a:rPr lang="en-GB" altLang="da-DK" sz="1600" kern="0" dirty="0">
                <a:ea typeface="ＭＳ Ｐゴシック" pitchFamily="34" charset="-128"/>
              </a:rPr>
              <a:t> as possible without unnecessary repetitions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Use the </a:t>
            </a:r>
            <a:r>
              <a:rPr lang="en-GB" altLang="da-DK" sz="1600" kern="0" dirty="0">
                <a:ea typeface="ＭＳ Ｐゴシック" pitchFamily="34" charset="-128"/>
              </a:rPr>
              <a:t>correct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terminology</a:t>
            </a: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To </a:t>
            </a:r>
            <a:r>
              <a:rPr lang="en-GB" altLang="da-DK" sz="1600" kern="0" dirty="0">
                <a:ea typeface="ＭＳ Ｐゴシック" pitchFamily="34" charset="-128"/>
              </a:rPr>
              <a:t>save time, </a:t>
            </a:r>
            <a:r>
              <a:rPr lang="en-GB" altLang="da-DK" sz="1600" kern="0" dirty="0" smtClean="0">
                <a:ea typeface="ＭＳ Ｐゴシック" pitchFamily="34" charset="-128"/>
              </a:rPr>
              <a:t>it may be useful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simplify</a:t>
            </a:r>
            <a:r>
              <a:rPr lang="en-GB" altLang="da-DK" sz="1600" kern="0" dirty="0" smtClean="0">
                <a:ea typeface="ＭＳ Ｐゴシック" pitchFamily="34" charset="-128"/>
              </a:rPr>
              <a:t> some examples / figures / tables from </a:t>
            </a:r>
            <a:r>
              <a:rPr lang="en-GB" altLang="da-DK" sz="1600" kern="0" dirty="0">
                <a:ea typeface="ＭＳ Ｐゴシック" pitchFamily="34" charset="-128"/>
              </a:rPr>
              <a:t>the </a:t>
            </a:r>
            <a:r>
              <a:rPr lang="en-GB" altLang="da-DK" sz="1600" kern="0" dirty="0" smtClean="0">
                <a:ea typeface="ＭＳ Ｐゴシック" pitchFamily="34" charset="-128"/>
              </a:rPr>
              <a:t>report – removing things which you do not need for the oral presentation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realistic</a:t>
            </a:r>
            <a:r>
              <a:rPr lang="en-GB" altLang="da-DK" sz="1600" kern="0" dirty="0" smtClean="0">
                <a:ea typeface="ＭＳ Ｐゴシック" pitchFamily="34" charset="-128"/>
              </a:rPr>
              <a:t> about how much you can cover – it gives a bad impression to have a large number of slides which you are unable to cover within your 15 minutes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It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is extremely important that it is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crystal clear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what is your work and what is the work of other </a:t>
            </a: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people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Remember references to the work of other </a:t>
            </a:r>
            <a:r>
              <a:rPr lang="en-GB" altLang="da-DK" sz="1600" kern="0" dirty="0" smtClean="0">
                <a:ea typeface="ＭＳ Ｐゴシック" pitchFamily="34" charset="-128"/>
              </a:rPr>
              <a:t>people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make excuses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something is inappropriate you should change it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before</a:t>
            </a:r>
            <a:r>
              <a:rPr lang="en-GB" altLang="da-DK" sz="1600" kern="0" dirty="0" smtClean="0">
                <a:ea typeface="ＭＳ Ｐゴシック" pitchFamily="34" charset="-128"/>
              </a:rPr>
              <a:t>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1054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of your slides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no rules about the number of slides and how detailed they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you do not get much credit for things which you read up directly from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 the slides should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 smtClean="0">
                <a:ea typeface="ＭＳ Ｐゴシック" pitchFamily="34" charset="-128"/>
              </a:rPr>
              <a:t> 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too detailed</a:t>
            </a:r>
            <a:r>
              <a:rPr lang="en-GB" altLang="da-DK" sz="1600" kern="0" dirty="0" smtClean="0">
                <a:ea typeface="ＭＳ Ｐゴシック" pitchFamily="34" charset="-128"/>
              </a:rPr>
              <a:t> – but they should help you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remember</a:t>
            </a:r>
            <a:r>
              <a:rPr lang="en-GB" altLang="da-DK" sz="1600" kern="0" dirty="0" smtClean="0">
                <a:ea typeface="ＭＳ Ｐゴシック" pitchFamily="34" charset="-128"/>
              </a:rPr>
              <a:t> the most important details and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save time</a:t>
            </a:r>
            <a:r>
              <a:rPr lang="en-GB" altLang="da-DK" sz="1600" kern="0" dirty="0" smtClean="0">
                <a:ea typeface="ＭＳ Ｐゴシック" pitchFamily="34" charset="-128"/>
              </a:rPr>
              <a:t> when you need to present complex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can e.g. have some program code on the slide, which you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explain</a:t>
            </a:r>
            <a:r>
              <a:rPr lang="en-GB" altLang="da-DK" sz="1600" kern="0" dirty="0" smtClean="0">
                <a:ea typeface="ＭＳ Ｐゴシック" pitchFamily="34" charset="-128"/>
              </a:rPr>
              <a:t> orally during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your presentation – or you can have a complex figure / table / graph which you explain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Detailed references to papers can also go on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Put only things on your slides which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are needed for your presentation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you are prepared to answer detailed questions </a:t>
            </a:r>
            <a:r>
              <a:rPr lang="en-GB" altLang="da-DK" kern="0" dirty="0" smtClean="0">
                <a:solidFill>
                  <a:srgbClr val="000066"/>
                </a:solidFill>
                <a:ea typeface="ＭＳ Ｐゴシック" pitchFamily="34" charset="-128"/>
              </a:rPr>
              <a:t>about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>
                <a:ea typeface="ＭＳ Ｐゴシック" pitchFamily="34" charset="-128"/>
              </a:rPr>
              <a:t>Put page numbers on your slides (then it is </a:t>
            </a:r>
            <a:r>
              <a:rPr lang="en-GB" altLang="da-DK" sz="1600" kern="0" spc="-50" dirty="0" smtClean="0">
                <a:ea typeface="ＭＳ Ｐゴシック" pitchFamily="34" charset="-128"/>
              </a:rPr>
              <a:t>easier for the examiner/censor to refer to them)</a:t>
            </a:r>
            <a:endParaRPr lang="en-GB" altLang="da-DK" sz="1600" kern="0" spc="-50" dirty="0">
              <a:ea typeface="ＭＳ Ｐゴシック" pitchFamily="34" charset="-128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</a:t>
            </a:r>
            <a:r>
              <a:rPr lang="en-GB" altLang="da-DK" sz="1600" kern="0" dirty="0" smtClean="0">
                <a:ea typeface="ＭＳ Ｐゴシック" pitchFamily="34" charset="-128"/>
              </a:rPr>
              <a:t>ead the text directly from your slides – use your own words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Put </a:t>
            </a:r>
            <a:r>
              <a:rPr lang="en-GB" altLang="da-DK" sz="1600" kern="0" dirty="0">
                <a:ea typeface="ＭＳ Ｐゴシック" pitchFamily="34" charset="-128"/>
              </a:rPr>
              <a:t>large pieces of text on the slides in a small font (unless it is clear that you do not intend people to read it)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Proof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read your slides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thoroughly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– both for linguistic and logical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Ask other people to help with the proof </a:t>
            </a:r>
            <a:r>
              <a:rPr lang="en-GB" altLang="da-DK" sz="1600" kern="0" dirty="0" smtClean="0">
                <a:ea typeface="ＭＳ Ｐゴシック" pitchFamily="34" charset="-128"/>
              </a:rPr>
              <a:t>reading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advisors</a:t>
            </a:r>
            <a:r>
              <a:rPr lang="en-GB" altLang="da-DK" sz="1600" kern="0" dirty="0" smtClean="0">
                <a:ea typeface="ＭＳ Ｐゴシック" pitchFamily="34" charset="-128"/>
              </a:rPr>
              <a:t> are willing to give feedback on your slides before the exam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473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dirty="0" smtClean="0">
                <a:ea typeface="ＭＳ Ｐゴシック" pitchFamily="34" charset="-128"/>
                <a:cs typeface="Arial"/>
              </a:rPr>
              <a:t>Use of other media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6816" y="1124744"/>
            <a:ext cx="845566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of course also allowed to use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whiteboard</a:t>
            </a:r>
            <a:endParaRPr lang="en-GB" altLang="da-DK" sz="1800" b="1" kern="0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But this may use a considerable amount of your time and it is easy to make 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want to use the whiteboard practise this carefully (and bring your own pens)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may also use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photos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or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short videos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</a:t>
            </a:r>
            <a:r>
              <a:rPr lang="en-GB" altLang="da-DK" sz="1600" kern="0" dirty="0" smtClean="0">
                <a:ea typeface="ＭＳ Ｐゴシック" pitchFamily="34" charset="-128"/>
              </a:rPr>
              <a:t>may sometimes be a </a:t>
            </a:r>
            <a:r>
              <a:rPr lang="en-GB" altLang="da-DK" sz="1600" kern="0" dirty="0">
                <a:ea typeface="ＭＳ Ｐゴシック" pitchFamily="34" charset="-128"/>
              </a:rPr>
              <a:t>good idea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consider whether it </a:t>
            </a:r>
            <a:r>
              <a:rPr lang="en-GB" altLang="da-DK" sz="1600" kern="0" dirty="0" smtClean="0">
                <a:ea typeface="ＭＳ Ｐゴシック" pitchFamily="34" charset="-128"/>
              </a:rPr>
              <a:t>really helps </a:t>
            </a:r>
            <a:r>
              <a:rPr lang="en-GB" altLang="da-DK" sz="1600" kern="0" dirty="0">
                <a:ea typeface="ＭＳ Ｐゴシック" pitchFamily="34" charset="-128"/>
              </a:rPr>
              <a:t>you </a:t>
            </a:r>
            <a:r>
              <a:rPr lang="en-GB" altLang="da-DK" sz="1600" kern="0" dirty="0" smtClean="0">
                <a:ea typeface="ＭＳ Ｐゴシック" pitchFamily="34" charset="-128"/>
              </a:rPr>
              <a:t>(and your audience) or </a:t>
            </a:r>
            <a:r>
              <a:rPr lang="en-GB" altLang="da-DK" sz="1600" kern="0" dirty="0">
                <a:ea typeface="ＭＳ Ｐゴシック" pitchFamily="34" charset="-128"/>
              </a:rPr>
              <a:t>only </a:t>
            </a:r>
            <a:r>
              <a:rPr lang="en-GB" altLang="da-DK" sz="1600" kern="0" dirty="0" smtClean="0">
                <a:ea typeface="ＭＳ Ｐゴシック" pitchFamily="34" charset="-128"/>
              </a:rPr>
              <a:t>acts </a:t>
            </a:r>
            <a:r>
              <a:rPr lang="en-GB" altLang="da-DK" sz="1600" kern="0" dirty="0">
                <a:ea typeface="ＭＳ Ｐゴシック" pitchFamily="34" charset="-128"/>
              </a:rPr>
              <a:t>as a nice </a:t>
            </a:r>
            <a:r>
              <a:rPr lang="en-GB" altLang="da-DK" sz="1600" kern="0" dirty="0" smtClean="0">
                <a:ea typeface="ＭＳ Ｐゴシック" pitchFamily="34" charset="-128"/>
              </a:rPr>
              <a:t>gimmick </a:t>
            </a:r>
            <a:r>
              <a:rPr lang="en-GB" altLang="da-DK" sz="1600" kern="0" dirty="0">
                <a:ea typeface="ＭＳ Ｐゴシック" pitchFamily="34" charset="-128"/>
              </a:rPr>
              <a:t>(taking up </a:t>
            </a:r>
            <a:r>
              <a:rPr lang="en-GB" altLang="da-DK" sz="1600" kern="0" dirty="0" smtClean="0">
                <a:ea typeface="ＭＳ Ｐゴシック" pitchFamily="34" charset="-128"/>
              </a:rPr>
              <a:t>valuable time)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For videos you should thoroughly test that they start and display as intended (on the computer to be used for the presentation)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Live demo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software prototypes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may also want to demonstrate a software prototype developed in your project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Carefully consider how much time you want to use for it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</a:t>
            </a:r>
            <a:r>
              <a:rPr lang="en-GB" altLang="da-DK" sz="1600" kern="0" dirty="0" smtClean="0">
                <a:ea typeface="ＭＳ Ｐゴシック" pitchFamily="34" charset="-128"/>
              </a:rPr>
              <a:t>ractise it thoroughly on the correct computer – it is very easy to waste a lot of time on technical difficulties without any real gain for your 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Sometimes such presentations can be done prior to the exam – ask your advisor</a:t>
            </a:r>
          </a:p>
          <a:p>
            <a:pPr lvl="1">
              <a:spcBef>
                <a:spcPts val="300"/>
              </a:spcBef>
            </a:pP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018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You need a lot of practise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3872" y="1052736"/>
            <a:ext cx="843860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dirty="0">
                <a:ea typeface="ＭＳ Ｐゴシック" pitchFamily="34" charset="-128"/>
              </a:rPr>
              <a:t>With </a:t>
            </a:r>
            <a:r>
              <a:rPr lang="en-GB" altLang="da-DK" sz="1800" kern="0" dirty="0" smtClean="0">
                <a:ea typeface="ＭＳ Ｐゴシック" pitchFamily="34" charset="-128"/>
              </a:rPr>
              <a:t>practise </a:t>
            </a:r>
            <a:r>
              <a:rPr lang="en-GB" altLang="da-DK" sz="1800" kern="0" dirty="0">
                <a:ea typeface="ＭＳ Ｐゴシック" pitchFamily="34" charset="-128"/>
              </a:rPr>
              <a:t>you will be able to describe your work much more precisely and much </a:t>
            </a:r>
            <a:r>
              <a:rPr lang="en-GB" altLang="da-DK" sz="1800" kern="0" dirty="0" smtClean="0">
                <a:ea typeface="ＭＳ Ｐゴシック" pitchFamily="34" charset="-128"/>
              </a:rPr>
              <a:t>faster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means that you can cover more </a:t>
            </a:r>
            <a:r>
              <a:rPr lang="en-GB" altLang="da-DK" sz="1600" kern="0" dirty="0" smtClean="0">
                <a:ea typeface="ＭＳ Ｐゴシック" pitchFamily="34" charset="-128"/>
              </a:rPr>
              <a:t>results and be more clear/understandable</a:t>
            </a:r>
            <a:endParaRPr lang="en-GB" altLang="da-DK" sz="16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r>
              <a:rPr lang="en-GB" altLang="da-DK" sz="1800" kern="0" spc="-30" dirty="0" smtClean="0">
                <a:ea typeface="ＭＳ Ｐゴシック" pitchFamily="34" charset="-128"/>
              </a:rPr>
              <a:t>Before the exam you should make you presentation </a:t>
            </a:r>
            <a:r>
              <a:rPr lang="en-GB" altLang="da-DK" sz="1800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at least 10 times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practise should be as realistic as possible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not enough to think what you want to say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need to formulate the exact sentences – and mumble / say them loud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During the </a:t>
            </a:r>
            <a:r>
              <a:rPr lang="en-GB" altLang="da-DK" sz="1600" kern="0" dirty="0" smtClean="0">
                <a:ea typeface="ＭＳ Ｐゴシック" pitchFamily="34" charset="-128"/>
              </a:rPr>
              <a:t>practise </a:t>
            </a:r>
            <a:r>
              <a:rPr lang="en-GB" altLang="da-DK" sz="1600" kern="0" dirty="0">
                <a:ea typeface="ＭＳ Ｐゴシック" pitchFamily="34" charset="-128"/>
              </a:rPr>
              <a:t>you should also modify your slides – so that they </a:t>
            </a:r>
            <a:r>
              <a:rPr lang="en-GB" altLang="da-DK" sz="1600" kern="0" dirty="0" smtClean="0">
                <a:ea typeface="ＭＳ Ｐゴシック" pitchFamily="34" charset="-128"/>
              </a:rPr>
              <a:t>are optimal for </a:t>
            </a:r>
            <a:r>
              <a:rPr lang="en-GB" altLang="da-DK" sz="1600" kern="0" dirty="0">
                <a:ea typeface="ＭＳ Ｐゴシック" pitchFamily="34" charset="-128"/>
              </a:rPr>
              <a:t>your oral presentation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If you want to use the </a:t>
            </a:r>
            <a:r>
              <a:rPr lang="en-GB" altLang="da-DK" sz="1600" kern="0" dirty="0" smtClean="0">
                <a:ea typeface="ＭＳ Ｐゴシック" pitchFamily="34" charset="-128"/>
              </a:rPr>
              <a:t>whiteboard, videos or live demos </a:t>
            </a:r>
            <a:r>
              <a:rPr lang="en-GB" altLang="da-DK" sz="1600" kern="0" dirty="0">
                <a:ea typeface="ＭＳ Ｐゴシック" pitchFamily="34" charset="-128"/>
              </a:rPr>
              <a:t>this must be </a:t>
            </a:r>
            <a:r>
              <a:rPr lang="en-GB" altLang="da-DK" sz="1600" kern="0" dirty="0" smtClean="0">
                <a:ea typeface="ＭＳ Ｐゴシック" pitchFamily="34" charset="-128"/>
              </a:rPr>
              <a:t>practised too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Get help from other students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Make your presentation for other students and listen thoroughly to the feedback they give you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are in a bachelor group you are allowed to help each other – but avoid getting too identical presentations</a:t>
            </a: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536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91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Use a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watch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to check the duration of your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talk while you practise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should be able to finish it within </a:t>
            </a:r>
            <a:r>
              <a:rPr lang="en-GB" altLang="da-DK" sz="1600" kern="0" dirty="0" smtClean="0">
                <a:ea typeface="ＭＳ Ｐゴシック" pitchFamily="34" charset="-128"/>
              </a:rPr>
              <a:t>15 </a:t>
            </a:r>
            <a:r>
              <a:rPr lang="en-GB" altLang="da-DK" sz="1600" kern="0" dirty="0">
                <a:ea typeface="ＭＳ Ｐゴシック" pitchFamily="34" charset="-128"/>
              </a:rPr>
              <a:t>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not hope for </a:t>
            </a:r>
            <a:r>
              <a:rPr lang="en-GB" altLang="da-DK" sz="1600" kern="0" dirty="0" smtClean="0">
                <a:ea typeface="ＭＳ Ｐゴシック" pitchFamily="34" charset="-128"/>
              </a:rPr>
              <a:t>a miracle </a:t>
            </a:r>
            <a:r>
              <a:rPr lang="en-GB" altLang="da-DK" sz="1600" kern="0" dirty="0">
                <a:ea typeface="ＭＳ Ｐゴシック" pitchFamily="34" charset="-128"/>
              </a:rPr>
              <a:t>– it will not happen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Repeat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first 1-2 minutes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the talk so many times that you are absolutely sure what to say – and how to say it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When you are nervous it is easy to be confused and to forget even simple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Hence, it is very important to get a good start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improvise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>
                <a:ea typeface="ＭＳ Ｐゴシック" pitchFamily="34" charset="-128"/>
              </a:rPr>
              <a:t> invent new ideas and new examples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Stick to your slides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planned</a:t>
            </a:r>
            <a:r>
              <a:rPr lang="en-GB" altLang="da-DK" sz="1600" kern="0" dirty="0">
                <a:ea typeface="ＭＳ Ｐゴシック" pitchFamily="34" charset="-128"/>
              </a:rPr>
              <a:t> content of your talk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Be </a:t>
            </a:r>
            <a:r>
              <a:rPr lang="en-US" b="1" dirty="0">
                <a:solidFill>
                  <a:srgbClr val="008000"/>
                </a:solidFill>
                <a:cs typeface="ＭＳ Ｐゴシック" charset="0"/>
              </a:rPr>
              <a:t>honest</a:t>
            </a: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Identify </a:t>
            </a:r>
            <a:r>
              <a:rPr lang="en-US" sz="1600" dirty="0"/>
              <a:t>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weaknesses and address </a:t>
            </a:r>
            <a:r>
              <a:rPr lang="en-US" sz="1600" dirty="0" smtClean="0"/>
              <a:t>them</a:t>
            </a:r>
            <a:endParaRPr lang="en-US" sz="16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Try to guess what the examiner and censor may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ask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you about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Prepare what your answer will be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do not understand a question – ask for clarification (instead of guessing)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forthcoming and courteous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002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 (continued)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5292" y="1052736"/>
            <a:ext cx="8352928" cy="162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One </a:t>
            </a:r>
            <a:r>
              <a:rPr lang="en-GB" altLang="da-DK" sz="1800" kern="0" spc="-50" dirty="0">
                <a:ea typeface="ＭＳ Ｐゴシック" pitchFamily="34" charset="-128"/>
              </a:rPr>
              <a:t>of the most efficient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ways </a:t>
            </a:r>
            <a:r>
              <a:rPr lang="en-GB" altLang="da-DK" sz="1800" kern="0" spc="-50" dirty="0">
                <a:ea typeface="ＭＳ Ｐゴシック" pitchFamily="34" charset="-128"/>
              </a:rPr>
              <a:t>to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improve your performance </a:t>
            </a:r>
            <a:r>
              <a:rPr lang="en-GB" altLang="da-DK" sz="1800" kern="0" spc="-50" dirty="0">
                <a:ea typeface="ＭＳ Ｐゴシック" pitchFamily="34" charset="-128"/>
              </a:rPr>
              <a:t>is to hear the presentation of other students (to learn from their good/bad things)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Hence, we strongly encourage you to attend the presentation of other students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Please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note </a:t>
            </a:r>
            <a:r>
              <a:rPr lang="en-GB" altLang="da-DK" sz="1600" kern="0" spc="-30" dirty="0">
                <a:ea typeface="ＭＳ Ｐゴシック" pitchFamily="34" charset="-128"/>
              </a:rPr>
              <a:t>that you are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30" dirty="0">
                <a:ea typeface="ＭＳ Ｐゴシック" pitchFamily="34" charset="-128"/>
              </a:rPr>
              <a:t> allowed to attend the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 </a:t>
            </a:r>
            <a:r>
              <a:rPr lang="en-GB" altLang="da-DK" sz="1600" kern="0" spc="-30" dirty="0">
                <a:ea typeface="ＭＳ Ｐゴシック" pitchFamily="34" charset="-128"/>
              </a:rPr>
              <a:t>of other members of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your</a:t>
            </a:r>
            <a:r>
              <a:rPr lang="en-GB" altLang="da-DK" sz="1600" kern="0" spc="-30" dirty="0">
                <a:ea typeface="ＭＳ Ｐゴシック" pitchFamily="34" charset="-128"/>
              </a:rPr>
              <a:t>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own</a:t>
            </a:r>
            <a:r>
              <a:rPr lang="en-GB" altLang="da-DK" sz="1600" kern="0" spc="-30" dirty="0">
                <a:ea typeface="ＭＳ Ｐゴシック" pitchFamily="34" charset="-128"/>
              </a:rPr>
              <a:t> bachelor project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group </a:t>
            </a:r>
            <a:r>
              <a:rPr lang="en-GB" altLang="da-DK" sz="16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prior</a:t>
            </a:r>
            <a:r>
              <a:rPr lang="en-GB" altLang="da-DK" sz="1600" kern="0" spc="-30" dirty="0" smtClean="0">
                <a:ea typeface="ＭＳ Ｐゴシック" pitchFamily="34" charset="-128"/>
              </a:rPr>
              <a:t> </a:t>
            </a:r>
            <a:r>
              <a:rPr lang="en-GB" altLang="da-DK" sz="1600" kern="0" spc="-30" dirty="0">
                <a:ea typeface="ＭＳ Ｐゴシック" pitchFamily="34" charset="-128"/>
              </a:rPr>
              <a:t>to your own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5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work until the last minute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Take some time off the day before your presentation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G</a:t>
            </a:r>
            <a:r>
              <a:rPr lang="en-GB" altLang="da-DK" sz="1600" kern="0" spc="-30" dirty="0" smtClean="0">
                <a:ea typeface="ＭＳ Ｐゴシック" pitchFamily="34" charset="-128"/>
              </a:rPr>
              <a:t>o for a walk or a run or do some other kind of exercise – physical activity decreases your stress level and make you tired so that you can get a good nights sleep</a:t>
            </a:r>
          </a:p>
          <a:p>
            <a:pPr>
              <a:spcBef>
                <a:spcPts val="1200"/>
              </a:spcBef>
            </a:pP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is no need to be nervous</a:t>
            </a:r>
            <a:endParaRPr lang="en-GB" altLang="da-DK" sz="1800" b="1" kern="0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If you have prepared a good slide set and made your presentation at least 10 times things cannot go totally wrong</a:t>
            </a:r>
          </a:p>
        </p:txBody>
      </p:sp>
      <p:pic>
        <p:nvPicPr>
          <p:cNvPr id="1026" name="Picture 2" descr="Billedresultat for 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04266"/>
            <a:ext cx="737071" cy="5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6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00"/>
          <a:stretch/>
        </p:blipFill>
        <p:spPr>
          <a:xfrm>
            <a:off x="251520" y="2140527"/>
            <a:ext cx="6336704" cy="450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</a:t>
            </a:r>
            <a:r>
              <a:rPr lang="da-DK" sz="1600" dirty="0" smtClean="0"/>
              <a:t>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2888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60232" y="2924944"/>
            <a:ext cx="2369216" cy="90682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Extensive </a:t>
            </a:r>
            <a:r>
              <a:rPr lang="en-GB" altLang="da-DK" sz="1200" kern="0" dirty="0" smtClean="0">
                <a:solidFill>
                  <a:srgbClr val="0000FF"/>
                </a:solidFill>
              </a:rPr>
              <a:t>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74452" y="3968540"/>
            <a:ext cx="2369216" cy="504056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There is also a set of advice to cope with nervousness</a:t>
            </a: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24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skip</a:t>
            </a:r>
            <a:r>
              <a:rPr lang="en-GB" altLang="da-DK" sz="1600" dirty="0" smtClean="0"/>
              <a:t>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project contract 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3205BE-4669-4DBD-BF41-CFF855E66738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e064323b-8959-406a-a3e9-bb6e93638192"/>
    <ds:schemaRef ds:uri="f659a008-7c21-4ee3-a745-e38581e1310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3F803D8-DCD2-439F-B2B9-D122825BB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050818-9E00-44C7-ADA1-EFA4D28596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10133</TotalTime>
  <Words>5866</Words>
  <Application>Microsoft Office PowerPoint</Application>
  <PresentationFormat>On-screen Show (4:3)</PresentationFormat>
  <Paragraphs>660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PowerPoint Presentation</vt:lpstr>
      <vt:lpstr>Formal requirements for the oral presentation</vt:lpstr>
      <vt:lpstr>Contents and duration</vt:lpstr>
      <vt:lpstr>General advice</vt:lpstr>
      <vt:lpstr>Contents of your slides</vt:lpstr>
      <vt:lpstr>Use of other media</vt:lpstr>
      <vt:lpstr>You need a lot of practise</vt:lpstr>
      <vt:lpstr>More advice…</vt:lpstr>
      <vt:lpstr>More advice… (continued)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957</cp:revision>
  <cp:lastPrinted>2017-08-15T08:16:54Z</cp:lastPrinted>
  <dcterms:created xsi:type="dcterms:W3CDTF">2000-02-22T02:31:40Z</dcterms:created>
  <dcterms:modified xsi:type="dcterms:W3CDTF">2025-02-10T12:05:38Z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