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75" r:id="rId5"/>
    <p:sldId id="410" r:id="rId6"/>
    <p:sldId id="412" r:id="rId7"/>
    <p:sldId id="411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1" r:id="rId16"/>
    <p:sldId id="422" r:id="rId17"/>
    <p:sldId id="423" r:id="rId18"/>
    <p:sldId id="424" r:id="rId19"/>
    <p:sldId id="427" r:id="rId20"/>
    <p:sldId id="334" r:id="rId21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10"/>
            <p14:sldId id="412"/>
            <p14:sldId id="411"/>
            <p14:sldId id="413"/>
            <p14:sldId id="414"/>
            <p14:sldId id="415"/>
            <p14:sldId id="416"/>
            <p14:sldId id="417"/>
            <p14:sldId id="418"/>
            <p14:sldId id="419"/>
            <p14:sldId id="421"/>
            <p14:sldId id="422"/>
            <p14:sldId id="423"/>
            <p14:sldId id="424"/>
            <p14:sldId id="427"/>
            <p14:sldId id="3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0000CC"/>
    <a:srgbClr val="A50021"/>
    <a:srgbClr val="CCECFF"/>
    <a:srgbClr val="FFFFCC"/>
    <a:srgbClr val="5F5F5F"/>
    <a:srgbClr val="92D050"/>
    <a:srgbClr val="CCFF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4" autoAdjust="0"/>
    <p:restoredTop sz="94726" autoAdjust="0"/>
  </p:normalViewPr>
  <p:slideViewPr>
    <p:cSldViewPr>
      <p:cViewPr varScale="1">
        <p:scale>
          <a:sx n="145" d="100"/>
          <a:sy n="145" d="100"/>
        </p:scale>
        <p:origin x="39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118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75163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161609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867076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865048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10653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07229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17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7084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965696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2290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47703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83287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2733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92783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90276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4905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blp.uni-trier.d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ink.springer.com/chapter/10.1007/3-540-45735-6_1" TargetMode="External"/><Relationship Id="rId4" Type="http://schemas.openxmlformats.org/officeDocument/2006/relationships/hyperlink" Target="https://en.wikipedia.org/wiki/DBL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manticscholar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cbi.nlm.nih.gov/pmc/articles/PMC5764585/" TargetMode="External"/><Relationship Id="rId4" Type="http://schemas.openxmlformats.org/officeDocument/2006/relationships/hyperlink" Target="https://en.wikipedia.org/wiki/Semantic_Scholar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brary.au.dk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ibrary.au.dk/en/subject-areas/electrical-and-computer-engineering/" TargetMode="External"/><Relationship Id="rId4" Type="http://schemas.openxmlformats.org/officeDocument/2006/relationships/hyperlink" Target="http://library.au.dk/en/students/information-seekin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5576" y="1196752"/>
            <a:ext cx="8064896" cy="5328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</a:rPr>
              <a:t>Publication channels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/>
              <a:t>Journals, conferences, workshops, etc.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/>
              <a:t>Peer-reviewing</a:t>
            </a:r>
          </a:p>
          <a:p>
            <a:pPr marL="271463" lvl="1" indent="-271463">
              <a:spcBef>
                <a:spcPts val="8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</a:rPr>
              <a:t>Bibliographic measures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/>
              <a:t>Citations, H-index and I-index</a:t>
            </a:r>
            <a:endParaRPr lang="en-US" altLang="da-DK" sz="1600" dirty="0" smtClean="0">
              <a:latin typeface="+mn-lt"/>
              <a:ea typeface="+mn-ea"/>
            </a:endParaRPr>
          </a:p>
          <a:p>
            <a:pPr marL="271463" lvl="1" indent="-271463">
              <a:spcBef>
                <a:spcPts val="800"/>
              </a:spcBef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</a:rPr>
              <a:t>Publication data bases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Google Scholar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DBPL computer science bibliography</a:t>
            </a:r>
          </a:p>
          <a:p>
            <a:pPr marL="728663" lvl="1" indent="-271463">
              <a:spcBef>
                <a:spcPts val="200"/>
              </a:spcBef>
            </a:pPr>
            <a:r>
              <a:rPr lang="en-US" altLang="da-DK" sz="1600" dirty="0" smtClean="0">
                <a:latin typeface="+mn-lt"/>
                <a:ea typeface="+mn-ea"/>
              </a:rPr>
              <a:t>Semantic Scholar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AU </a:t>
            </a:r>
            <a:r>
              <a:rPr lang="en-GB" altLang="da-DK" sz="1800" b="1" dirty="0">
                <a:solidFill>
                  <a:srgbClr val="A50021"/>
                </a:solidFill>
              </a:rPr>
              <a:t>Library in the Nygaard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building</a:t>
            </a:r>
          </a:p>
          <a:p>
            <a:pPr marL="728663" lvl="1" indent="-271463">
              <a:spcBef>
                <a:spcPts val="200"/>
              </a:spcBef>
            </a:pPr>
            <a:r>
              <a:rPr lang="da-DK" sz="1600" dirty="0" smtClean="0">
                <a:latin typeface="+mn-lt"/>
                <a:ea typeface="+mn-ea"/>
              </a:rPr>
              <a:t>Bibliotekar Rasmus </a:t>
            </a:r>
            <a:r>
              <a:rPr lang="da-DK" sz="1600" dirty="0">
                <a:latin typeface="+mn-lt"/>
                <a:ea typeface="+mn-ea"/>
              </a:rPr>
              <a:t>T. </a:t>
            </a:r>
            <a:r>
              <a:rPr lang="da-DK" sz="1600" dirty="0" smtClean="0">
                <a:latin typeface="+mn-lt"/>
                <a:ea typeface="+mn-ea"/>
              </a:rPr>
              <a:t>Nielsen</a:t>
            </a:r>
            <a:endParaRPr lang="en-GB" altLang="da-DK" sz="1600" dirty="0" smtClean="0">
              <a:latin typeface="+mn-lt"/>
              <a:ea typeface="+mn-ea"/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endParaRPr lang="da-DK" altLang="da-DK" sz="1800" b="1" dirty="0" smtClean="0">
              <a:solidFill>
                <a:srgbClr val="A50021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endParaRPr lang="da-DK" altLang="da-DK" sz="1800" b="1" dirty="0">
              <a:solidFill>
                <a:srgbClr val="A50021"/>
              </a:solidFill>
            </a:endParaRP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Publication traditions vary a lot from research area to research area</a:t>
            </a:r>
          </a:p>
          <a:p>
            <a:pPr marL="728663" lvl="1" indent="-271463">
              <a:spcBef>
                <a:spcPts val="200"/>
              </a:spcBef>
            </a:pPr>
            <a:r>
              <a:rPr lang="en-GB" altLang="da-DK" sz="1600" dirty="0"/>
              <a:t>If there is a conflict between the </a:t>
            </a:r>
            <a:r>
              <a:rPr lang="en-GB" altLang="da-DK" sz="1600" b="1" dirty="0">
                <a:solidFill>
                  <a:srgbClr val="008000"/>
                </a:solidFill>
              </a:rPr>
              <a:t>general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information </a:t>
            </a:r>
            <a:r>
              <a:rPr lang="en-GB" altLang="da-DK" sz="1600" dirty="0"/>
              <a:t>in this talk and the more </a:t>
            </a:r>
            <a:r>
              <a:rPr lang="en-GB" altLang="da-DK" sz="1600" b="1" spc="-40" dirty="0">
                <a:solidFill>
                  <a:srgbClr val="008000"/>
                </a:solidFill>
              </a:rPr>
              <a:t>specific</a:t>
            </a:r>
            <a:r>
              <a:rPr lang="en-GB" altLang="da-DK" sz="1600" spc="-40" dirty="0"/>
              <a:t> information given by your advisor, you should always believe your </a:t>
            </a:r>
            <a:r>
              <a:rPr lang="en-GB" altLang="da-DK" sz="1600" spc="-40" dirty="0" smtClean="0"/>
              <a:t>advisor</a:t>
            </a: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2800" dirty="0" smtClean="0"/>
              <a:t>Publication </a:t>
            </a:r>
            <a:r>
              <a:rPr lang="en-GB" altLang="da-DK" sz="2800" dirty="0"/>
              <a:t>t</a:t>
            </a:r>
            <a:r>
              <a:rPr lang="en-GB" altLang="da-DK" sz="2800" dirty="0" smtClean="0"/>
              <a:t>raditions and literature search</a:t>
            </a:r>
            <a:endParaRPr lang="en-GB" altLang="da-DK" sz="2800" dirty="0"/>
          </a:p>
        </p:txBody>
      </p: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Google Scholar 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48616"/>
            <a:ext cx="8280151" cy="1521309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most commonly used data base to investigate citations etc. within computer science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>
                <a:solidFill>
                  <a:srgbClr val="008000"/>
                </a:solidFill>
              </a:rPr>
              <a:t>Includes conference papers</a:t>
            </a:r>
            <a:r>
              <a:rPr lang="en-GB" altLang="da-DK" sz="1600" dirty="0"/>
              <a:t> – which are </a:t>
            </a:r>
            <a:r>
              <a:rPr lang="en-GB" altLang="da-DK" sz="1600" dirty="0" smtClean="0"/>
              <a:t>excluded </a:t>
            </a:r>
            <a:r>
              <a:rPr lang="en-GB" altLang="da-DK" sz="1600" dirty="0"/>
              <a:t>by most other data </a:t>
            </a:r>
            <a:r>
              <a:rPr lang="en-GB" altLang="da-DK" sz="1600" dirty="0" smtClean="0"/>
              <a:t>bases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Each researcher maintains a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profile</a:t>
            </a:r>
            <a:r>
              <a:rPr lang="en-GB" altLang="da-DK" sz="1600" dirty="0" smtClean="0"/>
              <a:t>, which makes the counts more reliable, since missing papers can be added, and wrong papers (e.g. by authors with the same name) can be removed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Google scholar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overview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 last </a:t>
            </a:r>
            <a:r>
              <a:rPr lang="en-GB" altLang="da-DK" sz="1600" dirty="0" smtClean="0"/>
              <a:t>column </a:t>
            </a:r>
            <a:r>
              <a:rPr lang="en-GB" altLang="da-DK" sz="1600" dirty="0"/>
              <a:t>counts </a:t>
            </a:r>
            <a:r>
              <a:rPr lang="en-GB" altLang="da-DK" sz="1600" dirty="0" smtClean="0"/>
              <a:t>citations</a:t>
            </a:r>
            <a:br>
              <a:rPr lang="en-GB" altLang="da-DK" sz="1600" dirty="0" smtClean="0"/>
            </a:br>
            <a:r>
              <a:rPr lang="en-GB" altLang="da-DK" sz="1600" dirty="0" smtClean="0"/>
              <a:t>made within </a:t>
            </a:r>
            <a:r>
              <a:rPr lang="en-GB" altLang="da-DK" sz="1600" dirty="0"/>
              <a:t>the l</a:t>
            </a:r>
            <a:r>
              <a:rPr lang="en-GB" altLang="da-DK" sz="1600" dirty="0" smtClean="0"/>
              <a:t>ast </a:t>
            </a:r>
            <a:r>
              <a:rPr lang="en-GB" altLang="da-DK" sz="1600" dirty="0"/>
              <a:t>5 </a:t>
            </a:r>
            <a:r>
              <a:rPr lang="en-GB" altLang="da-DK" sz="1600" dirty="0" smtClean="0"/>
              <a:t>years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papers that are cited may</a:t>
            </a:r>
            <a:br>
              <a:rPr lang="en-GB" altLang="da-DK" sz="1600" dirty="0" smtClean="0"/>
            </a:br>
            <a:r>
              <a:rPr lang="en-GB" altLang="da-DK" sz="1600" dirty="0" smtClean="0"/>
              <a:t>be much older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publication profile is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atypical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 have published relatively few papers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But my papers (and text books) have</a:t>
            </a:r>
            <a:br>
              <a:rPr lang="en-GB" altLang="da-DK" sz="1600" dirty="0" smtClean="0"/>
            </a:br>
            <a:r>
              <a:rPr lang="en-GB" altLang="da-DK" sz="1600" dirty="0" smtClean="0"/>
              <a:t>very high citation numbers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 have only published 1 paper over the</a:t>
            </a:r>
            <a:br>
              <a:rPr lang="en-GB" altLang="da-DK" sz="1600" dirty="0" smtClean="0"/>
            </a:br>
            <a:r>
              <a:rPr lang="en-GB" altLang="da-DK" sz="1600" dirty="0"/>
              <a:t>l</a:t>
            </a:r>
            <a:r>
              <a:rPr lang="en-GB" altLang="da-DK" sz="1600" dirty="0" smtClean="0"/>
              <a:t>ast 10 years</a:t>
            </a:r>
            <a:endParaRPr lang="en-GB" altLang="da-DK" sz="1600" spc="-6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  <p:grpSp>
        <p:nvGrpSpPr>
          <p:cNvPr id="5" name="Group 4"/>
          <p:cNvGrpSpPr/>
          <p:nvPr/>
        </p:nvGrpSpPr>
        <p:grpSpPr>
          <a:xfrm>
            <a:off x="5004048" y="2780928"/>
            <a:ext cx="3870176" cy="3459280"/>
            <a:chOff x="5539770" y="3153794"/>
            <a:chExt cx="2920662" cy="3097672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9770" y="3153794"/>
              <a:ext cx="2920662" cy="3097672"/>
            </a:xfrm>
            <a:prstGeom prst="rect">
              <a:avLst/>
            </a:prstGeom>
            <a:ln w="19050">
              <a:solidFill>
                <a:srgbClr val="FF0000"/>
              </a:solidFill>
            </a:ln>
          </p:spPr>
        </p:pic>
        <p:sp>
          <p:nvSpPr>
            <p:cNvPr id="9" name="TextBox 8"/>
            <p:cNvSpPr txBox="1"/>
            <p:nvPr/>
          </p:nvSpPr>
          <p:spPr>
            <a:xfrm>
              <a:off x="5580271" y="3195619"/>
              <a:ext cx="10801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b="1" dirty="0" smtClean="0">
                  <a:solidFill>
                    <a:srgbClr val="5F5F5F"/>
                  </a:solidFill>
                </a:rPr>
                <a:t>Kurt Jensen</a:t>
              </a:r>
              <a:endParaRPr lang="da-DK" sz="1200" b="1" dirty="0">
                <a:solidFill>
                  <a:srgbClr val="5F5F5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3574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Google Scholar (papers ordered by citations)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3391"/>
          <a:stretch/>
        </p:blipFill>
        <p:spPr>
          <a:xfrm>
            <a:off x="486571" y="1052737"/>
            <a:ext cx="8549925" cy="5616624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 bwMode="auto">
          <a:xfrm>
            <a:off x="407690" y="3717032"/>
            <a:ext cx="121245" cy="73138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64660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060848"/>
            <a:ext cx="7183692" cy="4752528"/>
          </a:xfrm>
          <a:prstGeom prst="rect">
            <a:avLst/>
          </a:prstGeom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Individual papers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018381"/>
            <a:ext cx="8280151" cy="898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You can click on the individual papers 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See where it is published, citation statistics, the beginning of the abstract</a:t>
            </a:r>
            <a:r>
              <a:rPr lang="en-GB" altLang="da-DK" sz="1600" smtClean="0"/>
              <a:t>, etc.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download </a:t>
            </a:r>
            <a:r>
              <a:rPr lang="en-GB" altLang="da-DK" sz="1600" dirty="0"/>
              <a:t>the </a:t>
            </a:r>
            <a:r>
              <a:rPr lang="en-GB" altLang="da-DK" sz="1600" dirty="0" smtClean="0"/>
              <a:t>paper (in most cases)</a:t>
            </a:r>
            <a:endParaRPr lang="en-GB" altLang="da-DK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3384376" cy="193899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0000CC"/>
                </a:solidFill>
              </a:rPr>
              <a:t>To download, you often need to access the data bases of different publishing companies such as Springer, Elsevier, ACM, etc.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0000CC"/>
                </a:solidFill>
              </a:rPr>
              <a:t>AU has licenses to many of these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00CC"/>
                </a:solidFill>
              </a:rPr>
              <a:t>T</a:t>
            </a:r>
            <a:r>
              <a:rPr lang="en-US" sz="1100" b="1" dirty="0" smtClean="0">
                <a:solidFill>
                  <a:srgbClr val="0000CC"/>
                </a:solidFill>
              </a:rPr>
              <a:t>o use them, you must be on the AU network (e.g. via </a:t>
            </a:r>
            <a:r>
              <a:rPr lang="en-US" sz="1100" b="1" dirty="0" err="1" smtClean="0">
                <a:solidFill>
                  <a:srgbClr val="0000CC"/>
                </a:solidFill>
              </a:rPr>
              <a:t>vpn</a:t>
            </a:r>
            <a:r>
              <a:rPr lang="en-US" sz="1100" b="1" dirty="0" smtClean="0">
                <a:solidFill>
                  <a:srgbClr val="0000CC"/>
                </a:solidFill>
              </a:rPr>
              <a:t>)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0000CC"/>
                </a:solidFill>
              </a:rPr>
              <a:t>For help, ask your advisor or our library staff</a:t>
            </a:r>
          </a:p>
          <a:p>
            <a:pPr marL="171450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1100" b="1" dirty="0" smtClean="0">
                <a:solidFill>
                  <a:srgbClr val="0000CC"/>
                </a:solidFill>
              </a:rPr>
              <a:t>Many CS researchers have copies of their papers on their personal home pages (which Google Scholar has a reference to)</a:t>
            </a:r>
            <a:endParaRPr lang="en-US" sz="1100" b="1" dirty="0">
              <a:solidFill>
                <a:srgbClr val="0000CC"/>
              </a:solidFill>
            </a:endParaRPr>
          </a:p>
        </p:txBody>
      </p:sp>
      <p:sp>
        <p:nvSpPr>
          <p:cNvPr id="9" name="Right Arrow 8"/>
          <p:cNvSpPr/>
          <p:nvPr/>
        </p:nvSpPr>
        <p:spPr bwMode="auto">
          <a:xfrm rot="10800000">
            <a:off x="8480204" y="5897906"/>
            <a:ext cx="113504" cy="91716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607228" y="5805264"/>
            <a:ext cx="539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PDF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41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01" y="1042736"/>
            <a:ext cx="8544682" cy="54541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41290" y="1362891"/>
            <a:ext cx="222677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5F5F5F"/>
                </a:solidFill>
              </a:rPr>
              <a:t>About 50.500 results (0,09 sec)</a:t>
            </a:r>
            <a:endParaRPr lang="en-US" sz="1100" b="1" dirty="0">
              <a:solidFill>
                <a:srgbClr val="5F5F5F"/>
              </a:solidFill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2850" y="262114"/>
            <a:ext cx="8447621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da-DK" sz="2800" dirty="0" smtClean="0"/>
              <a:t>Search </a:t>
            </a:r>
            <a:r>
              <a:rPr lang="en-US" altLang="da-DK" sz="2800" dirty="0"/>
              <a:t>for papers </a:t>
            </a:r>
            <a:r>
              <a:rPr lang="en-US" altLang="da-DK" sz="2800" dirty="0" smtClean="0"/>
              <a:t>without specifying </a:t>
            </a:r>
            <a:r>
              <a:rPr lang="en-US" altLang="da-DK" sz="2800" dirty="0"/>
              <a:t>the author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  <p:sp>
        <p:nvSpPr>
          <p:cNvPr id="9" name="Right Arrow 8"/>
          <p:cNvSpPr/>
          <p:nvPr/>
        </p:nvSpPr>
        <p:spPr bwMode="auto">
          <a:xfrm rot="16200000">
            <a:off x="1037752" y="4296453"/>
            <a:ext cx="301861" cy="184996"/>
          </a:xfrm>
          <a:prstGeom prst="rightArrow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5645" y="1700808"/>
            <a:ext cx="1265678" cy="2423246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97966" y="4582552"/>
            <a:ext cx="1753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Different search criteria by which you can limit the search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186867" y="1092636"/>
            <a:ext cx="1233005" cy="190729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168556" y="1370867"/>
            <a:ext cx="2152310" cy="259040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809314" y="3402628"/>
            <a:ext cx="915575" cy="162093"/>
          </a:xfrm>
          <a:prstGeom prst="rect">
            <a:avLst/>
          </a:prstGeom>
          <a:noFill/>
          <a:ln w="12700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3633" y="5334307"/>
            <a:ext cx="1753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00CC"/>
                </a:solidFill>
              </a:rPr>
              <a:t>In some research areas, it may also be interesting to search for patents</a:t>
            </a:r>
            <a:endParaRPr lang="en-US" sz="1200" b="1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420865" y="1062471"/>
            <a:ext cx="209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008000"/>
                </a:solidFill>
              </a:rPr>
              <a:t>Search for</a:t>
            </a:r>
            <a:r>
              <a:rPr lang="en-US" sz="1200" b="1" dirty="0">
                <a:solidFill>
                  <a:srgbClr val="008000"/>
                </a:solidFill>
              </a:rPr>
              <a:t> </a:t>
            </a:r>
            <a:r>
              <a:rPr lang="en-US" sz="1200" b="1" dirty="0" smtClean="0">
                <a:solidFill>
                  <a:srgbClr val="008000"/>
                </a:solidFill>
              </a:rPr>
              <a:t>“colored Petri nets" (US spelling) gives another 68.300 hits</a:t>
            </a:r>
            <a:endParaRPr lang="en-US" sz="1200" b="1" dirty="0">
              <a:solidFill>
                <a:srgbClr val="008000"/>
              </a:solidFill>
            </a:endParaRPr>
          </a:p>
        </p:txBody>
      </p:sp>
      <p:sp>
        <p:nvSpPr>
          <p:cNvPr id="17" name="Right Arrow 16"/>
          <p:cNvSpPr/>
          <p:nvPr/>
        </p:nvSpPr>
        <p:spPr bwMode="auto">
          <a:xfrm rot="10800000">
            <a:off x="3880002" y="1109591"/>
            <a:ext cx="301861" cy="184996"/>
          </a:xfrm>
          <a:prstGeom prst="rightArrow">
            <a:avLst/>
          </a:prstGeom>
          <a:noFill/>
          <a:ln w="127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165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4" grpId="0" animBg="1"/>
      <p:bldP spid="15" grpId="0"/>
      <p:bldP spid="16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9165" y="282401"/>
            <a:ext cx="8657332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da-DK" sz="2800" dirty="0" smtClean="0"/>
              <a:t>DBLP computer science bibliography</a:t>
            </a:r>
            <a:endParaRPr lang="en-US" altLang="da-DK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018381"/>
            <a:ext cx="8280151" cy="39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kern="0" spc="-50" dirty="0" smtClean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8575" y="1087002"/>
            <a:ext cx="8597921" cy="2341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sz="1800" b="1" kern="0" dirty="0" smtClean="0">
                <a:solidFill>
                  <a:srgbClr val="A50021"/>
                </a:solidFill>
                <a:cs typeface="ＭＳ Ｐゴシック" charset="0"/>
              </a:rPr>
              <a:t>Contains 7 </a:t>
            </a:r>
            <a:r>
              <a:rPr lang="en-US" sz="1800" b="1" kern="0" dirty="0">
                <a:solidFill>
                  <a:srgbClr val="A50021"/>
                </a:solidFill>
                <a:cs typeface="ＭＳ Ｐゴシック" charset="0"/>
              </a:rPr>
              <a:t>million journal articles, conference papers, and other publications in computer science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kern="0" dirty="0" smtClean="0"/>
              <a:t>Covers </a:t>
            </a:r>
            <a:r>
              <a:rPr lang="en-GB" altLang="da-DK" sz="1600" kern="0" dirty="0"/>
              <a:t>all important journals and many conferences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kern="0" dirty="0" smtClean="0"/>
              <a:t>Started 1993 by the University </a:t>
            </a:r>
            <a:r>
              <a:rPr lang="en-GB" altLang="da-DK" sz="1600" kern="0" dirty="0"/>
              <a:t>of Trier, </a:t>
            </a:r>
            <a:r>
              <a:rPr lang="en-GB" altLang="da-DK" sz="1600" kern="0" dirty="0" smtClean="0"/>
              <a:t>Germany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kern="0" dirty="0" smtClean="0"/>
              <a:t>Since 2018 operated by </a:t>
            </a:r>
            <a:r>
              <a:rPr lang="en-GB" altLang="da-DK" sz="1600" kern="0" dirty="0" err="1" smtClean="0"/>
              <a:t>Schloss</a:t>
            </a:r>
            <a:r>
              <a:rPr lang="en-GB" altLang="da-DK" sz="1600" kern="0" dirty="0" smtClean="0"/>
              <a:t> </a:t>
            </a:r>
            <a:r>
              <a:rPr lang="en-GB" altLang="da-DK" sz="1600" kern="0" dirty="0" err="1" smtClean="0"/>
              <a:t>Dagstuhl</a:t>
            </a:r>
            <a:r>
              <a:rPr lang="en-GB" altLang="da-DK" sz="1600" kern="0" dirty="0" smtClean="0"/>
              <a:t> – Leibniz-</a:t>
            </a:r>
            <a:r>
              <a:rPr lang="en-GB" altLang="da-DK" sz="1600" kern="0" dirty="0" err="1" smtClean="0"/>
              <a:t>Zentrum</a:t>
            </a:r>
            <a:r>
              <a:rPr lang="en-GB" altLang="da-DK" sz="1600" kern="0" dirty="0" smtClean="0"/>
              <a:t> </a:t>
            </a:r>
            <a:r>
              <a:rPr lang="en-GB" altLang="da-DK" sz="1600" kern="0" dirty="0" err="1" smtClean="0"/>
              <a:t>für</a:t>
            </a:r>
            <a:r>
              <a:rPr lang="en-GB" altLang="da-DK" sz="1600" kern="0" dirty="0" smtClean="0"/>
              <a:t> </a:t>
            </a:r>
            <a:r>
              <a:rPr lang="en-GB" altLang="da-DK" sz="1600" kern="0" dirty="0" err="1" smtClean="0"/>
              <a:t>Informatik</a:t>
            </a:r>
            <a:r>
              <a:rPr lang="en-GB" altLang="da-DK" sz="1600" kern="0" dirty="0" smtClean="0"/>
              <a:t>, Germany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kern="0" dirty="0" smtClean="0"/>
              <a:t>A lot of different information is available (you can search for persons, conferences, journals, publication series, etc.)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More information</a:t>
            </a:r>
            <a:endParaRPr lang="en-GB" altLang="da-DK" sz="1800" b="1" kern="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Data </a:t>
            </a:r>
            <a:r>
              <a:rPr lang="en-GB" altLang="da-DK" sz="1600" kern="0" dirty="0"/>
              <a:t>base   </a:t>
            </a:r>
            <a:r>
              <a:rPr lang="en-GB" altLang="da-DK" sz="1600" kern="0" dirty="0">
                <a:hlinkClick r:id="rId3"/>
              </a:rPr>
              <a:t>Link</a:t>
            </a:r>
            <a:endParaRPr lang="en-GB" altLang="da-DK" sz="1600" kern="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err="1" smtClean="0"/>
              <a:t>Wikepedia</a:t>
            </a:r>
            <a:r>
              <a:rPr lang="en-GB" altLang="da-DK" sz="1600" kern="0" dirty="0" smtClean="0"/>
              <a:t>   </a:t>
            </a:r>
            <a:r>
              <a:rPr lang="en-GB" altLang="da-DK" sz="1600" kern="0" dirty="0">
                <a:hlinkClick r:id="rId4"/>
              </a:rPr>
              <a:t>Link</a:t>
            </a:r>
            <a:endParaRPr lang="en-GB" altLang="da-DK" sz="1600" kern="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/>
              <a:t>Scientific paper on the history and development of </a:t>
            </a:r>
            <a:r>
              <a:rPr lang="en-GB" altLang="da-DK" sz="1600" kern="0" dirty="0" smtClean="0"/>
              <a:t>DBLP   </a:t>
            </a:r>
            <a:r>
              <a:rPr lang="en-GB" altLang="da-DK" sz="1600" kern="0" dirty="0" smtClean="0">
                <a:hlinkClick r:id="rId5"/>
              </a:rPr>
              <a:t>Link</a:t>
            </a:r>
            <a:r>
              <a:rPr lang="en-GB" altLang="da-DK" sz="1600" kern="0" dirty="0" smtClean="0"/>
              <a:t/>
            </a:r>
            <a:br>
              <a:rPr lang="en-GB" altLang="da-DK" sz="1600" kern="0" dirty="0" smtClean="0"/>
            </a:br>
            <a:r>
              <a:rPr lang="en-GB" altLang="da-DK" sz="1600" kern="0" dirty="0" smtClean="0"/>
              <a:t>(</a:t>
            </a:r>
            <a:r>
              <a:rPr lang="en-GB" altLang="da-DK" sz="1600" kern="0" dirty="0"/>
              <a:t>demands </a:t>
            </a:r>
            <a:r>
              <a:rPr lang="en-GB" altLang="da-DK" sz="1600" kern="0" dirty="0" smtClean="0"/>
              <a:t>that you </a:t>
            </a:r>
            <a:r>
              <a:rPr lang="en-GB" altLang="da-DK" sz="1600" kern="0" dirty="0"/>
              <a:t>have access to Springer LINK)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endParaRPr lang="en-GB" altLang="da-DK" sz="1600" kern="0" dirty="0"/>
          </a:p>
        </p:txBody>
      </p:sp>
    </p:spTree>
    <p:extLst>
      <p:ext uri="{BB962C8B-B14F-4D97-AF65-F5344CB8AC3E}">
        <p14:creationId xmlns:p14="http://schemas.microsoft.com/office/powerpoint/2010/main" val="214535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379165" y="282401"/>
            <a:ext cx="8657332" cy="609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da-DK" sz="2800" dirty="0" smtClean="0"/>
              <a:t>Semantic Scholar</a:t>
            </a:r>
            <a:endParaRPr lang="en-US" altLang="da-DK" sz="28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018381"/>
            <a:ext cx="8280151" cy="394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kern="0" spc="-50" dirty="0" smtClean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38576" y="1087003"/>
            <a:ext cx="8352160" cy="1449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sz="1800" b="1" kern="0" spc="-70" dirty="0" smtClean="0">
                <a:solidFill>
                  <a:srgbClr val="A50021"/>
                </a:solidFill>
                <a:cs typeface="ＭＳ Ｐゴシック" charset="0"/>
              </a:rPr>
              <a:t>Contains nearly 200 million papers</a:t>
            </a:r>
            <a:endParaRPr lang="en-US" sz="1800" b="1" kern="0" spc="-7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Initially for computer </a:t>
            </a:r>
            <a:r>
              <a:rPr lang="en-GB" altLang="da-DK" sz="1600" kern="0" dirty="0"/>
              <a:t>science, geoscience and neuroscience – but covers now all fields of science (</a:t>
            </a:r>
            <a:r>
              <a:rPr lang="en-GB" altLang="da-DK" sz="1600" kern="0" dirty="0" err="1"/>
              <a:t>naturvidenskab</a:t>
            </a:r>
            <a:r>
              <a:rPr lang="en-GB" altLang="da-DK" sz="1600" kern="0" dirty="0"/>
              <a:t>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kern="0" dirty="0" smtClean="0"/>
              <a:t>Covers </a:t>
            </a:r>
            <a:r>
              <a:rPr lang="en-GB" altLang="da-DK" sz="1600" kern="0" dirty="0"/>
              <a:t>all important journals and many </a:t>
            </a:r>
            <a:r>
              <a:rPr lang="en-GB" altLang="da-DK" sz="1600" kern="0" dirty="0" smtClean="0"/>
              <a:t>conferences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kern="0" dirty="0" smtClean="0"/>
              <a:t>Maintained by the </a:t>
            </a:r>
            <a:r>
              <a:rPr lang="en-US" sz="1600" kern="0" dirty="0" smtClean="0"/>
              <a:t>Allen Institute for Artificial Intelligence since 2015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altLang="da-DK" sz="1600" kern="0" dirty="0" smtClean="0"/>
              <a:t>Adds </a:t>
            </a:r>
            <a:r>
              <a:rPr lang="en-US" altLang="da-DK" sz="1600" kern="0" dirty="0"/>
              <a:t>a layer of semantic analysis to the traditional methods of citation analysis</a:t>
            </a:r>
            <a:endParaRPr lang="en-GB" altLang="da-DK" sz="1600" kern="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kern="0" dirty="0" smtClean="0"/>
              <a:t>A lot of different information is available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More information</a:t>
            </a:r>
            <a:endParaRPr lang="en-GB" altLang="da-DK" sz="1800" b="1" kern="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Data </a:t>
            </a:r>
            <a:r>
              <a:rPr lang="en-GB" altLang="da-DK" sz="1600" kern="0" dirty="0"/>
              <a:t>base   </a:t>
            </a:r>
            <a:r>
              <a:rPr lang="en-GB" altLang="da-DK" sz="1600" kern="0" dirty="0">
                <a:hlinkClick r:id="rId3"/>
              </a:rPr>
              <a:t>Link</a:t>
            </a:r>
            <a:endParaRPr lang="en-GB" altLang="da-DK" sz="1600" kern="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err="1" smtClean="0"/>
              <a:t>Wikepedia</a:t>
            </a:r>
            <a:r>
              <a:rPr lang="en-GB" altLang="da-DK" sz="1600" kern="0" dirty="0" smtClean="0"/>
              <a:t>   </a:t>
            </a:r>
            <a:r>
              <a:rPr lang="en-GB" altLang="da-DK" sz="1600" kern="0" dirty="0">
                <a:hlinkClick r:id="rId4"/>
              </a:rPr>
              <a:t>Link</a:t>
            </a:r>
            <a:endParaRPr lang="en-GB" altLang="da-DK" sz="1600" kern="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/>
              <a:t>Scientific paper on the history and development of </a:t>
            </a:r>
            <a:r>
              <a:rPr lang="en-GB" altLang="da-DK" sz="1600" kern="0" dirty="0" smtClean="0"/>
              <a:t>Semantic Scholar   </a:t>
            </a:r>
            <a:r>
              <a:rPr lang="en-GB" altLang="da-DK" sz="1600" kern="0" dirty="0" smtClean="0">
                <a:hlinkClick r:id="rId5"/>
              </a:rPr>
              <a:t>Link</a:t>
            </a:r>
            <a:endParaRPr lang="en-GB" altLang="da-DK" sz="1600" kern="0" dirty="0"/>
          </a:p>
        </p:txBody>
      </p:sp>
    </p:spTree>
    <p:extLst>
      <p:ext uri="{BB962C8B-B14F-4D97-AF65-F5344CB8AC3E}">
        <p14:creationId xmlns:p14="http://schemas.microsoft.com/office/powerpoint/2010/main" val="1649557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3" y="1933860"/>
            <a:ext cx="8424167" cy="298132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z="2800" dirty="0" smtClean="0"/>
              <a:t>AU Library, Katrinebjerg</a:t>
            </a:r>
            <a:endParaRPr lang="da-DK" sz="2800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26969" y="1151916"/>
            <a:ext cx="6781335" cy="573003"/>
          </a:xfrm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sz="1800" b="1" kern="1200" dirty="0" err="1">
                <a:solidFill>
                  <a:srgbClr val="A50021"/>
                </a:solidFill>
                <a:cs typeface="ＭＳ Ｐゴシック" charset="0"/>
              </a:rPr>
              <a:t>Librarian</a:t>
            </a:r>
            <a:r>
              <a:rPr lang="da-DK" sz="1800" b="1" kern="1200" dirty="0">
                <a:solidFill>
                  <a:srgbClr val="A50021"/>
                </a:solidFill>
                <a:cs typeface="ＭＳ Ｐゴシック" charset="0"/>
              </a:rPr>
              <a:t> Rasmus T. Nielsen, rtni@kb.dk, Nygaard-170b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>
          <a:xfrm>
            <a:off x="395536" y="1473157"/>
            <a:ext cx="33865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8663" lvl="1" indent="-271463" eaLnBrk="0" hangingPunct="0">
              <a:spcBef>
                <a:spcPts val="300"/>
              </a:spcBef>
              <a:buChar char="–"/>
            </a:pPr>
            <a:r>
              <a:rPr lang="da-DK" sz="1600" dirty="0">
                <a:solidFill>
                  <a:srgbClr val="000066"/>
                </a:solidFill>
                <a:latin typeface="+mn-lt"/>
                <a:ea typeface="+mn-ea"/>
              </a:rPr>
              <a:t>www.library.au.dk   </a:t>
            </a:r>
            <a:r>
              <a:rPr lang="da-DK" sz="1200" dirty="0">
                <a:solidFill>
                  <a:srgbClr val="000066"/>
                </a:solidFill>
                <a:latin typeface="+mn-lt"/>
                <a:ea typeface="+mn-ea"/>
              </a:rPr>
              <a:t> </a:t>
            </a:r>
            <a:r>
              <a:rPr lang="da-DK" sz="1600" b="1" dirty="0" smtClean="0">
                <a:solidFill>
                  <a:srgbClr val="008000"/>
                </a:solidFill>
                <a:hlinkClick r:id="rId3"/>
              </a:rPr>
              <a:t>Link</a:t>
            </a:r>
            <a:endParaRPr lang="da-DK" sz="1600" b="1" dirty="0"/>
          </a:p>
        </p:txBody>
      </p:sp>
      <p:sp>
        <p:nvSpPr>
          <p:cNvPr id="7" name="Pladsholder til indhold 2"/>
          <p:cNvSpPr txBox="1">
            <a:spLocks/>
          </p:cNvSpPr>
          <p:nvPr/>
        </p:nvSpPr>
        <p:spPr bwMode="auto">
          <a:xfrm>
            <a:off x="467544" y="5102924"/>
            <a:ext cx="8416360" cy="1494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sz="1800" b="1" dirty="0" smtClean="0">
                <a:solidFill>
                  <a:srgbClr val="A50021"/>
                </a:solidFill>
                <a:cs typeface="ＭＳ Ｐゴシック" charset="0"/>
              </a:rPr>
              <a:t>Seeking </a:t>
            </a:r>
            <a:r>
              <a:rPr lang="en-GB" sz="1800" b="1" dirty="0">
                <a:solidFill>
                  <a:srgbClr val="A50021"/>
                </a:solidFill>
                <a:cs typeface="ＭＳ Ｐゴシック" charset="0"/>
              </a:rPr>
              <a:t>information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/>
              <a:t>http://library.au.dk/en/students/information-seeking/   </a:t>
            </a:r>
            <a:r>
              <a:rPr lang="en-GB" sz="1600" b="1" dirty="0" smtClean="0">
                <a:hlinkClick r:id="rId4"/>
              </a:rPr>
              <a:t>Link</a:t>
            </a:r>
            <a:endParaRPr lang="en-GB" sz="20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sz="1800" b="1" dirty="0">
                <a:solidFill>
                  <a:srgbClr val="A50021"/>
                </a:solidFill>
                <a:cs typeface="ＭＳ Ｐゴシック" charset="0"/>
              </a:rPr>
              <a:t>Subject guides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/>
              <a:t>http://library.au.dk/en/subject-areas/electrical-and-computer-engineering/   </a:t>
            </a:r>
            <a:r>
              <a:rPr lang="en-GB" sz="1600" b="1" dirty="0" smtClean="0">
                <a:hlinkClick r:id="rId5"/>
              </a:rPr>
              <a:t>Link</a:t>
            </a:r>
            <a:endParaRPr lang="da-DK" sz="1600" kern="0" dirty="0"/>
          </a:p>
          <a:p>
            <a:pPr marL="0" indent="0">
              <a:buFontTx/>
              <a:buNone/>
            </a:pPr>
            <a:endParaRPr lang="da-DK" kern="0" dirty="0" smtClean="0"/>
          </a:p>
          <a:p>
            <a:pPr marL="0" indent="0">
              <a:buFontTx/>
              <a:buNone/>
            </a:pPr>
            <a:endParaRPr lang="da-DK" kern="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62067" y="4249869"/>
            <a:ext cx="2121773" cy="227304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15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3200" dirty="0" smtClean="0">
                <a:ea typeface="ＭＳ Ｐゴシック" pitchFamily="34" charset="-128"/>
              </a:rPr>
              <a:t>That's</a:t>
            </a:r>
            <a:r>
              <a:rPr lang="en-GB" altLang="da-DK" sz="3200" dirty="0">
                <a:ea typeface="ＭＳ Ｐゴシック" pitchFamily="34" charset="-128"/>
              </a:rPr>
              <a:t> all for now…                 … questions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54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Publication channels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80526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Scientific papers can be published in different ways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>
                <a:solidFill>
                  <a:srgbClr val="008000"/>
                </a:solidFill>
              </a:rPr>
              <a:t>Journals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are typically published </a:t>
            </a:r>
            <a:r>
              <a:rPr lang="en-GB" altLang="da-DK" sz="1600" dirty="0"/>
              <a:t>4</a:t>
            </a:r>
            <a:r>
              <a:rPr lang="en-GB" altLang="da-DK" sz="1600" dirty="0" smtClean="0"/>
              <a:t>-6 times a year (with 6-15 papers each time)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>
                <a:solidFill>
                  <a:srgbClr val="008000"/>
                </a:solidFill>
              </a:rPr>
              <a:t>Conferences</a:t>
            </a:r>
            <a:r>
              <a:rPr lang="en-GB" altLang="da-DK" sz="1600" dirty="0" smtClean="0"/>
              <a:t> are scientific meetings typically taking place each year (with 20-100 </a:t>
            </a:r>
            <a:r>
              <a:rPr lang="en-GB" altLang="da-DK" sz="1600" spc="-20" dirty="0" smtClean="0"/>
              <a:t>papers each time) – there are also broad mega-conferences with hundreds of papers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b="1" dirty="0">
                <a:solidFill>
                  <a:srgbClr val="008000"/>
                </a:solidFill>
              </a:rPr>
              <a:t>Workshops</a:t>
            </a:r>
            <a:r>
              <a:rPr lang="en-GB" altLang="da-DK" sz="1600" dirty="0" smtClean="0"/>
              <a:t> are informal scientific meetings, which typically covers an emerging area and have less strict quality demands for accepted papers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Some </a:t>
            </a:r>
            <a:r>
              <a:rPr lang="en-GB" altLang="da-DK" sz="1600" dirty="0" smtClean="0"/>
              <a:t>conferences </a:t>
            </a:r>
            <a:r>
              <a:rPr lang="en-GB" altLang="da-DK" sz="1600" dirty="0"/>
              <a:t>and workshops have </a:t>
            </a:r>
            <a:r>
              <a:rPr lang="en-GB" altLang="da-DK" sz="1600" b="1" dirty="0">
                <a:solidFill>
                  <a:srgbClr val="008000"/>
                </a:solidFill>
              </a:rPr>
              <a:t>tool sessions</a:t>
            </a:r>
            <a:r>
              <a:rPr lang="en-GB" altLang="da-DK" sz="1600" dirty="0"/>
              <a:t>, where experimental computer tools </a:t>
            </a:r>
            <a:r>
              <a:rPr lang="en-GB" altLang="da-DK" sz="1600" dirty="0" smtClean="0"/>
              <a:t>are </a:t>
            </a:r>
            <a:r>
              <a:rPr lang="en-GB" altLang="da-DK" sz="1600" dirty="0"/>
              <a:t>presented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Some conferences and workshops have </a:t>
            </a:r>
            <a:r>
              <a:rPr lang="en-GB" altLang="da-DK" sz="1600" b="1" dirty="0">
                <a:solidFill>
                  <a:srgbClr val="008000"/>
                </a:solidFill>
              </a:rPr>
              <a:t>poster sessions</a:t>
            </a:r>
            <a:r>
              <a:rPr lang="en-GB" altLang="da-DK" sz="1600" dirty="0" smtClean="0"/>
              <a:t>, where the author stands in front of a large poster and explains it to anyone interested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Within most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sciences (</a:t>
            </a:r>
            <a:r>
              <a:rPr lang="en-GB" altLang="da-DK" sz="1800" b="1" dirty="0" err="1" smtClean="0">
                <a:solidFill>
                  <a:srgbClr val="A50021"/>
                </a:solidFill>
                <a:cs typeface="ＭＳ Ｐゴシック" charset="0"/>
              </a:rPr>
              <a:t>naturvidenskab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), journals are the </a:t>
            </a:r>
            <a:r>
              <a:rPr lang="en-GB" altLang="da-DK" sz="1800" b="1" dirty="0">
                <a:solidFill>
                  <a:srgbClr val="008000"/>
                </a:solidFill>
              </a:rPr>
              <a:t>only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kind of publications which counts on your CV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 computer science things are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very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different</a:t>
            </a:r>
            <a:endParaRPr lang="en-GB" altLang="da-DK" sz="1800" b="1" dirty="0" smtClean="0">
              <a:solidFill>
                <a:srgbClr val="008000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Here </a:t>
            </a:r>
            <a:r>
              <a:rPr lang="en-GB" altLang="da-DK" sz="1600" dirty="0"/>
              <a:t>it </a:t>
            </a:r>
            <a:r>
              <a:rPr lang="en-GB" altLang="da-DK" sz="1600" dirty="0" smtClean="0"/>
              <a:t>is often </a:t>
            </a:r>
            <a:r>
              <a:rPr lang="en-GB" altLang="da-DK" sz="1600" b="1" dirty="0">
                <a:solidFill>
                  <a:srgbClr val="008000"/>
                </a:solidFill>
              </a:rPr>
              <a:t>more prestigious</a:t>
            </a:r>
            <a:r>
              <a:rPr lang="en-GB" altLang="da-DK" sz="1600" dirty="0"/>
              <a:t> to publish at the </a:t>
            </a:r>
            <a:r>
              <a:rPr lang="en-GB" altLang="da-DK" sz="1600" dirty="0" smtClean="0"/>
              <a:t>best conferences </a:t>
            </a:r>
            <a:r>
              <a:rPr lang="en-GB" altLang="da-DK" sz="1600" dirty="0"/>
              <a:t>than it is to publish in the best </a:t>
            </a:r>
            <a:r>
              <a:rPr lang="en-GB" altLang="da-DK" sz="1600" dirty="0" smtClean="0"/>
              <a:t>journals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Many journals publish </a:t>
            </a:r>
            <a:r>
              <a:rPr lang="en-GB" altLang="da-DK" sz="1600" dirty="0" smtClean="0"/>
              <a:t>enhanced </a:t>
            </a:r>
            <a:r>
              <a:rPr lang="en-GB" altLang="da-DK" sz="1600" dirty="0"/>
              <a:t>versions of the </a:t>
            </a:r>
            <a:r>
              <a:rPr lang="en-GB" altLang="da-DK" sz="1600" dirty="0" smtClean="0"/>
              <a:t>best papers from </a:t>
            </a:r>
            <a:r>
              <a:rPr lang="en-GB" altLang="da-DK" sz="1600" dirty="0"/>
              <a:t>selected </a:t>
            </a:r>
            <a:r>
              <a:rPr lang="en-GB" altLang="da-DK" sz="1600" dirty="0" smtClean="0"/>
              <a:t>conferences (otherwise you cannot publish a paper twice)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maximal number of pages are typically larger for a journal paper than for a conference </a:t>
            </a:r>
            <a:r>
              <a:rPr lang="en-GB" altLang="da-DK" sz="1600" dirty="0"/>
              <a:t>paper </a:t>
            </a:r>
            <a:r>
              <a:rPr lang="en-GB" altLang="da-DK" sz="1600" dirty="0" smtClean="0"/>
              <a:t>(hence it is possible to add more </a:t>
            </a:r>
            <a:r>
              <a:rPr lang="en-GB" altLang="da-DK" sz="1600" dirty="0"/>
              <a:t>examples, all details </a:t>
            </a:r>
            <a:r>
              <a:rPr lang="en-GB" altLang="da-DK" sz="1600" dirty="0" smtClean="0"/>
              <a:t>of</a:t>
            </a:r>
            <a:br>
              <a:rPr lang="en-GB" altLang="da-DK" sz="1600" dirty="0" smtClean="0"/>
            </a:br>
            <a:r>
              <a:rPr lang="en-GB" altLang="da-DK" sz="1600" dirty="0" smtClean="0"/>
              <a:t>proofs, etc.)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7576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Peer reviewing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96175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All (serious) journals and conferences are </a:t>
            </a:r>
            <a:r>
              <a:rPr lang="en-GB" altLang="da-DK" sz="1800" b="1" spc="-30" dirty="0" smtClean="0">
                <a:solidFill>
                  <a:srgbClr val="008000"/>
                </a:solidFill>
                <a:cs typeface="ＭＳ Ｐゴシック" charset="0"/>
              </a:rPr>
              <a:t>peer-reviewed 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(peer ≈ </a:t>
            </a:r>
            <a:r>
              <a:rPr lang="en-GB" altLang="da-DK" sz="1800" b="1" spc="-30" dirty="0" err="1" smtClean="0">
                <a:solidFill>
                  <a:srgbClr val="A50021"/>
                </a:solidFill>
                <a:cs typeface="ＭＳ Ｐゴシック" charset="0"/>
              </a:rPr>
              <a:t>ligemand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means that all submissions are read and evaluated by 3-5 referees (reviewers) who are experts within the area covered by the submitted paper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referees usually make a significant number of proposals for improvements and corrections of errors (including grammatical errors)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the referee reports it is decided which papers should be accepted/rejected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best conferences and journals have acceptance rates which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typically are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10-20%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Hence, </a:t>
            </a:r>
            <a:r>
              <a:rPr lang="en-GB" altLang="da-DK" sz="1600" dirty="0"/>
              <a:t>it is quite </a:t>
            </a:r>
            <a:r>
              <a:rPr lang="en-GB" altLang="da-DK" sz="1600" dirty="0" smtClean="0"/>
              <a:t>difficult </a:t>
            </a:r>
            <a:r>
              <a:rPr lang="en-GB" altLang="da-DK" sz="1600" dirty="0"/>
              <a:t>to get papers accepted in </a:t>
            </a:r>
            <a:r>
              <a:rPr lang="en-GB" altLang="da-DK" sz="1600" dirty="0" smtClean="0"/>
              <a:t>these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is prestigious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to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act as referee for a good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conference/journal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It is something you list on your CV 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also takes a lot of your time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76394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Organization of conferences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675687" cy="5697773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Each conference has a program committee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with 20-30 PC-members headed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1-2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PC-chairs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All PC-members are well-known researchers within the area covered by the </a:t>
            </a:r>
            <a:r>
              <a:rPr lang="en-GB" altLang="da-DK" sz="1600" spc="-60" dirty="0" smtClean="0"/>
              <a:t>conference (typically appointed by a steering committee in cooperation with the PC-chairs)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PC-chairs distribute the submitted papers to the PC-members, selecting </a:t>
            </a:r>
            <a:r>
              <a:rPr lang="en-GB" altLang="da-DK" sz="1600" spc="-30" dirty="0" smtClean="0"/>
              <a:t>those they believe to be the most knowledgeable within the area of the paper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30" dirty="0"/>
              <a:t>E</a:t>
            </a:r>
            <a:r>
              <a:rPr lang="en-GB" altLang="da-DK" sz="1600" spc="-30" dirty="0" smtClean="0"/>
              <a:t>ach paper is sent to 2-4 PC-members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PC-members may use sub-referees to help them evaluate a paper (this is often PostDocs or PhD students within the area)</a:t>
            </a:r>
          </a:p>
          <a:p>
            <a:pPr marL="271463" lvl="1" indent="-271463">
              <a:spcBef>
                <a:spcPts val="8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Based on the written referee reports PC-chairs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whether the individual papers should be accepted, discussed or rejected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Earlier, it was typical to have a physical program committee meeting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Today, all conferences use electronic systems (special </a:t>
            </a:r>
            <a:r>
              <a:rPr lang="en-GB" altLang="da-DK" sz="1600" dirty="0" err="1" smtClean="0"/>
              <a:t>webboards</a:t>
            </a:r>
            <a:r>
              <a:rPr lang="en-GB" altLang="da-DK" sz="1600" dirty="0" smtClean="0"/>
              <a:t>) and virtual program meetings – where people discuss and vote over a pre-determined period</a:t>
            </a:r>
          </a:p>
          <a:p>
            <a:pPr marL="271463" lvl="1" indent="-271463">
              <a:spcBef>
                <a:spcPts val="8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accepted papers are collected in conference proceedings (books) that are available at the conference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Authors </a:t>
            </a:r>
            <a:r>
              <a:rPr lang="en-GB" altLang="da-DK" sz="1600" dirty="0"/>
              <a:t>are expected to improve their papers based on the comments in the referee </a:t>
            </a:r>
            <a:r>
              <a:rPr lang="en-GB" altLang="da-DK" sz="1600" dirty="0" smtClean="0"/>
              <a:t>report, but in practice there is seldom time to check this before the conference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B</a:t>
            </a:r>
            <a:r>
              <a:rPr lang="en-GB" altLang="da-DK" sz="1600" spc="-50" dirty="0" smtClean="0"/>
              <a:t>ut if you don't fix serious errors, you will be in "bad standing" next time you submit a paper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It will often be sent to the same referees, since they are the experts within your area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79431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Organization of journals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43594"/>
            <a:ext cx="8568183" cy="555375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Each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journal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has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an editorial board with 6-12 members headed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by an editor-in-chief (sometimes assisted by a number of associate editors)</a:t>
            </a:r>
            <a:endParaRPr lang="en-GB" altLang="da-DK" sz="1800" b="1" spc="-3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All members of the editorial board are well-known researchers within the area covered by the journal (typically appointed by he editor-in-chief)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a paper is submitted, the editor-in-chief appoints a person to handle the submission (typically an associate editor or another member of the editorial board)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 smtClean="0"/>
              <a:t>The "handler" selects </a:t>
            </a:r>
            <a:r>
              <a:rPr lang="en-GB" altLang="da-DK" sz="1600" spc="-50" dirty="0"/>
              <a:t>2-3 reviewers </a:t>
            </a:r>
            <a:r>
              <a:rPr lang="en-GB" altLang="da-DK" sz="1600" spc="-50" dirty="0" smtClean="0"/>
              <a:t>(referees), who are experts within the area of the paper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reviewers may use sub-referees to help them evaluate a paper (this is often PostDocs or PhD students within the area)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Based on the written referee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reports, the "handler" proposes whether the paper should be accepted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,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rejected or can be resubmitted with minor/major improvements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final decision is made by the editor-in-chief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10" dirty="0">
                <a:solidFill>
                  <a:srgbClr val="A50021"/>
                </a:solidFill>
                <a:cs typeface="ＭＳ Ｐゴシック" charset="0"/>
              </a:rPr>
              <a:t>The final </a:t>
            </a:r>
            <a:r>
              <a:rPr lang="en-GB" altLang="da-DK" sz="1800" b="1" spc="-10" dirty="0" smtClean="0">
                <a:solidFill>
                  <a:srgbClr val="A50021"/>
                </a:solidFill>
                <a:cs typeface="ＭＳ Ｐゴシック" charset="0"/>
              </a:rPr>
              <a:t>revised papers </a:t>
            </a:r>
            <a:r>
              <a:rPr lang="en-GB" altLang="da-DK" sz="1800" b="1" spc="-10" dirty="0">
                <a:solidFill>
                  <a:srgbClr val="A50021"/>
                </a:solidFill>
                <a:cs typeface="ＭＳ Ｐゴシック" charset="0"/>
              </a:rPr>
              <a:t>are </a:t>
            </a:r>
            <a:r>
              <a:rPr lang="en-GB" altLang="da-DK" sz="1800" b="1" spc="-10" dirty="0" smtClean="0">
                <a:solidFill>
                  <a:srgbClr val="A50021"/>
                </a:solidFill>
                <a:cs typeface="ＭＳ Ｐゴシック" charset="0"/>
              </a:rPr>
              <a:t>thoroughly checked </a:t>
            </a:r>
            <a:r>
              <a:rPr lang="en-GB" altLang="da-DK" sz="1800" b="1" spc="-10" dirty="0">
                <a:solidFill>
                  <a:srgbClr val="A50021"/>
                </a:solidFill>
                <a:cs typeface="ＭＳ Ｐゴシック" charset="0"/>
              </a:rPr>
              <a:t>by the original </a:t>
            </a:r>
            <a:r>
              <a:rPr lang="en-GB" altLang="da-DK" sz="1800" b="1" spc="-10" dirty="0" smtClean="0">
                <a:solidFill>
                  <a:srgbClr val="A50021"/>
                </a:solidFill>
                <a:cs typeface="ＭＳ Ｐゴシック" charset="0"/>
              </a:rPr>
              <a:t>reviewers</a:t>
            </a:r>
            <a:endParaRPr lang="en-GB" altLang="da-DK" sz="1800" b="1" spc="-1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Usually, authors provide a document in which they describe how the different proposals for improvements have been taken care of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 proposals that have not been followed, detailed arguments are given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For some journals, the final version of papers are checked by a professional with linguistic background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8626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Comparison of conferences and journals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32051"/>
            <a:ext cx="8568183" cy="581440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Each conference has a limited number of time slots available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all slots are </a:t>
            </a:r>
            <a:r>
              <a:rPr lang="en-GB" altLang="da-DK" sz="1600" dirty="0" smtClean="0"/>
              <a:t>filled, </a:t>
            </a:r>
            <a:r>
              <a:rPr lang="en-GB" altLang="da-DK" sz="1600" dirty="0"/>
              <a:t>additional papers must be </a:t>
            </a:r>
            <a:r>
              <a:rPr lang="en-GB" altLang="da-DK" sz="1600" dirty="0" smtClean="0"/>
              <a:t>rejected although some of them may be of high-quality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Such papers can be re-submitted next year or submitted to another conference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wise to improve the papers before resubmission – since it is likely that they will have one or more referees who have seen the old version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turn-around time is short (typically 4-6 months from submission to conference)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There is an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oral presentation</a:t>
            </a:r>
            <a:r>
              <a:rPr lang="en-GB" altLang="da-DK" sz="1600" dirty="0" smtClean="0"/>
              <a:t> at the conference (typically 15-20 minutes, followed by a short discussion)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Journals have "unlimited" space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30" dirty="0" smtClean="0"/>
              <a:t>Accepted papers are queued and will be published when there is space in the journal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a paper is found good enough, it will be accepted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 turn-around time is </a:t>
            </a:r>
            <a:r>
              <a:rPr lang="en-GB" altLang="da-DK" sz="1600" dirty="0" smtClean="0"/>
              <a:t>long </a:t>
            </a:r>
            <a:r>
              <a:rPr lang="en-GB" altLang="da-DK" sz="1600" dirty="0"/>
              <a:t>(typically </a:t>
            </a:r>
            <a:r>
              <a:rPr lang="en-GB" altLang="da-DK" sz="1600" dirty="0" smtClean="0"/>
              <a:t>1-2 years </a:t>
            </a:r>
            <a:r>
              <a:rPr lang="en-GB" altLang="da-DK" sz="1600" dirty="0"/>
              <a:t>from submission to </a:t>
            </a:r>
            <a:r>
              <a:rPr lang="en-GB" altLang="da-DK" sz="1600" dirty="0" smtClean="0"/>
              <a:t>publication)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Submissions can be done at any time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There is </a:t>
            </a:r>
            <a:r>
              <a:rPr lang="en-GB" altLang="da-DK" sz="1600" dirty="0" smtClean="0"/>
              <a:t>no </a:t>
            </a:r>
            <a:r>
              <a:rPr lang="en-GB" altLang="da-DK" sz="1600" dirty="0"/>
              <a:t>oral </a:t>
            </a:r>
            <a:r>
              <a:rPr lang="en-GB" altLang="da-DK" sz="1600" dirty="0" smtClean="0"/>
              <a:t>presentation of the paper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Some journals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have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"special sections" covering a narrow area, e.g. with the best papers from a conference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Authors are invited to publish, and papers will usually be accepted if they are of decent quality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</a:t>
            </a:r>
            <a:r>
              <a:rPr lang="en-GB" altLang="da-DK" sz="1600" dirty="0"/>
              <a:t>space is </a:t>
            </a:r>
            <a:r>
              <a:rPr lang="en-GB" altLang="da-DK" sz="1600" dirty="0" smtClean="0"/>
              <a:t>limited (to some extend), </a:t>
            </a:r>
            <a:r>
              <a:rPr lang="en-GB" altLang="da-DK" sz="1600" dirty="0"/>
              <a:t>and the turn-around time </a:t>
            </a:r>
            <a:r>
              <a:rPr lang="en-GB" altLang="da-DK" sz="1600" dirty="0" smtClean="0"/>
              <a:t>medium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98670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Workshops and tool / poster sessions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43595"/>
            <a:ext cx="8352159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Workshops are similar to conferences but with less strict reviewing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Papers with interesting ideas may be accepted even though they appear to have some flaws/gaps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Some workshop are totally open without peer-reviewing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Tool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and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poster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sessions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Rules </a:t>
            </a:r>
            <a:r>
              <a:rPr lang="en-GB" altLang="da-DK" sz="1600" dirty="0" smtClean="0"/>
              <a:t>and quality vary </a:t>
            </a:r>
            <a:r>
              <a:rPr lang="en-GB" altLang="da-DK" sz="1600" dirty="0"/>
              <a:t>a lot </a:t>
            </a:r>
            <a:r>
              <a:rPr lang="en-GB" altLang="da-DK" sz="1600" dirty="0" smtClean="0"/>
              <a:t>from event </a:t>
            </a:r>
            <a:r>
              <a:rPr lang="en-GB" altLang="da-DK" sz="1600" dirty="0"/>
              <a:t>to </a:t>
            </a:r>
            <a:r>
              <a:rPr lang="en-GB" altLang="da-DK" sz="1600" dirty="0" smtClean="0"/>
              <a:t>event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a good way to show ongoing work and have discussions with colleagues, but they are seldom useful for your CV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There are exceptions. As an example, it is very prestigious to be allowed to present new interaction ideas at some of the best HCI-conferences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There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significant number of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bogus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journals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conferences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All (or most papers) are accepted with no peer-reviewing or with referees who are unknown (internationally) in their field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Conferences are typically held at "touristic" places like Hawaii or a cruise ship 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will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harm</a:t>
            </a:r>
            <a:r>
              <a:rPr lang="en-GB" altLang="da-DK" sz="1600" dirty="0" smtClean="0"/>
              <a:t> your CV to publish or referee at such places (since it indicates bad judgement from your side)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72708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Bibliographic measures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0057" y="1055551"/>
            <a:ext cx="8442423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Other sciences operate with "impact factors" which “measure” the quality of journals (based on the number of citations)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Since the majority of computer science publications are in conferences, impact factors have little importance/value within our field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Instead, it is common to </a:t>
            </a:r>
            <a:r>
              <a:rPr lang="en-GB" altLang="da-DK" sz="1600" dirty="0"/>
              <a:t>look at the following quantitative </a:t>
            </a:r>
            <a:r>
              <a:rPr lang="en-GB" altLang="da-DK" sz="1600" dirty="0" smtClean="0"/>
              <a:t>measures for a researcher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Number of citations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</a:t>
            </a:r>
            <a:r>
              <a:rPr lang="en-GB" altLang="da-DK" sz="1600" dirty="0"/>
              <a:t>number of (</a:t>
            </a:r>
            <a:r>
              <a:rPr lang="en-GB" altLang="da-DK" sz="1600" dirty="0" smtClean="0"/>
              <a:t>peer-reviewed</a:t>
            </a:r>
            <a:r>
              <a:rPr lang="en-GB" altLang="da-DK" sz="1600" dirty="0"/>
              <a:t>) </a:t>
            </a:r>
            <a:r>
              <a:rPr lang="en-GB" altLang="da-DK" sz="1600" dirty="0" smtClean="0"/>
              <a:t>papers that have a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citation</a:t>
            </a:r>
            <a:r>
              <a:rPr lang="en-GB" altLang="da-DK" sz="1600" dirty="0" smtClean="0"/>
              <a:t> (reference) to a paper written by the researcher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h-index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number of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well-cited papers</a:t>
            </a:r>
            <a:r>
              <a:rPr lang="en-GB" altLang="da-DK" sz="1600" dirty="0" smtClean="0"/>
              <a:t> for the researcher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40" dirty="0" smtClean="0"/>
              <a:t>To have an H-index of N you must have N papers which each have at least N citations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i10-index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 number </a:t>
            </a:r>
            <a:r>
              <a:rPr lang="en-GB" altLang="da-DK" sz="1600" dirty="0" smtClean="0"/>
              <a:t>of </a:t>
            </a:r>
            <a:r>
              <a:rPr lang="en-GB" altLang="da-DK" sz="1600" dirty="0"/>
              <a:t>papers which have at least </a:t>
            </a:r>
            <a:r>
              <a:rPr lang="en-GB" altLang="da-DK" sz="1600" b="1" dirty="0">
                <a:solidFill>
                  <a:srgbClr val="008000"/>
                </a:solidFill>
              </a:rPr>
              <a:t>10 citations</a:t>
            </a:r>
            <a:r>
              <a:rPr lang="en-GB" altLang="da-DK" sz="1600" dirty="0"/>
              <a:t> </a:t>
            </a:r>
            <a:r>
              <a:rPr lang="en-GB" altLang="da-DK" sz="1600" dirty="0" smtClean="0"/>
              <a:t>each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Good measure for the number of "serious" publications made by the researcher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45681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4" y="333375"/>
            <a:ext cx="8408058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Be careful when you compare two researchers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43595"/>
            <a:ext cx="8352159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(scientific) age has a big influence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Obviously, young researcher have much smaller numbers than old researchers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a paper has been written, it takes months before it is published, and then several years before it is read and cited by other researchers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M-index tries to handle this by dividing the H-index with the number of years since the first publication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research area has a big influence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 mathematics, it is common to publish at most one paper per year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obvious means that a researcher has few papers, and moreover there are few other papers that can make citations to them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Even within computer science, there are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big differences</a:t>
            </a:r>
            <a:r>
              <a:rPr lang="en-GB" altLang="da-DK" sz="1600" dirty="0" smtClean="0"/>
              <a:t> from research area to research area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 some research areas, it is common that a young active researcher (e.g. a PhD student or a </a:t>
            </a:r>
            <a:r>
              <a:rPr lang="en-GB" altLang="da-DK" sz="1600" dirty="0" err="1" smtClean="0"/>
              <a:t>PostDoc</a:t>
            </a:r>
            <a:r>
              <a:rPr lang="en-GB" altLang="da-DK" sz="1600" dirty="0" smtClean="0"/>
              <a:t>) publish 10-20 papers a year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 other areas this number is much lower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Hence, it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only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makes sense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compare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citations, H-index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I-index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researchers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who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are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within </a:t>
            </a:r>
            <a:r>
              <a:rPr lang="en-GB" altLang="da-DK" sz="1600" dirty="0"/>
              <a:t>the same (or similar) research area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have the same (or nearly the same) </a:t>
            </a:r>
            <a:r>
              <a:rPr lang="en-GB" altLang="da-DK" sz="1600" dirty="0"/>
              <a:t>scientific age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5885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836BC33D1E5846BD77C269C61838DB" ma:contentTypeVersion="16" ma:contentTypeDescription="Opret et nyt dokument." ma:contentTypeScope="" ma:versionID="ef3cc48880d2d4424b772cc9d47831bb">
  <xsd:schema xmlns:xsd="http://www.w3.org/2001/XMLSchema" xmlns:xs="http://www.w3.org/2001/XMLSchema" xmlns:p="http://schemas.microsoft.com/office/2006/metadata/properties" xmlns:ns3="f659a008-7c21-4ee3-a745-e38581e13101" xmlns:ns4="e064323b-8959-406a-a3e9-bb6e93638192" targetNamespace="http://schemas.microsoft.com/office/2006/metadata/properties" ma:root="true" ma:fieldsID="f385e854457ff68500d83ba1a633310b" ns3:_="" ns4:_="">
    <xsd:import namespace="f659a008-7c21-4ee3-a745-e38581e13101"/>
    <xsd:import namespace="e064323b-8959-406a-a3e9-bb6e936381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Location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9a008-7c21-4ee3-a745-e38581e13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4323b-8959-406a-a3e9-bb6e936381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59a008-7c21-4ee3-a745-e38581e13101" xsi:nil="true"/>
  </documentManagement>
</p:properties>
</file>

<file path=customXml/itemProps1.xml><?xml version="1.0" encoding="utf-8"?>
<ds:datastoreItem xmlns:ds="http://schemas.openxmlformats.org/officeDocument/2006/customXml" ds:itemID="{BB647FEE-6A6D-4736-955E-46812FCD34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9a008-7c21-4ee3-a745-e38581e13101"/>
    <ds:schemaRef ds:uri="e064323b-8959-406a-a3e9-bb6e93638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148DE2-9C1B-4CBF-9EEA-A23272B4AF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D6F283-C371-4990-9308-E63329D6F24C}">
  <ds:schemaRefs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e064323b-8959-406a-a3e9-bb6e93638192"/>
    <ds:schemaRef ds:uri="f659a008-7c21-4ee3-a745-e38581e13101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9285</TotalTime>
  <Words>2166</Words>
  <Application>Microsoft Office PowerPoint</Application>
  <PresentationFormat>On-screen Show (4:3)</PresentationFormat>
  <Paragraphs>207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ＭＳ Ｐゴシック</vt:lpstr>
      <vt:lpstr>Arial</vt:lpstr>
      <vt:lpstr>Times New Roman</vt:lpstr>
      <vt:lpstr>Standarddesign</vt:lpstr>
      <vt:lpstr>PowerPoint Presentation</vt:lpstr>
      <vt:lpstr>Publication channels</vt:lpstr>
      <vt:lpstr>Peer reviewing</vt:lpstr>
      <vt:lpstr>Organization of conferences</vt:lpstr>
      <vt:lpstr>Organization of journals</vt:lpstr>
      <vt:lpstr>Comparison of conferences and journals</vt:lpstr>
      <vt:lpstr>Workshops and tool / poster sessions</vt:lpstr>
      <vt:lpstr>Bibliographic measures</vt:lpstr>
      <vt:lpstr>Be careful when you compare two researchers</vt:lpstr>
      <vt:lpstr>Google Scholar </vt:lpstr>
      <vt:lpstr>Google Scholar (papers ordered by citations)</vt:lpstr>
      <vt:lpstr>Individual papers</vt:lpstr>
      <vt:lpstr>Search for papers without specifying the author</vt:lpstr>
      <vt:lpstr>DBLP computer science bibliography</vt:lpstr>
      <vt:lpstr>Semantic Scholar</vt:lpstr>
      <vt:lpstr>AU Library, Katrinebjerg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858</cp:revision>
  <cp:lastPrinted>2017-08-15T08:16:54Z</cp:lastPrinted>
  <dcterms:created xsi:type="dcterms:W3CDTF">2000-02-22T02:31:40Z</dcterms:created>
  <dcterms:modified xsi:type="dcterms:W3CDTF">2025-02-22T13:03:40Z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0x01010056836BC33D1E5846BD77C269C61838DB</vt:lpwstr>
  </property>
</Properties>
</file>