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39" r:id="rId2"/>
    <p:sldId id="503" r:id="rId3"/>
    <p:sldId id="475" r:id="rId4"/>
    <p:sldId id="462" r:id="rId5"/>
    <p:sldId id="463" r:id="rId6"/>
    <p:sldId id="477" r:id="rId7"/>
    <p:sldId id="504" r:id="rId8"/>
    <p:sldId id="464" r:id="rId9"/>
    <p:sldId id="483" r:id="rId10"/>
    <p:sldId id="476" r:id="rId11"/>
    <p:sldId id="465" r:id="rId12"/>
    <p:sldId id="487" r:id="rId13"/>
    <p:sldId id="478" r:id="rId14"/>
    <p:sldId id="515" r:id="rId15"/>
    <p:sldId id="516" r:id="rId16"/>
    <p:sldId id="501" r:id="rId17"/>
    <p:sldId id="502" r:id="rId18"/>
    <p:sldId id="453" r:id="rId19"/>
    <p:sldId id="454" r:id="rId20"/>
    <p:sldId id="455" r:id="rId21"/>
    <p:sldId id="484" r:id="rId22"/>
    <p:sldId id="460" r:id="rId23"/>
    <p:sldId id="510" r:id="rId24"/>
    <p:sldId id="517" r:id="rId25"/>
    <p:sldId id="490" r:id="rId26"/>
    <p:sldId id="514" r:id="rId27"/>
    <p:sldId id="505" r:id="rId28"/>
    <p:sldId id="493" r:id="rId29"/>
    <p:sldId id="506" r:id="rId30"/>
    <p:sldId id="509" r:id="rId31"/>
    <p:sldId id="507" r:id="rId32"/>
    <p:sldId id="494" r:id="rId33"/>
    <p:sldId id="508" r:id="rId34"/>
    <p:sldId id="497" r:id="rId35"/>
    <p:sldId id="513" r:id="rId36"/>
    <p:sldId id="512" r:id="rId37"/>
    <p:sldId id="500" r:id="rId38"/>
    <p:sldId id="451" r:id="rId39"/>
    <p:sldId id="452" r:id="rId40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FFFFCC"/>
    <a:srgbClr val="000066"/>
    <a:srgbClr val="000000"/>
    <a:srgbClr val="0000FF"/>
    <a:srgbClr val="6699FF"/>
    <a:srgbClr val="A50021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5506" autoAdjust="0"/>
  </p:normalViewPr>
  <p:slideViewPr>
    <p:cSldViewPr>
      <p:cViewPr varScale="1">
        <p:scale>
          <a:sx n="155" d="100"/>
          <a:sy n="155" d="100"/>
        </p:scale>
        <p:origin x="132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75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439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27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77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528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5165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88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303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5115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72201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1681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15914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052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7721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3880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27786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66433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55115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84003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03366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53835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80" indent="-275338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54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96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438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78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xtra/generics/wildcard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208912" cy="565409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da-DK" sz="2000" dirty="0" smtClean="0"/>
              <a:t>Andre former for </a:t>
            </a:r>
            <a:r>
              <a:rPr lang="da-DK" sz="2000" dirty="0" err="1" smtClean="0"/>
              <a:t>nedarvning</a:t>
            </a:r>
            <a:endParaRPr lang="da-DK" sz="2000" dirty="0" smtClean="0"/>
          </a:p>
          <a:p>
            <a:pPr lvl="1">
              <a:spcBef>
                <a:spcPts val="300"/>
              </a:spcBef>
            </a:pPr>
            <a:r>
              <a:rPr lang="da-DK" sz="1800" dirty="0"/>
              <a:t>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Abstrakte </a:t>
            </a:r>
            <a:r>
              <a:rPr lang="da-DK" sz="1800" dirty="0" smtClean="0"/>
              <a:t>klasser, der er en ”mellemting” </a:t>
            </a:r>
            <a:r>
              <a:rPr lang="da-DK" sz="1800" dirty="0"/>
              <a:t>mellem interfaces og almindelige </a:t>
            </a:r>
            <a:r>
              <a:rPr lang="da-DK" sz="1800" dirty="0" smtClean="0"/>
              <a:t>klasser</a:t>
            </a:r>
            <a:endParaRPr lang="da-DK" sz="1800" dirty="0"/>
          </a:p>
          <a:p>
            <a:pPr lvl="1">
              <a:spcBef>
                <a:spcPts val="300"/>
              </a:spcBef>
            </a:pPr>
            <a:r>
              <a:rPr lang="da-DK" sz="1800" dirty="0"/>
              <a:t>Funktionelle </a:t>
            </a:r>
            <a:r>
              <a:rPr lang="da-DK" sz="1800" dirty="0" smtClean="0"/>
              <a:t>interfaces, som er nyttige i funktionel programmering (og som I har brugt mange gange – uden at vide det)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Wildcards </a:t>
            </a:r>
            <a:r>
              <a:rPr lang="da-DK" sz="2000" dirty="0"/>
              <a:t>(jokere)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Gør det muligt at beskrive </a:t>
            </a:r>
            <a:r>
              <a:rPr lang="da-DK" sz="1800" dirty="0" smtClean="0"/>
              <a:t>forskellige krav til typerne for en metodes parametre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2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</a:t>
            </a:r>
            <a:r>
              <a:rPr lang="da-DK" sz="1800" dirty="0" smtClean="0"/>
              <a:t>est </a:t>
            </a:r>
            <a:r>
              <a:rPr lang="da-DK" sz="1800" dirty="0"/>
              <a:t>af de </a:t>
            </a:r>
            <a:r>
              <a:rPr lang="da-DK" sz="1800" dirty="0" smtClean="0"/>
              <a:t>klasser, som </a:t>
            </a:r>
            <a:r>
              <a:rPr lang="da-DK" sz="1800" dirty="0"/>
              <a:t>I </a:t>
            </a:r>
            <a:r>
              <a:rPr lang="da-DK" sz="1800" dirty="0" smtClean="0"/>
              <a:t>har implementeret i</a:t>
            </a:r>
            <a:br>
              <a:rPr lang="da-DK" sz="1800" dirty="0" smtClean="0"/>
            </a:br>
            <a:r>
              <a:rPr lang="da-DK" sz="1800" dirty="0" smtClean="0"/>
              <a:t>den første delaflevering</a:t>
            </a:r>
            <a:endParaRPr lang="da-DK" sz="1800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\\ad.nfit.au.dk\NFDFS\Users\kjensen\Desktop\wild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819360"/>
            <a:ext cx="2097782" cy="292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7898" y="5293940"/>
            <a:ext cx="8136295" cy="67632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4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p.getName())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5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da-DK" sz="800" b="1" spc="-6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1"/>
            <a:ext cx="8568184" cy="36450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sz="2000" dirty="0" smtClean="0"/>
              <a:t>Virkeligheden er (desværre) ikke helt så pæn og simpel som beskrevet på de foregående slides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Fra </a:t>
            </a:r>
            <a:r>
              <a:rPr lang="da-DK" altLang="da-DK" sz="1800" dirty="0"/>
              <a:t>og med Java </a:t>
            </a:r>
            <a:r>
              <a:rPr lang="da-DK" altLang="da-DK" sz="1800" dirty="0" smtClean="0"/>
              <a:t>8 kan et interface indeholde implementation i form af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klassemetoder</a:t>
            </a:r>
            <a:r>
              <a:rPr lang="da-DK" altLang="da-DK" sz="1800" dirty="0" smtClean="0"/>
              <a:t> og såkaldte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default metoder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Implementationen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 disse metoder nedarves til de klasser, der implementerer interfacet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Default metoder er </a:t>
            </a:r>
            <a:r>
              <a:rPr lang="da-DK" altLang="da-DK" sz="1800" dirty="0" smtClean="0"/>
              <a:t>primært </a:t>
            </a:r>
            <a:r>
              <a:rPr lang="da-DK" altLang="da-DK" sz="1800" dirty="0"/>
              <a:t>indført for at kunne tilføje nye metoder til et eksisterende interface uden at genere de klasser, der allerede implementerer 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Da et interface ikke har feltvariabler og konstruktører, er det begrænset, hvad man kan gøre i en default metode (der er ingen tilstand at operere på</a:t>
            </a:r>
            <a:r>
              <a:rPr lang="da-DK" altLang="da-DK" sz="1800" dirty="0"/>
              <a:t>)</a:t>
            </a:r>
            <a:endParaRPr lang="da-DK" alt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8456" y="302536"/>
            <a:ext cx="86855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 i Java 8 og fremad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 flipV="1">
            <a:off x="5556773" y="5841049"/>
            <a:ext cx="3007" cy="3240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9201" y="5358063"/>
            <a:ext cx="2264610" cy="235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559779" y="5039030"/>
            <a:ext cx="2" cy="2929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39415" y="5636708"/>
            <a:ext cx="1510965" cy="2326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6619" y="4859434"/>
            <a:ext cx="4681445" cy="3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Eksempel fra funktionel sortering</a:t>
            </a:r>
            <a:endParaRPr lang="da-DK" alt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83967" y="6150437"/>
            <a:ext cx="399461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200" b="1" dirty="0" smtClean="0">
                <a:solidFill>
                  <a:srgbClr val="008000"/>
                </a:solidFill>
              </a:rPr>
              <a:t>Default 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 (kaldes på det Comparator objekt, som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metoden returnerede, og returnerer et nyt Comparator objekt)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59054" y="4476142"/>
            <a:ext cx="3112990" cy="5909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Klassemetode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r>
              <a:rPr lang="da-DK" altLang="da-DK" sz="1200" b="1" dirty="0">
                <a:solidFill>
                  <a:srgbClr val="FF0000"/>
                </a:solidFill>
              </a:rPr>
              <a:t/>
            </a:r>
            <a:br>
              <a:rPr lang="da-DK" altLang="da-DK" sz="1200" b="1" dirty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(tager en lambda som parameter og returnerer et Comparator objekt)</a:t>
            </a:r>
          </a:p>
        </p:txBody>
      </p:sp>
    </p:spTree>
    <p:extLst>
      <p:ext uri="{BB962C8B-B14F-4D97-AF65-F5344CB8AC3E}">
        <p14:creationId xmlns:p14="http://schemas.microsoft.com/office/powerpoint/2010/main" val="20978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529905" y="1151063"/>
            <a:ext cx="2383656" cy="69352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2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spc="-30" dirty="0" smtClean="0">
                <a:solidFill>
                  <a:srgbClr val="7030A0"/>
                </a:solidFill>
              </a:rPr>
              <a:t>optrukne: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8000"/>
                </a:solidFill>
              </a:rPr>
              <a:t>Stiplede: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implementation</a:t>
            </a: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2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Collection frameworket (udsnit)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163022" y="4028019"/>
            <a:ext cx="2809970" cy="18697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AbstractList implementerer </a:t>
            </a:r>
            <a:r>
              <a:rPr lang="da-DK" altLang="da-DK" dirty="0" smtClean="0"/>
              <a:t>nogle </a:t>
            </a:r>
            <a:r>
              <a:rPr lang="da-DK" altLang="da-DK" spc="-30" dirty="0" smtClean="0"/>
              <a:t>metoder</a:t>
            </a:r>
            <a:r>
              <a:rPr lang="da-DK" altLang="da-DK" spc="-30" dirty="0"/>
              <a:t>, der er fælles for </a:t>
            </a:r>
            <a:r>
              <a:rPr lang="da-DK" altLang="da-DK" spc="-30" dirty="0" smtClean="0"/>
              <a:t>alle lister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err="1"/>
              <a:t>AbstractCollection</a:t>
            </a:r>
            <a:r>
              <a:rPr lang="da-DK" altLang="da-DK" dirty="0"/>
              <a:t> implementerer </a:t>
            </a:r>
            <a:r>
              <a:rPr lang="da-DK" altLang="da-DK" dirty="0" smtClean="0"/>
              <a:t>nogle metoder</a:t>
            </a:r>
            <a:r>
              <a:rPr lang="da-DK" altLang="da-DK" dirty="0"/>
              <a:t>, der er fælles for alle collections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 to abstrakte klasser gør </a:t>
            </a:r>
            <a:r>
              <a:rPr lang="da-DK" altLang="da-DK" dirty="0"/>
              <a:t>det </a:t>
            </a:r>
            <a:r>
              <a:rPr lang="da-DK" altLang="da-DK" dirty="0" smtClean="0"/>
              <a:t>nemmere </a:t>
            </a:r>
            <a:r>
              <a:rPr lang="da-DK" altLang="da-DK" dirty="0"/>
              <a:t>at </a:t>
            </a:r>
            <a:r>
              <a:rPr lang="da-DK" altLang="da-DK" dirty="0" smtClean="0"/>
              <a:t>lave sine egne </a:t>
            </a:r>
            <a:r>
              <a:rPr lang="da-DK" altLang="da-DK" dirty="0"/>
              <a:t>List og Collection </a:t>
            </a:r>
            <a:r>
              <a:rPr lang="da-DK" altLang="da-DK" dirty="0" smtClean="0"/>
              <a:t>klasser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</a:t>
            </a:r>
            <a:r>
              <a:rPr lang="da-DK" altLang="da-DK" dirty="0" smtClean="0"/>
              <a:t>ele af implementationen er </a:t>
            </a:r>
            <a:r>
              <a:rPr lang="da-DK" altLang="da-DK" spc="-50" dirty="0" smtClean="0"/>
              <a:t>allerede lavet i de abstrakte klasser</a:t>
            </a:r>
            <a:endParaRPr lang="da-DK" altLang="da-DK" spc="-50" dirty="0"/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3421472" y="5023747"/>
            <a:ext cx="2581086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Collection frameworket består af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12 interfaces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5 abstrakte klasser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30 konkrete klasser</a:t>
            </a:r>
            <a:endParaRPr lang="en-US" altLang="da-DK" sz="1100" b="1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76320" y="3857257"/>
            <a:ext cx="96206" cy="594640"/>
            <a:chOff x="2792344" y="3857257"/>
            <a:chExt cx="96206" cy="594640"/>
          </a:xfrm>
        </p:grpSpPr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V="1">
              <a:off x="2832709" y="385725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" name="Isosceles Triangle 2"/>
            <p:cNvSpPr/>
            <p:nvPr/>
          </p:nvSpPr>
          <p:spPr bwMode="auto">
            <a:xfrm>
              <a:off x="2792344" y="392192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5845" y="4821023"/>
            <a:ext cx="96206" cy="562219"/>
            <a:chOff x="2801869" y="4821023"/>
            <a:chExt cx="96206" cy="562219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43017" y="4821023"/>
              <a:ext cx="8742" cy="56221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2801869" y="488156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75" y="3851647"/>
            <a:ext cx="96206" cy="594640"/>
            <a:chOff x="1130499" y="3851647"/>
            <a:chExt cx="96206" cy="594640"/>
          </a:xfrm>
        </p:grpSpPr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1171148" y="385164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1130499" y="390296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48038" y="3857257"/>
            <a:ext cx="96206" cy="592734"/>
            <a:chOff x="4464062" y="3857257"/>
            <a:chExt cx="96206" cy="592734"/>
          </a:xfrm>
        </p:grpSpPr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V="1">
              <a:off x="4513239" y="3857257"/>
              <a:ext cx="2144" cy="59273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4464062" y="390941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31651" y="3832074"/>
            <a:ext cx="279963" cy="644293"/>
            <a:chOff x="5147675" y="3832074"/>
            <a:chExt cx="279963" cy="644293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 flipV="1">
              <a:off x="5158037" y="3832074"/>
              <a:ext cx="269601" cy="64429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20143131">
              <a:off x="5147675" y="388477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37992" y="3544570"/>
            <a:ext cx="958360" cy="96206"/>
            <a:chOff x="5454016" y="3544570"/>
            <a:chExt cx="958360" cy="96206"/>
          </a:xfrm>
        </p:grpSpPr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H="1" flipV="1">
              <a:off x="5454016" y="3592141"/>
              <a:ext cx="958360" cy="879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6200000">
              <a:off x="5509296" y="3540525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57588" y="2780928"/>
            <a:ext cx="96206" cy="628908"/>
            <a:chOff x="4673612" y="2811464"/>
            <a:chExt cx="96206" cy="628908"/>
          </a:xfrm>
        </p:grpSpPr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 flipV="1">
              <a:off x="4724254" y="2811464"/>
              <a:ext cx="1104" cy="6289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4673612" y="287118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88819" y="2811464"/>
            <a:ext cx="96206" cy="866264"/>
            <a:chOff x="6904843" y="2811464"/>
            <a:chExt cx="96206" cy="866264"/>
          </a:xfrm>
        </p:grpSpPr>
        <p:sp>
          <p:nvSpPr>
            <p:cNvPr id="103" name="Line 22"/>
            <p:cNvSpPr>
              <a:spLocks noChangeShapeType="1"/>
            </p:cNvSpPr>
            <p:nvPr/>
          </p:nvSpPr>
          <p:spPr bwMode="auto">
            <a:xfrm flipV="1">
              <a:off x="6956502" y="2811464"/>
              <a:ext cx="0" cy="86626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6904843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98421" y="2811463"/>
            <a:ext cx="287117" cy="735995"/>
            <a:chOff x="7514445" y="2811463"/>
            <a:chExt cx="287117" cy="735995"/>
          </a:xfrm>
        </p:grpSpPr>
        <p:sp>
          <p:nvSpPr>
            <p:cNvPr id="108" name="Line 22"/>
            <p:cNvSpPr>
              <a:spLocks noChangeShapeType="1"/>
            </p:cNvSpPr>
            <p:nvPr/>
          </p:nvSpPr>
          <p:spPr bwMode="auto">
            <a:xfrm flipH="1" flipV="1">
              <a:off x="7524326" y="2811463"/>
              <a:ext cx="277236" cy="73599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6" name="Isosceles Triangle 65"/>
            <p:cNvSpPr/>
            <p:nvPr/>
          </p:nvSpPr>
          <p:spPr bwMode="auto">
            <a:xfrm rot="20350076">
              <a:off x="7514445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76813" y="1815849"/>
            <a:ext cx="1013383" cy="1624522"/>
            <a:chOff x="5292837" y="1815849"/>
            <a:chExt cx="1013383" cy="1624522"/>
          </a:xfrm>
        </p:grpSpPr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5292837" y="1815849"/>
              <a:ext cx="1013383" cy="162452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004462">
              <a:off x="6199027" y="1854759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52825" y="1815850"/>
            <a:ext cx="96206" cy="627245"/>
            <a:chOff x="4668849" y="1815850"/>
            <a:chExt cx="96206" cy="627245"/>
          </a:xfrm>
        </p:grpSpPr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 flipV="1">
              <a:off x="4716016" y="1815850"/>
              <a:ext cx="0" cy="62724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0" name="Isosceles Triangle 69"/>
            <p:cNvSpPr/>
            <p:nvPr/>
          </p:nvSpPr>
          <p:spPr bwMode="auto">
            <a:xfrm>
              <a:off x="4668849" y="187344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45527" y="1506139"/>
            <a:ext cx="918940" cy="96206"/>
            <a:chOff x="5361551" y="1506139"/>
            <a:chExt cx="918940" cy="96206"/>
          </a:xfrm>
        </p:grpSpPr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5361551" y="1557654"/>
              <a:ext cx="918940" cy="27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16200000">
              <a:off x="5420807" y="150209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51102" y="1788550"/>
            <a:ext cx="1150998" cy="663894"/>
            <a:chOff x="5367126" y="1788550"/>
            <a:chExt cx="1150998" cy="663894"/>
          </a:xfrm>
        </p:grpSpPr>
        <p:sp>
          <p:nvSpPr>
            <p:cNvPr id="98" name="Line 22"/>
            <p:cNvSpPr>
              <a:spLocks noChangeShapeType="1"/>
            </p:cNvSpPr>
            <p:nvPr/>
          </p:nvSpPr>
          <p:spPr bwMode="auto">
            <a:xfrm flipH="1" flipV="1">
              <a:off x="5367126" y="1788550"/>
              <a:ext cx="1150998" cy="66389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18011788">
              <a:off x="5412107" y="178934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98622" y="2811464"/>
            <a:ext cx="239356" cy="576647"/>
            <a:chOff x="2514646" y="2811464"/>
            <a:chExt cx="239356" cy="576647"/>
          </a:xfrm>
        </p:grpSpPr>
        <p:sp>
          <p:nvSpPr>
            <p:cNvPr id="97" name="Line 22"/>
            <p:cNvSpPr>
              <a:spLocks noChangeShapeType="1"/>
            </p:cNvSpPr>
            <p:nvPr/>
          </p:nvSpPr>
          <p:spPr bwMode="auto">
            <a:xfrm flipH="1" flipV="1">
              <a:off x="2523343" y="2811464"/>
              <a:ext cx="230659" cy="57664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Isosceles Triangle 73"/>
            <p:cNvSpPr/>
            <p:nvPr/>
          </p:nvSpPr>
          <p:spPr bwMode="auto">
            <a:xfrm rot="20338560">
              <a:off x="2514646" y="2861870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3711" y="2817405"/>
            <a:ext cx="387969" cy="593638"/>
            <a:chOff x="1519735" y="2817405"/>
            <a:chExt cx="387969" cy="593638"/>
          </a:xfrm>
        </p:grpSpPr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flipV="1">
              <a:off x="1519735" y="2817405"/>
              <a:ext cx="387969" cy="59363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1925722">
              <a:off x="1798424" y="285710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5876" y="1814407"/>
            <a:ext cx="1246795" cy="625722"/>
            <a:chOff x="2841900" y="1814407"/>
            <a:chExt cx="1246795" cy="625722"/>
          </a:xfrm>
        </p:grpSpPr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2841900" y="1815848"/>
              <a:ext cx="1246795" cy="62428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Isosceles Triangle 75"/>
            <p:cNvSpPr/>
            <p:nvPr/>
          </p:nvSpPr>
          <p:spPr bwMode="auto">
            <a:xfrm rot="3740734">
              <a:off x="3938226" y="1810362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856866" y="1292631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9842" y="3310539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HashSet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30210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51292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33164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960169" y="4316967"/>
            <a:ext cx="1344948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NavigableSet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79512" y="4316967"/>
            <a:ext cx="1512168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LinkedHashSet</a:t>
            </a: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26679" y="5318414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TreeSet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80312" y="3324576"/>
            <a:ext cx="1440160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PriorityQueue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163022" y="3324576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945731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Vector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635896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ArrayList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0197" y="1292631"/>
            <a:ext cx="1796107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644134" y="3331789"/>
            <a:ext cx="1584176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79712" y="3308855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SortedSet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3421472" y="6054575"/>
            <a:ext cx="469554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spcBef>
                <a:spcPct val="500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 at Map&lt;K,V&gt;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er et subinterface af Collection&lt;E&gt; (selvom Map indgår i det såkaldte collection framework)</a:t>
            </a:r>
          </a:p>
        </p:txBody>
      </p:sp>
    </p:spTree>
    <p:extLst>
      <p:ext uri="{BB962C8B-B14F-4D97-AF65-F5344CB8AC3E}">
        <p14:creationId xmlns:p14="http://schemas.microsoft.com/office/powerpoint/2010/main" val="42139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9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47" grpId="0" animBg="1"/>
      <p:bldP spid="49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B</a:t>
            </a:r>
            <a:r>
              <a:rPr lang="da-DK" altLang="da-DK" sz="3200" spc="-150" dirty="0">
                <a:ea typeface="ＭＳ Ｐゴシック" pitchFamily="34" charset="-128"/>
              </a:rPr>
              <a:t>rug af </a:t>
            </a:r>
            <a:r>
              <a:rPr lang="da-DK" altLang="da-DK" sz="3200" spc="-150" dirty="0" smtClean="0">
                <a:ea typeface="ＭＳ Ｐゴシック" pitchFamily="34" charset="-128"/>
              </a:rPr>
              <a:t>Collection </a:t>
            </a:r>
            <a:r>
              <a:rPr lang="da-DK" altLang="da-DK" sz="3200" spc="-150" dirty="0">
                <a:ea typeface="ＭＳ Ｐゴシック" pitchFamily="34" charset="-128"/>
              </a:rPr>
              <a:t>og </a:t>
            </a:r>
            <a:r>
              <a:rPr lang="da-DK" altLang="da-DK" sz="3200" spc="-150" dirty="0" smtClean="0">
                <a:ea typeface="ＭＳ Ｐゴシック" pitchFamily="34" charset="-128"/>
              </a:rPr>
              <a:t>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228136" y="2023380"/>
            <a:ext cx="3541" cy="73079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6105723" y="2005262"/>
            <a:ext cx="1137288" cy="3659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756906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 flipH="1">
            <a:off x="2115415" y="2057400"/>
            <a:ext cx="18339" cy="658468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1314" y="203963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07903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834525" y="4706554"/>
            <a:ext cx="2899829" cy="324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523630" y="1061438"/>
            <a:ext cx="2702169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optrukne: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pile: implementation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med åbent hoved: brug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198230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28766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808365" y="5502408"/>
            <a:ext cx="200325" cy="81930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43048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356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sz="3200" dirty="0" smtClean="0"/>
              <a:t>Funktionelle interfaces</a:t>
            </a:r>
            <a:endParaRPr lang="da-DK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Et funktionelt interface har </a:t>
            </a:r>
            <a:r>
              <a:rPr lang="da-DK" sz="2000" dirty="0" smtClean="0">
                <a:solidFill>
                  <a:srgbClr val="008000"/>
                </a:solidFill>
              </a:rPr>
              <a:t>én</a:t>
            </a:r>
            <a:r>
              <a:rPr lang="da-DK" sz="2000" dirty="0" smtClean="0"/>
              <a:t> enkelt </a:t>
            </a:r>
            <a:r>
              <a:rPr lang="da-DK" sz="2000" dirty="0" smtClean="0">
                <a:solidFill>
                  <a:srgbClr val="008000"/>
                </a:solidFill>
              </a:rPr>
              <a:t>abstract</a:t>
            </a:r>
            <a:r>
              <a:rPr lang="da-DK" sz="2000" dirty="0" smtClean="0"/>
              <a:t> metode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 steder, hvor man skal bruge et objekt,</a:t>
            </a:r>
            <a:br>
              <a:rPr lang="da-DK" sz="1800" kern="0" dirty="0" smtClean="0"/>
            </a:br>
            <a:r>
              <a:rPr lang="da-DK" sz="1800" kern="0" dirty="0" smtClean="0"/>
              <a:t>hvis type er et funktionelt interface,</a:t>
            </a:r>
            <a:br>
              <a:rPr lang="da-DK" sz="1800" kern="0" dirty="0" smtClean="0"/>
            </a:br>
            <a:r>
              <a:rPr lang="da-DK" sz="1800" kern="0" dirty="0" smtClean="0"/>
              <a:t>kan man i stedet bruge en lambda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Man kan erklære variabler, hvis type er et funktionelt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Dermed bliver det muligt at </a:t>
            </a:r>
            <a:r>
              <a:rPr lang="da-DK" sz="1800" b="1" kern="0" dirty="0">
                <a:solidFill>
                  <a:srgbClr val="008000"/>
                </a:solidFill>
              </a:rPr>
              <a:t>assigne lambda'er</a:t>
            </a:r>
            <a:r>
              <a:rPr lang="da-DK" sz="1800" kern="0" dirty="0"/>
              <a:t> til variabler, og dermed bruge dem forskellige steder i programmet, f.eks. som parameterværdier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java.util.function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definerer en række funktionelle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interfaces, bl.a.</a:t>
            </a:r>
            <a:endParaRPr lang="da-DK" b="1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Predicate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der returnerer en </a:t>
            </a:r>
            <a:r>
              <a:rPr lang="da-DK" sz="1800" kern="0" dirty="0" err="1"/>
              <a:t>boolsk</a:t>
            </a:r>
            <a:r>
              <a:rPr lang="da-DK" sz="1800" kern="0" dirty="0"/>
              <a:t> </a:t>
            </a:r>
            <a:r>
              <a:rPr lang="da-DK" sz="1800" kern="0" dirty="0" smtClean="0"/>
              <a:t>værdi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</a:t>
            </a:r>
            <a:r>
              <a:rPr lang="da-DK" sz="1800" kern="0" dirty="0" smtClean="0"/>
              <a:t>hvor de to parametre og returværdien er af samme type (f.eks. String x String </a:t>
            </a:r>
            <a:r>
              <a:rPr lang="da-DK" sz="1800" kern="0" dirty="0" smtClean="0">
                <a:sym typeface="Wingdings" panose="05000000000000000000" pitchFamily="2" charset="2"/>
              </a:rPr>
              <a:t></a:t>
            </a:r>
            <a:r>
              <a:rPr lang="da-DK" sz="1800" kern="0" dirty="0" smtClean="0"/>
              <a:t> String)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UnaryOperator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</a:t>
            </a:r>
            <a:r>
              <a:rPr lang="da-DK" sz="1800" kern="0" dirty="0"/>
              <a:t>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samme type (f.eks. </a:t>
            </a:r>
            <a:r>
              <a:rPr lang="da-DK" sz="1800" kern="0" dirty="0" smtClean="0"/>
              <a:t>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/>
              <a:t> String)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</a:t>
            </a:r>
            <a:r>
              <a:rPr lang="da-DK" sz="1800" kern="0" dirty="0" smtClean="0"/>
              <a:t>forskellig </a:t>
            </a:r>
            <a:r>
              <a:rPr lang="da-DK" sz="1800" kern="0" dirty="0"/>
              <a:t>type </a:t>
            </a:r>
            <a:r>
              <a:rPr lang="da-DK" sz="1800" kern="0" dirty="0" smtClean="0"/>
              <a:t>(f.eks. String </a:t>
            </a:r>
            <a:r>
              <a:rPr lang="da-DK" sz="1800" kern="0" dirty="0" smtClean="0">
                <a:sym typeface="Wingdings" panose="05000000000000000000" pitchFamily="2" charset="2"/>
              </a:rPr>
              <a:t> Integer)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Consumer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til lambda'er der ikke returnerer en værdi, men typisk </a:t>
            </a:r>
            <a:r>
              <a:rPr lang="da-DK" sz="1800" kern="0" spc="-40" dirty="0" smtClean="0"/>
              <a:t>har en sideeffekt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32400" y="1569709"/>
            <a:ext cx="26642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også kun én abstract metode, men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funktionelt interface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Metoder i Stream interfacet</a:t>
            </a:r>
            <a:endParaRPr lang="da-DK" altLang="da-DK" sz="30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03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</a:t>
            </a:r>
            <a:r>
              <a:rPr lang="da-DK" sz="2000" kern="0" dirty="0"/>
              <a:t>Stream</a:t>
            </a:r>
            <a:r>
              <a:rPr lang="da-DK" sz="2000" kern="0" dirty="0" smtClean="0"/>
              <a:t> interfacet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peek</a:t>
            </a:r>
            <a:r>
              <a:rPr lang="da-DK" sz="2000" kern="0" dirty="0" smtClean="0"/>
              <a:t>, </a:t>
            </a:r>
            <a:r>
              <a:rPr lang="da-DK" sz="2000" kern="0" dirty="0" smtClean="0">
                <a:solidFill>
                  <a:srgbClr val="008000"/>
                </a:solidFill>
              </a:rPr>
              <a:t>filter</a:t>
            </a:r>
            <a:r>
              <a:rPr lang="da-DK" sz="2000" kern="0" dirty="0" smtClean="0"/>
              <a:t>,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map</a:t>
            </a:r>
            <a:r>
              <a:rPr lang="da-DK" sz="2000" kern="0" spc="-50" dirty="0" smtClean="0"/>
              <a:t> og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reduce</a:t>
            </a:r>
            <a:r>
              <a:rPr lang="da-DK" sz="2000" kern="0" spc="-50" dirty="0" smtClean="0"/>
              <a:t> metoderne funktionelle interfaces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fire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Parameteren til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peek</a:t>
            </a:r>
            <a:r>
              <a:rPr lang="da-DK" sz="1800" kern="0" dirty="0" smtClean="0"/>
              <a:t> </a:t>
            </a:r>
            <a:r>
              <a:rPr lang="da-DK" sz="1800" kern="0" dirty="0"/>
              <a:t>metoden er </a:t>
            </a:r>
            <a:r>
              <a:rPr lang="da-DK" sz="1800" kern="0" dirty="0" smtClean="0"/>
              <a:t>en </a:t>
            </a:r>
            <a:r>
              <a:rPr lang="da-DK" sz="1800" b="1" kern="0" dirty="0">
                <a:solidFill>
                  <a:srgbClr val="008000"/>
                </a:solidFill>
              </a:rPr>
              <a:t>Consumer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Parameteren til </a:t>
            </a:r>
            <a:r>
              <a:rPr lang="da-DK" sz="1800" b="1" kern="0" dirty="0" smtClean="0">
                <a:solidFill>
                  <a:srgbClr val="008000"/>
                </a:solidFill>
              </a:rPr>
              <a:t>filter</a:t>
            </a:r>
            <a:r>
              <a:rPr lang="da-DK" sz="1800" kern="0" dirty="0" smtClean="0"/>
              <a:t> metoden er et </a:t>
            </a:r>
            <a:r>
              <a:rPr lang="da-DK" sz="1800" b="1" kern="0" dirty="0" err="1">
                <a:solidFill>
                  <a:srgbClr val="008000"/>
                </a:solidFill>
              </a:rPr>
              <a:t>Predicate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/>
              <a:t>P</a:t>
            </a:r>
            <a:r>
              <a:rPr lang="da-DK" sz="1800" kern="0" dirty="0" smtClean="0"/>
              <a:t>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map</a:t>
            </a:r>
            <a:r>
              <a:rPr lang="da-DK" sz="1800" kern="0" dirty="0" smtClean="0"/>
              <a:t> metoden er en </a:t>
            </a: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 smtClean="0"/>
              <a:t>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Anden parameteren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reduce</a:t>
            </a:r>
            <a:r>
              <a:rPr lang="da-DK" sz="1800" kern="0" dirty="0" smtClean="0"/>
              <a:t> metoden er 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94490" y="3789040"/>
            <a:ext cx="7943948" cy="20851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.peek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System.out.println(s)) </a:t>
            </a:r>
            <a:endParaRPr lang="en-US" altLang="da-DK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.map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43303" y="4449394"/>
            <a:ext cx="3187414" cy="2237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34709" y="5298842"/>
            <a:ext cx="3987387" cy="2200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796186" y="5028083"/>
            <a:ext cx="2154870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6989" y="4750183"/>
            <a:ext cx="4034589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>
                <a:ea typeface="ＭＳ Ｐゴシック" pitchFamily="34" charset="-128"/>
              </a:rPr>
              <a:t>Funktionel 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560" y="4166505"/>
            <a:ext cx="8242508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13340" y="4791877"/>
            <a:ext cx="1905110" cy="1940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01110" y="4539848"/>
            <a:ext cx="2421418" cy="2004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29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funktionel sortering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comparing</a:t>
            </a:r>
            <a:r>
              <a:rPr lang="da-DK" sz="2000" kern="0" dirty="0" smtClean="0"/>
              <a:t> og </a:t>
            </a:r>
            <a:r>
              <a:rPr lang="da-DK" sz="2000" kern="0" spc="-50" dirty="0" smtClean="0">
                <a:solidFill>
                  <a:srgbClr val="008000"/>
                </a:solidFill>
              </a:rPr>
              <a:t>thenComparing</a:t>
            </a:r>
            <a:r>
              <a:rPr lang="da-DK" sz="2000" kern="0" spc="-50" dirty="0" smtClean="0"/>
              <a:t> metoderne et funktionelt interface af typen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Function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to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Parametrene har </a:t>
            </a:r>
            <a:r>
              <a:rPr lang="da-DK" sz="1800" b="1" kern="0" dirty="0" smtClean="0">
                <a:solidFill>
                  <a:srgbClr val="008000"/>
                </a:solidFill>
              </a:rPr>
              <a:t>typebegrænsninger</a:t>
            </a:r>
            <a:r>
              <a:rPr lang="da-DK" sz="1800" kern="0" dirty="0" smtClean="0"/>
              <a:t>, der sikrer, at de afbilder over i en type, som implementerer Comparable interfacet (eller har en supertype, der gør det)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betyder, at typen har en naturlig ordning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denne naturlige ordning, der anvendes til sorteringen i de Comparator objekter, som de to metoder returnerer.</a:t>
            </a:r>
          </a:p>
        </p:txBody>
      </p:sp>
    </p:spTree>
    <p:extLst>
      <p:ext uri="{BB962C8B-B14F-4D97-AF65-F5344CB8AC3E}">
        <p14:creationId xmlns:p14="http://schemas.microsoft.com/office/powerpoint/2010/main" val="42318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1438" y="5310997"/>
            <a:ext cx="509037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brighten(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0465" y="1052737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Operationerne i billedredigeringsopgaven fra uge 4 kan implementeres ved hjælp af funktionelle interfaces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/>
              <a:t>I de simple billedoperationer (såsom </a:t>
            </a:r>
            <a:r>
              <a:rPr lang="da-DK" sz="1800" kern="0" spc="-30" dirty="0" err="1"/>
              <a:t>brighten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darken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invert</a:t>
            </a:r>
            <a:r>
              <a:rPr lang="da-DK" sz="1800" kern="0" spc="-30" dirty="0"/>
              <a:t> og </a:t>
            </a:r>
            <a:r>
              <a:rPr lang="da-DK" sz="1800" kern="0" spc="-30" dirty="0" err="1"/>
              <a:t>noise</a:t>
            </a:r>
            <a:r>
              <a:rPr lang="da-DK" sz="1800" kern="0" spc="-30" dirty="0"/>
              <a:t>) kan </a:t>
            </a:r>
            <a:r>
              <a:rPr lang="da-DK" sz="1800" kern="0" spc="-30" dirty="0" smtClean="0"/>
              <a:t>en </a:t>
            </a:r>
            <a:r>
              <a:rPr lang="da-DK" sz="1800" kern="0" spc="-30" dirty="0" err="1" smtClean="0"/>
              <a:t>pixel's</a:t>
            </a:r>
            <a:r>
              <a:rPr lang="da-DK" sz="1800" kern="0" spc="-30" dirty="0" smtClean="0"/>
              <a:t> nye gråtone beregnes ud fra den gamle ved hjælp af en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lambda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438" y="2852982"/>
            <a:ext cx="8208151" cy="231215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35696" y="5954065"/>
            <a:ext cx="460465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invert()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255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179382" y="2666731"/>
            <a:ext cx="249" cy="269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54290" y="2926083"/>
            <a:ext cx="276688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467304" y="2420888"/>
            <a:ext cx="417051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Funktionelt interface (Integer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0441" y="3919707"/>
            <a:ext cx="3464716" cy="224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6084168" y="4144391"/>
            <a:ext cx="2" cy="2885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49367" y="4390504"/>
            <a:ext cx="514223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Beregning af den nye værdi ved hjælp af </a:t>
            </a:r>
            <a:r>
              <a:rPr lang="da-DK" altLang="da-DK" sz="1400" b="1" dirty="0" err="1">
                <a:solidFill>
                  <a:srgbClr val="008000"/>
                </a:solidFill>
              </a:rPr>
              <a:t>apply</a:t>
            </a:r>
            <a:r>
              <a:rPr lang="da-DK" altLang="da-DK" sz="1400" b="1" dirty="0">
                <a:solidFill>
                  <a:srgbClr val="FF0000"/>
                </a:solidFill>
              </a:rPr>
              <a:t> metoden i det funktionelle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dvs.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der bruges som parameterværdi i kaldet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11022" y="5325180"/>
            <a:ext cx="275517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simpleFilter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parameterværdien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der automatisk giver os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7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 (fortsat)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8640" y="1009124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operationer, der spejler, roterer og </a:t>
            </a: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resizer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, bliver gråtonen for en pixel kopieret fra en anden pixel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Beregningen af denne </a:t>
            </a:r>
            <a:r>
              <a:rPr lang="da-DK" sz="1800" kern="0" dirty="0" err="1"/>
              <a:t>pixel's</a:t>
            </a:r>
            <a:r>
              <a:rPr lang="da-DK" sz="1800" kern="0" dirty="0"/>
              <a:t> </a:t>
            </a:r>
            <a:r>
              <a:rPr lang="da-DK" sz="1800" kern="0" dirty="0" smtClean="0"/>
              <a:t>koordinater </a:t>
            </a:r>
            <a:r>
              <a:rPr lang="da-DK" sz="1800" kern="0" dirty="0"/>
              <a:t>kan beskrives ved hjælp af to lambda'er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8981" y="2483021"/>
            <a:ext cx="8464020" cy="30508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Image(width,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image.getTitle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Pixel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4047116" y="2385896"/>
            <a:ext cx="190148" cy="4326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1187555" y="2816195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796900" y="2116528"/>
            <a:ext cx="44475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 interface (Integer x 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3138" y="3801453"/>
            <a:ext cx="391946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714191" y="3316345"/>
            <a:ext cx="417646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Positionen, hvor gråtoneværdien skal hentes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11287" y="2816196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290457" y="2369568"/>
            <a:ext cx="221920" cy="4466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148063" y="3583171"/>
            <a:ext cx="288032" cy="2013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81040" y="4305838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w-i-1,(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j);</a:t>
            </a:r>
            <a:endParaRPr lang="en-US" alt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68313" y="5671392"/>
            <a:ext cx="2396092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spc="-40" dirty="0">
                <a:solidFill>
                  <a:srgbClr val="0000FF"/>
                </a:solidFill>
              </a:rPr>
              <a:t>I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næste uge vil vi se,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at funktionelle inter</a:t>
            </a:r>
            <a:r>
              <a:rPr lang="da-DK" altLang="da-DK" sz="1400" b="1" dirty="0">
                <a:solidFill>
                  <a:srgbClr val="0000FF"/>
                </a:solidFill>
              </a:rPr>
              <a:t>faces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er </a:t>
            </a:r>
            <a:r>
              <a:rPr lang="da-DK" altLang="da-DK" sz="1400" b="1" dirty="0">
                <a:solidFill>
                  <a:srgbClr val="0000FF"/>
                </a:solidFill>
              </a:rPr>
              <a:t>særdeles nyttige i forbindelse med grafiske brugergrænseflader</a:t>
            </a:r>
          </a:p>
        </p:txBody>
      </p:sp>
      <p:sp>
        <p:nvSpPr>
          <p:cNvPr id="27" name="Rectangle 26"/>
          <p:cNvSpPr/>
          <p:nvPr/>
        </p:nvSpPr>
        <p:spPr>
          <a:xfrm rot="21165640">
            <a:off x="1748453" y="509158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655358" y="4582967"/>
            <a:ext cx="23260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(w-i-1,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j)</a:t>
            </a:r>
          </a:p>
        </p:txBody>
      </p:sp>
      <p:sp>
        <p:nvSpPr>
          <p:cNvPr id="30" name="Rectangle 29"/>
          <p:cNvSpPr/>
          <p:nvPr/>
        </p:nvSpPr>
        <p:spPr bwMode="auto">
          <a:xfrm flipV="1">
            <a:off x="6262535" y="5295170"/>
            <a:ext cx="14044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flipV="1">
            <a:off x="7761135" y="5295170"/>
            <a:ext cx="10996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68088" y="5292088"/>
            <a:ext cx="134692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990534" y="5295170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064107" y="5624596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h-i-1);</a:t>
            </a: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593902" y="5861050"/>
            <a:ext cx="225840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(j,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h-i-1)</a:t>
            </a: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6254068" y="6611586"/>
            <a:ext cx="993399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flipV="1">
            <a:off x="7391400" y="6605625"/>
            <a:ext cx="1460905" cy="57641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9983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189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7" grpId="0"/>
      <p:bldP spid="28" grpId="0"/>
      <p:bldP spid="30" grpId="0" animBg="1"/>
      <p:bldP spid="31" grpId="0" animBg="1"/>
      <p:bldP spid="33" grpId="0" animBg="1"/>
      <p:bldP spid="34" grpId="0" animBg="1"/>
      <p:bldP spid="35" grpId="0" animBg="1"/>
      <p:bldP spid="32" grpId="0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Wildcards og typebegrænsninger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39089"/>
            <a:ext cx="854993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Klasser med typeparametre (fx. ArrayList&lt;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</a:t>
            </a:r>
            <a:r>
              <a:rPr lang="da-DK" altLang="da-DK" sz="2000" kern="0" dirty="0" smtClean="0"/>
              <a:t>&gt;) kaldes</a:t>
            </a:r>
            <a:br>
              <a:rPr lang="da-DK" altLang="da-DK" sz="2000" kern="0" dirty="0" smtClean="0"/>
            </a:br>
            <a:r>
              <a:rPr lang="da-DK" altLang="da-DK" sz="2000" kern="0" dirty="0" smtClean="0">
                <a:solidFill>
                  <a:srgbClr val="008000"/>
                </a:solidFill>
              </a:rPr>
              <a:t>generiske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man, for metoderne i en generisk klasse, skal beskrive parametrenes type og returtypen, bruges der en speciel notation indeholdende</a:t>
            </a:r>
            <a:br>
              <a:rPr lang="da-DK" altLang="da-DK" sz="1800" kern="0" dirty="0" smtClean="0"/>
            </a:br>
            <a:r>
              <a:rPr lang="da-DK" altLang="da-DK" sz="1800" b="1" kern="0" dirty="0" smtClean="0">
                <a:solidFill>
                  <a:srgbClr val="008000"/>
                </a:solidFill>
              </a:rPr>
              <a:t>wildcards</a:t>
            </a:r>
            <a:r>
              <a:rPr lang="da-DK" altLang="da-DK" sz="1800" kern="0" dirty="0" smtClean="0"/>
              <a:t> (jokere) og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typebegrænsninger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Det kan være nyttigt at kende og forstå de hyppigst forekomne wildcards og typebegrænsninger, f.eks. </a:t>
            </a:r>
            <a:r>
              <a:rPr lang="da-DK" altLang="da-DK" sz="1800" kern="0" dirty="0"/>
              <a:t>når man </a:t>
            </a:r>
            <a:r>
              <a:rPr lang="da-DK" altLang="da-DK" sz="1800" kern="0" dirty="0" smtClean="0"/>
              <a:t>slår op </a:t>
            </a:r>
            <a:r>
              <a:rPr lang="da-DK" altLang="da-DK" sz="1800" kern="0" dirty="0"/>
              <a:t>i </a:t>
            </a:r>
            <a:r>
              <a:rPr lang="da-DK" altLang="da-DK" sz="1800" kern="0" dirty="0" smtClean="0"/>
              <a:t>Javas API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Dem vil vi nu illustrere ved hjælp af nogle eksempler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37327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54971" y="1103536"/>
            <a:ext cx="406664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08912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ArrayList&lt;</a:t>
            </a:r>
            <a:r>
              <a:rPr lang="en-US" sz="3200" dirty="0" smtClean="0">
                <a:solidFill>
                  <a:srgbClr val="002060"/>
                </a:solidFill>
              </a:rPr>
              <a:t>E</a:t>
            </a:r>
            <a:r>
              <a:rPr lang="en-US" sz="3200" dirty="0" smtClean="0"/>
              <a:t>&gt; </a:t>
            </a:r>
            <a:r>
              <a:rPr lang="da-DK" sz="3200" dirty="0" smtClean="0"/>
              <a:t>klassen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54970" y="2432606"/>
            <a:ext cx="5470145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54971" y="4413806"/>
            <a:ext cx="578912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3576" y="1096448"/>
            <a:ext cx="8392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boolean </a:t>
            </a:r>
            <a:r>
              <a:rPr lang="en-US" sz="2000" dirty="0">
                <a:solidFill>
                  <a:srgbClr val="7030A0"/>
                </a:solidFill>
              </a:rPr>
              <a:t>add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E</a:t>
            </a:r>
            <a:r>
              <a:rPr lang="en-US" sz="2000" dirty="0"/>
              <a:t> e)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elementet e til enden af listen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Nem at forstå </a:t>
            </a:r>
            <a:r>
              <a:rPr lang="da-DK" sz="1800" kern="0" dirty="0" smtClean="0"/>
              <a:t>(ingen wildcards eller typebegrænsninger)</a:t>
            </a:r>
            <a:endParaRPr lang="da-DK" sz="1800" kern="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addAll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Collection&lt;? extends E&gt;</a:t>
            </a:r>
            <a:r>
              <a:rPr lang="en-US" sz="2000" dirty="0"/>
              <a:t> c)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alle elementerne fra c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40" dirty="0"/>
              <a:t>Parameteren skal implementere Collection interfacet </a:t>
            </a:r>
            <a:r>
              <a:rPr lang="da-DK" sz="1800" kern="0" spc="-40" dirty="0" smtClean="0"/>
              <a:t>(dvs. være </a:t>
            </a:r>
            <a:r>
              <a:rPr lang="da-DK" sz="1800" kern="0" spc="-40" dirty="0"/>
              <a:t>en </a:t>
            </a:r>
            <a:r>
              <a:rPr lang="da-DK" sz="1800" kern="0" spc="-40" dirty="0" smtClean="0"/>
              <a:t>objektsamling)</a:t>
            </a:r>
            <a:endParaRPr lang="da-DK" sz="1800" kern="0" spc="-4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</a:t>
            </a:r>
            <a:r>
              <a:rPr lang="da-DK" sz="1800" kern="0" dirty="0"/>
              <a:t>i </a:t>
            </a:r>
            <a:r>
              <a:rPr lang="da-DK" sz="1800" kern="0" dirty="0" smtClean="0"/>
              <a:t>objektsamlingen skal </a:t>
            </a:r>
            <a:r>
              <a:rPr lang="da-DK" sz="1800" kern="0" dirty="0"/>
              <a:t>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subtype</a:t>
            </a:r>
            <a:r>
              <a:rPr lang="da-DK" sz="1800" kern="0" dirty="0" smtClean="0"/>
              <a:t> </a:t>
            </a:r>
            <a:r>
              <a:rPr lang="da-DK" sz="1800" kern="0" dirty="0"/>
              <a:t>af </a:t>
            </a:r>
            <a:r>
              <a:rPr lang="da-DK" sz="1800" kern="0" dirty="0" smtClean="0"/>
              <a:t>E (inklusiv E selv)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at tilføje elementerne i c til vores arrayliste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removeIf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Predicate&lt;? super E&gt;</a:t>
            </a:r>
            <a:r>
              <a:rPr lang="en-US" sz="2000" dirty="0"/>
              <a:t> filter)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Fjerner alle de elementer der opfylder filter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et prædikat (dvs. en boolsk lambda)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Prædikatets parameter skal 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supertype</a:t>
            </a:r>
            <a:r>
              <a:rPr lang="da-DK" sz="1800" kern="0" dirty="0" smtClean="0"/>
              <a:t> af E (inklusiv E selv)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prædikatet kan bruges på elementer af typen 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a-DK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7412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821656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Deltag i træningen i mundtlig præsentation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Den er uhyre vigtig for jeres succes ved mundtlig eksamen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Eneste gang under jeres </a:t>
            </a:r>
            <a:r>
              <a:rPr lang="da-DK" altLang="da-DK" sz="1800" kern="0" dirty="0" smtClean="0">
                <a:ea typeface="ＭＳ Ｐゴシック" pitchFamily="34" charset="-128"/>
              </a:rPr>
              <a:t>studier, hvor </a:t>
            </a:r>
            <a:r>
              <a:rPr lang="da-DK" altLang="da-DK" sz="1800" kern="0" dirty="0">
                <a:ea typeface="ＭＳ Ｐゴシック" pitchFamily="34" charset="-128"/>
              </a:rPr>
              <a:t>I får systematisk træning heri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Træning gør mester – de timer I bruger på det, er godt givet ud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Se videoerne om den "perfekte" eksamenspræstation og hør jeres medstuderendes præsentationer – det lærer I også </a:t>
            </a:r>
            <a:r>
              <a:rPr lang="da-DK" altLang="da-DK" sz="1800" kern="0" dirty="0" smtClean="0">
                <a:ea typeface="ＭＳ Ｐゴシック" pitchFamily="34" charset="-128"/>
              </a:rPr>
              <a:t>af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Hvis I er nervøse og usikre omkring eksamen og det at skulle lave præsentationer for andre, har I netop brug for træning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</p:txBody>
      </p:sp>
    </p:spTree>
    <p:extLst>
      <p:ext uri="{BB962C8B-B14F-4D97-AF65-F5344CB8AC3E}">
        <p14:creationId xmlns:p14="http://schemas.microsoft.com/office/powerpoint/2010/main" val="1475903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</a:t>
            </a:r>
            <a:r>
              <a:rPr lang="da-DK" sz="3200" dirty="0" smtClean="0"/>
              <a:t>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58686" y="1130136"/>
            <a:ext cx="325485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686" y="3431629"/>
            <a:ext cx="7030561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0580" y="1124744"/>
            <a:ext cx="84059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>
                <a:solidFill>
                  <a:srgbClr val="7030A0"/>
                </a:solidFill>
              </a:rPr>
              <a:t>shuffle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Permuterer listens elementer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af en type, der implementere List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i listen kan være vilkårlig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Metoden kan bruges på </a:t>
            </a:r>
            <a:r>
              <a:rPr lang="da-DK" sz="1800" kern="0" dirty="0" smtClean="0"/>
              <a:t>alle lister, men f.eks. ikke på et Set eller Queue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/>
            </a:r>
            <a:br>
              <a:rPr lang="da-DK" sz="1800" kern="0" dirty="0" smtClean="0"/>
            </a:br>
            <a:r>
              <a:rPr lang="da-DK" sz="1800" kern="0" dirty="0" smtClean="0"/>
              <a:t>(med mindre det også er en liste)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frequency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Collection</a:t>
            </a:r>
            <a:r>
              <a:rPr lang="en-US" sz="2000" dirty="0">
                <a:solidFill>
                  <a:srgbClr val="008000"/>
                </a:solidFill>
              </a:rPr>
              <a:t>&lt;?&gt;</a:t>
            </a:r>
            <a:r>
              <a:rPr lang="en-US" sz="2000" dirty="0"/>
              <a:t> c, </a:t>
            </a:r>
            <a:r>
              <a:rPr lang="en-US" sz="2000" dirty="0">
                <a:solidFill>
                  <a:srgbClr val="008000"/>
                </a:solidFill>
              </a:rPr>
              <a:t>Object</a:t>
            </a:r>
            <a:r>
              <a:rPr lang="en-US" sz="2000" dirty="0"/>
              <a:t> o)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Returnerer antallet af forekomster af objektet o i objektsamlingen c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Første parameter skal være af en type, der implementerer Collection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Anden parameter er af vilkårlig type (alle klasser er subklasser af Object)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Lovligt at spørge om frekvensen af objekter, der slet ikke kan forekomme i listen (de har trivielt frekvensen 0)</a:t>
            </a:r>
          </a:p>
        </p:txBody>
      </p:sp>
    </p:spTree>
    <p:extLst>
      <p:ext uri="{BB962C8B-B14F-4D97-AF65-F5344CB8AC3E}">
        <p14:creationId xmlns:p14="http://schemas.microsoft.com/office/powerpoint/2010/main" val="276196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431095" y="1120820"/>
            <a:ext cx="7500793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Collections</a:t>
            </a:r>
            <a:r>
              <a:rPr lang="da-DK" sz="3200" dirty="0" smtClean="0"/>
              <a:t> (fortsat)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119" y="1124744"/>
            <a:ext cx="838536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copy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 super T&gt;</a:t>
            </a:r>
            <a:r>
              <a:rPr lang="en-US" sz="2000" dirty="0"/>
              <a:t> </a:t>
            </a:r>
            <a:r>
              <a:rPr lang="en-US" sz="2000" dirty="0" err="1"/>
              <a:t>dest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List&lt;? extends T&gt;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Kopierer alle elementer fra source listen (src) til </a:t>
            </a:r>
            <a:r>
              <a:rPr lang="da-DK" sz="1800" kern="0" dirty="0">
                <a:solidFill>
                  <a:srgbClr val="FF0000"/>
                </a:solidFill>
              </a:rPr>
              <a:t>destination listen (</a:t>
            </a:r>
            <a:r>
              <a:rPr lang="da-DK" sz="1800" kern="0" dirty="0" smtClean="0">
                <a:solidFill>
                  <a:srgbClr val="FF0000"/>
                </a:solidFill>
              </a:rPr>
              <a:t>dest)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Begge parametre </a:t>
            </a:r>
            <a:r>
              <a:rPr lang="da-DK" sz="1800" kern="0" dirty="0"/>
              <a:t>skal </a:t>
            </a:r>
            <a:r>
              <a:rPr lang="da-DK" sz="1800" kern="0" dirty="0" smtClean="0"/>
              <a:t>være af typer, </a:t>
            </a:r>
            <a:r>
              <a:rPr lang="da-DK" sz="1800" kern="0" dirty="0"/>
              <a:t>der implementerer </a:t>
            </a:r>
            <a:r>
              <a:rPr lang="da-DK" sz="1800" kern="0" dirty="0" smtClean="0"/>
              <a:t>List interfacet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Der </a:t>
            </a:r>
            <a:r>
              <a:rPr lang="da-DK" sz="1800" kern="0" dirty="0"/>
              <a:t>skal eksistere en type T, således </a:t>
            </a:r>
            <a:r>
              <a:rPr lang="da-DK" sz="1800" kern="0" dirty="0" smtClean="0"/>
              <a:t>at elementtypen i dest er en</a:t>
            </a:r>
            <a:br>
              <a:rPr lang="da-DK" sz="1800" kern="0" dirty="0" smtClean="0"/>
            </a:br>
            <a:r>
              <a:rPr lang="da-DK" sz="1800" kern="0" dirty="0" smtClean="0"/>
              <a:t>supertype af T, og elementtypen i src er en subtype </a:t>
            </a:r>
            <a:r>
              <a:rPr lang="da-DK" sz="1800" kern="0" dirty="0"/>
              <a:t>af 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60" dirty="0" smtClean="0"/>
              <a:t>Dvs. at elementtypen </a:t>
            </a:r>
            <a:r>
              <a:rPr lang="da-DK" sz="1800" kern="0" spc="-60" dirty="0"/>
              <a:t>i </a:t>
            </a:r>
            <a:r>
              <a:rPr lang="da-DK" sz="1800" kern="0" spc="-60" dirty="0" smtClean="0"/>
              <a:t>src er </a:t>
            </a:r>
            <a:r>
              <a:rPr lang="da-DK" sz="1800" kern="0" spc="-60" dirty="0"/>
              <a:t>en subtype af </a:t>
            </a:r>
            <a:r>
              <a:rPr lang="da-DK" sz="1800" kern="0" spc="-60" dirty="0" smtClean="0"/>
              <a:t>elementtypen i dest (eller lig med denne)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</a:t>
            </a:r>
            <a:r>
              <a:rPr lang="da-DK" sz="1800" kern="0" dirty="0"/>
              <a:t>at indsætte </a:t>
            </a:r>
            <a:r>
              <a:rPr lang="da-DK" sz="1800" kern="0" dirty="0" smtClean="0"/>
              <a:t>elementerne fra src i dest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Foran returtypen listes de typer, </a:t>
            </a:r>
            <a:r>
              <a:rPr 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bruges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til typebegrænsninger</a:t>
            </a:r>
            <a:endParaRPr 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Det er dog ikke nødvendigt at liste de typer, der er type parametre for den generiske type, som vi er i færd med at definere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F.eks. behøver vi ikke at liste E i</a:t>
            </a:r>
          </a:p>
          <a:p>
            <a:pPr marL="668338" lvl="2" indent="-268288" eaLnBrk="1" hangingPunct="1">
              <a:spcBef>
                <a:spcPts val="600"/>
              </a:spcBef>
            </a:pPr>
            <a:r>
              <a:rPr lang="en-US" sz="1800" b="1" kern="0" dirty="0">
                <a:solidFill>
                  <a:srgbClr val="A50021"/>
                </a:solidFill>
              </a:rPr>
              <a:t>boolean </a:t>
            </a:r>
            <a:r>
              <a:rPr lang="en-US" sz="1800" b="1" dirty="0" err="1">
                <a:solidFill>
                  <a:srgbClr val="7030A0"/>
                </a:solidFill>
              </a:rPr>
              <a:t>addAll</a:t>
            </a:r>
            <a:r>
              <a:rPr lang="en-US" sz="1800" b="1" kern="0" dirty="0">
                <a:solidFill>
                  <a:srgbClr val="A50021"/>
                </a:solidFill>
              </a:rPr>
              <a:t>(</a:t>
            </a:r>
            <a:r>
              <a:rPr lang="en-US" sz="1800" b="1" dirty="0">
                <a:solidFill>
                  <a:srgbClr val="008000"/>
                </a:solidFill>
              </a:rPr>
              <a:t>Collection&lt;? extends E&gt;</a:t>
            </a:r>
            <a:r>
              <a:rPr lang="en-US" sz="1800" b="1" dirty="0"/>
              <a:t> </a:t>
            </a:r>
            <a:r>
              <a:rPr lang="en-US" sz="1800" b="1" kern="0" dirty="0" smtClean="0">
                <a:solidFill>
                  <a:srgbClr val="A50021"/>
                </a:solidFill>
              </a:rPr>
              <a:t>c)</a:t>
            </a:r>
          </a:p>
          <a:p>
            <a:pPr marL="271463" lvl="2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000066"/>
                </a:solidFill>
              </a:rPr>
              <a:t>idet E allerede er introduceret som en type parameter i</a:t>
            </a:r>
            <a:r>
              <a:rPr lang="en-US" sz="1800" kern="0" dirty="0" smtClean="0">
                <a:solidFill>
                  <a:srgbClr val="000066"/>
                </a:solidFill>
              </a:rPr>
              <a:t> </a:t>
            </a:r>
            <a:r>
              <a:rPr lang="en-US" sz="1800" kern="0" dirty="0">
                <a:solidFill>
                  <a:srgbClr val="000066"/>
                </a:solidFill>
              </a:rPr>
              <a:t>ArrayList&lt;E&gt;</a:t>
            </a:r>
            <a:endParaRPr lang="da-DK" sz="1800" kern="0" dirty="0">
              <a:solidFill>
                <a:srgbClr val="000066"/>
              </a:solidFill>
            </a:endParaRPr>
          </a:p>
          <a:p>
            <a:pPr marL="268288" lvl="1" indent="-268288"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323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/>
              <a:t>Collections </a:t>
            </a:r>
            <a:r>
              <a:rPr lang="en-US" sz="3200" dirty="0" smtClean="0"/>
              <a:t>(</a:t>
            </a:r>
            <a:r>
              <a:rPr lang="da-DK" altLang="da-DK" sz="3200" smtClean="0">
                <a:ea typeface="ＭＳ Ｐゴシック" pitchFamily="34" charset="-128"/>
              </a:rPr>
              <a:t>sort metoderne)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6538" y="1099555"/>
            <a:ext cx="667854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7833" y="3569852"/>
            <a:ext cx="7449879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068" y="1081152"/>
            <a:ext cx="8362978" cy="49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fr-FR" sz="2000" dirty="0">
                <a:solidFill>
                  <a:srgbClr val="008000"/>
                </a:solidFill>
              </a:rPr>
              <a:t>&lt;T&gt;</a:t>
            </a:r>
            <a:r>
              <a:rPr lang="fr-FR" sz="2000" dirty="0"/>
              <a:t> void </a:t>
            </a:r>
            <a:r>
              <a:rPr lang="fr-FR" sz="2000" dirty="0">
                <a:solidFill>
                  <a:srgbClr val="7030A0"/>
                </a:solidFill>
              </a:rPr>
              <a:t>sort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008000"/>
                </a:solidFill>
              </a:rPr>
              <a:t>List&lt;T&gt;</a:t>
            </a:r>
            <a:r>
              <a:rPr lang="fr-FR" sz="2000" dirty="0"/>
              <a:t> </a:t>
            </a:r>
            <a:r>
              <a:rPr lang="fr-FR" sz="2000" dirty="0" err="1"/>
              <a:t>list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rgbClr val="008000"/>
                </a:solidFill>
              </a:rPr>
              <a:t>Comparator</a:t>
            </a:r>
            <a:r>
              <a:rPr lang="fr-FR" sz="2000" dirty="0">
                <a:solidFill>
                  <a:srgbClr val="008000"/>
                </a:solidFill>
              </a:rPr>
              <a:t>&lt;? super T&gt;</a:t>
            </a:r>
            <a:r>
              <a:rPr lang="fr-FR" sz="2000" dirty="0"/>
              <a:t> c)</a:t>
            </a:r>
            <a:r>
              <a:rPr lang="en-US" sz="2000" dirty="0"/>
              <a:t>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en </a:t>
            </a:r>
            <a:r>
              <a:rPr lang="da-DK" sz="1800" kern="0" dirty="0" err="1" smtClean="0">
                <a:solidFill>
                  <a:srgbClr val="FF0000"/>
                </a:solidFill>
              </a:rPr>
              <a:t>comparator</a:t>
            </a:r>
            <a:endParaRPr lang="da-DK" sz="1800" kern="0" dirty="0" smtClean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Første parameter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 med en vilkårlig elementtype </a:t>
            </a:r>
            <a:r>
              <a:rPr lang="da-DK" sz="1800" kern="0" dirty="0"/>
              <a:t>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Anden </a:t>
            </a:r>
            <a:r>
              <a:rPr lang="da-DK" sz="1800" kern="0" dirty="0"/>
              <a:t>parameter </a:t>
            </a:r>
            <a:r>
              <a:rPr lang="da-DK" sz="1800" kern="0" dirty="0" smtClean="0"/>
              <a:t>skal være af en type, der implementere Comparator </a:t>
            </a:r>
            <a:r>
              <a:rPr lang="da-DK" sz="1800" kern="0" dirty="0"/>
              <a:t>interfacet </a:t>
            </a:r>
            <a:r>
              <a:rPr lang="da-DK" sz="1800" kern="0" dirty="0" smtClean="0"/>
              <a:t>for </a:t>
            </a:r>
            <a:r>
              <a:rPr lang="da-DK" sz="1800" kern="0" dirty="0"/>
              <a:t>T </a:t>
            </a:r>
            <a:r>
              <a:rPr lang="da-DK" sz="1800" kern="0" dirty="0" smtClean="0"/>
              <a:t>(eller har en supertype, der gør det)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T (eller </a:t>
            </a:r>
            <a:r>
              <a:rPr lang="da-DK" sz="1800" kern="0" dirty="0"/>
              <a:t>en supertype af </a:t>
            </a:r>
            <a:r>
              <a:rPr lang="da-DK" sz="1800" kern="0" dirty="0" smtClean="0"/>
              <a:t>T) stiller </a:t>
            </a:r>
            <a:r>
              <a:rPr lang="da-DK" sz="1800" kern="0" dirty="0"/>
              <a:t>en compare metode til rådighed for </a:t>
            </a:r>
            <a:r>
              <a:rPr lang="da-DK" sz="1800" kern="0" dirty="0" smtClean="0"/>
              <a:t>sorteringen</a:t>
            </a:r>
            <a:endParaRPr lang="da-DK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 extends Comparable&lt;? super T&gt;&gt;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sort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List&lt;T&gt;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den naturlige ordning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E</a:t>
            </a:r>
            <a:r>
              <a:rPr lang="da-DK" sz="1800" kern="0" dirty="0" smtClean="0"/>
              <a:t>lementtypen T skal </a:t>
            </a:r>
            <a:r>
              <a:rPr lang="da-DK" sz="1800" kern="0" dirty="0"/>
              <a:t>implementerer Comparable </a:t>
            </a:r>
            <a:r>
              <a:rPr lang="da-DK" sz="1800" kern="0" dirty="0" smtClean="0"/>
              <a:t>interfacet (eller have en supertype, der gør det)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80" dirty="0" smtClean="0"/>
              <a:t>Sikrer at T (eller en supertype af T) stiller en naturlig ordning til rådighed for sorteringen</a:t>
            </a:r>
          </a:p>
        </p:txBody>
      </p:sp>
    </p:spTree>
    <p:extLst>
      <p:ext uri="{BB962C8B-B14F-4D97-AF65-F5344CB8AC3E}">
        <p14:creationId xmlns:p14="http://schemas.microsoft.com/office/powerpoint/2010/main" val="2739762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fra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foxes</a:t>
            </a:r>
            <a:r>
              <a:rPr lang="da-DK" altLang="da-DK" sz="3200" noProof="0" dirty="0" smtClean="0">
                <a:ea typeface="ＭＳ Ｐゴシック" pitchFamily="34" charset="-128"/>
              </a:rPr>
              <a:t> and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rabbits</a:t>
            </a:r>
            <a:r>
              <a:rPr lang="da-DK" altLang="da-DK" sz="3200" noProof="0" dirty="0" smtClean="0">
                <a:ea typeface="ＭＳ Ｐゴシック" pitchFamily="34" charset="-128"/>
              </a:rPr>
              <a:t> projektet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188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vil lave en afbildning (Map), hvor nøglerne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er dyrenes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værdierne 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farver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hvormed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dyrene vises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spillepladen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Klasserne </a:t>
            </a:r>
            <a:r>
              <a:rPr lang="da-DK" altLang="da-DK" sz="1800" dirty="0"/>
              <a:t>repræsenteres ved </a:t>
            </a:r>
            <a:r>
              <a:rPr lang="da-DK" altLang="da-DK" sz="1800" dirty="0" smtClean="0"/>
              <a:t>hjælp af klassen </a:t>
            </a:r>
            <a:r>
              <a:rPr lang="da-DK" altLang="da-DK" sz="1800" dirty="0"/>
              <a:t>Class&lt;T</a:t>
            </a:r>
            <a:r>
              <a:rPr lang="da-DK" altLang="da-DK" sz="1800" dirty="0" smtClean="0"/>
              <a:t>&gt;, der indeholder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ét objekt</a:t>
            </a:r>
            <a:r>
              <a:rPr lang="da-DK" altLang="da-DK" sz="1800" dirty="0" smtClean="0"/>
              <a:t> for hver klasse i et kørende program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 repræsenteres af objektet </a:t>
            </a:r>
            <a:r>
              <a:rPr lang="da-DK" altLang="da-DK" sz="1800" b="1" dirty="0" err="1" smtClean="0"/>
              <a:t>Rabbit.class</a:t>
            </a:r>
            <a:r>
              <a:rPr lang="da-DK" altLang="da-DK" sz="1800" dirty="0" smtClean="0"/>
              <a:t> (af typen Class&lt;</a:t>
            </a: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Fox </a:t>
            </a:r>
            <a:r>
              <a:rPr lang="da-DK" altLang="da-DK" sz="1800" dirty="0"/>
              <a:t>repræsenteres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objektet </a:t>
            </a:r>
            <a:r>
              <a:rPr lang="da-DK" altLang="da-DK" sz="1800" b="1" dirty="0" err="1" smtClean="0"/>
              <a:t>Fox.class</a:t>
            </a:r>
            <a:r>
              <a:rPr lang="da-DK" altLang="da-DK" sz="1800" dirty="0" smtClean="0"/>
              <a:t> (af typen Class&lt;Fox&gt;)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59632" y="4120221"/>
            <a:ext cx="6994906" cy="116667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Map&lt;Class&lt;?&gt;, Color&gt; colors;</a:t>
            </a:r>
          </a:p>
          <a:p>
            <a:pPr>
              <a:lnSpc>
                <a:spcPct val="60000"/>
              </a:lnSpc>
              <a:spcBef>
                <a:spcPts val="2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Rabbit.class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Color.ORANGE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Fox.class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59844" y="4671753"/>
            <a:ext cx="1678906" cy="2268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82175" y="5443539"/>
            <a:ext cx="320128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Nøgler (objekter i typen Class&lt;?&gt;)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3131840" y="5203097"/>
            <a:ext cx="8314" cy="2907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2843147" y="4995031"/>
            <a:ext cx="1295071" cy="208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88644" y="4663440"/>
            <a:ext cx="1728781" cy="2182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73619" y="4995111"/>
            <a:ext cx="1455937" cy="1996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4998134" y="5186677"/>
            <a:ext cx="3451" cy="29019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508270" y="5446046"/>
            <a:ext cx="44925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Værdier (konstanter i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Color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klassen fra Javas API)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00351" y="4181433"/>
            <a:ext cx="164821" cy="233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024940" y="3505718"/>
            <a:ext cx="42752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Wildcardet ? </a:t>
            </a:r>
            <a:r>
              <a:rPr lang="da-DK" altLang="da-DK" sz="1400" b="1" dirty="0">
                <a:solidFill>
                  <a:srgbClr val="008000"/>
                </a:solidFill>
              </a:rPr>
              <a:t>angiver, at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vi </a:t>
            </a:r>
            <a:r>
              <a:rPr lang="da-DK" altLang="da-DK" sz="1400" b="1" dirty="0">
                <a:solidFill>
                  <a:srgbClr val="008000"/>
                </a:solidFill>
              </a:rPr>
              <a:t>på dette sted kan bruge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en </a:t>
            </a:r>
            <a:r>
              <a:rPr lang="da-DK" altLang="da-DK" sz="1400" b="1" dirty="0">
                <a:solidFill>
                  <a:srgbClr val="008000"/>
                </a:solidFill>
              </a:rPr>
              <a:t>vilkårlig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klasse, f.eks.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Rabbit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og Fox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891791" y="3947454"/>
            <a:ext cx="1" cy="274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4992" y="5882080"/>
            <a:ext cx="8362978" cy="7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Yderligere info om wildcards og typebegrænsninger: </a:t>
            </a:r>
            <a:r>
              <a:rPr lang="da-DK" altLang="da-DK" sz="1800" kern="0" dirty="0" smtClean="0"/>
              <a:t>https://docs.oracle.com/javase/tutorial/extra/generics/wildcards.html   </a:t>
            </a:r>
            <a:r>
              <a:rPr lang="da-DK" altLang="da-DK" sz="1800" b="1" kern="0" dirty="0" smtClean="0">
                <a:hlinkClick r:id="rId3"/>
              </a:rPr>
              <a:t>Link</a:t>
            </a:r>
            <a:endParaRPr lang="da-DK" altLang="da-DK" sz="1600" b="1" kern="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726" y="3097163"/>
            <a:ext cx="8354586" cy="3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Nu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kan vi definere vores afbildning på følgende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måde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087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748464" cy="662248"/>
          </a:xfrm>
        </p:spPr>
        <p:txBody>
          <a:bodyPr/>
          <a:lstStyle/>
          <a:p>
            <a:pPr eaLnBrk="1" hangingPunct="1"/>
            <a:r>
              <a:rPr lang="en-US" altLang="da-DK" sz="2800" spc="-50" dirty="0" err="1" smtClean="0">
                <a:ea typeface="ＭＳ Ｐゴシック" pitchFamily="34" charset="-128"/>
              </a:rPr>
              <a:t>Opsummering</a:t>
            </a:r>
            <a:r>
              <a:rPr lang="en-US" altLang="da-DK" sz="2800" spc="-50" dirty="0" smtClean="0">
                <a:ea typeface="ＭＳ Ｐゴシック" pitchFamily="34" charset="-128"/>
              </a:rPr>
              <a:t> </a:t>
            </a:r>
            <a:r>
              <a:rPr lang="en-US" altLang="da-DK" sz="2800" spc="-50" dirty="0" err="1" smtClean="0">
                <a:ea typeface="ＭＳ Ｐゴシック" pitchFamily="34" charset="-128"/>
              </a:rPr>
              <a:t>af</a:t>
            </a:r>
            <a:r>
              <a:rPr lang="en-US" altLang="da-DK" sz="2800" spc="-50" dirty="0" smtClean="0">
                <a:ea typeface="ＭＳ Ｐゴシック" pitchFamily="34" charset="-128"/>
              </a:rPr>
              <a:t> wildcards og </a:t>
            </a:r>
            <a:r>
              <a:rPr lang="en-US" altLang="da-DK" sz="2800" spc="-50" dirty="0" err="1" smtClean="0">
                <a:ea typeface="ＭＳ Ｐゴシック" pitchFamily="34" charset="-128"/>
              </a:rPr>
              <a:t>typebegrænsninger</a:t>
            </a:r>
            <a:endParaRPr lang="da-DK" altLang="da-DK" sz="28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531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Wildcards og typebegrænsninger er komplekse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Det er ikke noget vi vil høre jer I til eksamen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Men det kan være en stor fordel at kende lidt til dem, idet I så lettere kan forstå de typer, der angives i Javas </a:t>
            </a:r>
            <a:r>
              <a:rPr lang="da-DK" altLang="da-DK" sz="1800" dirty="0" smtClean="0"/>
              <a:t>API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0" lvl="1" indent="0" eaLnBrk="1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Hjemmeopgave for de ”barske”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Find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nedenstående metoder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API’en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se, om I kan forstå deres wildcards og typebegrænsninger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/>
              <a:t>filter</a:t>
            </a:r>
            <a:r>
              <a:rPr lang="da-DK" altLang="da-DK" sz="1800" dirty="0"/>
              <a:t>, </a:t>
            </a:r>
            <a:r>
              <a:rPr lang="da-DK" altLang="da-DK" sz="1800" b="1" dirty="0" err="1"/>
              <a:t>map</a:t>
            </a:r>
            <a:r>
              <a:rPr lang="da-DK" altLang="da-DK" sz="1800" dirty="0"/>
              <a:t>, </a:t>
            </a:r>
            <a:r>
              <a:rPr lang="da-DK" altLang="da-DK" sz="1800" b="1" dirty="0" err="1" smtClean="0"/>
              <a:t>mapToInt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og </a:t>
            </a:r>
            <a:r>
              <a:rPr lang="da-DK" altLang="da-DK" sz="1800" b="1" dirty="0" err="1"/>
              <a:t>reduce</a:t>
            </a:r>
            <a:r>
              <a:rPr lang="da-DK" altLang="da-DK" sz="1800" dirty="0"/>
              <a:t> i Stream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err="1" smtClean="0"/>
              <a:t>comparing</a:t>
            </a:r>
            <a:r>
              <a:rPr lang="da-DK" altLang="da-DK" sz="1800" dirty="0" smtClean="0"/>
              <a:t> og </a:t>
            </a:r>
            <a:r>
              <a:rPr lang="da-DK" altLang="da-DK" sz="1800" b="1" dirty="0" smtClean="0"/>
              <a:t>thenComparing</a:t>
            </a:r>
            <a:r>
              <a:rPr lang="da-DK" altLang="da-DK" sz="1800" dirty="0" smtClean="0"/>
              <a:t> i Comparator interfacet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Bemærk at der er flere metoder, der hedder det samme – men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forskellige parmetre (dvs. forskellig signatur)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Start med at finde ud af, hvilken </a:t>
            </a:r>
            <a:r>
              <a:rPr lang="da-DK" altLang="da-DK" sz="1800" smtClean="0"/>
              <a:t>af metoderne </a:t>
            </a:r>
            <a:r>
              <a:rPr lang="da-DK" altLang="da-DK" sz="1800" dirty="0" smtClean="0"/>
              <a:t>det er, som I har brugt </a:t>
            </a:r>
            <a:endParaRPr lang="da-DK" altLang="da-DK" sz="18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3000266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Afleveringsopgave: </a:t>
            </a:r>
            <a:r>
              <a:rPr lang="da-DK" altLang="da-DK" sz="3200" dirty="0" smtClean="0">
                <a:ea typeface="ＭＳ Ｐゴシック" pitchFamily="34" charset="-128"/>
              </a:rPr>
              <a:t>Computerspil 2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 </a:t>
            </a:r>
            <a:r>
              <a:rPr lang="da-DK" sz="2000" dirty="0"/>
              <a:t>anden delaflevering skal I bruge </a:t>
            </a:r>
            <a:r>
              <a:rPr lang="da-DK" sz="2000" dirty="0" smtClean="0"/>
              <a:t>de </a:t>
            </a:r>
            <a:r>
              <a:rPr lang="da-DK" sz="2000" dirty="0"/>
              <a:t>ting, som I har lært om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,</a:t>
            </a:r>
            <a:r>
              <a:rPr lang="da-DK" sz="2000" dirty="0" smtClean="0">
                <a:solidFill>
                  <a:srgbClr val="008000"/>
                </a:solidFill>
              </a:rPr>
              <a:t> </a:t>
            </a:r>
            <a:r>
              <a:rPr lang="da-DK" sz="2000" dirty="0" smtClean="0"/>
              <a:t>på </a:t>
            </a:r>
            <a:r>
              <a:rPr lang="da-DK" sz="2000" dirty="0"/>
              <a:t>de </a:t>
            </a:r>
            <a:r>
              <a:rPr lang="da-DK" sz="2000" dirty="0" smtClean="0"/>
              <a:t>fire klasser</a:t>
            </a:r>
            <a:r>
              <a:rPr lang="da-DK" sz="2000" dirty="0"/>
              <a:t>, som I har implementeret i den første delaflevering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Lav </a:t>
            </a:r>
            <a:r>
              <a:rPr lang="da-DK" sz="1800" dirty="0"/>
              <a:t>velvalgte </a:t>
            </a:r>
            <a:r>
              <a:rPr lang="da-DK" sz="1800" b="1" dirty="0" smtClean="0">
                <a:solidFill>
                  <a:srgbClr val="008000"/>
                </a:solidFill>
              </a:rPr>
              <a:t>regression </a:t>
            </a:r>
            <a:r>
              <a:rPr lang="da-DK" sz="1800" b="1" dirty="0">
                <a:solidFill>
                  <a:srgbClr val="008000"/>
                </a:solidFill>
              </a:rPr>
              <a:t>tests</a:t>
            </a:r>
            <a:r>
              <a:rPr lang="da-DK" sz="1800" dirty="0"/>
              <a:t> </a:t>
            </a:r>
            <a:r>
              <a:rPr lang="da-DK" sz="1800" dirty="0" smtClean="0"/>
              <a:t>for de fire klasser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Positive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programmets normale opførsel – herunder om det fungerer korrekt omkring forskellige grænseværdier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Negative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om programmet kan håndtere uventede situationer (f.eks. de specialtilfælde, der er beskrevet i opgaveformuleringen)</a:t>
            </a:r>
          </a:p>
          <a:p>
            <a:pPr lvl="2">
              <a:spcBef>
                <a:spcPts val="600"/>
              </a:spcBef>
            </a:pPr>
            <a:r>
              <a:rPr lang="da-DK" sz="1800" dirty="0" smtClean="0">
                <a:solidFill>
                  <a:srgbClr val="002060"/>
                </a:solidFill>
              </a:rPr>
              <a:t>I behøver </a:t>
            </a: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>
                <a:solidFill>
                  <a:srgbClr val="002060"/>
                </a:solidFill>
              </a:rPr>
              <a:t> lave testmetoder for</a:t>
            </a: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trivielle accessor og mutator metoder, der blot returnerer/ændrer en enkelt feltvariabel uden at gøre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andet</a:t>
            </a:r>
            <a:endParaRPr lang="da-DK" sz="1800" dirty="0" smtClean="0">
              <a:solidFill>
                <a:srgbClr val="002060"/>
              </a:solidFill>
            </a:endParaRP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compareTo, equals og </a:t>
            </a:r>
            <a:r>
              <a:rPr lang="da-DK" sz="1800" dirty="0" err="1">
                <a:solidFill>
                  <a:srgbClr val="002060"/>
                </a:solidFill>
                <a:latin typeface="+mn-lt"/>
              </a:rPr>
              <a:t>hashCode</a:t>
            </a:r>
            <a:r>
              <a:rPr lang="da-DK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metoderne (det </a:t>
            </a:r>
            <a:r>
              <a:rPr lang="da-DK" sz="1800" dirty="0">
                <a:solidFill>
                  <a:srgbClr val="002060"/>
                </a:solidFill>
                <a:latin typeface="+mn-lt"/>
              </a:rPr>
              <a:t>bør man normalt gøre, men da det kan være lidt besværligt og tidskrævende, har vi besluttet at lade jer slippe for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det)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rette de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og mangler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som instruktoren har påpeget i jeres første delaflevering</a:t>
            </a:r>
          </a:p>
        </p:txBody>
      </p:sp>
    </p:spTree>
    <p:extLst>
      <p:ext uri="{BB962C8B-B14F-4D97-AF65-F5344CB8AC3E}">
        <p14:creationId xmlns:p14="http://schemas.microsoft.com/office/powerpoint/2010/main" val="421999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cs typeface="Arial"/>
              </a:rPr>
              <a:t>Generelt om testmetoder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Der laves normalt én </a:t>
            </a:r>
            <a:r>
              <a:rPr lang="da-DK" sz="2000" dirty="0" smtClean="0"/>
              <a:t>testmetode </a:t>
            </a:r>
            <a:r>
              <a:rPr lang="da-DK" sz="2000" dirty="0"/>
              <a:t>for hver (ikke triviel) </a:t>
            </a:r>
            <a:r>
              <a:rPr lang="da-DK" sz="2000" dirty="0" smtClean="0"/>
              <a:t>konstruktør/metode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sådan testmetode </a:t>
            </a:r>
            <a:r>
              <a:rPr lang="da-DK" sz="1800" dirty="0"/>
              <a:t>kan teste </a:t>
            </a:r>
            <a:r>
              <a:rPr lang="da-DK" sz="1800" dirty="0" smtClean="0"/>
              <a:t>mange </a:t>
            </a:r>
            <a:r>
              <a:rPr lang="da-DK" sz="1800" dirty="0"/>
              <a:t>forskellige ting (via forskellige assertions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nogle tilfælde kan det dog være hensigtsmæssigt at lave to testmetoder, for samme metode (f.eks. hvis man vil tjekke, hvordan metoden opfører sig i et grænsetilfælde, hvor den kaldes med en speciel værdi)</a:t>
            </a:r>
            <a:endParaRPr lang="da-DK" sz="2000" dirty="0" smtClean="0"/>
          </a:p>
          <a:p>
            <a:pPr>
              <a:spcBef>
                <a:spcPts val="1800"/>
              </a:spcBef>
            </a:pPr>
            <a:r>
              <a:rPr lang="da-DK" sz="2000" dirty="0" smtClean="0"/>
              <a:t>Navngivning af testmetoder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konstruktøren kaldes </a:t>
            </a:r>
            <a:r>
              <a:rPr lang="da-DK" sz="1800" dirty="0" err="1"/>
              <a:t>constructor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en metode har samme navn, som den metode </a:t>
            </a:r>
            <a:r>
              <a:rPr lang="da-DK" sz="1800" dirty="0" smtClean="0"/>
              <a:t>den tester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toString kaldes </a:t>
            </a:r>
            <a:r>
              <a:rPr lang="da-DK" sz="1800" dirty="0" smtClean="0"/>
              <a:t>dog </a:t>
            </a:r>
            <a:r>
              <a:rPr lang="da-DK" sz="1800" dirty="0" err="1"/>
              <a:t>testToString</a:t>
            </a:r>
            <a:r>
              <a:rPr lang="da-DK" sz="1800" dirty="0"/>
              <a:t> (idet Java ellers tror, at </a:t>
            </a:r>
            <a:r>
              <a:rPr lang="da-DK" sz="1800" dirty="0" smtClean="0"/>
              <a:t>I forsøger </a:t>
            </a:r>
            <a:r>
              <a:rPr lang="da-DK" sz="1800" dirty="0"/>
              <a:t>at overskrive toString metoden i Object klassen</a:t>
            </a:r>
            <a:r>
              <a:rPr lang="da-DK" sz="1800" dirty="0" smtClean="0"/>
              <a:t>)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8756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0317" y="1052736"/>
            <a:ext cx="836015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Når </a:t>
            </a:r>
            <a:r>
              <a:rPr lang="da-DK" sz="2000" dirty="0" smtClean="0"/>
              <a:t>I </a:t>
            </a:r>
            <a:r>
              <a:rPr lang="da-DK" sz="2000" dirty="0"/>
              <a:t>skal </a:t>
            </a:r>
            <a:r>
              <a:rPr lang="da-DK" sz="2000" dirty="0" smtClean="0"/>
              <a:t>teste metoderne i computerspillet har I behov for skabe nogle byer, lande og veje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Til dette formål har vi lavet en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dirty="0"/>
              <a:t>(fast </a:t>
            </a:r>
            <a:r>
              <a:rPr lang="da-DK" sz="1800" dirty="0" smtClean="0"/>
              <a:t>opsætning</a:t>
            </a:r>
            <a:r>
              <a:rPr lang="da-DK" sz="1800" dirty="0"/>
              <a:t>) </a:t>
            </a:r>
            <a:r>
              <a:rPr lang="da-DK" sz="1800" kern="0" dirty="0" smtClean="0">
                <a:ea typeface="ＭＳ Ｐゴシック" pitchFamily="34" charset="-128"/>
              </a:rPr>
              <a:t>som realiserer nedenstående netværk af lande, byer og veje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 Fixture</a:t>
            </a:r>
            <a:endParaRPr lang="da-DK" altLang="da-DK" sz="3200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91493" y="4635394"/>
            <a:ext cx="4104456" cy="129614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4400" y="4243807"/>
            <a:ext cx="8602096" cy="56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dirty="0" smtClean="0"/>
              <a:t>Test Fixturen kan kopieres til "Object </a:t>
            </a:r>
            <a:r>
              <a:rPr lang="da-DK" sz="1800" dirty="0" err="1" smtClean="0"/>
              <a:t>benchen</a:t>
            </a:r>
            <a:r>
              <a:rPr lang="da-DK" sz="1800" dirty="0" smtClean="0"/>
              <a:t>", </a:t>
            </a:r>
            <a:r>
              <a:rPr lang="da-DK" sz="1800" dirty="0"/>
              <a:t>s</a:t>
            </a:r>
            <a:r>
              <a:rPr lang="da-DK" sz="1800" dirty="0" smtClean="0"/>
              <a:t>om så får dette udseende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580112" y="4920802"/>
            <a:ext cx="1940666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dirty="0" smtClean="0"/>
              <a:t>2 Country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7 City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1 Game objekt</a:t>
            </a:r>
            <a:endParaRPr lang="da-DK" altLang="da-DK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47557" y="2412896"/>
            <a:ext cx="3847465" cy="178308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7872" y="6006992"/>
            <a:ext cx="8608623" cy="5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Opgaveformuleringen forklarer, hvordan Test </a:t>
            </a:r>
            <a:r>
              <a:rPr lang="da-DK" sz="1800" kern="0" dirty="0" err="1" smtClean="0">
                <a:ea typeface="ＭＳ Ｐゴシック" pitchFamily="34" charset="-128"/>
              </a:rPr>
              <a:t>Fixture'n</a:t>
            </a:r>
            <a:r>
              <a:rPr lang="da-DK" sz="1800" kern="0" dirty="0" smtClean="0">
                <a:ea typeface="ＭＳ Ｐゴシック" pitchFamily="34" charset="-128"/>
              </a:rPr>
              <a:t> hentes og anvendes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688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03399" y="99057"/>
            <a:ext cx="4767122" cy="66347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spc="-50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spc="-5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spc="-50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org.junit.jupiter.api.AfterEach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org.junit.jupiter.api.BeforeEach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Country("Country 1");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A",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B", 60,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C", 40,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D", 100,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Connect cities to countries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country1.addCity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0649" y="6373959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98103"/>
            <a:ext cx="403244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spc="-140" dirty="0" smtClean="0">
                <a:ea typeface="ＭＳ Ｐゴシック" pitchFamily="34" charset="-128"/>
              </a:rPr>
              <a:t>Test of Road klassen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82774" y="4005064"/>
            <a:ext cx="3481084" cy="13326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Det eneste, som I selv skal skrive, er tingene i de to grønne bokse, hvor vi laver to </a:t>
            </a:r>
            <a:r>
              <a:rPr lang="da-DK" altLang="da-DK" dirty="0" smtClean="0">
                <a:solidFill>
                  <a:srgbClr val="008000"/>
                </a:solidFill>
              </a:rPr>
              <a:t>Road objekter </a:t>
            </a:r>
            <a:r>
              <a:rPr lang="da-DK" altLang="da-DK" dirty="0"/>
              <a:t>og to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, der </a:t>
            </a:r>
            <a:r>
              <a:rPr lang="da-DK" altLang="da-DK" dirty="0"/>
              <a:t>peger på dem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Den første vej går fra </a:t>
            </a:r>
            <a:r>
              <a:rPr lang="da-DK" altLang="da-DK" dirty="0" err="1"/>
              <a:t>cityA</a:t>
            </a:r>
            <a:r>
              <a:rPr lang="da-DK" altLang="da-DK" dirty="0"/>
              <a:t> </a:t>
            </a:r>
            <a:r>
              <a:rPr lang="da-DK" altLang="da-DK" dirty="0" smtClean="0"/>
              <a:t>til </a:t>
            </a:r>
            <a:r>
              <a:rPr lang="da-DK" altLang="da-DK" dirty="0" err="1" smtClean="0"/>
              <a:t>cityB</a:t>
            </a:r>
            <a:r>
              <a:rPr lang="da-DK" altLang="da-DK" dirty="0" smtClean="0"/>
              <a:t> og har længden 4</a:t>
            </a:r>
            <a:endParaRPr lang="da-DK" altLang="da-DK" dirty="0"/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Den </a:t>
            </a:r>
            <a:r>
              <a:rPr lang="da-DK" altLang="da-DK" dirty="0" smtClean="0"/>
              <a:t>anden </a:t>
            </a:r>
            <a:r>
              <a:rPr lang="da-DK" altLang="da-DK" dirty="0"/>
              <a:t>vej går fra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til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 </a:t>
            </a:r>
            <a:r>
              <a:rPr lang="da-DK" altLang="da-DK" dirty="0"/>
              <a:t>og har længden </a:t>
            </a:r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96063" y="1852863"/>
            <a:ext cx="4219075" cy="458002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851921" y="1617706"/>
            <a:ext cx="45147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646417" y="1605518"/>
            <a:ext cx="2518313" cy="221018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18000" rIns="90000" bIns="1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Road road1,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25875" y="5593098"/>
            <a:ext cx="3506359" cy="619431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46800" rIns="90000" bIns="1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roads</a:t>
            </a:r>
          </a:p>
          <a:p>
            <a:pPr eaLnBrk="1" hangingPunct="1"/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road1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82774" y="1240613"/>
            <a:ext cx="3421140" cy="25730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 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Road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Hele teksten er kopieret fra den generelle Test Fixture i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CGTest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klassen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vil kun bruge det </a:t>
            </a:r>
            <a:r>
              <a:rPr lang="da-DK" altLang="da-DK" sz="1200" b="1" dirty="0">
                <a:solidFill>
                  <a:srgbClr val="0000FF"/>
                </a:solidFill>
              </a:rPr>
              <a:t>første land og de første fire byer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og </a:t>
            </a:r>
            <a:r>
              <a:rPr lang="da-DK" altLang="da-DK" sz="1200" b="1" dirty="0">
                <a:solidFill>
                  <a:srgbClr val="0000FF"/>
                </a:solidFill>
              </a:rPr>
              <a:t>ikke nogen af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vejene (derfor er resten fjernet for at lette overskueligheden)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Tagget </a:t>
            </a:r>
            <a:r>
              <a:rPr lang="da-DK" altLang="da-DK" sz="1200" b="1" dirty="0">
                <a:solidFill>
                  <a:srgbClr val="008000"/>
                </a:solidFill>
              </a:rPr>
              <a:t>@</a:t>
            </a:r>
            <a:r>
              <a:rPr lang="da-DK" altLang="da-DK" sz="1200" b="1" dirty="0" err="1">
                <a:solidFill>
                  <a:srgbClr val="008000"/>
                </a:solidFill>
              </a:rPr>
              <a:t>BeforeEach</a:t>
            </a:r>
            <a:r>
              <a:rPr lang="da-DK" altLang="da-DK" sz="1200" b="1" dirty="0">
                <a:solidFill>
                  <a:srgbClr val="0000FF"/>
                </a:solidFill>
              </a:rPr>
              <a:t> angiver, at </a:t>
            </a:r>
            <a:r>
              <a:rPr lang="da-DK" altLang="da-DK" sz="1200" b="1" dirty="0">
                <a:solidFill>
                  <a:srgbClr val="008000"/>
                </a:solidFill>
              </a:rPr>
              <a:t>setUp</a:t>
            </a:r>
            <a:r>
              <a:rPr lang="da-DK" altLang="da-DK" sz="1200" b="1" dirty="0">
                <a:solidFill>
                  <a:srgbClr val="0000FF"/>
                </a:solidFill>
              </a:rPr>
              <a:t> metoden udføres før hver testmetode (dette etablerer test fixturen)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BlueJ’s testsystem er ligeglad med, hvad metoden hedder, men testserveren kræver, at den hedder setUp (sådan som den gør, når en ny testklasse skabes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78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870858" y="3851316"/>
            <a:ext cx="607466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>
                <a:solidFill>
                  <a:srgbClr val="008000"/>
                </a:solidFill>
                <a:latin typeface="Courier New" pitchFamily="49" charset="0"/>
              </a:rPr>
              <a:t>"City A (80) -&gt; City B (60) : 4"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, road1.toString());</a:t>
            </a:r>
          </a:p>
          <a:p>
            <a:pPr eaLnBrk="1" hangingPunct="1"/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".............................."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road2.toString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9589" y="1291276"/>
            <a:ext cx="2824752" cy="15245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tjekker, at feltvariablerne initialiseres korrekt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Brug det forventede som første parameter og metodekaldet som anden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Tjekker også (implicit) de tre simple accessormetoder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94594" y="3851316"/>
            <a:ext cx="2232248" cy="629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toString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 at returværdien</a:t>
            </a:r>
            <a:br>
              <a:rPr lang="da-DK" altLang="da-DK" dirty="0"/>
            </a:br>
            <a:r>
              <a:rPr lang="da-DK" altLang="da-DK" dirty="0"/>
              <a:t>er korrekt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494795" y="1306518"/>
            <a:ext cx="5422378" cy="22181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Første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og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4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road1.getTo());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assertEquals(4, road1.getLength());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Anden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og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  <a:p>
            <a:pPr eaLnBrk="1" hangingPunct="1"/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assertEquals(...., road2.getFrom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road2.getTo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road2.getLength());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23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Abstrakte klasser og 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76621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80920" cy="335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er en klasse, som man ikke kan lave instanser af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/>
              <a:t>new</a:t>
            </a:r>
            <a:r>
              <a:rPr lang="da-DK" sz="1800" kern="0" dirty="0" smtClean="0"/>
              <a:t> operatoren </a:t>
            </a:r>
            <a:r>
              <a:rPr lang="da-DK" sz="1800" kern="0" dirty="0"/>
              <a:t>kan ikke anvendes på </a:t>
            </a:r>
            <a:r>
              <a:rPr lang="da-DK" sz="1800" kern="0" dirty="0" smtClean="0"/>
              <a:t>klassen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I vores Newsfeed system vil det være oplagt at erklære Post til at være en abstrakt 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signalerer, at vi ikke vil lave instanser af Post, men kun instanser af dens subklasser MessagePost og PhotoPost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Formålet med Post er udelukkende at samle de ting, der er fælles for MessagePost og PhotoPost, og på den måde undgå kodedublering og opnå større læsbarhed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27984" y="4235921"/>
            <a:ext cx="2877632" cy="2434005"/>
            <a:chOff x="2699792" y="1988840"/>
            <a:chExt cx="2877632" cy="2434005"/>
          </a:xfrm>
        </p:grpSpPr>
        <p:grpSp>
          <p:nvGrpSpPr>
            <p:cNvPr id="5" name="Group 4"/>
            <p:cNvGrpSpPr/>
            <p:nvPr/>
          </p:nvGrpSpPr>
          <p:grpSpPr>
            <a:xfrm>
              <a:off x="2699792" y="1988840"/>
              <a:ext cx="2877632" cy="2434005"/>
              <a:chOff x="2699792" y="1988840"/>
              <a:chExt cx="2877632" cy="243400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99792" y="1988840"/>
                <a:ext cx="2877632" cy="2434005"/>
                <a:chOff x="683568" y="2218216"/>
                <a:chExt cx="3225640" cy="2821854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2258066" y="3051902"/>
                  <a:ext cx="1164338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83568" y="2218216"/>
                  <a:ext cx="2808312" cy="2592288"/>
                  <a:chOff x="683568" y="2218216"/>
                  <a:chExt cx="2808312" cy="2592288"/>
                </a:xfrm>
              </p:grpSpPr>
              <p:pic>
                <p:nvPicPr>
                  <p:cNvPr id="33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683568" y="2218217"/>
                    <a:ext cx="1592026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367"/>
                  <a:stretch/>
                </p:blipFill>
                <p:spPr bwMode="auto">
                  <a:xfrm>
                    <a:off x="2007065" y="2218216"/>
                    <a:ext cx="1484815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1187624" y="3846705"/>
                  <a:ext cx="2304256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3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758" y="2962017"/>
                  <a:ext cx="122873" cy="1015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07" r="63696"/>
                <a:stretch/>
              </p:blipFill>
              <p:spPr bwMode="auto">
                <a:xfrm>
                  <a:off x="1848558" y="3832473"/>
                  <a:ext cx="735853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401" t="4707"/>
                <a:stretch/>
              </p:blipFill>
              <p:spPr bwMode="auto">
                <a:xfrm>
                  <a:off x="2819737" y="3827140"/>
                  <a:ext cx="559410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2398" y="4388752"/>
                  <a:ext cx="1146810" cy="622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7" y="4409324"/>
                  <a:ext cx="1146810" cy="630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8" name="Group 27"/>
                <p:cNvGrpSpPr/>
                <p:nvPr/>
              </p:nvGrpSpPr>
              <p:grpSpPr>
                <a:xfrm>
                  <a:off x="2201667" y="3196600"/>
                  <a:ext cx="1146810" cy="622554"/>
                  <a:chOff x="5724128" y="1844824"/>
                  <a:chExt cx="1146810" cy="622554"/>
                </a:xfrm>
              </p:grpSpPr>
              <p:pic>
                <p:nvPicPr>
                  <p:cNvPr id="2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4128" y="1844824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5488" y="1882814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43588" y="1926451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091" y="1902428"/>
                    <a:ext cx="309563" cy="1238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31876" b="50000"/>
            <a:stretch/>
          </p:blipFill>
          <p:spPr bwMode="auto">
            <a:xfrm>
              <a:off x="4069705" y="2677252"/>
              <a:ext cx="1253534" cy="20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4163418" y="2694436"/>
              <a:ext cx="797768" cy="2000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700" b="1" dirty="0" smtClean="0">
                  <a:solidFill>
                    <a:schemeClr val="tx1"/>
                  </a:solidFill>
                </a:rPr>
                <a:t>&lt;&lt;abstract&gt;&gt;</a:t>
              </a:r>
              <a:endParaRPr lang="da-DK" altLang="da-DK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923688" y="5463849"/>
            <a:ext cx="3718720" cy="98948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1832467" y="5547017"/>
            <a:ext cx="1090423" cy="2647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1187624" y="4627177"/>
            <a:ext cx="285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 (rækkefølgen af public og abstract er uden betydning)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2394119" y="5245123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956570" y="4974194"/>
            <a:ext cx="598803" cy="14337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721440" y="4411095"/>
            <a:ext cx="271094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254889" y="4672300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742591" y="5013864"/>
            <a:ext cx="24014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man højre-klikker, er der ikke en new indgang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9"/>
          <a:stretch/>
        </p:blipFill>
        <p:spPr>
          <a:xfrm>
            <a:off x="425912" y="1852909"/>
            <a:ext cx="3744416" cy="2304256"/>
          </a:xfrm>
          <a:prstGeom prst="rect">
            <a:avLst/>
          </a:prstGeom>
        </p:spPr>
      </p:pic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915" y="1193011"/>
            <a:ext cx="380941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Når man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vælger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Test All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får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man forhåbentlig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nedenstående resultat</a:t>
            </a:r>
            <a:endParaRPr lang="da-DK" altLang="da-DK" sz="1800" b="1" spc="-6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69919" y="4314982"/>
            <a:ext cx="3528392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ts val="3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Når man vælger den fejlramte metode kan man i det nederste felt se, hvad der er galt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I linje </a:t>
            </a:r>
            <a:r>
              <a:rPr lang="da-DK" altLang="da-DK" dirty="0">
                <a:solidFill>
                  <a:srgbClr val="FF0000"/>
                </a:solidFill>
              </a:rPr>
              <a:t>45</a:t>
            </a:r>
            <a:r>
              <a:rPr lang="da-DK" altLang="da-DK" dirty="0"/>
              <a:t> i testklassen var der en assertion, der returnere </a:t>
            </a:r>
            <a:r>
              <a:rPr lang="da-DK" altLang="da-DK" dirty="0">
                <a:solidFill>
                  <a:srgbClr val="FF0000"/>
                </a:solidFill>
              </a:rPr>
              <a:t>4</a:t>
            </a:r>
            <a:r>
              <a:rPr lang="da-DK" altLang="da-DK" dirty="0"/>
              <a:t> i stedet for </a:t>
            </a:r>
            <a:r>
              <a:rPr lang="da-DK" altLang="da-DK" dirty="0">
                <a:solidFill>
                  <a:srgbClr val="FF0000"/>
                </a:solidFill>
              </a:rPr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Hvis man trykker på </a:t>
            </a:r>
            <a:r>
              <a:rPr lang="da-DK" altLang="da-DK" dirty="0">
                <a:solidFill>
                  <a:srgbClr val="008000"/>
                </a:solidFill>
              </a:rPr>
              <a:t>Show Source</a:t>
            </a:r>
            <a:r>
              <a:rPr lang="da-DK" altLang="da-DK" dirty="0"/>
              <a:t> hopper man til </a:t>
            </a:r>
            <a:r>
              <a:rPr lang="da-DK" altLang="da-DK" dirty="0" smtClean="0"/>
              <a:t>den assertion, der fejlede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4158"/>
          <a:stretch/>
        </p:blipFill>
        <p:spPr>
          <a:xfrm>
            <a:off x="171953" y="5639272"/>
            <a:ext cx="4124325" cy="1143560"/>
          </a:xfrm>
          <a:prstGeom prst="rect">
            <a:avLst/>
          </a:prstGeom>
          <a:ln w="19050">
            <a:solidFill>
              <a:srgbClr val="6699FF"/>
            </a:solidFill>
          </a:ln>
        </p:spPr>
      </p:pic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63016" y="6060004"/>
            <a:ext cx="330358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Bemærk at fejlen både kan ligge </a:t>
            </a:r>
            <a:r>
              <a:rPr lang="da-DK" altLang="da-DK" dirty="0"/>
              <a:t>i </a:t>
            </a:r>
            <a:r>
              <a:rPr lang="da-DK" altLang="da-DK" dirty="0" smtClean="0"/>
              <a:t>den metode, der bliver testet, og i testmetoden</a:t>
            </a:r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35578" y="1202468"/>
            <a:ext cx="444586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Hvis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et eller flere af de grønne flueben erstattes af et sort kryds er der noget galt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37514" y="1892452"/>
            <a:ext cx="3745512" cy="2256628"/>
            <a:chOff x="4537514" y="1892452"/>
            <a:chExt cx="3745512" cy="2256628"/>
          </a:xfrm>
        </p:grpSpPr>
        <p:grpSp>
          <p:nvGrpSpPr>
            <p:cNvPr id="6" name="Group 5"/>
            <p:cNvGrpSpPr/>
            <p:nvPr/>
          </p:nvGrpSpPr>
          <p:grpSpPr>
            <a:xfrm>
              <a:off x="4537514" y="1892452"/>
              <a:ext cx="3745512" cy="2256628"/>
              <a:chOff x="4589326" y="2475787"/>
              <a:chExt cx="3745512" cy="225662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9326" y="2475787"/>
                <a:ext cx="3745512" cy="2256628"/>
              </a:xfrm>
              <a:prstGeom prst="rect">
                <a:avLst/>
              </a:prstGeom>
            </p:spPr>
          </p:pic>
          <p:sp>
            <p:nvSpPr>
              <p:cNvPr id="18" name="Rectangle 28"/>
              <p:cNvSpPr>
                <a:spLocks noChangeArrowheads="1"/>
              </p:cNvSpPr>
              <p:nvPr/>
            </p:nvSpPr>
            <p:spPr bwMode="auto">
              <a:xfrm>
                <a:off x="6255469" y="3682113"/>
                <a:ext cx="652407" cy="18330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4699977" y="2316459"/>
              <a:ext cx="156503" cy="1625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55259" y="1888232"/>
            <a:ext cx="4522242" cy="3972642"/>
            <a:chOff x="4491679" y="2444783"/>
            <a:chExt cx="4522242" cy="39726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679" y="2444783"/>
              <a:ext cx="4522242" cy="3972642"/>
            </a:xfrm>
            <a:prstGeom prst="rect">
              <a:avLst/>
            </a:prstGeom>
          </p:spPr>
        </p:pic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96091" y="5555094"/>
              <a:ext cx="2188194" cy="1723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4682871" y="4584925"/>
              <a:ext cx="2574139" cy="161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998311" y="5229200"/>
            <a:ext cx="614329" cy="2368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002416" y="4876800"/>
            <a:ext cx="620384" cy="3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13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73783" y="1191939"/>
            <a:ext cx="4740847" cy="44957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PositionTest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"Country 1"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                                          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59766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98416" y="3519970"/>
            <a:ext cx="3306896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Position objekter</a:t>
            </a:r>
            <a:r>
              <a:rPr lang="da-DK" altLang="da-DK" dirty="0"/>
              <a:t> og to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/>
              <a:t>, der peger på dem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det første står spilleren i </a:t>
            </a:r>
            <a:r>
              <a:rPr lang="da-DK" altLang="da-DK" dirty="0" err="1"/>
              <a:t>cityA</a:t>
            </a:r>
            <a:r>
              <a:rPr lang="da-DK" altLang="da-DK" dirty="0"/>
              <a:t> og er på vej mod </a:t>
            </a:r>
            <a:r>
              <a:rPr lang="da-DK" altLang="da-DK" dirty="0" err="1"/>
              <a:t>cityB</a:t>
            </a:r>
            <a:r>
              <a:rPr lang="da-DK" altLang="da-DK" dirty="0"/>
              <a:t>, som kan nås i 4 skridt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det andet står spilleren i </a:t>
            </a:r>
            <a:r>
              <a:rPr lang="da-DK" altLang="da-DK" dirty="0" err="1"/>
              <a:t>cityC</a:t>
            </a:r>
            <a:r>
              <a:rPr lang="da-DK" altLang="da-DK" dirty="0"/>
              <a:t> og er på vej mod </a:t>
            </a:r>
            <a:r>
              <a:rPr lang="da-DK" altLang="da-DK" dirty="0" err="1"/>
              <a:t>cityD</a:t>
            </a:r>
            <a:r>
              <a:rPr lang="da-DK" altLang="da-DK" dirty="0"/>
              <a:t>, som kan nås i 2 skridt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388727" y="2468880"/>
            <a:ext cx="4056610" cy="3117273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24291" y="2215658"/>
            <a:ext cx="2687781" cy="221018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18000" rIns="90000" bIns="18000">
            <a:spAutoFit/>
          </a:bodyPr>
          <a:lstStyle>
            <a:defPPr>
              <a:defRPr lang="da-DK"/>
            </a:defPPr>
            <a:lvl1pPr eaLnBrk="1" hangingPunct="1">
              <a:defRPr sz="1200"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da-DK" dirty="0"/>
              <a:t>private Position pos1, </a:t>
            </a:r>
            <a:r>
              <a:rPr lang="en-US" altLang="da-DK" dirty="0" err="1"/>
              <a:t>pos2</a:t>
            </a:r>
            <a:r>
              <a:rPr lang="en-US" altLang="da-DK" dirty="0"/>
              <a:t>;                                     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93464" y="4691672"/>
            <a:ext cx="3525299" cy="590349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18000" rIns="90000" bIns="18000">
            <a:spAutoFit/>
          </a:bodyPr>
          <a:lstStyle>
            <a:defPPr>
              <a:defRPr lang="da-DK"/>
            </a:defPPr>
            <a:lvl1pPr eaLnBrk="1" hangingPunct="1">
              <a:defRPr sz="1200"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da-DK" dirty="0"/>
              <a:t>// Create positions</a:t>
            </a:r>
          </a:p>
          <a:p>
            <a:r>
              <a:rPr lang="en-US" altLang="da-DK" dirty="0" err="1"/>
              <a:t>pos1</a:t>
            </a:r>
            <a:r>
              <a:rPr lang="en-US" altLang="da-DK" dirty="0"/>
              <a:t> = new Position(</a:t>
            </a:r>
            <a:r>
              <a:rPr lang="en-US" altLang="da-DK" dirty="0" err="1"/>
              <a:t>cityA</a:t>
            </a:r>
            <a:r>
              <a:rPr lang="en-US" altLang="da-DK" dirty="0"/>
              <a:t>, </a:t>
            </a:r>
            <a:r>
              <a:rPr lang="en-US" altLang="da-DK" dirty="0" err="1"/>
              <a:t>cityB</a:t>
            </a:r>
            <a:r>
              <a:rPr lang="en-US" altLang="da-DK" dirty="0"/>
              <a:t>, 4);</a:t>
            </a:r>
          </a:p>
          <a:p>
            <a:r>
              <a:rPr lang="en-US" altLang="da-DK" dirty="0" err="1"/>
              <a:t>pos2</a:t>
            </a:r>
            <a:r>
              <a:rPr lang="en-US" altLang="da-DK" dirty="0"/>
              <a:t> = new Position(</a:t>
            </a:r>
            <a:r>
              <a:rPr lang="en-US" altLang="da-DK" dirty="0" err="1"/>
              <a:t>cityC</a:t>
            </a:r>
            <a:r>
              <a:rPr lang="en-US" altLang="da-DK" dirty="0"/>
              <a:t>, </a:t>
            </a:r>
            <a:r>
              <a:rPr lang="en-US" altLang="da-DK" dirty="0" err="1"/>
              <a:t>cityD</a:t>
            </a:r>
            <a:r>
              <a:rPr lang="en-US" altLang="da-DK" dirty="0"/>
              <a:t>, 2);                                            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419872" y="1772816"/>
            <a:ext cx="65391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35932" y="1466222"/>
            <a:ext cx="3030228" cy="144501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 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Position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om før kan I kopiere det meste fra den generelle Test Fixture 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CGTest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er kun tingene i de to grønne kasser, som I selv skal skrive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at fjerne de </a:t>
            </a:r>
            <a:r>
              <a:rPr lang="da-DK" altLang="da-DK" sz="1200" b="1" dirty="0">
                <a:solidFill>
                  <a:srgbClr val="0000FF"/>
                </a:solidFill>
              </a:rPr>
              <a:t>ting i Test Fixturen,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som I ikke bruger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92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487739" y="3581291"/>
            <a:ext cx="5021714" cy="22551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move()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assertEquals(1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40695" y="1244533"/>
            <a:ext cx="2683141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tjekker, at de fire feltvariabler initialiseres korrekt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Herved tjekker vi også implicit de fire accessor metoder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9768" y="3600848"/>
            <a:ext cx="2683853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 err="1">
                <a:solidFill>
                  <a:srgbClr val="008000"/>
                </a:solidFill>
              </a:rPr>
              <a:t>move</a:t>
            </a:r>
            <a:r>
              <a:rPr lang="da-DK" altLang="da-DK" dirty="0"/>
              <a:t> metoden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kalder metoden nogle gange 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Efter hvert kald tester vi, at returværdien og distance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487739" y="1140382"/>
            <a:ext cx="4096306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pos1.getTotal());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pos2.getFrom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pos2.getTo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pos2.getDistance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pos2.getTotal());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7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67544" y="1097786"/>
            <a:ext cx="3960440" cy="43418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turnAround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assertEquals(.., ........);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........);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11760" y="4621667"/>
            <a:ext cx="6653016" cy="21258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 (80) -&gt; City B (60) : 4/4"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pos1.toString());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572000" y="1111944"/>
            <a:ext cx="4138082" cy="6678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Testmetoderne for </a:t>
            </a:r>
            <a:r>
              <a:rPr lang="da-DK" altLang="da-DK" dirty="0" err="1">
                <a:solidFill>
                  <a:srgbClr val="008000"/>
                </a:solidFill>
              </a:rPr>
              <a:t>turnAround</a:t>
            </a:r>
            <a:r>
              <a:rPr lang="da-DK" altLang="da-DK" dirty="0"/>
              <a:t>, </a:t>
            </a:r>
            <a:r>
              <a:rPr lang="da-DK" altLang="da-DK" dirty="0" err="1" smtClean="0">
                <a:solidFill>
                  <a:srgbClr val="008000"/>
                </a:solidFill>
              </a:rPr>
              <a:t>hasArrived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toString</a:t>
            </a:r>
            <a:endParaRPr lang="da-DK" altLang="da-DK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Vi kalder metoderne nogle gange 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Efter hvert kald tester vi, </a:t>
            </a:r>
            <a:r>
              <a:rPr lang="da-DK" altLang="da-DK" dirty="0" smtClean="0"/>
              <a:t>om </a:t>
            </a:r>
            <a:r>
              <a:rPr lang="da-DK" altLang="da-DK" dirty="0"/>
              <a:t>alt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1941539"/>
            <a:ext cx="4098175" cy="2495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7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319251" y="4114198"/>
            <a:ext cx="6754476" cy="22951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arrive(){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1000;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</a:t>
            </a:r>
            <a:r>
              <a:rPr lang="en-US" altLang="da-DK" sz="1400" b="1" spc="-100" dirty="0" smtClean="0">
                <a:solidFill>
                  <a:srgbClr val="0000FF"/>
                </a:solidFill>
                <a:latin typeface="Courier New" pitchFamily="49" charset="0"/>
              </a:rPr>
              <a:t>// Try different seeds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seed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</a:t>
            </a:r>
            <a:r>
              <a:rPr lang="en-US" altLang="da-DK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cityA.reset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metoder med tilfældige værdier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0309" y="996589"/>
            <a:ext cx="8320164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man skal teste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arrive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i City klassen kan det være nyttigt at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resette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den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seed værdi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som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Random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objektet bruger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På den måde kan man finde ud </a:t>
            </a:r>
            <a:r>
              <a:rPr lang="da-DK" sz="1800" dirty="0" smtClean="0"/>
              <a:t>af, </a:t>
            </a:r>
            <a:r>
              <a:rPr lang="da-DK" sz="1800" dirty="0"/>
              <a:t>hvad bonus metoden </a:t>
            </a:r>
            <a:r>
              <a:rPr lang="da-DK" sz="1800" dirty="0" smtClean="0"/>
              <a:t>returnerer, når </a:t>
            </a:r>
            <a:r>
              <a:rPr lang="da-DK" sz="1800" dirty="0"/>
              <a:t>den kaldes inde fra </a:t>
            </a:r>
            <a:r>
              <a:rPr lang="da-DK" sz="1800" dirty="0" err="1"/>
              <a:t>arrive</a:t>
            </a:r>
            <a:r>
              <a:rPr lang="da-DK" sz="1800" dirty="0"/>
              <a:t> 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319251" y="2288773"/>
            <a:ext cx="6746167" cy="17103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(0);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(0);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80-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586974" y="3415144"/>
            <a:ext cx="839451" cy="2078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1953490" y="6108559"/>
            <a:ext cx="926057" cy="12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2887554" y="6039246"/>
            <a:ext cx="1557853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61471" y="5952931"/>
            <a:ext cx="205089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00FF"/>
                </a:solidFill>
              </a:rPr>
              <a:t>H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usk at resette byen mellem de enkelte tests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879547" y="4885304"/>
            <a:ext cx="6106511" cy="110817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123728" y="5403161"/>
            <a:ext cx="71027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38123" y="5301208"/>
            <a:ext cx="213628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Som ovenfor, bortset fra, at seed nu sættes til seed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2813" y="4588818"/>
            <a:ext cx="6278307" cy="2325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949127" y="4676837"/>
            <a:ext cx="72668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846320" y="6281535"/>
            <a:ext cx="3008994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byen har værdien 0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1025" y="4114163"/>
            <a:ext cx="202510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kan </a:t>
            </a:r>
            <a:r>
              <a:rPr lang="da-DK" altLang="da-DK" dirty="0" smtClean="0"/>
              <a:t>”proppe” </a:t>
            </a:r>
            <a:r>
              <a:rPr lang="da-DK" altLang="da-DK" dirty="0"/>
              <a:t>det hele ind i en for løkke og dermed teste mange forskellige seed værdier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1949127" y="3084374"/>
            <a:ext cx="72368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72808" y="2984318"/>
            <a:ext cx="3411360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2790492"/>
            <a:ext cx="227618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Kald af bonus metoden med de parametre som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arrive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/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om lidt vil kalde bonus med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136271" y="3428954"/>
            <a:ext cx="595057" cy="1732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482635" y="3643700"/>
            <a:ext cx="595057" cy="1732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075701" y="3318437"/>
            <a:ext cx="544083" cy="1780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09494" y="3393606"/>
            <a:ext cx="16213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Sæt seed til samme værdi som før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1979712" y="2635689"/>
            <a:ext cx="594341" cy="2430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86108" y="2367251"/>
            <a:ext cx="159360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Sæt seed til et eller andet, f.eks. 0</a:t>
            </a:r>
          </a:p>
        </p:txBody>
      </p:sp>
    </p:spTree>
    <p:extLst>
      <p:ext uri="{BB962C8B-B14F-4D97-AF65-F5344CB8AC3E}">
        <p14:creationId xmlns:p14="http://schemas.microsoft.com/office/powerpoint/2010/main" val="246305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6" grpId="0" animBg="1"/>
      <p:bldP spid="37" grpId="0"/>
      <p:bldP spid="14" grpId="0" animBg="1"/>
      <p:bldP spid="15" grpId="0" animBg="1"/>
      <p:bldP spid="16" grpId="0"/>
      <p:bldP spid="17" grpId="0" animBg="1"/>
      <p:bldP spid="18" grpId="0" animBg="1"/>
      <p:bldP spid="20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576" y="3356992"/>
            <a:ext cx="7824272" cy="283064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 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// Try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100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different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seeds</a:t>
            </a:r>
            <a:endParaRPr lang="en-US" altLang="da-DK" sz="1400" b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i++) {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altLang="da-DK" sz="900" b="1" spc="-4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method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100.000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times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country1.bonus(80);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ligger i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korrekte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interval</a:t>
            </a:r>
            <a:endParaRPr lang="en-US" altLang="da-DK" sz="1400" b="1" i="1" spc="-5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middelværdien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tæt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på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forventede</a:t>
            </a:r>
            <a:endParaRPr lang="en-US" altLang="da-DK" sz="1400" b="1" i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alle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de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mulige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returneres</a:t>
            </a:r>
            <a:endParaRPr lang="en-US" altLang="da-DK" sz="1400" b="1" i="1" spc="-4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55576" y="1086367"/>
            <a:ext cx="7247408" cy="19473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reset()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value of </a:t>
            </a:r>
            <a:r>
              <a:rPr lang="en-US" altLang="da-DK" sz="1400" b="1" dirty="0" err="1">
                <a:solidFill>
                  <a:srgbClr val="0000FF"/>
                </a:solidFill>
                <a:latin typeface="Courier New" pitchFamily="49" charset="0"/>
              </a:rPr>
              <a:t>cityE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country1.reset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 </a:t>
            </a:r>
            <a:r>
              <a:rPr lang="en-US" altLang="da-DK" sz="1400" b="1" spc="-100" dirty="0">
                <a:solidFill>
                  <a:srgbClr val="0000FF"/>
                </a:solidFill>
                <a:latin typeface="Courier New" pitchFamily="49" charset="0"/>
              </a:rPr>
              <a:t>/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reset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cityE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unchanged</a:t>
            </a:r>
            <a:endParaRPr lang="en-US" altLang="da-DK" sz="1400" b="1" spc="-5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9438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Eksempler på testmetoder for Country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517176" y="4961467"/>
            <a:ext cx="359079" cy="2330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6325984" y="5438065"/>
            <a:ext cx="552335" cy="63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5965309" y="5626488"/>
            <a:ext cx="834502" cy="112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790429" y="5014753"/>
            <a:ext cx="221225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Disse tre ting kan testes på samme måde, som I testede roll metoden i Die klassen</a:t>
            </a:r>
            <a:br>
              <a:rPr lang="da-DK" altLang="da-DK" dirty="0" smtClean="0"/>
            </a:br>
            <a:r>
              <a:rPr lang="da-DK" altLang="da-DK" dirty="0" smtClean="0"/>
              <a:t>(i Raflebæger 4)</a:t>
            </a:r>
            <a:endParaRPr lang="da-DK" altLang="da-DK" dirty="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1953491" y="4703650"/>
            <a:ext cx="648391" cy="17469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42546" y="1243175"/>
            <a:ext cx="2435200" cy="5909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Ved at kalde </a:t>
            </a:r>
            <a:r>
              <a:rPr lang="da-DK" altLang="da-DK" dirty="0" err="1" smtClean="0"/>
              <a:t>arrive</a:t>
            </a:r>
            <a:r>
              <a:rPr lang="da-DK" altLang="da-DK" dirty="0" smtClean="0"/>
              <a:t> 3 gange på hver by, er I rimeligt sikre på, at byernes værdi er ændret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331640" y="6028604"/>
            <a:ext cx="3186583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</a:t>
            </a:r>
            <a:r>
              <a:rPr lang="da-DK" altLang="da-DK" sz="1200" b="1" dirty="0">
                <a:solidFill>
                  <a:srgbClr val="0000FF"/>
                </a:solidFill>
              </a:rPr>
              <a:t>bonus kaldes med 1 og 0</a:t>
            </a:r>
          </a:p>
        </p:txBody>
      </p:sp>
    </p:spTree>
    <p:extLst>
      <p:ext uri="{BB962C8B-B14F-4D97-AF65-F5344CB8AC3E}">
        <p14:creationId xmlns:p14="http://schemas.microsoft.com/office/powerpoint/2010/main" val="3301909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Negative tests og dokumentation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4609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dirty="0"/>
              <a:t>Husk de negative test, såsom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getCity</a:t>
            </a:r>
            <a:r>
              <a:rPr lang="da-DK" altLang="da-DK" sz="1800" b="1" dirty="0"/>
              <a:t>("city</a:t>
            </a:r>
            <a:r>
              <a:rPr lang="da-DK" altLang="da-DK" sz="1800" b="1" dirty="0" smtClean="0"/>
              <a:t>") 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hvor </a:t>
            </a:r>
            <a:r>
              <a:rPr lang="da-DK" altLang="da-DK" sz="1800" b="1" dirty="0"/>
              <a:t>"city"</a:t>
            </a:r>
            <a:r>
              <a:rPr lang="da-DK" altLang="da-DK" sz="1800" dirty="0"/>
              <a:t>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getRoads</a:t>
            </a:r>
            <a:r>
              <a:rPr lang="da-DK" altLang="da-DK" sz="1800" b="1" dirty="0"/>
              <a:t>(c</a:t>
            </a:r>
            <a:r>
              <a:rPr lang="da-DK" altLang="da-DK" sz="1800" b="1" dirty="0" smtClean="0"/>
              <a:t>)</a:t>
            </a:r>
            <a:r>
              <a:rPr lang="da-DK" altLang="da-DK" sz="1800" dirty="0" smtClean="0"/>
              <a:t>   </a:t>
            </a:r>
            <a:r>
              <a:rPr lang="da-DK" altLang="da-DK" sz="1800" dirty="0"/>
              <a:t>hvor c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I skal teste alle de </a:t>
            </a:r>
            <a:r>
              <a:rPr lang="da-DK" altLang="da-DK" sz="1800" dirty="0" smtClean="0"/>
              <a:t>specialtilfælde, </a:t>
            </a:r>
            <a:r>
              <a:rPr lang="da-DK" altLang="da-DK" sz="1800" dirty="0"/>
              <a:t>som er beskrevet i opgaveformuleringen</a:t>
            </a:r>
          </a:p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klassen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metode 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kode (som illustreret på mine slides)</a:t>
            </a:r>
          </a:p>
        </p:txBody>
      </p:sp>
    </p:spTree>
    <p:extLst>
      <p:ext uri="{BB962C8B-B14F-4D97-AF65-F5344CB8AC3E}">
        <p14:creationId xmlns:p14="http://schemas.microsoft.com/office/powerpoint/2010/main" val="2327442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også anvendes for Computerspil 2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Serveren tester </a:t>
            </a:r>
            <a:r>
              <a:rPr lang="da-DK" sz="1800" dirty="0"/>
              <a:t>at jeres </a:t>
            </a:r>
            <a:r>
              <a:rPr lang="da-DK" sz="1800" dirty="0" smtClean="0"/>
              <a:t>regression tests </a:t>
            </a:r>
            <a:r>
              <a:rPr lang="da-DK" sz="1800" dirty="0"/>
              <a:t>er fornuftige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Regression tests kan imidlertid laves på mange forskellige måder, og det</a:t>
            </a:r>
            <a:br>
              <a:rPr lang="da-DK" sz="1800" dirty="0" smtClean="0"/>
            </a:br>
            <a:r>
              <a:rPr lang="da-DK" sz="1800" dirty="0" smtClean="0"/>
              <a:t>er ikke altid entydigt, hvad der bør testes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Som illustreret i videoen om Regression tests, afprøver testserveren derfor,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jeres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regression tests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/>
              <a:t> finder fejl i et korrekt projekt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de</a:t>
            </a:r>
            <a:r>
              <a:rPr lang="da-DK" sz="1800" b="1" dirty="0" smtClean="0">
                <a:solidFill>
                  <a:srgbClr val="008000"/>
                </a:solidFill>
              </a:rPr>
              <a:t> </a:t>
            </a:r>
            <a:r>
              <a:rPr lang="da-DK" sz="1800" b="1" dirty="0">
                <a:solidFill>
                  <a:srgbClr val="008000"/>
                </a:solidFill>
              </a:rPr>
              <a:t>fleste</a:t>
            </a:r>
            <a:r>
              <a:rPr lang="da-DK" sz="1800" dirty="0"/>
              <a:t> </a:t>
            </a:r>
            <a:r>
              <a:rPr lang="da-DK" sz="1800" dirty="0" smtClean="0"/>
              <a:t>fejl </a:t>
            </a:r>
            <a:r>
              <a:rPr lang="da-DK" sz="1800" dirty="0"/>
              <a:t>i </a:t>
            </a:r>
            <a:r>
              <a:rPr lang="da-DK" sz="1800" dirty="0" smtClean="0"/>
              <a:t>nogle forkerte 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i Computerspil 1, kan I teste, hver enkelt opgave, så snart I er færdige med 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får en fejlrapport, bør I rette alle de fejl, der rapporteres og kontrollere, at rettelserne er korrekte,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>
                <a:ea typeface="ＭＳ Ｐゴシック" pitchFamily="34" charset="-128"/>
              </a:rPr>
              <a:t> I atter forsøger at køre testserveren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understøtter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Hamcrest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Jupiter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nogle af jer måske kender fra andre </a:t>
            </a:r>
            <a:r>
              <a:rPr lang="da-DK" sz="1800" kern="0" dirty="0" smtClean="0">
                <a:ea typeface="ＭＳ Ｐゴシック" pitchFamily="34" charset="-128"/>
              </a:rPr>
              <a:t>kurser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02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13726" y="249529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907"/>
            <a:ext cx="8640960" cy="56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</a:pPr>
            <a:r>
              <a:rPr lang="da-DK" sz="2000" kern="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er en klasse, som man ikke kan lave instanser af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I et interface er alle metoder abstrakte (men fra og med Java 8 kan der </a:t>
            </a:r>
            <a:r>
              <a:rPr lang="da-DK" sz="1800" kern="0" smtClean="0"/>
              <a:t>være klassemetoder </a:t>
            </a:r>
            <a:r>
              <a:rPr lang="da-DK" sz="1800" kern="0" dirty="0" smtClean="0"/>
              <a:t>og default metoder)</a:t>
            </a:r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Har kun én enkelt abstract metode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De steder, hvor man skal bruge et objekt, hvis type er et funktionelt interface, kan man i stedet bruge en lambda</a:t>
            </a:r>
            <a:endParaRPr lang="da-DK" kern="0" dirty="0" smtClean="0"/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Wildcards (jokere)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Gør det muligt at beskrive komplicerede</a:t>
            </a:r>
            <a:br>
              <a:rPr lang="da-DK" sz="1800" kern="0" dirty="0" smtClean="0"/>
            </a:br>
            <a:r>
              <a:rPr lang="da-DK" sz="1800" kern="0" dirty="0" smtClean="0"/>
              <a:t>typebegrænsninger i forbindelse med generiske 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2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</a:t>
            </a:r>
            <a:r>
              <a:rPr lang="da-DK" sz="1800" kern="0" dirty="0" smtClean="0"/>
              <a:t>est af de klasser, som I har implementeret i den første delaflevering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kern="0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2161" y="2636912"/>
            <a:ext cx="3076343" cy="2880320"/>
            <a:chOff x="6032161" y="2924443"/>
            <a:chExt cx="3076343" cy="2880320"/>
          </a:xfrm>
        </p:grpSpPr>
        <p:grpSp>
          <p:nvGrpSpPr>
            <p:cNvPr id="10" name="Group 9"/>
            <p:cNvGrpSpPr/>
            <p:nvPr/>
          </p:nvGrpSpPr>
          <p:grpSpPr>
            <a:xfrm>
              <a:off x="6032161" y="2924443"/>
              <a:ext cx="3076343" cy="2880320"/>
              <a:chOff x="5185832" y="1988840"/>
              <a:chExt cx="3922670" cy="4024752"/>
            </a:xfrm>
          </p:grpSpPr>
          <p:pic>
            <p:nvPicPr>
              <p:cNvPr id="11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6202829" y="5398636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7936201" y="5585219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7071651" y="4182284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Abstrakte metoder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13690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kan indeholde abstrakte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En abstrakt metode er en metode, der ikke er implementeret i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angiver kun metodens </a:t>
            </a:r>
            <a:r>
              <a:rPr lang="da-DK" sz="1800" b="1" kern="0" dirty="0" smtClean="0">
                <a:solidFill>
                  <a:srgbClr val="008000"/>
                </a:solidFill>
              </a:rPr>
              <a:t>hoved</a:t>
            </a:r>
            <a:r>
              <a:rPr lang="da-DK" sz="1800" kern="0" dirty="0" smtClean="0"/>
              <a:t>, mens kroppen udelades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vores Newsfeed system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har vi en display metode i hver af klasserne Post, MessagePost og PhotoPost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59632" y="4221088"/>
            <a:ext cx="4104456" cy="4320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90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33556" y="2924944"/>
            <a:ext cx="83869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/>
              <a:t>Lad os for et øjeblik antage, at display metoden i</a:t>
            </a:r>
            <a:br>
              <a:rPr lang="da-DK" sz="1800" kern="0" dirty="0" smtClean="0"/>
            </a:br>
            <a:r>
              <a:rPr lang="da-DK" sz="1800" kern="0" dirty="0" smtClean="0"/>
              <a:t>Post klassen ikke har noget fornuftigt at lave,</a:t>
            </a:r>
            <a:br>
              <a:rPr lang="da-DK" sz="1800" kern="0" dirty="0" smtClean="0"/>
            </a:br>
            <a:r>
              <a:rPr lang="da-DK" sz="1800" kern="0" dirty="0" smtClean="0"/>
              <a:t>f.eks. fordi Post klassen ingen feltvariabler har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Så kan vi erklære display metoden til at være abstrakt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  <a:p>
            <a:pPr marL="342900" lvl="1" indent="-342900">
              <a:spcBef>
                <a:spcPts val="27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Betyder at implementationen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af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metoden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overlades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til subklasserne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en subklasse ikke implementerer</a:t>
            </a:r>
            <a:r>
              <a:rPr lang="da-DK" sz="1800" kern="0" dirty="0"/>
              <a:t> </a:t>
            </a:r>
            <a:r>
              <a:rPr lang="da-DK" sz="1800" kern="0" dirty="0" smtClean="0"/>
              <a:t>metoden, skal subklassen selv være abstrakt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sikrer, at alle konkrete subklasser har en implementation af metoden</a:t>
            </a:r>
          </a:p>
        </p:txBody>
      </p:sp>
    </p:spTree>
    <p:extLst>
      <p:ext uri="{BB962C8B-B14F-4D97-AF65-F5344CB8AC3E}">
        <p14:creationId xmlns:p14="http://schemas.microsoft.com/office/powerpoint/2010/main" val="18915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0632"/>
            <a:ext cx="8496176" cy="15032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Et interface ligner en abstrakt klasse, hvor</a:t>
            </a:r>
            <a:r>
              <a:rPr lang="da-DK" sz="2000" spc="-50" dirty="0"/>
              <a:t> </a:t>
            </a:r>
            <a:r>
              <a:rPr lang="da-DK" sz="1800" dirty="0" smtClean="0">
                <a:solidFill>
                  <a:srgbClr val="008000"/>
                </a:solidFill>
              </a:rPr>
              <a:t>alle</a:t>
            </a:r>
            <a:r>
              <a:rPr lang="da-DK" sz="1800" dirty="0" smtClean="0"/>
              <a:t> metoder er abstrakte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Derudover er der hverken konstruktører eller feltvariabler</a:t>
            </a:r>
            <a:endParaRPr lang="da-DK" sz="1800" dirty="0"/>
          </a:p>
          <a:p>
            <a:pPr marL="342900" lvl="1" indent="-342900">
              <a:spcBef>
                <a:spcPts val="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abstrakte metoder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implementeres 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klasser, der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implementerer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9230" y="353571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6655" y="3001107"/>
            <a:ext cx="4179841" cy="85994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tIns="90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90359" y="2569059"/>
            <a:ext cx="342181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Comparable er et interface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6311339" y="2838582"/>
            <a:ext cx="0" cy="2524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           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777599" y="3091013"/>
            <a:ext cx="1200936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513759" y="3497839"/>
            <a:ext cx="59147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5151957" y="3371750"/>
            <a:ext cx="2389790" cy="25217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305769" y="2941551"/>
            <a:ext cx="3518747" cy="13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For hver metode angives hovedet, mens kroppen udelades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</a:t>
            </a:r>
            <a:r>
              <a:rPr lang="da-DK" altLang="da-DK" sz="1400" b="1" dirty="0">
                <a:solidFill>
                  <a:srgbClr val="0000FF"/>
                </a:solidFill>
              </a:rPr>
              <a:t>metoder er public og abstract (hvorfor dette ikke angives)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kun én metode, compareTo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02355" y="4282715"/>
            <a:ext cx="6334141" cy="164292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600" b="1" spc="-4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900" b="1" spc="-4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900" b="1" spc="-4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9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b="1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</a:pPr>
            <a:r>
              <a:rPr lang="da-DK" altLang="da-DK" sz="1600" b="1" dirty="0" smtClean="0"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compareTo(Person p) {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17754" y="4430137"/>
            <a:ext cx="1244293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75822" y="3927078"/>
            <a:ext cx="408251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Angiver, at klassen inplementerer interfacet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859909" y="4149080"/>
            <a:ext cx="0" cy="28105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9230" y="2564904"/>
            <a:ext cx="4618001" cy="35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a-DK" sz="2000" kern="0" dirty="0" smtClean="0"/>
              <a:t>Eksempel: Comparable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070119" y="5163255"/>
            <a:ext cx="90944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15836" y="4632340"/>
            <a:ext cx="195253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compareTo metoden implementeres</a:t>
            </a:r>
            <a:br>
              <a:rPr lang="da-DK" altLang="da-DK" sz="1400" b="1" spc="-40" dirty="0" smtClean="0">
                <a:solidFill>
                  <a:srgbClr val="0000FF"/>
                </a:solidFill>
              </a:rPr>
            </a:br>
            <a:r>
              <a:rPr lang="da-DK" altLang="da-DK" sz="1400" b="1" spc="-40" dirty="0" smtClean="0">
                <a:solidFill>
                  <a:srgbClr val="0000FF"/>
                </a:solidFill>
              </a:rPr>
              <a:t>i de klasser, der implementerer Comparable interfacet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02355" y="6123673"/>
            <a:ext cx="5326029" cy="51296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Interfaces kan </a:t>
            </a:r>
            <a:r>
              <a:rPr lang="da-DK" altLang="da-DK" sz="1200" b="1" dirty="0">
                <a:solidFill>
                  <a:srgbClr val="008000"/>
                </a:solidFill>
              </a:rPr>
              <a:t>nedarve</a:t>
            </a:r>
            <a:r>
              <a:rPr lang="da-DK" altLang="da-DK" sz="1200" b="1" dirty="0">
                <a:solidFill>
                  <a:srgbClr val="0000FF"/>
                </a:solidFill>
              </a:rPr>
              <a:t> 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hinanden på </a:t>
            </a:r>
            <a:r>
              <a:rPr lang="da-DK" altLang="da-DK" sz="1200" b="1" dirty="0">
                <a:solidFill>
                  <a:srgbClr val="0000FF"/>
                </a:solidFill>
              </a:rPr>
              <a:t>samme måde som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klasser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betyder, at vi taler om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subinterfaces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og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superinterfaces</a:t>
            </a:r>
            <a:endParaRPr lang="en-US" altLang="da-DK" sz="11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958892" y="4875773"/>
            <a:ext cx="4020204" cy="6096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47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71801" y="5013176"/>
            <a:ext cx="2880319" cy="1697279"/>
            <a:chOff x="2809727" y="4293096"/>
            <a:chExt cx="3305919" cy="2201335"/>
          </a:xfrm>
        </p:grpSpPr>
        <p:grpSp>
          <p:nvGrpSpPr>
            <p:cNvPr id="3" name="Group 2"/>
            <p:cNvGrpSpPr/>
            <p:nvPr/>
          </p:nvGrpSpPr>
          <p:grpSpPr>
            <a:xfrm>
              <a:off x="2809727" y="4293096"/>
              <a:ext cx="3305919" cy="2201335"/>
              <a:chOff x="1619672" y="4107985"/>
              <a:chExt cx="3305919" cy="220133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4107985"/>
                <a:ext cx="3305919" cy="2201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/>
              <p:cNvSpPr/>
              <p:nvPr/>
            </p:nvSpPr>
            <p:spPr bwMode="auto">
              <a:xfrm>
                <a:off x="3587951" y="520586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748372" y="5414410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37719" y="521388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577299" y="5390347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231973" y="5718263"/>
              <a:ext cx="555845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chemeClr val="tx1"/>
                  </a:solidFill>
                </a:rPr>
                <a:t>……</a:t>
              </a: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251" y="3370477"/>
            <a:ext cx="8616095" cy="24219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spc="-80" dirty="0" smtClean="0"/>
              <a:t>List interfacet </a:t>
            </a:r>
            <a:r>
              <a:rPr lang="da-DK" sz="2000" spc="-80" dirty="0"/>
              <a:t>gør det let at skifte mellem </a:t>
            </a:r>
            <a:r>
              <a:rPr lang="da-DK" sz="2000" spc="-80" dirty="0" smtClean="0"/>
              <a:t>de forskelige implementationer</a:t>
            </a:r>
            <a:endParaRPr lang="da-DK" sz="2000" spc="-8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man har erklæret alle sine variable til at være af typen </a:t>
            </a:r>
            <a:r>
              <a:rPr lang="da-DK" sz="1800" b="1" dirty="0" smtClean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/>
            </a:r>
            <a:br>
              <a:rPr lang="da-DK" sz="1800" dirty="0" smtClean="0"/>
            </a:br>
            <a:r>
              <a:rPr lang="da-DK" sz="1800" dirty="0" smtClean="0"/>
              <a:t>(i stedet for ArrayList eller LinkedList), er det eneste, der skal ændres, det sted hvor listen instantieres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 skal man udskifte </a:t>
            </a:r>
            <a:r>
              <a:rPr lang="da-DK" sz="1800" b="1" dirty="0" smtClean="0">
                <a:solidFill>
                  <a:srgbClr val="008000"/>
                </a:solidFill>
              </a:rPr>
              <a:t>new ArrayList&lt;&gt;()</a:t>
            </a:r>
            <a:r>
              <a:rPr lang="da-DK" sz="1800" dirty="0" smtClean="0"/>
              <a:t> med </a:t>
            </a:r>
            <a:r>
              <a:rPr lang="da-DK" sz="1800" b="1" dirty="0" smtClean="0">
                <a:solidFill>
                  <a:srgbClr val="008000"/>
                </a:solidFill>
              </a:rPr>
              <a:t>new LinkedList&lt;&gt;()</a:t>
            </a:r>
            <a:r>
              <a:rPr lang="da-DK" sz="1800" b="1" dirty="0" smtClean="0">
                <a:solidFill>
                  <a:schemeClr val="tx1"/>
                </a:solidFill>
              </a:rPr>
              <a:t/>
            </a:r>
            <a:br>
              <a:rPr lang="da-DK" sz="1800" b="1" dirty="0" smtClean="0">
                <a:solidFill>
                  <a:schemeClr val="tx1"/>
                </a:solidFill>
              </a:rPr>
            </a:br>
            <a:r>
              <a:rPr lang="da-DK" sz="1800" dirty="0" smtClean="0"/>
              <a:t>(eller </a:t>
            </a:r>
            <a:r>
              <a:rPr lang="da-DK" sz="1800" dirty="0"/>
              <a:t>omvendt)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List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4769" y="2664256"/>
            <a:ext cx="4499594" cy="718222"/>
            <a:chOff x="2555777" y="2668229"/>
            <a:chExt cx="4499594" cy="718222"/>
          </a:xfrm>
        </p:grpSpPr>
        <p:grpSp>
          <p:nvGrpSpPr>
            <p:cNvPr id="9" name="Group 8"/>
            <p:cNvGrpSpPr/>
            <p:nvPr/>
          </p:nvGrpSpPr>
          <p:grpSpPr>
            <a:xfrm>
              <a:off x="2555777" y="2668229"/>
              <a:ext cx="852340" cy="703462"/>
              <a:chOff x="2555777" y="2668229"/>
              <a:chExt cx="852340" cy="703462"/>
            </a:xfrm>
          </p:grpSpPr>
          <p:sp>
            <p:nvSpPr>
              <p:cNvPr id="16" name="Arc 15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Arc 5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67830" y="2675767"/>
              <a:ext cx="852340" cy="703462"/>
              <a:chOff x="2555777" y="2668229"/>
              <a:chExt cx="852340" cy="703462"/>
            </a:xfrm>
          </p:grpSpPr>
          <p:sp>
            <p:nvSpPr>
              <p:cNvPr id="35" name="Arc 3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Arc 3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2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79883" y="2680043"/>
              <a:ext cx="852340" cy="703462"/>
              <a:chOff x="2555777" y="2668229"/>
              <a:chExt cx="852340" cy="703462"/>
            </a:xfrm>
          </p:grpSpPr>
          <p:sp>
            <p:nvSpPr>
              <p:cNvPr id="40" name="Arc 39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3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789822" y="2682989"/>
              <a:ext cx="875111" cy="703462"/>
              <a:chOff x="2533006" y="2668229"/>
              <a:chExt cx="875111" cy="703462"/>
            </a:xfrm>
          </p:grpSpPr>
          <p:sp>
            <p:nvSpPr>
              <p:cNvPr id="45" name="Arc 4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Arc 4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 Box 21"/>
              <p:cNvSpPr txBox="1">
                <a:spLocks noChangeArrowheads="1"/>
              </p:cNvSpPr>
              <p:nvPr/>
            </p:nvSpPr>
            <p:spPr bwMode="auto">
              <a:xfrm>
                <a:off x="2533006" y="2845264"/>
                <a:ext cx="58904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n-1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623323" y="2850422"/>
              <a:ext cx="432048" cy="294620"/>
              <a:chOff x="2555777" y="2844998"/>
              <a:chExt cx="432048" cy="294620"/>
            </a:xfrm>
          </p:grpSpPr>
          <p:sp>
            <p:nvSpPr>
              <p:cNvPr id="51" name="Rounded Rectangle 5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348683" y="2680686"/>
              <a:ext cx="514893" cy="703462"/>
              <a:chOff x="2893224" y="2668229"/>
              <a:chExt cx="514893" cy="703462"/>
            </a:xfrm>
          </p:grpSpPr>
          <p:sp>
            <p:nvSpPr>
              <p:cNvPr id="55" name="Arc 5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5016626" y="2766819"/>
              <a:ext cx="4059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b="1" dirty="0" smtClean="0">
                  <a:solidFill>
                    <a:srgbClr val="000066"/>
                  </a:solidFill>
                </a:rPr>
                <a:t>...</a:t>
              </a:r>
              <a:endParaRPr lang="da-DK" altLang="da-DK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75048" y="1064187"/>
            <a:ext cx="8568952" cy="16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List interfacet beskriver en </a:t>
            </a:r>
            <a:r>
              <a:rPr lang="da-DK" sz="2000" kern="0" dirty="0" smtClean="0">
                <a:solidFill>
                  <a:srgbClr val="008000"/>
                </a:solidFill>
              </a:rPr>
              <a:t>sekvens</a:t>
            </a:r>
            <a:r>
              <a:rPr lang="da-DK" sz="2000" kern="0" dirty="0" smtClean="0"/>
              <a:t> af elementer. Det har mange forskellige </a:t>
            </a:r>
            <a:r>
              <a:rPr lang="da-DK" sz="2000" kern="0" dirty="0" err="1" smtClean="0"/>
              <a:t>implementationer</a:t>
            </a:r>
            <a:r>
              <a:rPr lang="da-DK" sz="2000" kern="0" dirty="0" smtClean="0"/>
              <a:t>, bl.a.</a:t>
            </a:r>
            <a:endParaRPr lang="da-DK" sz="1800" kern="0" dirty="0" smtClean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ArrayList, som opbevarer elementerne i et array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LinkedList, som opbevarer elementer i en dobbeltkædet liste, hvor hvert element har pegepinde til det foregående og det efterfølgende element</a:t>
            </a:r>
          </a:p>
        </p:txBody>
      </p:sp>
    </p:spTree>
    <p:extLst>
      <p:ext uri="{BB962C8B-B14F-4D97-AF65-F5344CB8AC3E}">
        <p14:creationId xmlns:p14="http://schemas.microsoft.com/office/powerpoint/2010/main" val="3909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0"/>
            <a:ext cx="8568184" cy="551723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Set interfacet beskriver en </a:t>
            </a:r>
            <a:r>
              <a:rPr lang="da-DK" sz="2000" dirty="0" smtClean="0">
                <a:solidFill>
                  <a:srgbClr val="008000"/>
                </a:solidFill>
              </a:rPr>
              <a:t>mængde</a:t>
            </a:r>
            <a:r>
              <a:rPr lang="da-DK" sz="2000" dirty="0"/>
              <a:t>. Det har </a:t>
            </a:r>
            <a:r>
              <a:rPr lang="da-DK" sz="2000" dirty="0" smtClean="0"/>
              <a:t>mange forskellige </a:t>
            </a:r>
            <a:r>
              <a:rPr lang="da-DK" sz="2000" dirty="0"/>
              <a:t>implementationer, bl.a</a:t>
            </a:r>
            <a:r>
              <a:rPr lang="da-DK" sz="2000" dirty="0" smtClean="0"/>
              <a:t>.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HashSet, som opbevarer mængden i en hashtabel, hvor nøglerne er elementernes hashkoder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LinkedHashSet</a:t>
            </a:r>
            <a:r>
              <a:rPr lang="da-DK" sz="1800" dirty="0" smtClean="0"/>
              <a:t>, som opbevarer mængden i en hashtabel og derudover har en dobbeltkædet liste, der bestemmer den </a:t>
            </a:r>
            <a:r>
              <a:rPr lang="da-DK" sz="1800" spc="-20" dirty="0" smtClean="0"/>
              <a:t>rækkefølge, som de besøges i, når man bruger en iterator (eller en for-</a:t>
            </a:r>
            <a:r>
              <a:rPr lang="da-DK" sz="1800" spc="-20" dirty="0" err="1" smtClean="0"/>
              <a:t>each</a:t>
            </a:r>
            <a:r>
              <a:rPr lang="da-DK" sz="1800" spc="-20" dirty="0" smtClean="0"/>
              <a:t> løkke) 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TreeSet</a:t>
            </a:r>
            <a:r>
              <a:rPr lang="da-DK" sz="1800" dirty="0" smtClean="0"/>
              <a:t>, som opbevarer mængden i en træstruktur, hvilket bevirker, at de fleste operationer kan udføres i logaritmisk tid</a:t>
            </a:r>
          </a:p>
          <a:p>
            <a:pPr>
              <a:spcBef>
                <a:spcPts val="1800"/>
              </a:spcBef>
            </a:pPr>
            <a:r>
              <a:rPr lang="da-DK" sz="2000" spc="-30" dirty="0" smtClean="0"/>
              <a:t>Map </a:t>
            </a:r>
            <a:r>
              <a:rPr lang="da-DK" sz="2000" spc="-30" dirty="0"/>
              <a:t>interfacet beskriver en </a:t>
            </a:r>
            <a:r>
              <a:rPr lang="da-DK" sz="2000" spc="-30" dirty="0" smtClean="0">
                <a:solidFill>
                  <a:srgbClr val="008000"/>
                </a:solidFill>
              </a:rPr>
              <a:t>afbildning</a:t>
            </a:r>
            <a:r>
              <a:rPr lang="da-DK" sz="2000" spc="-30" dirty="0"/>
              <a:t>, hvor man ud fra en nøgle kan slå en værdi </a:t>
            </a:r>
            <a:r>
              <a:rPr lang="da-DK" sz="2000" spc="-30" dirty="0" smtClean="0"/>
              <a:t>op. Det har </a:t>
            </a:r>
            <a:r>
              <a:rPr lang="da-DK" sz="2000" spc="-30" dirty="0"/>
              <a:t>mange forskellige implementationer, bl.a. 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HashMap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LinkedHashMap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TreeMap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Set og Map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7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280152" cy="2882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Fælles </a:t>
            </a:r>
            <a:r>
              <a:rPr lang="da-DK" sz="2000" dirty="0"/>
              <a:t>for abstrakte </a:t>
            </a:r>
            <a:r>
              <a:rPr lang="da-DK" sz="2000" dirty="0" smtClean="0"/>
              <a:t>klasser og </a:t>
            </a:r>
            <a:r>
              <a:rPr lang="da-DK" sz="2000" dirty="0"/>
              <a:t>interfaces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 bestemmer en </a:t>
            </a:r>
            <a:r>
              <a:rPr lang="da-DK" sz="1800" b="1" dirty="0" smtClean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</a:t>
            </a:r>
            <a:r>
              <a:rPr lang="da-DK" sz="1800" dirty="0" smtClean="0"/>
              <a:t>an </a:t>
            </a:r>
            <a:r>
              <a:rPr lang="da-DK" sz="1800" dirty="0"/>
              <a:t>kan lave </a:t>
            </a:r>
            <a:r>
              <a:rPr lang="da-DK" sz="1800" b="1" dirty="0" smtClean="0">
                <a:solidFill>
                  <a:srgbClr val="008000"/>
                </a:solidFill>
              </a:rPr>
              <a:t>polymorfe metoder</a:t>
            </a:r>
            <a:r>
              <a:rPr lang="da-DK" sz="1800" dirty="0"/>
              <a:t>, som kan bruges </a:t>
            </a:r>
            <a:r>
              <a:rPr lang="da-DK" sz="1800" dirty="0" smtClean="0"/>
              <a:t>på objekter fra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subklasser af en abstrakt klasse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de klasser, der implementerer et interface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F.eks. kan </a:t>
            </a:r>
            <a:r>
              <a:rPr lang="da-DK" sz="1800" b="1" dirty="0" err="1">
                <a:solidFill>
                  <a:srgbClr val="008000"/>
                </a:solidFill>
              </a:rPr>
              <a:t>reverse</a:t>
            </a:r>
            <a:r>
              <a:rPr lang="da-DK" sz="1800" dirty="0" smtClean="0"/>
              <a:t> og </a:t>
            </a:r>
            <a:r>
              <a:rPr lang="da-DK" sz="1800" b="1" dirty="0" err="1">
                <a:solidFill>
                  <a:srgbClr val="008000"/>
                </a:solidFill>
              </a:rPr>
              <a:t>shuffle</a:t>
            </a:r>
            <a:r>
              <a:rPr lang="da-DK" sz="1800" dirty="0" smtClean="0"/>
              <a:t> metoderne i Collections klassen bruges på alle objektsamlinger, der implementerer </a:t>
            </a:r>
            <a:r>
              <a:rPr lang="da-DK" sz="1800" b="1" dirty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> interfacet, mens</a:t>
            </a:r>
            <a:br>
              <a:rPr lang="da-DK" sz="1800" dirty="0" smtClean="0"/>
            </a:br>
            <a:r>
              <a:rPr lang="da-DK" sz="1800" b="1" smtClean="0">
                <a:solidFill>
                  <a:srgbClr val="008000"/>
                </a:solidFill>
              </a:rPr>
              <a:t>sort</a:t>
            </a:r>
            <a:r>
              <a:rPr lang="da-DK" sz="1800" smtClean="0"/>
              <a:t> metoden </a:t>
            </a:r>
            <a:r>
              <a:rPr lang="da-DK" sz="1800" dirty="0" smtClean="0"/>
              <a:t>endvidere kræver, at elementtypen i objektsamlingen implementerer </a:t>
            </a:r>
            <a:r>
              <a:rPr lang="da-DK" sz="1800" b="1" dirty="0">
                <a:solidFill>
                  <a:srgbClr val="008000"/>
                </a:solidFill>
              </a:rPr>
              <a:t>Comparable</a:t>
            </a:r>
            <a:r>
              <a:rPr lang="da-DK" sz="1800" dirty="0" smtClean="0"/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Hvad opnår vi?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923" y="3956078"/>
            <a:ext cx="791611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Nedarvning fra abstrakt eller konkret superklasse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både noget </a:t>
            </a:r>
            <a:r>
              <a:rPr lang="da-DK" sz="1800" b="1" kern="0" dirty="0" smtClean="0">
                <a:solidFill>
                  <a:srgbClr val="008000"/>
                </a:solidFill>
              </a:rPr>
              <a:t>implementation</a:t>
            </a:r>
            <a:r>
              <a:rPr lang="da-DK" sz="1800" kern="0" dirty="0" smtClean="0"/>
              <a:t> og en </a:t>
            </a:r>
            <a:r>
              <a:rPr lang="da-DK" sz="1800" b="1" kern="0" dirty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</a:t>
            </a:r>
            <a:r>
              <a:rPr lang="da-DK" sz="1800" kern="0" dirty="0" smtClean="0"/>
              <a:t>lassen bliver en subtype af superklassen, og dens objekter kan bruges alle de steder superklassens objekter kan bruges</a:t>
            </a:r>
          </a:p>
          <a:p>
            <a:pPr>
              <a:spcBef>
                <a:spcPts val="1000"/>
              </a:spcBef>
            </a:pPr>
            <a:r>
              <a:rPr lang="da-DK" sz="2000" kern="0" dirty="0" smtClean="0"/>
              <a:t>Implementation af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</a:t>
            </a:r>
            <a:r>
              <a:rPr lang="da-DK" sz="1800" b="1" kern="0" dirty="0">
                <a:solidFill>
                  <a:srgbClr val="008000"/>
                </a:solidFill>
              </a:rPr>
              <a:t>kun typen</a:t>
            </a:r>
            <a:r>
              <a:rPr lang="da-DK" sz="1800" kern="0" dirty="0" smtClean="0"/>
              <a:t> (der er jo ingen implementation at arve)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Klassen bliver en subtype af </a:t>
            </a:r>
            <a:r>
              <a:rPr lang="da-DK" sz="1800" kern="0" dirty="0" smtClean="0"/>
              <a:t>interfacet, </a:t>
            </a:r>
            <a:r>
              <a:rPr lang="da-DK" sz="1800" kern="0" dirty="0"/>
              <a:t>og dens objekter kan bruges alle de </a:t>
            </a:r>
            <a:r>
              <a:rPr lang="da-DK" sz="1800" kern="0" dirty="0" smtClean="0"/>
              <a:t>steder, hvor der kræves et objekt af interface typen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6542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1060" y="2132856"/>
            <a:ext cx="4335636" cy="2981856"/>
            <a:chOff x="4161060" y="2132856"/>
            <a:chExt cx="4335636" cy="2981856"/>
          </a:xfrm>
        </p:grpSpPr>
        <p:pic>
          <p:nvPicPr>
            <p:cNvPr id="5" name="Picture 4" descr="fig10-4-colou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060" y="2132856"/>
              <a:ext cx="4335636" cy="298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770217" y="2663256"/>
              <a:ext cx="724496" cy="16307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6660232" y="2657714"/>
              <a:ext cx="576064" cy="1686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7452457" y="3525008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724127" y="4383990"/>
              <a:ext cx="576065" cy="1658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473730" y="4386761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08112"/>
            <a:ext cx="8640192" cy="170080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/>
              <a:t>Hvorfor har Java både abstrakte klasser og interfaces?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 abstrakt klasse kan indeholde </a:t>
            </a:r>
            <a:r>
              <a:rPr lang="da-DK" sz="1800" dirty="0" smtClean="0"/>
              <a:t>implementation </a:t>
            </a:r>
            <a:r>
              <a:rPr lang="da-DK" sz="1800" dirty="0"/>
              <a:t>(og feltvariabler) ‒ det kan et interface ikke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</a:t>
            </a:r>
            <a:r>
              <a:rPr lang="da-DK" sz="1800" dirty="0"/>
              <a:t>klasse kan </a:t>
            </a:r>
            <a:r>
              <a:rPr lang="da-DK" sz="1800" dirty="0" smtClean="0"/>
              <a:t>implementere </a:t>
            </a:r>
            <a:r>
              <a:rPr lang="da-DK" sz="1800" dirty="0"/>
              <a:t>flere interfaces ‒</a:t>
            </a:r>
            <a:r>
              <a:rPr lang="da-DK" sz="1800" dirty="0" smtClean="0"/>
              <a:t> men kun være </a:t>
            </a:r>
            <a:r>
              <a:rPr lang="da-DK" sz="1800" dirty="0"/>
              <a:t>(direkte) subklasse af én anden 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 klasse eller interface?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2772309"/>
            <a:ext cx="3888432" cy="202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Multipel </a:t>
            </a:r>
            <a:r>
              <a:rPr lang="da-DK" sz="2000" kern="0" dirty="0" err="1" smtClean="0"/>
              <a:t>nedarvning</a:t>
            </a:r>
            <a:endParaRPr lang="da-DK" sz="2000" kern="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tre </a:t>
            </a:r>
            <a:r>
              <a:rPr lang="da-DK" sz="1800" b="1" dirty="0" smtClean="0">
                <a:solidFill>
                  <a:srgbClr val="FF0000"/>
                </a:solidFill>
              </a:rPr>
              <a:t>røde</a:t>
            </a:r>
            <a:r>
              <a:rPr lang="da-DK" sz="1800" dirty="0" smtClean="0"/>
              <a:t> klasser nedarver fra </a:t>
            </a:r>
            <a:r>
              <a:rPr lang="da-DK" sz="1800" b="1" dirty="0" smtClean="0">
                <a:solidFill>
                  <a:srgbClr val="008000"/>
                </a:solidFill>
              </a:rPr>
              <a:t>begge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00FF"/>
                </a:solidFill>
              </a:rPr>
              <a:t>blå </a:t>
            </a:r>
            <a:r>
              <a:rPr lang="da-DK" sz="1800" dirty="0"/>
              <a:t>klasser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Dette kan kun lade sig </a:t>
            </a:r>
            <a:r>
              <a:rPr lang="da-DK" sz="1800" dirty="0" smtClean="0"/>
              <a:t>gøre, hvis </a:t>
            </a:r>
            <a:r>
              <a:rPr lang="da-DK" sz="1800" b="1" dirty="0" smtClean="0">
                <a:solidFill>
                  <a:srgbClr val="008000"/>
                </a:solidFill>
              </a:rPr>
              <a:t>mindst en</a:t>
            </a:r>
            <a:r>
              <a:rPr lang="da-DK" sz="1800" dirty="0" smtClean="0"/>
              <a:t> af de </a:t>
            </a:r>
            <a:r>
              <a:rPr lang="da-DK" sz="1800" b="1" dirty="0" smtClean="0">
                <a:solidFill>
                  <a:srgbClr val="0000FF"/>
                </a:solidFill>
              </a:rPr>
              <a:t>blå</a:t>
            </a:r>
            <a:r>
              <a:rPr lang="da-DK" sz="1800" dirty="0" smtClean="0"/>
              <a:t> er et </a:t>
            </a:r>
            <a:r>
              <a:rPr lang="da-DK" sz="1800" dirty="0"/>
              <a:t>interface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2" y="5013176"/>
            <a:ext cx="8496176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Hvor meget er implementeret?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Almindel</a:t>
            </a:r>
            <a:r>
              <a:rPr lang="da-DK" sz="1800" kern="0" dirty="0"/>
              <a:t>ig konkret kla</a:t>
            </a:r>
            <a:r>
              <a:rPr lang="da-DK" sz="1800" kern="0" dirty="0" smtClean="0"/>
              <a:t>sse: </a:t>
            </a:r>
            <a:r>
              <a:rPr lang="da-DK" sz="1800" b="1" kern="0" dirty="0" smtClean="0">
                <a:solidFill>
                  <a:srgbClr val="008000"/>
                </a:solidFill>
              </a:rPr>
              <a:t>alt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er implementeret (100%)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Interface: </a:t>
            </a:r>
            <a:r>
              <a:rPr lang="da-DK" sz="1800" b="1" kern="0" dirty="0" smtClean="0">
                <a:solidFill>
                  <a:srgbClr val="008000"/>
                </a:solidFill>
              </a:rPr>
              <a:t>ingen</a:t>
            </a:r>
            <a:r>
              <a:rPr lang="da-DK" sz="1800" kern="0" dirty="0" smtClean="0"/>
              <a:t> implementation (0%)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Abstrakt klasse: </a:t>
            </a:r>
            <a:r>
              <a:rPr lang="da-DK" sz="1800" b="1" kern="0" dirty="0" smtClean="0">
                <a:solidFill>
                  <a:srgbClr val="008000"/>
                </a:solidFill>
              </a:rPr>
              <a:t>delvis</a:t>
            </a:r>
            <a:r>
              <a:rPr lang="da-DK" sz="1800" kern="0" dirty="0" smtClean="0"/>
              <a:t> implementation (0-100%)</a:t>
            </a:r>
          </a:p>
        </p:txBody>
      </p:sp>
    </p:spTree>
    <p:extLst>
      <p:ext uri="{BB962C8B-B14F-4D97-AF65-F5344CB8AC3E}">
        <p14:creationId xmlns:p14="http://schemas.microsoft.com/office/powerpoint/2010/main" val="35669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9803</TotalTime>
  <Words>5692</Words>
  <Application>Microsoft Office PowerPoint</Application>
  <PresentationFormat>On-screen Show (4:3)</PresentationFormat>
  <Paragraphs>752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Collection frameworket (udsnit)</vt:lpstr>
      <vt:lpstr>Brug af Collection og Comparable</vt:lpstr>
      <vt:lpstr>● Funktionelle interfaces</vt:lpstr>
      <vt:lpstr>Metoder i Stream interfacet</vt:lpstr>
      <vt:lpstr>Funktionel sortering</vt:lpstr>
      <vt:lpstr>Billedredigering</vt:lpstr>
      <vt:lpstr>Billedredigering (fortsat)</vt:lpstr>
      <vt:lpstr>● Wildcards og typebegrænsninger</vt:lpstr>
      <vt:lpstr>Eksempler fra ArrayList&lt;E&gt; klassen</vt:lpstr>
      <vt:lpstr>Eksempler fra Collections</vt:lpstr>
      <vt:lpstr>Eksempler fra Collections (fortsat)</vt:lpstr>
      <vt:lpstr>Eksempler fra Collections (sort metoderne)</vt:lpstr>
      <vt:lpstr>Eksempel fra foxes and rabbits projektet</vt:lpstr>
      <vt:lpstr>Opsummering af wildcards og typebegrænsninger</vt:lpstr>
      <vt:lpstr>● Afleveringsopgave: Computerspil 2</vt:lpstr>
      <vt:lpstr>Generelt om testmetoder</vt:lpstr>
      <vt:lpstr>Brug af Test Fixture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tests og dokumentation</vt:lpstr>
      <vt:lpstr>Testserveren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915</cp:revision>
  <cp:lastPrinted>2018-10-30T12:43:05Z</cp:lastPrinted>
  <dcterms:created xsi:type="dcterms:W3CDTF">2009-09-02T10:07:09Z</dcterms:created>
  <dcterms:modified xsi:type="dcterms:W3CDTF">2024-04-24T09:15:24Z</dcterms:modified>
</cp:coreProperties>
</file>