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4" r:id="rId2"/>
    <p:sldId id="348" r:id="rId3"/>
    <p:sldId id="408" r:id="rId4"/>
    <p:sldId id="409" r:id="rId5"/>
    <p:sldId id="345" r:id="rId6"/>
    <p:sldId id="349" r:id="rId7"/>
    <p:sldId id="368" r:id="rId8"/>
    <p:sldId id="344" r:id="rId9"/>
    <p:sldId id="390" r:id="rId10"/>
    <p:sldId id="405" r:id="rId11"/>
    <p:sldId id="393" r:id="rId12"/>
    <p:sldId id="401" r:id="rId13"/>
    <p:sldId id="400" r:id="rId14"/>
    <p:sldId id="402" r:id="rId15"/>
    <p:sldId id="404" r:id="rId16"/>
    <p:sldId id="365" r:id="rId17"/>
    <p:sldId id="381" r:id="rId18"/>
    <p:sldId id="382" r:id="rId19"/>
    <p:sldId id="389" r:id="rId20"/>
    <p:sldId id="395" r:id="rId21"/>
    <p:sldId id="397" r:id="rId22"/>
    <p:sldId id="406" r:id="rId23"/>
    <p:sldId id="412" r:id="rId24"/>
    <p:sldId id="413" r:id="rId25"/>
    <p:sldId id="378" r:id="rId26"/>
    <p:sldId id="411" r:id="rId27"/>
    <p:sldId id="414" r:id="rId28"/>
    <p:sldId id="415" r:id="rId29"/>
    <p:sldId id="377" r:id="rId3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CC"/>
    <a:srgbClr val="CCECFF"/>
    <a:srgbClr val="CCFFCC"/>
    <a:srgbClr val="CD2626"/>
    <a:srgbClr val="FFFFCC"/>
    <a:srgbClr val="66CC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5" autoAdjust="0"/>
    <p:restoredTop sz="96730" autoAdjust="0"/>
  </p:normalViewPr>
  <p:slideViewPr>
    <p:cSldViewPr>
      <p:cViewPr varScale="1">
        <p:scale>
          <a:sx n="130" d="100"/>
          <a:sy n="130" d="100"/>
        </p:scale>
        <p:origin x="126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68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9492BF8-ABB9-44EB-B5E6-C6734DBA446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132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6"/>
            <a:ext cx="5207001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18C982-F656-4F96-BF21-B8653D3ED23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82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90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33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5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74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2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6703BBA-88A2-4474-BB43-4542BC6A637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4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3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7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EA407A-0F18-4BD8-9940-664057A6023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6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595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778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2542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89803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1924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07017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19651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3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81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E03F35B-125E-4F8A-8B1C-270DD11FC75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5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941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3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99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8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928" y="6395842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28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sz="3200" kern="0" dirty="0" smtClean="0">
                <a:ea typeface="ＭＳ Ｐゴシック" pitchFamily="34" charset="-128"/>
              </a:rPr>
              <a:t>Forelæsning Uge 3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46694"/>
            <a:ext cx="85226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600"/>
              </a:spcBef>
            </a:pPr>
            <a:r>
              <a:rPr lang="da-DK" altLang="da-DK" sz="2000" dirty="0" smtClean="0"/>
              <a:t>ArrayList klassen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Gør det let at lave en objektsamling (collection) med et variabelt</a:t>
            </a:r>
            <a:br>
              <a:rPr lang="da-DK" altLang="da-DK" sz="1800" dirty="0" smtClean="0"/>
            </a:br>
            <a:r>
              <a:rPr lang="da-DK" altLang="da-DK" sz="1800" dirty="0" smtClean="0"/>
              <a:t>antal elementer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spc="-30" dirty="0"/>
              <a:t>Der er mange andre </a:t>
            </a:r>
            <a:r>
              <a:rPr lang="da-DK" altLang="da-DK" sz="1800" spc="-30" dirty="0" smtClean="0"/>
              <a:t>slags objektsamlinger (se </a:t>
            </a:r>
            <a:r>
              <a:rPr lang="da-DK" altLang="da-DK" sz="1800" spc="-30" dirty="0"/>
              <a:t>Collection </a:t>
            </a:r>
            <a:r>
              <a:rPr lang="da-DK" altLang="da-DK" sz="1800" spc="-30" dirty="0" smtClean="0"/>
              <a:t>interfacet i </a:t>
            </a:r>
            <a:r>
              <a:rPr lang="da-DK" altLang="da-DK" sz="1800" spc="-30" dirty="0"/>
              <a:t>JavaDoc</a:t>
            </a:r>
            <a:r>
              <a:rPr lang="da-DK" altLang="da-DK" sz="1800" spc="-3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Javas for-</a:t>
            </a:r>
            <a:r>
              <a:rPr lang="da-DK" altLang="da-DK" sz="2000" dirty="0" err="1" smtClean="0"/>
              <a:t>each</a:t>
            </a:r>
            <a:r>
              <a:rPr lang="da-DK" altLang="da-DK" sz="2000" dirty="0" smtClean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Alternativ til for, while og</a:t>
            </a:r>
            <a:br>
              <a:rPr lang="da-DK" altLang="da-DK" sz="1800" dirty="0" smtClean="0"/>
            </a:br>
            <a:r>
              <a:rPr lang="da-DK" altLang="da-DK" sz="1800" dirty="0" smtClean="0"/>
              <a:t>do-while</a:t>
            </a:r>
            <a:r>
              <a:rPr lang="da-DK" altLang="da-DK" sz="1800" dirty="0"/>
              <a:t> </a:t>
            </a:r>
            <a:r>
              <a:rPr lang="da-DK" altLang="da-DK" sz="1800" dirty="0" smtClean="0"/>
              <a:t>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Velegnet </a:t>
            </a:r>
            <a:r>
              <a:rPr lang="da-DK" altLang="da-DK" sz="1800" dirty="0"/>
              <a:t>til </a:t>
            </a:r>
            <a:r>
              <a:rPr lang="da-DK" altLang="da-DK" sz="1800" dirty="0" smtClean="0"/>
              <a:t>gennemløb </a:t>
            </a:r>
            <a:r>
              <a:rPr lang="da-DK" altLang="da-DK" sz="1800" dirty="0"/>
              <a:t>af</a:t>
            </a:r>
            <a:br>
              <a:rPr lang="da-DK" altLang="da-DK" sz="1800" dirty="0"/>
            </a:br>
            <a:r>
              <a:rPr lang="da-DK" altLang="da-DK" sz="1800" dirty="0"/>
              <a:t>arraylister (</a:t>
            </a:r>
            <a:r>
              <a:rPr lang="da-DK" altLang="da-DK" sz="1800" dirty="0" smtClean="0"/>
              <a:t>og </a:t>
            </a:r>
            <a:r>
              <a:rPr lang="da-DK" altLang="da-DK" sz="1800" dirty="0"/>
              <a:t>andre collections</a:t>
            </a:r>
            <a:r>
              <a:rPr lang="da-DK" altLang="da-DK" sz="1800" dirty="0" smtClean="0"/>
              <a:t>)</a:t>
            </a:r>
            <a:endParaRPr lang="da-DK" altLang="da-DK" sz="1800" dirty="0"/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 API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Grænsefladen til</a:t>
            </a:r>
            <a:br>
              <a:rPr lang="da-DK" altLang="da-DK" sz="1800" dirty="0"/>
            </a:br>
            <a:r>
              <a:rPr lang="da-DK" altLang="da-DK" sz="1800" dirty="0"/>
              <a:t>Javas klassebibliotek</a:t>
            </a:r>
          </a:p>
          <a:p>
            <a:pPr marL="271463" lvl="0" indent="-271463">
              <a:spcBef>
                <a:spcPts val="1200"/>
              </a:spcBef>
            </a:pPr>
            <a:r>
              <a:rPr lang="da-DK" altLang="da-DK" sz="2000" dirty="0"/>
              <a:t>Afleveringsopgaver i uge 3</a:t>
            </a:r>
          </a:p>
        </p:txBody>
      </p:sp>
      <p:pic>
        <p:nvPicPr>
          <p:cNvPr id="1026" name="Picture 2" descr="\\ad.nfit.au.dk\NFDFS\Users\kjensen\Desktop\Skærmbillede 2015-09-07 12.56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3933057"/>
            <a:ext cx="4048481" cy="266429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8712" y="2636912"/>
            <a:ext cx="404848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8000"/>
                </a:solidFill>
              </a:rPr>
              <a:t>,</a:t>
            </a:r>
            <a:r>
              <a:rPr lang="da-DK" sz="1400" kern="0" dirty="0" smtClean="0">
                <a:solidFill>
                  <a:srgbClr val="0000FF"/>
                </a:solidFill>
              </a:rPr>
              <a:t>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opgaver, hvor I kan øve jer i Java programmering, hvis I har tid tilovers</a:t>
            </a:r>
          </a:p>
          <a:p>
            <a:pPr marL="179388" indent="-179388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under Uge 3 på Ugeoversigten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684" y="2285064"/>
            <a:ext cx="6286907" cy="308084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TestDriver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spc="-3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da-DK" altLang="da-DK" sz="16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&lt;Person&gt; list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33));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21));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(1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(3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(2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Runtime exceptions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42" y="1262972"/>
            <a:ext cx="3959671" cy="834315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Husk at indices begynder ved 0 og slutter ved </a:t>
            </a:r>
            <a:r>
              <a:rPr lang="da-DK" altLang="da-DK" sz="2000" dirty="0" err="1" smtClean="0">
                <a:ea typeface="ＭＳ Ｐゴシック" pitchFamily="34" charset="-128"/>
              </a:rPr>
              <a:t>size</a:t>
            </a:r>
            <a:r>
              <a:rPr lang="da-DK" altLang="da-DK" sz="2000" dirty="0" smtClean="0">
                <a:ea typeface="ＭＳ Ｐゴシック" pitchFamily="34" charset="-128"/>
              </a:rPr>
              <a:t>()-1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399" y="4513954"/>
            <a:ext cx="4612461" cy="24001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958714" y="4136188"/>
            <a:ext cx="200653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282694" y="2792548"/>
            <a:ext cx="175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Link til det sted, hvor fejlen opstod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63101" y="5569841"/>
            <a:ext cx="338981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Der er mange andre typer exceptions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NullPointerException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ArithmeticException</a:t>
            </a:r>
            <a:r>
              <a:rPr lang="da-DK" altLang="da-DK" sz="1400" b="1" dirty="0">
                <a:solidFill>
                  <a:srgbClr val="0000CC"/>
                </a:solidFill>
              </a:rPr>
              <a:t>: / by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zero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64080" y="5559944"/>
            <a:ext cx="3607077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 returnerer det element, som arraylisten har på det specificerede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96" y="-27384"/>
            <a:ext cx="4575004" cy="2812183"/>
            <a:chOff x="4283969" y="1259543"/>
            <a:chExt cx="4860032" cy="28121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-1" r="15372" b="2366"/>
            <a:stretch/>
          </p:blipFill>
          <p:spPr>
            <a:xfrm>
              <a:off x="4283969" y="1259543"/>
              <a:ext cx="4860032" cy="28121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283388" y="2949088"/>
              <a:ext cx="370549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15253" y="2236074"/>
              <a:ext cx="205086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6473882" y="2343150"/>
              <a:ext cx="277981" cy="37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785474" y="2187430"/>
              <a:ext cx="2358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Print af </a:t>
              </a: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index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 1 objektet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433810" y="2534392"/>
            <a:ext cx="162526" cy="2948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067034" y="4967783"/>
            <a:ext cx="354842" cy="6073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52044" y="4268614"/>
            <a:ext cx="767167" cy="7117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 – brug af ArrayList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203848" y="3212976"/>
            <a:ext cx="3981082" cy="1872209"/>
            <a:chOff x="1057373" y="4210421"/>
            <a:chExt cx="1765713" cy="1546553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057373" y="4210421"/>
              <a:ext cx="1765713" cy="37041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MusicOrganize</a:t>
              </a:r>
              <a:r>
                <a:rPr lang="da-DK" altLang="da-DK" sz="1600" dirty="0"/>
                <a:t>r</a:t>
              </a:r>
              <a:r>
                <a:rPr lang="da-DK" altLang="da-DK" sz="1600" dirty="0" smtClean="0"/>
                <a:t> </a:t>
              </a:r>
              <a:endParaRPr lang="da-DK" altLang="da-DK" sz="1600" dirty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057373" y="4576962"/>
              <a:ext cx="1765713" cy="11800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lIns="162000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getNumberOfTracks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da-DK" altLang="da-DK" sz="1600" b="0" dirty="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052513"/>
            <a:ext cx="8496175" cy="20884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vil lave en klasse som kan holde styr på vores musiknumre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Klassen minder lidt om musikafspilleren fra BlueJ bogens kapitel 4, men den gør nogle lidt andre ting (kartotek over musik – ingen aktiv afspilning)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 første version repræsenteres hvert musiknummer ved hjælp af en tekststreng (</a:t>
            </a:r>
            <a:r>
              <a:rPr lang="da-DK" altLang="da-DK" sz="1800" kern="0" dirty="0" err="1" smtClean="0">
                <a:ea typeface="ＭＳ Ｐゴシック" pitchFamily="34" charset="-128"/>
              </a:rPr>
              <a:t>String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Senere skal vi indføre en Track klasse til at repræsentere musiknumre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771194" y="3897884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04452" y="3704958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Tilføj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768262" y="4200872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201520" y="4007946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Fjern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768177" y="4833212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179269" y="4354117"/>
            <a:ext cx="15841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Antal numre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63445" y="4522606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940133" y="4649488"/>
            <a:ext cx="18170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nummer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Oprettelse af arrayliste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54477" y="1182923"/>
            <a:ext cx="5533947" cy="474591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to hold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number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of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An ArrayList for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storing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ArrayList&lt;String&gt;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Creates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MusicOrganizer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Methods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omitted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34255" y="1283378"/>
            <a:ext cx="3401890" cy="2590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20663" y="2907323"/>
            <a:ext cx="4078907" cy="286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43940" y="4380764"/>
            <a:ext cx="3435730" cy="244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23728" y="1188122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23728" y="29146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3728" y="4540988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19189" y="5695687"/>
            <a:ext cx="2304256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IMERCO reglen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69592" y="1340768"/>
            <a:ext cx="23986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</a:t>
            </a:r>
            <a:br>
              <a:rPr lang="da-DK" altLang="da-DK" sz="1800" b="1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ArrayList klassen</a:t>
            </a:r>
            <a:endParaRPr lang="da-DK" altLang="da-DK" sz="1800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76489" y="4681418"/>
            <a:ext cx="2692896" cy="112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542925" lvl="1" indent="-457200">
              <a:buAutoNum type="arabicPeriod" startAt="3"/>
            </a:pPr>
            <a:r>
              <a:rPr lang="da-DK" altLang="da-DK" sz="1800" kern="0" dirty="0" smtClean="0">
                <a:ea typeface="ＭＳ Ｐゴシック" pitchFamily="34" charset="-128"/>
              </a:rPr>
              <a:t>Initialisere</a:t>
            </a:r>
            <a:r>
              <a:rPr lang="da-DK" altLang="da-DK" sz="1800" kern="0" dirty="0">
                <a:ea typeface="ＭＳ Ｐゴシック" pitchFamily="34" charset="-128"/>
              </a:rPr>
              <a:t/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feltvariablen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69592" y="3062239"/>
            <a:ext cx="2790240" cy="10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/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en feltvariabel af type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0929" y="2411593"/>
            <a:ext cx="2563519" cy="25909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Tilføjelse og fjernelse af musiknumre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2" y="1124744"/>
            <a:ext cx="472390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Adds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added.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addTrack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(String track)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tracks.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add(track);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6837" y="2415314"/>
            <a:ext cx="1278830" cy="192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835696" y="2628054"/>
            <a:ext cx="0" cy="368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331640" y="2929787"/>
            <a:ext cx="597596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1434" y="3573016"/>
            <a:ext cx="6599766" cy="21852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Removes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removed.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removeTrack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&lt;= index 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remove(index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21394" y="5136109"/>
            <a:ext cx="1627715" cy="256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267744" y="5393050"/>
            <a:ext cx="0" cy="4467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1198467" y="4841839"/>
            <a:ext cx="4305022" cy="2472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09408" y="4622450"/>
            <a:ext cx="1184952" cy="216024"/>
            <a:chOff x="5454178" y="4993553"/>
            <a:chExt cx="1184952" cy="216024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4993553"/>
              <a:ext cx="341958" cy="2160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780895" y="4993553"/>
              <a:ext cx="8582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026695" y="4389648"/>
            <a:ext cx="295232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remove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metoden, tester vi,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69850" y="1532468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dem,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16033" y="5504449"/>
            <a:ext cx="3918938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Hvad bør vi gøre hvis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ulovligt?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gør vi ingenting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ville være pænere, at rapportere en fejl </a:t>
            </a:r>
            <a:r>
              <a:rPr lang="da-DK" altLang="da-DK" sz="1400" b="1" dirty="0">
                <a:solidFill>
                  <a:srgbClr val="0000FF"/>
                </a:solidFill>
              </a:rPr>
              <a:t>via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fejlmeddelelse </a:t>
            </a:r>
            <a:r>
              <a:rPr lang="da-DK" altLang="da-DK" sz="1400" b="1" dirty="0">
                <a:solidFill>
                  <a:srgbClr val="0000FF"/>
                </a:solidFill>
              </a:rPr>
              <a:t>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terminalen (eller </a:t>
            </a:r>
            <a:r>
              <a:rPr lang="da-DK" altLang="da-DK" sz="1400" b="1" dirty="0">
                <a:solidFill>
                  <a:srgbClr val="0000FF"/>
                </a:solidFill>
              </a:rPr>
              <a:t>ved at rejs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 en exception)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0655" y="5794774"/>
            <a:ext cx="453937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70" dirty="0" smtClean="0">
                <a:solidFill>
                  <a:srgbClr val="FF0000"/>
                </a:solidFill>
              </a:rPr>
              <a:t>Elementet på det angivne </a:t>
            </a:r>
            <a:r>
              <a:rPr lang="da-DK" altLang="da-DK" sz="1400" b="1" spc="-70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spc="-70" dirty="0" smtClean="0">
                <a:solidFill>
                  <a:srgbClr val="FF0000"/>
                </a:solidFill>
              </a:rPr>
              <a:t> fjernes fra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Efterfølgende elementer forskydes et ”hak” mod venstre (til foregående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9" grpId="0" animBg="1"/>
      <p:bldP spid="31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Antal numre og udskrivning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1" y="1106892"/>
            <a:ext cx="632603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Returns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return   Number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getNumberOfTracks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size();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6023" y="2389579"/>
            <a:ext cx="752145" cy="217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915816" y="2617996"/>
            <a:ext cx="0" cy="4245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21246" y="2978500"/>
            <a:ext cx="405784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størrelsen af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212" y="3627172"/>
            <a:ext cx="7406156" cy="2234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Prints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printed.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printTrack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&lt;= index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(tracks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get(index));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2218" y="5197716"/>
            <a:ext cx="1266840" cy="242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499992" y="5405567"/>
            <a:ext cx="0" cy="5629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347864" y="5907089"/>
            <a:ext cx="439248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elementet på det angivne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18013" y="4875133"/>
            <a:ext cx="430225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34521" y="4655484"/>
            <a:ext cx="967499" cy="237146"/>
            <a:chOff x="5454178" y="5013577"/>
            <a:chExt cx="967499" cy="237146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5013577"/>
              <a:ext cx="365153" cy="237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819331" y="5013577"/>
              <a:ext cx="6023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36319" y="4412455"/>
            <a:ext cx="2776782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tester vi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 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18961" y="5198983"/>
            <a:ext cx="2265845" cy="25793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081893" y="5456911"/>
            <a:ext cx="7159" cy="5116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81290" y="5929535"/>
            <a:ext cx="1032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Udskrift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37880" y="2198862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/>
      <p:bldP spid="29" grpId="0" animBg="1"/>
      <p:bldP spid="31" grpId="0" animBg="1"/>
      <p:bldP spid="18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260350"/>
            <a:ext cx="8711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Javas </a:t>
            </a:r>
            <a:r>
              <a:rPr lang="da-DK" altLang="da-DK" sz="3200" dirty="0" smtClean="0">
                <a:ea typeface="ＭＳ Ｐゴシック" pitchFamily="34" charset="-128"/>
              </a:rPr>
              <a:t>for-</a:t>
            </a:r>
            <a:r>
              <a:rPr lang="da-DK" altLang="da-DK" sz="3200" dirty="0" err="1" smtClean="0">
                <a:ea typeface="ＭＳ Ｐゴシック" pitchFamily="34" charset="-128"/>
              </a:rPr>
              <a:t>each</a:t>
            </a:r>
            <a:r>
              <a:rPr lang="da-DK" altLang="da-DK" sz="3200" dirty="0">
                <a:ea typeface="ＭＳ Ｐゴシック" pitchFamily="34" charset="-128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løkke </a:t>
            </a:r>
            <a:r>
              <a:rPr lang="da-DK" altLang="da-DK" sz="3200" dirty="0">
                <a:ea typeface="ＭＳ Ｐゴシック" pitchFamily="34" charset="-128"/>
              </a:rPr>
              <a:t>(udvidet </a:t>
            </a:r>
            <a:r>
              <a:rPr lang="da-DK" altLang="da-DK" sz="3200" dirty="0" smtClean="0">
                <a:ea typeface="ＭＳ Ｐゴシック" pitchFamily="34" charset="-128"/>
              </a:rPr>
              <a:t>for løkke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4770" y="3342728"/>
            <a:ext cx="4279575" cy="10341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9568" y="1052736"/>
            <a:ext cx="84131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Bruges til at gennemløbe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alle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elementer i en Arrayliste og gøre "et eller andet" ved dem</a:t>
            </a:r>
          </a:p>
          <a:p>
            <a:pPr marL="342900" lvl="1" indent="-342900" eaLnBrk="1" hangingPunct="1">
              <a:spcBef>
                <a:spcPts val="6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Kan bruges på alle collections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9512" y="2721584"/>
            <a:ext cx="1728547" cy="1034916"/>
            <a:chOff x="531314" y="4473987"/>
            <a:chExt cx="1728547" cy="103491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73620" y="5235020"/>
              <a:ext cx="486241" cy="273883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31314" y="4473987"/>
              <a:ext cx="151216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err="1" smtClean="0">
                  <a:solidFill>
                    <a:srgbClr val="008000"/>
                  </a:solidFill>
                </a:rPr>
                <a:t>Keyword</a:t>
              </a:r>
              <a:r>
                <a:rPr lang="da-DK" altLang="da-DK" sz="1400" b="1" dirty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smtClean="0">
                  <a:solidFill>
                    <a:srgbClr val="008000"/>
                  </a:solidFill>
                </a:rPr>
                <a:t>(reserveret ord)</a:t>
              </a:r>
              <a:endParaRPr lang="da-DK" altLang="da-DK" sz="1400" b="1" dirty="0">
                <a:solidFill>
                  <a:srgbClr val="008000"/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871700" y="4923300"/>
              <a:ext cx="108012" cy="3071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1682125" y="3884531"/>
            <a:ext cx="3602307" cy="25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034611" y="4110609"/>
            <a:ext cx="3767" cy="50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94810" y="4591456"/>
            <a:ext cx="3868193" cy="6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 sætninger der skal gentages, dvs. udføres på alle elementer i arraylisten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69413" y="2383973"/>
            <a:ext cx="2520280" cy="1382383"/>
            <a:chOff x="2586619" y="4140105"/>
            <a:chExt cx="2520280" cy="138238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3428" y="5248605"/>
              <a:ext cx="1755022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6428" y="4762803"/>
              <a:ext cx="2900" cy="4287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86619" y="4140105"/>
              <a:ext cx="2520280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Erklæring af lokal variabel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(af den type, som arraylisten indeholder)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0851" y="2474812"/>
            <a:ext cx="3724525" cy="1291544"/>
            <a:chOff x="5205832" y="4220445"/>
            <a:chExt cx="3724525" cy="129154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205832" y="5238106"/>
              <a:ext cx="894697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103926" y="4700576"/>
              <a:ext cx="292199" cy="5534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60927" y="4220445"/>
              <a:ext cx="266943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Reference til den arrayliste, der skal gennemløbes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954146" y="3342728"/>
            <a:ext cx="2940480" cy="26161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Den lokale variabel sættes (efter tur) til at pege på de enkelte objekter i arraylisten (startende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0 og sluttende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size()-1)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hvert objekt udføres de sætninger, der er indeholdt i kroppen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udskrives objekterne på terminalen ved hjælp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65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Find </a:t>
            </a:r>
            <a:r>
              <a:rPr lang="da-DK" altLang="da-DK" sz="3200" dirty="0" smtClean="0">
                <a:ea typeface="ＭＳ Ｐゴシック" pitchFamily="34" charset="-128"/>
              </a:rPr>
              <a:t>gennemsnitsalder i 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1152453"/>
            <a:ext cx="5184576" cy="327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* Returns the average age of the</a:t>
            </a:r>
            <a:b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* persons 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the address book.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averageAge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= 0;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+=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person.getAge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01090" y="3622170"/>
            <a:ext cx="4021" cy="10514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690225" y="3384270"/>
            <a:ext cx="419253" cy="247136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81310" y="4673600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Angiver at værdien af udtrykket på højresiden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(personens alder) lægges </a:t>
            </a:r>
            <a:r>
              <a:rPr lang="da-DK" altLang="da-DK" sz="1600" b="1" dirty="0">
                <a:solidFill>
                  <a:srgbClr val="0000CC"/>
                </a:solidFill>
              </a:rPr>
              <a:t>til variablen på venstresiden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111282" y="2743200"/>
            <a:ext cx="2975482" cy="1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92079" y="2372786"/>
            <a:ext cx="350217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Den lokale variabel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sum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erklæres til at være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double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(for at undgå afrunding ved division)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74020" y="2648411"/>
            <a:ext cx="89469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87802" y="3043395"/>
            <a:ext cx="18493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09681" y="3047303"/>
            <a:ext cx="109518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732975" y="3345236"/>
            <a:ext cx="1441179" cy="5155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14702" y="3345236"/>
            <a:ext cx="3289745" cy="111569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en lokal variabel af type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Person </a:t>
            </a:r>
            <a:r>
              <a:rPr lang="da-DK" altLang="da-DK" sz="1600" b="1" dirty="0">
                <a:solidFill>
                  <a:srgbClr val="0000CC"/>
                </a:solidFill>
              </a:rPr>
              <a:t>(kontrolvariabel)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persons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den arrayliste som vi vil gennemløbe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81310" y="5661248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Sum er erklæret til at være en double for at undgå nedrunding til heltal, når vi dividerer med antallet af personer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Udskrift af arrayliste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71" y="2343783"/>
            <a:ext cx="7999636" cy="39397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Et vilkårligt objekt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</a:t>
            </a:r>
            <a:r>
              <a:rPr lang="da-DK" altLang="da-DK" sz="2000" dirty="0" smtClean="0">
                <a:ea typeface="ＭＳ Ｐゴシック" pitchFamily="34" charset="-128"/>
              </a:rPr>
              <a:t> kan udskrives ved hjælp af sætningen</a:t>
            </a:r>
          </a:p>
          <a:p>
            <a:pPr marL="0" indent="0" eaLnBrk="1" hangingPunct="1">
              <a:buNone/>
            </a:pPr>
            <a:endParaRPr lang="da-DK" altLang="da-DK" sz="200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308483" y="2792183"/>
            <a:ext cx="2975129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System.out.println(o);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0107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053061"/>
            <a:ext cx="85321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Alle klasser er subklasser af klassen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Object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Indeholder en metode som returnerer en tekstrepræsentation af det pågældende objekt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1881" y="1786853"/>
            <a:ext cx="29440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String toString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2" y="4906019"/>
            <a:ext cx="6797210" cy="18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051610" y="5644046"/>
            <a:ext cx="190121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3748" y="6096760"/>
            <a:ext cx="1393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Klassenavn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3242603" y="5917927"/>
            <a:ext cx="177269" cy="2507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466490" y="5908431"/>
            <a:ext cx="105509" cy="2461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75955" y="6093296"/>
            <a:ext cx="2880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ID-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nr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(hexa-decimal værdi)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7675594" y="5769664"/>
            <a:ext cx="420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095650" y="5471244"/>
            <a:ext cx="1080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Ingen linjeskift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0110" y="3223686"/>
            <a:ext cx="8062330" cy="6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2" indent="-342900" eaLnBrk="1" hangingPunct="1">
              <a:spcBef>
                <a:spcPts val="0"/>
              </a:spcBef>
            </a:pP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println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 kalder automatisk </a:t>
            </a: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toString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</a:t>
            </a:r>
            <a:b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(medmindre argumentet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o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allerede er af typen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34381" y="2778321"/>
            <a:ext cx="4328498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sz="1800" spc="-100" dirty="0" err="1" smtClean="0">
                <a:solidFill>
                  <a:schemeClr val="tx1"/>
                </a:solidFill>
                <a:latin typeface="Courier New" pitchFamily="49" charset="0"/>
              </a:rPr>
              <a:t>o.toString</a:t>
            </a: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412904" y="2809285"/>
            <a:ext cx="261922" cy="28803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87064" y="4427820"/>
            <a:ext cx="374213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System.out.println(persons);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2956" y="4013415"/>
            <a:ext cx="8439523" cy="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Arraylisten persons kan udskrives ved hjælp af sætningen</a:t>
            </a:r>
          </a:p>
        </p:txBody>
      </p:sp>
    </p:spTree>
    <p:extLst>
      <p:ext uri="{BB962C8B-B14F-4D97-AF65-F5344CB8AC3E}">
        <p14:creationId xmlns:p14="http://schemas.microsoft.com/office/powerpoint/2010/main" val="3724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Pænere udskrift af arrayliste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2799" y="4005064"/>
            <a:ext cx="4892931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persons)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469" y="1052736"/>
            <a:ext cx="8654117" cy="7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Person klassen defineres en toString metoden, der returnere noget meningsfyldt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(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stedet for klassenavn og hexa-decimalt ID-</a:t>
            </a:r>
            <a:r>
              <a:rPr lang="da-DK" altLang="da-DK" b="1" spc="-5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nr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Den nye toString metode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overskriver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(erstatter) 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toString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Object klassen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52799" y="2176719"/>
            <a:ext cx="5904656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name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age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years"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14" y="4725144"/>
            <a:ext cx="36270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00" y="3225169"/>
            <a:ext cx="8014532" cy="63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Ved hjælp af en for-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each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løkke udskrives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hvert Person objekt på en separat linje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 rot="21165640">
            <a:off x="1437566" y="5496326"/>
            <a:ext cx="170732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15150" y="2523232"/>
            <a:ext cx="2606436" cy="1610988"/>
            <a:chOff x="5083522" y="3304619"/>
            <a:chExt cx="2606436" cy="1610988"/>
          </a:xfrm>
        </p:grpSpPr>
        <p:grpSp>
          <p:nvGrpSpPr>
            <p:cNvPr id="4" name="Group 3"/>
            <p:cNvGrpSpPr/>
            <p:nvPr/>
          </p:nvGrpSpPr>
          <p:grpSpPr>
            <a:xfrm>
              <a:off x="5083522" y="3304619"/>
              <a:ext cx="2606436" cy="1610988"/>
              <a:chOff x="5083522" y="3304619"/>
              <a:chExt cx="2606436" cy="16109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38" b="55263"/>
              <a:stretch/>
            </p:blipFill>
            <p:spPr bwMode="auto">
              <a:xfrm>
                <a:off x="5083522" y="3304619"/>
                <a:ext cx="2606436" cy="90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5220072" y="4221088"/>
                <a:ext cx="2407279" cy="6945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24" r="28185"/>
            <a:stretch/>
          </p:blipFill>
          <p:spPr bwMode="auto">
            <a:xfrm>
              <a:off x="5083522" y="4201419"/>
              <a:ext cx="2604753" cy="6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220072" y="4201419"/>
              <a:ext cx="1633771" cy="1979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7" y="2852936"/>
            <a:ext cx="1539260" cy="15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/>
              <a:t>Java API (</a:t>
            </a:r>
            <a:r>
              <a:rPr lang="da-DK" altLang="da-DK" sz="3200" dirty="0" err="1" smtClean="0"/>
              <a:t>Java's</a:t>
            </a:r>
            <a:r>
              <a:rPr lang="da-DK" altLang="da-DK" sz="3200" dirty="0" smtClean="0"/>
              <a:t> </a:t>
            </a:r>
            <a:r>
              <a:rPr lang="da-DK" altLang="da-DK" sz="3200" dirty="0"/>
              <a:t>klassebibliotek</a:t>
            </a:r>
            <a:r>
              <a:rPr lang="da-DK" altLang="da-DK" sz="3200" dirty="0" smtClean="0"/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004" y="1196752"/>
            <a:ext cx="8460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Hvis vi vil have mere info om ArrayList klassen, kan vi konsultere Java API'en som beskriver grænsefladen til Java's klassebibliotek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Oversigt over alle klasser (og interfaces) i Java Library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= Application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Programming Interface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  <a:hlinkClick r:id="rId4"/>
              </a:rPr>
              <a:t>Link</a:t>
            </a:r>
            <a:endParaRPr lang="da-DK" altLang="da-DK" sz="1800" dirty="0" smtClean="0">
              <a:solidFill>
                <a:srgbClr val="000066"/>
              </a:solidFill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6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9712" y="2852936"/>
            <a:ext cx="6803917" cy="2232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softwaregrænseflade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der tillader et stykke software at interagere med andet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software.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typisk eksempel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er at applikationer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"taler" med styresystemet for at åbne en fil, hvorefter styresystemet på programmets vegne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indlæser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filen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en harddisk eller lignende.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 en nøddeskal kan et API betegnes som en måde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tilbyde tjenester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herunder data, fra et system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til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andet system.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2063797" y="5455489"/>
            <a:ext cx="175439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1923" y="5467030"/>
            <a:ext cx="4931706" cy="623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Math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og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String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java.lang</a:t>
            </a:r>
            <a:endParaRPr lang="da-DK" altLang="da-DK" sz="1600" b="1" dirty="0" smtClean="0">
              <a:solidFill>
                <a:srgbClr val="0000CC"/>
              </a:solidFill>
            </a:endParaRP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ArrayList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og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Random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java.util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Collections – Samlinger af objekter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Objektreferencer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et objekt skal der bruges en objekt-reference (en 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I Raflebæger 1 og 2 bruger vi to feltvariabler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d1</a:t>
            </a:r>
            <a:r>
              <a:rPr lang="da-DK" altLang="da-DK" sz="1800" spc="-40" dirty="0" smtClean="0">
                <a:ea typeface="ＭＳ Ｐゴシック" pitchFamily="34" charset="-128"/>
              </a:rPr>
              <a:t> og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d2</a:t>
            </a:r>
            <a:r>
              <a:rPr lang="da-DK" altLang="da-DK" sz="1800" spc="-40" dirty="0" smtClean="0">
                <a:ea typeface="ＭＳ Ｐゴシック" pitchFamily="34" charset="-128"/>
              </a:rPr>
              <a:t> til at ”holde fast” i hvert sit </a:t>
            </a:r>
            <a:r>
              <a:rPr lang="da-DK" altLang="da-DK" sz="1800" b="1" spc="-40" dirty="0" smtClean="0">
                <a:ea typeface="ＭＳ Ｐゴシック" pitchFamily="34" charset="-128"/>
              </a:rPr>
              <a:t>Die</a:t>
            </a:r>
            <a:r>
              <a:rPr lang="da-DK" altLang="da-DK" sz="1800" spc="-40" dirty="0" smtClean="0">
                <a:ea typeface="ＭＳ Ｐゴシック" pitchFamily="34" charset="-128"/>
              </a:rPr>
              <a:t> objekt.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Hvis man har 10 terninger i raflebægeret, skal man have 10 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1000 objekter skal der bruges 1000 objekt-referencer</a:t>
            </a:r>
            <a:endParaRPr lang="da-DK" altLang="da-DK" sz="1100" spc="-4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En særlig slags objekter, der kan opbevare (referencer til)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Klassen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 kan bruges til at skabe en liste (ordnet sekvens) af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 objekt kan f.eks. have referencer til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Die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heltal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vi erklærer en arrayliste, specificerer vi, hvilken slags objekter, den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skal kunne indeholde (pege på)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charset="-128"/>
              </a:rPr>
              <a:t>Afleveringsop</a:t>
            </a:r>
            <a:r>
              <a:rPr lang="da-DK" altLang="da-DK" sz="3000" dirty="0">
                <a:ea typeface="ＭＳ Ｐゴシック" charset="-128"/>
              </a:rPr>
              <a:t>gave</a:t>
            </a:r>
            <a:r>
              <a:rPr lang="da-DK" altLang="da-DK" sz="3000" noProof="0" dirty="0" smtClean="0">
                <a:ea typeface="ＭＳ Ｐゴシック" charset="-128"/>
              </a:rPr>
              <a:t>: Raflebæger</a:t>
            </a:r>
            <a:r>
              <a:rPr lang="da-DK" altLang="da-DK" sz="3000" spc="-100" noProof="0" dirty="0" smtClean="0">
                <a:ea typeface="ＭＳ Ｐゴシック" charset="-128"/>
              </a:rPr>
              <a:t> 3 (</a:t>
            </a:r>
            <a:r>
              <a:rPr lang="da-DK" altLang="da-DK" sz="3000" spc="-100" noProof="0" dirty="0" err="1" smtClean="0">
                <a:ea typeface="ＭＳ Ｐゴシック" charset="-128"/>
              </a:rPr>
              <a:t>DieCup</a:t>
            </a:r>
            <a:r>
              <a:rPr lang="da-DK" altLang="da-DK" sz="3000" spc="-100" noProof="0" dirty="0" smtClean="0">
                <a:ea typeface="ＭＳ Ｐゴシック" charset="-128"/>
              </a:rPr>
              <a:t>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24167" cy="1806476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I skal endnu en gang arbejde videre med jeres raflebæger</a:t>
            </a:r>
          </a:p>
          <a:p>
            <a:pPr>
              <a:spcBef>
                <a:spcPts val="800"/>
              </a:spcBef>
              <a:defRPr/>
            </a:pPr>
            <a:r>
              <a:rPr lang="da-DK" sz="2000" dirty="0" smtClean="0"/>
              <a:t>I skal først lave et raflebæger, som kan indeholde et vilkårligt (positivt) antal terninger (som alle har 6 sider)</a:t>
            </a:r>
          </a:p>
          <a:p>
            <a:pPr lvl="1">
              <a:spcBef>
                <a:spcPts val="800"/>
              </a:spcBef>
              <a:defRPr/>
            </a:pPr>
            <a:r>
              <a:rPr lang="da-DK" sz="1800" dirty="0">
                <a:cs typeface="+mn-cs"/>
              </a:rPr>
              <a:t>I skal "huske" terningerne ved hjælp af en feltvariabel, der er en arrayliste (som jo kan indeholde et vilkårligt antal objekter)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5294932"/>
            <a:ext cx="5937683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n terninger</a:t>
            </a:r>
          </a:p>
          <a:p>
            <a:pPr>
              <a:lnSpc>
                <a:spcPct val="80000"/>
              </a:lnSpc>
            </a:pPr>
            <a:r>
              <a:rPr lang="da-DK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n){…}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9101" y="2996952"/>
            <a:ext cx="4931297" cy="1430325"/>
            <a:chOff x="1279394" y="2858772"/>
            <a:chExt cx="4931297" cy="1430325"/>
          </a:xfrm>
        </p:grpSpPr>
        <p:cxnSp>
          <p:nvCxnSpPr>
            <p:cNvPr id="23" name="Straight Connector 25"/>
            <p:cNvCxnSpPr>
              <a:cxnSpLocks noChangeShapeType="1"/>
            </p:cNvCxnSpPr>
            <p:nvPr/>
          </p:nvCxnSpPr>
          <p:spPr bwMode="auto">
            <a:xfrm flipV="1">
              <a:off x="3235170" y="3743390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279394" y="2858772"/>
              <a:ext cx="2356502" cy="1430325"/>
              <a:chOff x="343290" y="1973094"/>
              <a:chExt cx="2356502" cy="14303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43290" y="1973094"/>
                <a:ext cx="2356502" cy="143032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43291" y="1992399"/>
                <a:ext cx="2189292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err="1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43290" y="2360891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15298" y="2405143"/>
                <a:ext cx="2232248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ArrayList&lt;Die&gt;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dice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43290" y="2721123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9992" y="2924504"/>
              <a:ext cx="1710699" cy="1364593"/>
              <a:chOff x="904402" y="1973094"/>
              <a:chExt cx="1710699" cy="1364593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188767" y="3429000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12237" y="4653136"/>
            <a:ext cx="8343775" cy="5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kern="0" dirty="0" smtClean="0"/>
              <a:t>Derudover skal I ændre konstruktøren for DieCup klasen, så den får en parameter, der angiver antallet af terninger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8800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Raflebæger 3 (</a:t>
            </a:r>
            <a:r>
              <a:rPr lang="da-DK" altLang="da-DK" sz="3200" noProof="0" dirty="0" err="1" smtClean="0">
                <a:ea typeface="ＭＳ Ｐゴシック" charset="-128"/>
              </a:rPr>
              <a:t>DieCup</a:t>
            </a:r>
            <a:r>
              <a:rPr lang="da-DK" altLang="da-DK" sz="3200" noProof="0" dirty="0" smtClean="0">
                <a:ea typeface="ＭＳ Ｐゴシック" charset="-128"/>
              </a:rPr>
              <a:t> 3) – fortsat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96175" cy="2736744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Dernæst skal I lave et raflebæger, som kan indeholde et vilkårligt (positivt) antal terninger, som hver har et vilkårligt antal sider (≥ 2)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Bemærk at vi nu kan have et raflebæger, hvori vi har terninger med forskellige antal sider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For at håndtere dette, skal I ændre konstruktøren </a:t>
            </a:r>
            <a:r>
              <a:rPr lang="da-DK" sz="1800" dirty="0"/>
              <a:t>for DieCup </a:t>
            </a:r>
            <a:r>
              <a:rPr lang="da-DK" sz="1800" dirty="0" smtClean="0"/>
              <a:t>klassen</a:t>
            </a:r>
            <a:r>
              <a:rPr lang="da-DK" sz="1800" dirty="0"/>
              <a:t>, </a:t>
            </a:r>
            <a:r>
              <a:rPr lang="da-DK" sz="1800" dirty="0" smtClean="0"/>
              <a:t>så antallet </a:t>
            </a:r>
            <a:r>
              <a:rPr lang="da-DK" sz="1800" dirty="0"/>
              <a:t>af terninger </a:t>
            </a:r>
            <a:r>
              <a:rPr lang="da-DK" sz="1800" dirty="0" smtClean="0"/>
              <a:t>og antallet af deres sider kan specificeres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Dette kan gøres ved hjælp af en arrayliste af heltal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36054" y="3420476"/>
            <a:ext cx="7368394" cy="5931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de specificerede terninger</a:t>
            </a:r>
          </a:p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DieCup(ArrayList&lt;Integer&gt;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88224" y="3812442"/>
            <a:ext cx="1597433" cy="402291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[6,8,5,6]</a:t>
            </a:r>
            <a:endParaRPr lang="da-DK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</a:t>
            </a:r>
            <a:r>
              <a:rPr lang="da-DK" sz="1800" dirty="0" smtClean="0"/>
              <a:t>raflebægre af </a:t>
            </a:r>
            <a:r>
              <a:rPr lang="da-DK" sz="1800" smtClean="0"/>
              <a:t>ovenstående slags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924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1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1)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374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Vi vender tilbage til skildpadden fra en tidligere forelæsning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39552" y="4980806"/>
            <a:ext cx="8145516" cy="8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I skal lave metoder til at tegne en række forskellige figurer, bl.a. disse: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5518980"/>
            <a:ext cx="1043940" cy="99568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7316" y="5557445"/>
            <a:ext cx="1028700" cy="997585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5034580" y="5378152"/>
            <a:ext cx="1229360" cy="1219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 bwMode="auto">
          <a:xfrm>
            <a:off x="4860032" y="1556792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965490" y="1617821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68390" y="2395576"/>
            <a:ext cx="1936568" cy="1296144"/>
            <a:chOff x="6747810" y="2204864"/>
            <a:chExt cx="1936568" cy="1296144"/>
          </a:xfrm>
        </p:grpSpPr>
        <p:grpSp>
          <p:nvGrpSpPr>
            <p:cNvPr id="85" name="Group 84"/>
            <p:cNvGrpSpPr/>
            <p:nvPr/>
          </p:nvGrpSpPr>
          <p:grpSpPr>
            <a:xfrm>
              <a:off x="6747810" y="2204864"/>
              <a:ext cx="1936568" cy="1078365"/>
              <a:chOff x="6747810" y="2204864"/>
              <a:chExt cx="1936568" cy="1078365"/>
            </a:xfrm>
          </p:grpSpPr>
          <p:sp>
            <p:nvSpPr>
              <p:cNvPr id="87" name="Oval 2"/>
              <p:cNvSpPr>
                <a:spLocks noChangeArrowheads="1"/>
              </p:cNvSpPr>
              <p:nvPr/>
            </p:nvSpPr>
            <p:spPr bwMode="auto">
              <a:xfrm>
                <a:off x="7174038" y="2474455"/>
                <a:ext cx="804298" cy="75485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7576187" y="2420537"/>
                <a:ext cx="0" cy="8626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7116588" y="2851883"/>
                <a:ext cx="91919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7978336" y="2744046"/>
                <a:ext cx="706042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7403837" y="2204864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6747810" y="2739802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93" name="Rectangle 15"/>
          <p:cNvSpPr txBox="1">
            <a:spLocks noChangeArrowheads="1"/>
          </p:cNvSpPr>
          <p:nvPr/>
        </p:nvSpPr>
        <p:spPr bwMode="auto">
          <a:xfrm>
            <a:off x="5156675" y="3835736"/>
            <a:ext cx="1479377" cy="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  <a:r>
              <a:rPr lang="da-DK" altLang="da-DK" sz="1800" b="0" kern="0" smtClean="0">
                <a:solidFill>
                  <a:srgbClr val="000066"/>
                </a:solidFill>
                <a:ea typeface="ＭＳ Ｐゴシック" pitchFamily="34" charset="-128"/>
              </a:rPr>
              <a:t>: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524828" y="3881637"/>
            <a:ext cx="1905000" cy="304800"/>
            <a:chOff x="6804248" y="3690925"/>
            <a:chExt cx="1905000" cy="304800"/>
          </a:xfrm>
        </p:grpSpPr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0" name="Rectangle 15"/>
          <p:cNvSpPr txBox="1">
            <a:spLocks noChangeArrowheads="1"/>
          </p:cNvSpPr>
          <p:nvPr/>
        </p:nvSpPr>
        <p:spPr bwMode="auto">
          <a:xfrm>
            <a:off x="5208709" y="2395576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101" name="Rectangle 15"/>
          <p:cNvSpPr txBox="1">
            <a:spLocks noChangeArrowheads="1"/>
          </p:cNvSpPr>
          <p:nvPr/>
        </p:nvSpPr>
        <p:spPr bwMode="auto">
          <a:xfrm>
            <a:off x="5156675" y="4339792"/>
            <a:ext cx="3528393" cy="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02" name="Rectangle 15"/>
          <p:cNvSpPr txBox="1">
            <a:spLocks noChangeArrowheads="1"/>
          </p:cNvSpPr>
          <p:nvPr/>
        </p:nvSpPr>
        <p:spPr bwMode="auto">
          <a:xfrm>
            <a:off x="5192939" y="2035536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86677" y="1568216"/>
            <a:ext cx="3593710" cy="3289007"/>
            <a:chOff x="1338616" y="3695363"/>
            <a:chExt cx="2995219" cy="270172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1338616" y="3722927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312402" y="6120091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6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585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31" y="1178437"/>
            <a:ext cx="3772426" cy="5313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181786"/>
            <a:ext cx="1333686" cy="5330647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Brug af testserveren – uddrag af logfil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7333" y="1486510"/>
            <a:ext cx="6216382" cy="4859062"/>
            <a:chOff x="867333" y="1486510"/>
            <a:chExt cx="6216382" cy="4859062"/>
          </a:xfrm>
        </p:grpSpPr>
        <p:sp>
          <p:nvSpPr>
            <p:cNvPr id="7" name="Rectangle 6"/>
            <p:cNvSpPr/>
            <p:nvPr/>
          </p:nvSpPr>
          <p:spPr bwMode="auto">
            <a:xfrm>
              <a:off x="869493" y="2074975"/>
              <a:ext cx="6192688" cy="84005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68380" y="1486510"/>
              <a:ext cx="6192713" cy="59408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68413" y="2912802"/>
              <a:ext cx="6192688" cy="108234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67333" y="3991305"/>
              <a:ext cx="6193517" cy="57990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99592" y="5445224"/>
              <a:ext cx="6184123" cy="90034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85453" y="1549910"/>
            <a:ext cx="986426" cy="4544641"/>
            <a:chOff x="2185453" y="1549910"/>
            <a:chExt cx="986426" cy="4544641"/>
          </a:xfrm>
        </p:grpSpPr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2204228" y="1549910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4 kørsler på 10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185453" y="2217749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6 kørsler på 15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35776" y="321021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7 kørsler på 3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228595" y="4027687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4 kørsler på 2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235775" y="563288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6 kørsler på 12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27996" y="3342570"/>
            <a:ext cx="1224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36 kørsler på 3 1/2 time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4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Brug af testserveren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18136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giver ikke mening at lave masser af testkørsler inden for ganske få minutter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Man kan jo slet ikke nå at studere testrapporterne, før næste testkørsel sættes i gang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Endsige tænke sig om og finde ud af, hvad der er galt, og hvad der bør rettes inden næste testkørsel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arbejde på ovenstående måde opnår man kun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spilde sin egen tid (ved at vente på masser af testrapporter)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genere sine medstuderende, idet testserveren belastes helt unødvendigt, hvilket (for de mere komplekse afleveringsopgaver) kan give nedbrud og forøget ventetid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testkørsler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Indtil nu er der (i løbet af de første to uger) </a:t>
            </a:r>
            <a:r>
              <a:rPr lang="da-DK" sz="1800" smtClean="0"/>
              <a:t>lavet ca. </a:t>
            </a:r>
            <a:r>
              <a:rPr lang="da-DK" sz="1800" dirty="0" smtClean="0"/>
              <a:t>2.000 testkørsler, hvilket giver et gennemsnit på 10 per student (eller 20 per par)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Men testkørslerne er meget ujævnt fordelt – nogle studerende har allerede mere end 50 testkørsler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3736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331236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ArrayList (eksempel på en Collection type)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bruges til at realisere én-til-mange relationer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et variabelt (ubegrænset) antal elementer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  <a:endParaRPr lang="da-DK" altLang="da-DK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til </a:t>
            </a:r>
            <a:r>
              <a:rPr lang="da-DK" altLang="da-DK" sz="1800" dirty="0" smtClean="0"/>
              <a:t>for, while og do-while løkkerne</a:t>
            </a:r>
            <a:endParaRPr lang="da-DK" altLang="da-DK" sz="1800" dirty="0"/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Velgenet til gennemløb </a:t>
            </a:r>
            <a:r>
              <a:rPr lang="da-DK" altLang="da-DK" sz="1800" dirty="0" smtClean="0"/>
              <a:t>af arraylister </a:t>
            </a:r>
            <a:r>
              <a:rPr lang="da-DK" altLang="da-DK" sz="1800" dirty="0"/>
              <a:t>(og andre collections)</a:t>
            </a:r>
          </a:p>
          <a:p>
            <a:pPr marL="271463" indent="-271463">
              <a:spcBef>
                <a:spcPts val="1200"/>
              </a:spcBef>
            </a:pPr>
            <a:endParaRPr lang="da-DK" altLang="da-DK" sz="1800" dirty="0" smtClean="0"/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/>
              <a:t>Java API </a:t>
            </a:r>
            <a:r>
              <a:rPr lang="da-DK" altLang="da-DK" sz="2000" dirty="0" smtClean="0"/>
              <a:t>(grænsefladen til Javas klassebibliotek)</a:t>
            </a:r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Afleveringsopgaver </a:t>
            </a:r>
            <a:r>
              <a:rPr lang="da-DK" altLang="da-DK" sz="2000" dirty="0">
                <a:ea typeface="ＭＳ Ｐゴシック" pitchFamily="34" charset="-128"/>
              </a:rPr>
              <a:t>i uge </a:t>
            </a:r>
            <a:r>
              <a:rPr lang="da-DK" altLang="da-DK" sz="2000" dirty="0" smtClean="0">
                <a:ea typeface="ＭＳ Ｐゴシック" pitchFamily="34" charset="-128"/>
              </a:rPr>
              <a:t>3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96144" y="4238517"/>
            <a:ext cx="4860032" cy="3426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a-DK" alt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persons) 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kumimoji="0" lang="da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Hvor kan du få hjælp?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496855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På siden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https://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studerende.au.dk/styrkditstudieliv/hjaelp/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finder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du en oversigt over, hvor du som studerende har mulighed for at få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støtte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marL="728663" lvl="1" indent="-271463">
              <a:spcBef>
                <a:spcPts val="600"/>
              </a:spcBef>
              <a:buFontTx/>
              <a:buChar char="–"/>
              <a:tabLst>
                <a:tab pos="808038" algn="l"/>
              </a:tabLst>
            </a:pPr>
            <a:r>
              <a:rPr lang="da-DK" altLang="da-DK" sz="1800" dirty="0" smtClean="0"/>
              <a:t>Linket </a:t>
            </a:r>
            <a:r>
              <a:rPr lang="da-DK" altLang="da-DK" sz="1800" dirty="0"/>
              <a:t>kan også findes på </a:t>
            </a:r>
            <a:r>
              <a:rPr lang="da-DK" altLang="da-DK" sz="1800" dirty="0" smtClean="0"/>
              <a:t>kursets Brightspace </a:t>
            </a:r>
            <a:r>
              <a:rPr lang="da-DK" altLang="da-DK" sz="1800" dirty="0" smtClean="0"/>
              <a:t>side under</a:t>
            </a:r>
            <a:r>
              <a:rPr lang="da-DK" altLang="da-DK" sz="1800" dirty="0" smtClean="0"/>
              <a:t/>
            </a:r>
            <a:br>
              <a:rPr lang="da-DK" altLang="da-DK" sz="1800" dirty="0" smtClean="0"/>
            </a:br>
            <a:r>
              <a:rPr lang="da-DK" altLang="da-DK" sz="1800" dirty="0" smtClean="0"/>
              <a:t>”</a:t>
            </a:r>
            <a:r>
              <a:rPr lang="da-DK" sz="1800" dirty="0" smtClean="0"/>
              <a:t>Info </a:t>
            </a:r>
            <a:r>
              <a:rPr lang="da-DK" sz="1800" dirty="0"/>
              <a:t>om </a:t>
            </a:r>
            <a:r>
              <a:rPr lang="da-DK" sz="1800" dirty="0" smtClean="0"/>
              <a:t>kurset”</a:t>
            </a:r>
            <a:endParaRPr lang="da-DK" altLang="da-DK" sz="1800" dirty="0"/>
          </a:p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</a:rPr>
              <a:t>Eksempler på hvad du kan få hjælp til og hvornår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en psykisk lidelse, en opmærksomhedsforstyrrelse, et fysisk handicap eller læse-, skrive-, regnevanskeligheder, kan du få hjælp hos Specialpædagogisk Støtte. Skriv til sps@au.dk </a:t>
            </a:r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 smtClean="0"/>
              <a:t>Har </a:t>
            </a:r>
            <a:r>
              <a:rPr lang="da-DK" sz="1800" dirty="0"/>
              <a:t>du psykiske udfordringer, oplever du eksamensangst, ensomhed eller symptomer på stress, kan du få hjælp hos studenterrådgivningen. Ring på 70 26 75 00 alle hverdage mellem kl. 9 - </a:t>
            </a:r>
            <a:r>
              <a:rPr lang="da-DK" sz="1800" dirty="0" smtClean="0"/>
              <a:t>12 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brug for hjælp til at forbedre din generelle trivsel som studerende, kan du få hjælp hos studie-og trivselsvejlederne. Skriv til </a:t>
            </a:r>
            <a:r>
              <a:rPr lang="da-DK" sz="1800" dirty="0" smtClean="0"/>
              <a:t>Studievejledning.nat-tech@au.dk 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561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Programmeringspar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</a:t>
            </a:r>
            <a:r>
              <a:rPr lang="da-DK" altLang="da-DK" sz="1800" kern="0" dirty="0" smtClean="0"/>
              <a:t>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</a:t>
            </a:r>
            <a:r>
              <a:rPr lang="da-DK" altLang="da-DK" sz="1800" kern="0" dirty="0"/>
              <a:t>er jo nemt og bekvemt, men det får du ingen programmeringsrutine </a:t>
            </a:r>
            <a:r>
              <a:rPr lang="da-DK" altLang="da-DK" sz="1800" kern="0" dirty="0" smtClean="0"/>
              <a:t>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</a:t>
            </a:r>
            <a:r>
              <a:rPr lang="da-DK" altLang="da-DK" sz="1800" kern="0" dirty="0" smtClean="0"/>
              <a:t>å </a:t>
            </a:r>
            <a:r>
              <a:rPr lang="da-DK" altLang="da-DK" sz="1800" kern="0" dirty="0"/>
              <a:t>går det galt, når du i uge 5-7 skal til helt alene at løse </a:t>
            </a:r>
            <a:r>
              <a:rPr lang="da-DK" altLang="da-DK" sz="1800" kern="0" dirty="0" smtClean="0"/>
              <a:t>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</a:t>
            </a:r>
            <a:r>
              <a:rPr lang="da-DK" altLang="da-DK" sz="1800" kern="0" dirty="0" smtClean="0"/>
              <a:t>eg </a:t>
            </a:r>
            <a:r>
              <a:rPr lang="da-DK" altLang="da-DK" sz="1800" kern="0" dirty="0"/>
              <a:t>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</a:t>
            </a:r>
            <a:r>
              <a:rPr lang="da-DK" altLang="da-DK" sz="1800" kern="0" dirty="0" smtClean="0"/>
              <a:t>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lad være med </a:t>
            </a:r>
            <a:r>
              <a:rPr lang="da-DK" altLang="da-DK" sz="1800" kern="0" dirty="0" smtClean="0"/>
              <a:t>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par, der deler afleveringsopgaverne imellem sig, således at de laver 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gør, at man får det svært, når man kommer til køreprøvesættene og de lidt mere komplicerede </a:t>
            </a:r>
            <a:r>
              <a:rPr lang="da-DK" altLang="da-DK" sz="1800" kern="0" dirty="0" smtClean="0"/>
              <a:t>opgaver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7816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Programmeringspar (fortsat)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Har du mistet din makker eller er din makker inaktiv?</a:t>
            </a:r>
            <a:endParaRPr lang="da-DK" sz="20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Efter efterårsferien reviderer vi parrene – i den udstrækning, der er behov </a:t>
            </a:r>
            <a:r>
              <a:rPr lang="da-DK" altLang="da-DK" sz="1800" kern="0" smtClean="0"/>
              <a:t>for det</a:t>
            </a: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661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</a:t>
            </a:r>
            <a:r>
              <a:rPr lang="da-DK" altLang="da-DK" sz="3200" dirty="0" smtClean="0">
                <a:ea typeface="ＭＳ Ｐゴシック" pitchFamily="34" charset="-128"/>
              </a:rPr>
              <a:t>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4"/>
            <a:ext cx="4927628" cy="67422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Vi vil lave en adressebog, der kan indeholde et antal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2000" noProof="0" dirty="0" smtClean="0">
                <a:ea typeface="ＭＳ Ｐゴシック" pitchFamily="34" charset="-128"/>
              </a:rPr>
              <a:t> objekter</a:t>
            </a:r>
          </a:p>
        </p:txBody>
      </p: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flipV="1">
            <a:off x="4193479" y="2724530"/>
            <a:ext cx="1528497" cy="269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9"/>
          <p:cNvSpPr txBox="1">
            <a:spLocks noChangeArrowheads="1"/>
          </p:cNvSpPr>
          <p:nvPr/>
        </p:nvSpPr>
        <p:spPr bwMode="auto">
          <a:xfrm>
            <a:off x="5375832" y="2360658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5407955" y="2384834"/>
            <a:ext cx="272773" cy="306175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058" y="3550767"/>
            <a:ext cx="8661775" cy="139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Hvordan realiseres den én-til-mange relationen, som stjernen angiver?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Der skal kunne være 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ubegrænset</a:t>
            </a:r>
            <a:r>
              <a:rPr lang="da-DK" altLang="da-DK" sz="1800" kern="0" dirty="0">
                <a:ea typeface="ＭＳ Ｐゴシック" pitchFamily="34" charset="-128"/>
              </a:rPr>
              <a:t> antal personer i adressebogen</a:t>
            </a:r>
          </a:p>
          <a:p>
            <a:pPr lvl="1"/>
            <a:r>
              <a:rPr lang="da-DK" altLang="da-DK" sz="1800" kern="0" dirty="0" smtClean="0">
                <a:ea typeface="ＭＳ Ｐゴシック" pitchFamily="34" charset="-128"/>
              </a:rPr>
              <a:t>Vi ved ikke på forhånd, hvor mange, der bliver tilføjet</a:t>
            </a:r>
          </a:p>
          <a:p>
            <a:pPr lvl="1"/>
            <a:r>
              <a:rPr lang="da-DK" altLang="da-DK" sz="1800" kern="0" spc="-40" dirty="0" smtClean="0">
                <a:ea typeface="ＭＳ Ｐゴシック" pitchFamily="34" charset="-128"/>
              </a:rPr>
              <a:t>Hvordan kan feltvariablen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persons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have referencer til alle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objekterne?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7777" y="4970240"/>
            <a:ext cx="8285853" cy="14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Det kan vi gøre ved hjælp af 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arrayliste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Arraylister </a:t>
            </a:r>
            <a:r>
              <a:rPr lang="da-DK" altLang="da-DK" sz="1800" dirty="0" smtClean="0">
                <a:ea typeface="ＭＳ Ｐゴシック" pitchFamily="34" charset="-128"/>
              </a:rPr>
              <a:t>minder </a:t>
            </a:r>
            <a:r>
              <a:rPr lang="da-DK" altLang="da-DK" sz="1800" dirty="0">
                <a:ea typeface="ＭＳ Ｐゴシック" pitchFamily="34" charset="-128"/>
              </a:rPr>
              <a:t>på mange måder om arrays, som nogle af jer kender fra andre programmeringssprog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Syntaksen er anderledes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50" dirty="0">
                <a:ea typeface="ＭＳ Ｐゴシック" pitchFamily="34" charset="-128"/>
              </a:rPr>
              <a:t>Man behøver ikke at tænke på, hvor mange elementer der skal være i </a:t>
            </a:r>
            <a:r>
              <a:rPr lang="da-DK" altLang="da-DK" sz="1800" spc="-50" dirty="0" smtClean="0">
                <a:ea typeface="ＭＳ Ｐゴシック" pitchFamily="34" charset="-128"/>
              </a:rPr>
              <a:t>listen</a:t>
            </a:r>
            <a:endParaRPr lang="da-DK" altLang="da-DK" sz="1800" spc="-50" dirty="0">
              <a:ea typeface="ＭＳ Ｐゴシック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488" y="1451749"/>
            <a:ext cx="6951088" cy="1977250"/>
            <a:chOff x="904488" y="1384117"/>
            <a:chExt cx="6951088" cy="1977250"/>
          </a:xfrm>
        </p:grpSpPr>
        <p:grpSp>
          <p:nvGrpSpPr>
            <p:cNvPr id="8" name="Group 7"/>
            <p:cNvGrpSpPr/>
            <p:nvPr/>
          </p:nvGrpSpPr>
          <p:grpSpPr>
            <a:xfrm>
              <a:off x="904488" y="1384117"/>
              <a:ext cx="6951088" cy="1977250"/>
              <a:chOff x="1314862" y="2132856"/>
              <a:chExt cx="6951088" cy="1977250"/>
            </a:xfrm>
          </p:grpSpPr>
          <p:grpSp>
            <p:nvGrpSpPr>
              <p:cNvPr id="2" name="Group 10"/>
              <p:cNvGrpSpPr>
                <a:grpSpLocks/>
              </p:cNvGrpSpPr>
              <p:nvPr/>
            </p:nvGrpSpPr>
            <p:grpSpPr bwMode="auto">
              <a:xfrm>
                <a:off x="1314862" y="2132856"/>
                <a:ext cx="6951088" cy="1977250"/>
                <a:chOff x="1526856" y="3772461"/>
                <a:chExt cx="6951088" cy="2519641"/>
              </a:xfrm>
            </p:grpSpPr>
            <p:grpSp>
              <p:nvGrpSpPr>
                <p:cNvPr id="6156" name="Group 6"/>
                <p:cNvGrpSpPr>
                  <a:grpSpLocks/>
                </p:cNvGrpSpPr>
                <p:nvPr/>
              </p:nvGrpSpPr>
              <p:grpSpPr bwMode="auto">
                <a:xfrm>
                  <a:off x="1526856" y="4451976"/>
                  <a:ext cx="3276602" cy="1821415"/>
                  <a:chOff x="1411842" y="4584376"/>
                  <a:chExt cx="2457451" cy="2124986"/>
                </a:xfrm>
              </p:grpSpPr>
              <p:sp>
                <p:nvSpPr>
                  <p:cNvPr id="6160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3" y="4584376"/>
                    <a:ext cx="2457450" cy="44865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/>
                      <a:t>AddressBook</a:t>
                    </a:r>
                    <a:endParaRPr lang="da-DK" altLang="da-DK" sz="1400" dirty="0"/>
                  </a:p>
                </p:txBody>
              </p:sp>
              <p:sp>
                <p:nvSpPr>
                  <p:cNvPr id="6161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2" y="5043500"/>
                    <a:ext cx="2457450" cy="1665862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????? persons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void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addPerson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(Person p)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Person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removePerson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(...)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...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157" name="Group 7"/>
                <p:cNvGrpSpPr>
                  <a:grpSpLocks/>
                </p:cNvGrpSpPr>
                <p:nvPr/>
              </p:nvGrpSpPr>
              <p:grpSpPr bwMode="auto">
                <a:xfrm>
                  <a:off x="6344344" y="3772461"/>
                  <a:ext cx="2133600" cy="2519641"/>
                  <a:chOff x="1087954" y="3791603"/>
                  <a:chExt cx="2286000" cy="2939580"/>
                </a:xfrm>
              </p:grpSpPr>
              <p:sp>
                <p:nvSpPr>
                  <p:cNvPr id="61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3791603"/>
                    <a:ext cx="2286000" cy="42353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Person</a:t>
                    </a:r>
                  </a:p>
                </p:txBody>
              </p:sp>
              <p:sp>
                <p:nvSpPr>
                  <p:cNvPr id="615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4219822"/>
                    <a:ext cx="2286000" cy="251136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name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number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nt age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getName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getNumber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getAge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 bwMode="auto">
              <a:xfrm>
                <a:off x="6124600" y="3212976"/>
                <a:ext cx="213360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917122" y="2567031"/>
              <a:ext cx="3277373" cy="76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914379" y="2298584"/>
            <a:ext cx="2877445" cy="23423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ArrayList&lt;Person&gt; persons</a:t>
            </a: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adressebogen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35917" y="1819406"/>
            <a:ext cx="7447798" cy="41703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AddressBook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spc="-4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 ArrayList&lt;Person</a:t>
            </a:r>
            <a:r>
              <a:rPr lang="da-DK" altLang="da-DK" sz="1800" spc="-4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persons;</a:t>
            </a:r>
            <a:endParaRPr lang="da-DK" altLang="da-DK" sz="1800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AddressBook(...)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persons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(p);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removePerson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(...) 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531058" y="2281959"/>
            <a:ext cx="2346119" cy="193687"/>
            <a:chOff x="3833374" y="1300843"/>
            <a:chExt cx="2018602" cy="2040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833374" y="1300843"/>
              <a:ext cx="241148" cy="204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4067475" y="1305392"/>
              <a:ext cx="17845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19679" y="2135488"/>
            <a:ext cx="3072801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ArrayList typen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parametriseret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Det er Person objekter, som vi vil have i 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67507" y="2438401"/>
            <a:ext cx="2365415" cy="23496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1391" y="3141414"/>
            <a:ext cx="319460" cy="21992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flipV="1">
            <a:off x="4836653" y="3397268"/>
            <a:ext cx="1614659" cy="218392"/>
            <a:chOff x="3542733" y="1300843"/>
            <a:chExt cx="2650971" cy="19847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542733" y="1300843"/>
              <a:ext cx="531790" cy="1984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4074520" y="1309538"/>
              <a:ext cx="2119184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24842" y="3022672"/>
            <a:ext cx="3067638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spc="-50" dirty="0" smtClean="0">
                <a:solidFill>
                  <a:srgbClr val="0000CC"/>
                </a:solidFill>
              </a:rPr>
              <a:t>Arraylisten skabes i konstruktøren</a:t>
            </a:r>
          </a:p>
          <a:p>
            <a:pPr marL="179388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har allerede angivet typen af objekterne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97897" y="3140901"/>
            <a:ext cx="265032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51736" y="4249260"/>
            <a:ext cx="826165" cy="244929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1364" y="1883509"/>
            <a:ext cx="3730974" cy="24012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41391" y="1466688"/>
            <a:ext cx="1809922" cy="433553"/>
            <a:chOff x="3664038" y="1054213"/>
            <a:chExt cx="2322973" cy="433553"/>
          </a:xfrm>
        </p:grpSpPr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3664038" y="1054213"/>
              <a:ext cx="588094" cy="4335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 flipV="1">
              <a:off x="4252132" y="1054213"/>
              <a:ext cx="17348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25689" y="1213603"/>
            <a:ext cx="277038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For at bruge ArrayList klassen skal den importeres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24251" y="4199547"/>
            <a:ext cx="3103855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indsætter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et </a:t>
            </a:r>
            <a:r>
              <a:rPr lang="da-DK" altLang="da-DK" sz="1400" b="1" dirty="0">
                <a:solidFill>
                  <a:srgbClr val="0000CC"/>
                </a:solidFill>
              </a:rPr>
              <a:t>element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Elementet placeres sidst i 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flipV="1">
            <a:off x="3388147" y="4480212"/>
            <a:ext cx="936104" cy="227016"/>
            <a:chOff x="2994108" y="1300843"/>
            <a:chExt cx="3199596" cy="206310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2994108" y="1300843"/>
              <a:ext cx="1080414" cy="206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 flipV="1">
              <a:off x="4074522" y="1300843"/>
              <a:ext cx="2119182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6898" y="2432979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Feltvariabel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52349" y="2871982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Konstruktør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1185" y="3884534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68439" y="5076438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319644" y="5504099"/>
            <a:ext cx="5104836" cy="1005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implementerede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</a:p>
          <a:p>
            <a:pPr marL="176213" indent="-17621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På tilsvarende vis kan vi implementere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removePerson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 animBg="1"/>
      <p:bldP spid="25" grpId="0" animBg="1"/>
      <p:bldP spid="27" grpId="0" animBg="1"/>
      <p:bldP spid="29" grpId="0" animBg="1"/>
      <p:bldP spid="30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TestDriver klasse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68337" y="1268760"/>
            <a:ext cx="7176071" cy="37794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(...); </a:t>
            </a: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Person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person;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33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 </a:t>
            </a:r>
            <a:endParaRPr lang="da-DK" altLang="da-DK" sz="1800" spc="-3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21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314496" y="4368303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985576" y="4625130"/>
            <a:ext cx="11591" cy="8327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587848" y="5279503"/>
            <a:ext cx="3744416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05962" y="3123500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04742" y="3736757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31822" y="1886012"/>
            <a:ext cx="920506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27584" y="2276872"/>
            <a:ext cx="705893" cy="44203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Lokale variabler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63"/>
          <p:cNvSpPr>
            <a:spLocks noChangeArrowheads="1"/>
          </p:cNvSpPr>
          <p:nvPr/>
        </p:nvSpPr>
        <p:spPr bwMode="auto">
          <a:xfrm>
            <a:off x="4055368" y="1124744"/>
            <a:ext cx="2892896" cy="1430653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12700">
            <a:solidFill>
              <a:srgbClr val="000066"/>
            </a:solidFill>
            <a:round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for </a:t>
            </a:r>
            <a:r>
              <a:rPr lang="da-DK" altLang="da-DK" sz="3200" dirty="0" smtClean="0">
                <a:ea typeface="ＭＳ Ｐゴシック" pitchFamily="34" charset="-128"/>
              </a:rPr>
              <a:t>adressebogen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7185" y="1065908"/>
            <a:ext cx="3187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Feltvariabel i AddressBook klassen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err="1" smtClean="0">
                <a:solidFill>
                  <a:schemeClr val="tx1"/>
                </a:solidFill>
              </a:rPr>
              <a:t>persons:ArrayList</a:t>
            </a:r>
            <a:r>
              <a:rPr lang="da-DK" altLang="da-DK" sz="1400" dirty="0" smtClean="0">
                <a:solidFill>
                  <a:schemeClr val="tx1"/>
                </a:solidFill>
              </a:rPr>
              <a:t>&lt;Person&gt;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2681184" y="6288207"/>
            <a:ext cx="234631" cy="224438"/>
          </a:xfrm>
          <a:prstGeom prst="ellips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5928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4318794" y="1639401"/>
            <a:ext cx="360363" cy="761066"/>
            <a:chOff x="3310682" y="1639401"/>
            <a:chExt cx="360363" cy="761066"/>
          </a:xfrm>
        </p:grpSpPr>
        <p:sp>
          <p:nvSpPr>
            <p:cNvPr id="9221" name="Rectangle 18"/>
            <p:cNvSpPr>
              <a:spLocks noChangeArrowheads="1"/>
            </p:cNvSpPr>
            <p:nvPr/>
          </p:nvSpPr>
          <p:spPr bwMode="auto">
            <a:xfrm>
              <a:off x="3310682" y="2041692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4" name="Text Box 23"/>
            <p:cNvSpPr txBox="1">
              <a:spLocks noChangeArrowheads="1"/>
            </p:cNvSpPr>
            <p:nvPr/>
          </p:nvSpPr>
          <p:spPr bwMode="auto">
            <a:xfrm>
              <a:off x="3346619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0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9225" name="Oval 25"/>
            <p:cNvSpPr>
              <a:spLocks noChangeArrowheads="1"/>
            </p:cNvSpPr>
            <p:nvPr/>
          </p:nvSpPr>
          <p:spPr bwMode="auto">
            <a:xfrm>
              <a:off x="3382120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461596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0180" y="1593837"/>
            <a:ext cx="873360" cy="215900"/>
            <a:chOff x="1835696" y="1844948"/>
            <a:chExt cx="873360" cy="215900"/>
          </a:xfrm>
        </p:grpSpPr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835696" y="1844948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915172" y="192425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1985156" y="1967365"/>
              <a:ext cx="723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50652" y="1205529"/>
            <a:ext cx="2323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800" u="sng" dirty="0" err="1" smtClean="0">
                <a:solidFill>
                  <a:schemeClr val="bg1"/>
                </a:solidFill>
              </a:rPr>
              <a:t>ArrayList</a:t>
            </a:r>
            <a:r>
              <a:rPr lang="da-DK" altLang="da-DK" sz="1800" u="sng" dirty="0" smtClean="0">
                <a:solidFill>
                  <a:schemeClr val="bg1"/>
                </a:solidFill>
              </a:rPr>
              <a:t>&lt;Person&gt;</a:t>
            </a:r>
            <a:endParaRPr lang="da-DK" altLang="da-DK" sz="1800" u="sng" dirty="0">
              <a:solidFill>
                <a:schemeClr val="bg1"/>
              </a:solidFill>
            </a:endParaRP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69353" y="6353922"/>
            <a:ext cx="75565" cy="75565"/>
          </a:xfrm>
          <a:prstGeom prst="ellipse">
            <a:avLst/>
          </a:prstGeom>
          <a:solidFill>
            <a:srgbClr val="002060"/>
          </a:solidFill>
          <a:ln w="12700">
            <a:noFill/>
            <a:round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grpSp>
        <p:nvGrpSpPr>
          <p:cNvPr id="8" name="Group 7"/>
          <p:cNvGrpSpPr/>
          <p:nvPr/>
        </p:nvGrpSpPr>
        <p:grpSpPr>
          <a:xfrm>
            <a:off x="4678186" y="1637813"/>
            <a:ext cx="360363" cy="762189"/>
            <a:chOff x="3670074" y="1637813"/>
            <a:chExt cx="360363" cy="762189"/>
          </a:xfrm>
        </p:grpSpPr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3670074" y="2041227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3742482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818783" y="2187676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688219" y="1637813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1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4775" y="1639401"/>
            <a:ext cx="360363" cy="760102"/>
            <a:chOff x="4036663" y="1639401"/>
            <a:chExt cx="360363" cy="760102"/>
          </a:xfrm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036663" y="2040728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4102845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180733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056302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2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5625465" y="1629882"/>
            <a:ext cx="1241343" cy="40229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err="1" smtClean="0">
                <a:solidFill>
                  <a:schemeClr val="bg1"/>
                </a:solidFill>
              </a:rPr>
              <a:t>size</a:t>
            </a:r>
            <a:r>
              <a:rPr lang="da-DK" altLang="da-DK" sz="2000" b="0" dirty="0">
                <a:solidFill>
                  <a:schemeClr val="bg1"/>
                </a:solidFill>
              </a:rPr>
              <a:t>() = </a:t>
            </a:r>
            <a:r>
              <a:rPr lang="da-DK" altLang="da-DK" sz="2000" b="0" dirty="0" smtClean="0">
                <a:solidFill>
                  <a:schemeClr val="bg1"/>
                </a:solidFill>
              </a:rPr>
              <a:t>0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534928" y="1646979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1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6555826" y="1643612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2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6581358" y="1647948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3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552" y="2314758"/>
            <a:ext cx="3177480" cy="1564374"/>
            <a:chOff x="539552" y="2627405"/>
            <a:chExt cx="3177480" cy="1564374"/>
          </a:xfrm>
        </p:grpSpPr>
        <p:grpSp>
          <p:nvGrpSpPr>
            <p:cNvPr id="42" name="Group 41"/>
            <p:cNvGrpSpPr/>
            <p:nvPr/>
          </p:nvGrpSpPr>
          <p:grpSpPr>
            <a:xfrm>
              <a:off x="539552" y="2627405"/>
              <a:ext cx="1953344" cy="1564374"/>
              <a:chOff x="539552" y="2627405"/>
              <a:chExt cx="1953344" cy="15643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9552" y="2627405"/>
                <a:ext cx="1953344" cy="1564374"/>
                <a:chOff x="611560" y="2895187"/>
                <a:chExt cx="1953344" cy="1564374"/>
              </a:xfrm>
            </p:grpSpPr>
            <p:grpSp>
              <p:nvGrpSpPr>
                <p:cNvPr id="9233" name="Group 74"/>
                <p:cNvGrpSpPr>
                  <a:grpSpLocks/>
                </p:cNvGrpSpPr>
                <p:nvPr/>
              </p:nvGrpSpPr>
              <p:grpSpPr bwMode="auto">
                <a:xfrm>
                  <a:off x="611560" y="2895187"/>
                  <a:ext cx="1684784" cy="1564374"/>
                  <a:chOff x="5554216" y="3985650"/>
                  <a:chExt cx="1684784" cy="1564374"/>
                </a:xfrm>
              </p:grpSpPr>
              <p:sp>
                <p:nvSpPr>
                  <p:cNvPr id="925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4216" y="3985650"/>
                    <a:ext cx="1684784" cy="156437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53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6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6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sp>
                <p:nvSpPr>
                  <p:cNvPr id="92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 bwMode="auto">
                <a:xfrm flipV="1">
                  <a:off x="1953598" y="3461405"/>
                  <a:ext cx="611306" cy="111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auto">
                <a:xfrm>
                  <a:off x="1900066" y="3434822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73" name="Oval 8"/>
                <p:cNvSpPr>
                  <a:spLocks noChangeArrowheads="1"/>
                </p:cNvSpPr>
                <p:nvPr/>
              </p:nvSpPr>
              <p:spPr bwMode="auto">
                <a:xfrm>
                  <a:off x="1909591" y="37348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 flipV="1">
                  <a:off x="1953598" y="3766205"/>
                  <a:ext cx="611306" cy="18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890131" y="264568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492896" y="2761751"/>
              <a:ext cx="1224136" cy="510902"/>
              <a:chOff x="6660330" y="3431071"/>
              <a:chExt cx="1800200" cy="1039285"/>
            </a:xfrm>
          </p:grpSpPr>
          <p:sp>
            <p:nvSpPr>
              <p:cNvPr id="11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"Jeppe"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92896" y="3383759"/>
              <a:ext cx="1224136" cy="510902"/>
              <a:chOff x="6660330" y="3431071"/>
              <a:chExt cx="1800200" cy="1039285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"89425665"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89586" y="3701118"/>
            <a:ext cx="3142654" cy="1629491"/>
            <a:chOff x="3310682" y="3701118"/>
            <a:chExt cx="3142654" cy="1629491"/>
          </a:xfrm>
        </p:grpSpPr>
        <p:grpSp>
          <p:nvGrpSpPr>
            <p:cNvPr id="43" name="Group 42"/>
            <p:cNvGrpSpPr/>
            <p:nvPr/>
          </p:nvGrpSpPr>
          <p:grpSpPr>
            <a:xfrm>
              <a:off x="3310682" y="3701118"/>
              <a:ext cx="1918518" cy="1629491"/>
              <a:chOff x="3310682" y="3701118"/>
              <a:chExt cx="1918518" cy="16294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10682" y="3701118"/>
                <a:ext cx="1918518" cy="1629491"/>
                <a:chOff x="3382690" y="3752876"/>
                <a:chExt cx="1918518" cy="1629491"/>
              </a:xfrm>
            </p:grpSpPr>
            <p:grpSp>
              <p:nvGrpSpPr>
                <p:cNvPr id="9234" name="Group 88"/>
                <p:cNvGrpSpPr>
                  <a:grpSpLocks/>
                </p:cNvGrpSpPr>
                <p:nvPr/>
              </p:nvGrpSpPr>
              <p:grpSpPr bwMode="auto">
                <a:xfrm>
                  <a:off x="3382690" y="3752876"/>
                  <a:ext cx="1682750" cy="1629491"/>
                  <a:chOff x="5556250" y="3928939"/>
                  <a:chExt cx="1682750" cy="1629491"/>
                </a:xfrm>
              </p:grpSpPr>
              <p:sp>
                <p:nvSpPr>
                  <p:cNvPr id="924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6250" y="3928939"/>
                    <a:ext cx="1682750" cy="16294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4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5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51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924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80" name="Oval 8"/>
                <p:cNvSpPr>
                  <a:spLocks noChangeArrowheads="1"/>
                </p:cNvSpPr>
                <p:nvPr/>
              </p:nvSpPr>
              <p:spPr bwMode="auto">
                <a:xfrm>
                  <a:off x="4683953" y="434176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1" name="Oval 8"/>
                <p:cNvSpPr>
                  <a:spLocks noChangeArrowheads="1"/>
                </p:cNvSpPr>
                <p:nvPr/>
              </p:nvSpPr>
              <p:spPr bwMode="auto">
                <a:xfrm>
                  <a:off x="4676603" y="46492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 bwMode="auto">
                <a:xfrm flipV="1">
                  <a:off x="4708324" y="4680605"/>
                  <a:ext cx="592884" cy="6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 flipV="1">
                  <a:off x="4693866" y="4375805"/>
                  <a:ext cx="607342" cy="629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3674368" y="372580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29200" y="3872550"/>
              <a:ext cx="1224136" cy="510902"/>
              <a:chOff x="6660330" y="3431071"/>
              <a:chExt cx="1800200" cy="1039285"/>
            </a:xfrm>
          </p:grpSpPr>
          <p:sp>
            <p:nvSpPr>
              <p:cNvPr id="126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"Ole"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229200" y="4494558"/>
              <a:ext cx="1224136" cy="510902"/>
              <a:chOff x="6660330" y="3431071"/>
              <a:chExt cx="1800200" cy="1039285"/>
            </a:xfrm>
          </p:grpSpPr>
          <p:sp>
            <p:nvSpPr>
              <p:cNvPr id="130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1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"32789878"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84948" y="5085184"/>
            <a:ext cx="3251548" cy="1656184"/>
            <a:chOff x="5724128" y="5033426"/>
            <a:chExt cx="3251548" cy="1656184"/>
          </a:xfrm>
        </p:grpSpPr>
        <p:grpSp>
          <p:nvGrpSpPr>
            <p:cNvPr id="44" name="Group 43"/>
            <p:cNvGrpSpPr/>
            <p:nvPr/>
          </p:nvGrpSpPr>
          <p:grpSpPr>
            <a:xfrm>
              <a:off x="5724128" y="5033426"/>
              <a:ext cx="2009654" cy="1656184"/>
              <a:chOff x="5761782" y="5033426"/>
              <a:chExt cx="200965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61782" y="5033426"/>
                <a:ext cx="2009654" cy="1656184"/>
                <a:chOff x="5833790" y="5085184"/>
                <a:chExt cx="2009654" cy="1656184"/>
              </a:xfrm>
            </p:grpSpPr>
            <p:grpSp>
              <p:nvGrpSpPr>
                <p:cNvPr id="9232" name="Group 73"/>
                <p:cNvGrpSpPr>
                  <a:grpSpLocks/>
                </p:cNvGrpSpPr>
                <p:nvPr/>
              </p:nvGrpSpPr>
              <p:grpSpPr bwMode="auto">
                <a:xfrm>
                  <a:off x="5833790" y="5085184"/>
                  <a:ext cx="1746994" cy="1656184"/>
                  <a:chOff x="5492006" y="4266455"/>
                  <a:chExt cx="1746994" cy="1656184"/>
                </a:xfrm>
              </p:grpSpPr>
              <p:sp>
                <p:nvSpPr>
                  <p:cNvPr id="926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492006" y="4266455"/>
                    <a:ext cx="1746994" cy="165618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6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711170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5376332"/>
                    <a:ext cx="467042" cy="40229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none"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92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921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7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50969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79" name="Oval 8"/>
                <p:cNvSpPr>
                  <a:spLocks noChangeArrowheads="1"/>
                </p:cNvSpPr>
                <p:nvPr/>
              </p:nvSpPr>
              <p:spPr bwMode="auto">
                <a:xfrm>
                  <a:off x="7195966" y="5689824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7200728" y="5985098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V="1">
                  <a:off x="7226661" y="6011921"/>
                  <a:ext cx="616783" cy="5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V="1">
                  <a:off x="7241131" y="5709491"/>
                  <a:ext cx="596832" cy="1177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6125280" y="5034757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51540" y="5239510"/>
              <a:ext cx="1224136" cy="510902"/>
              <a:chOff x="6660330" y="3431071"/>
              <a:chExt cx="1800200" cy="1039285"/>
            </a:xfrm>
          </p:grpSpPr>
          <p:sp>
            <p:nvSpPr>
              <p:cNvPr id="13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"Linda"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751540" y="5861518"/>
              <a:ext cx="1224136" cy="510902"/>
              <a:chOff x="6660330" y="3431071"/>
              <a:chExt cx="1800200" cy="1039285"/>
            </a:xfrm>
          </p:grpSpPr>
          <p:sp>
            <p:nvSpPr>
              <p:cNvPr id="138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9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"90023234</a:t>
                </a:r>
                <a:r>
                  <a:rPr lang="en-US" altLang="da-DK" sz="1400" b="1" dirty="0" smtClean="0">
                    <a:solidFill>
                      <a:srgbClr val="00B050"/>
                    </a:solidFill>
                  </a:rPr>
                  <a:t>"</a:t>
                </a:r>
                <a:endParaRPr lang="en-US" altLang="da-DK" sz="1400" b="1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9228" name="AutoShape 52"/>
          <p:cNvCxnSpPr>
            <a:cxnSpLocks noChangeShapeType="1"/>
            <a:stCxn id="76" idx="4"/>
            <a:endCxn id="9254" idx="0"/>
          </p:cNvCxnSpPr>
          <p:nvPr/>
        </p:nvCxnSpPr>
        <p:spPr bwMode="auto">
          <a:xfrm rot="5400000">
            <a:off x="2921341" y="728608"/>
            <a:ext cx="46754" cy="3125547"/>
          </a:xfrm>
          <a:prstGeom prst="curvedConnector3">
            <a:avLst>
              <a:gd name="adj1" fmla="val -672402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8"/>
          <p:cNvCxnSpPr>
            <a:cxnSpLocks noChangeShapeType="1"/>
            <a:stCxn id="111" idx="4"/>
          </p:cNvCxnSpPr>
          <p:nvPr/>
        </p:nvCxnSpPr>
        <p:spPr bwMode="auto">
          <a:xfrm rot="5400000" flipH="1">
            <a:off x="1161501" y="4774606"/>
            <a:ext cx="2519762" cy="781981"/>
          </a:xfrm>
          <a:prstGeom prst="curvedConnector3">
            <a:avLst>
              <a:gd name="adj1" fmla="val 57529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58"/>
          <p:cNvCxnSpPr>
            <a:cxnSpLocks noChangeShapeType="1"/>
          </p:cNvCxnSpPr>
          <p:nvPr/>
        </p:nvCxnSpPr>
        <p:spPr bwMode="auto">
          <a:xfrm flipV="1">
            <a:off x="2807229" y="5342347"/>
            <a:ext cx="1868207" cy="1054414"/>
          </a:xfrm>
          <a:prstGeom prst="curvedConnector3">
            <a:avLst>
              <a:gd name="adj1" fmla="val 99676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53"/>
          <p:cNvCxnSpPr>
            <a:cxnSpLocks noChangeShapeType="1"/>
            <a:stCxn id="77" idx="4"/>
            <a:endCxn id="9241" idx="0"/>
          </p:cNvCxnSpPr>
          <p:nvPr/>
        </p:nvCxnSpPr>
        <p:spPr bwMode="auto">
          <a:xfrm rot="5400000">
            <a:off x="3928882" y="2765321"/>
            <a:ext cx="1437877" cy="43371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61"/>
          <p:cNvCxnSpPr>
            <a:cxnSpLocks noChangeShapeType="1"/>
            <a:stCxn id="78" idx="4"/>
          </p:cNvCxnSpPr>
          <p:nvPr/>
        </p:nvCxnSpPr>
        <p:spPr bwMode="auto">
          <a:xfrm rot="16200000" flipH="1">
            <a:off x="4801329" y="2693302"/>
            <a:ext cx="2816259" cy="1965661"/>
          </a:xfrm>
          <a:prstGeom prst="curvedConnector3">
            <a:avLst>
              <a:gd name="adj1" fmla="val 46618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581275" y="3905714"/>
            <a:ext cx="1679369" cy="2390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28938" y="5346357"/>
            <a:ext cx="1818880" cy="1087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686420" y="6284197"/>
            <a:ext cx="234631" cy="224438"/>
            <a:chOff x="2833584" y="6440607"/>
            <a:chExt cx="234631" cy="224438"/>
          </a:xfrm>
        </p:grpSpPr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2833584" y="6440607"/>
              <a:ext cx="234631" cy="2244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1" name="Oval 8"/>
            <p:cNvSpPr>
              <a:spLocks noChangeArrowheads="1"/>
            </p:cNvSpPr>
            <p:nvPr/>
          </p:nvSpPr>
          <p:spPr bwMode="auto">
            <a:xfrm>
              <a:off x="2921753" y="650632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237" name="AutoShape 58"/>
          <p:cNvCxnSpPr>
            <a:cxnSpLocks noChangeShapeType="1"/>
            <a:stCxn id="88" idx="6"/>
            <a:endCxn id="9267" idx="1"/>
          </p:cNvCxnSpPr>
          <p:nvPr/>
        </p:nvCxnSpPr>
        <p:spPr bwMode="auto">
          <a:xfrm flipV="1">
            <a:off x="2844918" y="5913276"/>
            <a:ext cx="2940030" cy="47842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 rot="21165640">
            <a:off x="7171731" y="4218010"/>
            <a:ext cx="1623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6416862" y="2084934"/>
            <a:ext cx="2605931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Bemærk at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index'erne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nummereres fra 0 til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size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()-1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39552" y="5538718"/>
            <a:ext cx="3629840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spc="-60" dirty="0" err="1" smtClean="0">
                <a:solidFill>
                  <a:schemeClr val="tx1"/>
                </a:solidFill>
                <a:latin typeface="Courier New" pitchFamily="49" charset="0"/>
              </a:rPr>
              <a:t>addressBook.addPerson</a:t>
            </a:r>
            <a:r>
              <a:rPr lang="da-DK" altLang="da-DK" sz="1600" spc="-6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spc="-6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837185" y="6006209"/>
            <a:ext cx="19691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rgbClr val="0000FF"/>
                </a:solidFill>
              </a:rPr>
              <a:t>Lokal</a:t>
            </a:r>
            <a:r>
              <a:rPr lang="en-US" altLang="da-DK" sz="1400" dirty="0" smtClean="0">
                <a:solidFill>
                  <a:srgbClr val="0000FF"/>
                </a:solidFill>
              </a:rPr>
              <a:t>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variabel</a:t>
            </a:r>
            <a:r>
              <a:rPr lang="en-US" altLang="da-DK" sz="1400" dirty="0" smtClean="0">
                <a:solidFill>
                  <a:srgbClr val="0000FF"/>
                </a:solidFill>
              </a:rPr>
              <a:t> i TestDriver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klassen</a:t>
            </a:r>
            <a:endParaRPr lang="en-US" altLang="da-DK" sz="1400" dirty="0" smtClean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chemeClr val="tx1"/>
                </a:solidFill>
              </a:rPr>
              <a:t>person:Person</a:t>
            </a:r>
            <a:endParaRPr lang="en-US" altLang="da-DK" sz="1400" dirty="0">
              <a:solidFill>
                <a:schemeClr val="tx1"/>
              </a:solidFill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6909" y="5084280"/>
            <a:ext cx="262788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ersons.add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Bent Arrow 1"/>
          <p:cNvSpPr/>
          <p:nvPr/>
        </p:nvSpPr>
        <p:spPr bwMode="auto">
          <a:xfrm flipH="1">
            <a:off x="3253781" y="5167182"/>
            <a:ext cx="279577" cy="311684"/>
          </a:xfrm>
          <a:prstGeom prst="ben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5941128" y="2693004"/>
            <a:ext cx="309016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Når man har lagt nogle elementer ind i en arrayliste, kan man få fat i dem ved hjælp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6977394" y="3533996"/>
            <a:ext cx="205389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persons.get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(i);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157326" y="4121637"/>
            <a:ext cx="2539854" cy="7771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>
            <a:off x="1423277" y="4898773"/>
            <a:ext cx="343859" cy="2645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5" name="Line 22"/>
          <p:cNvSpPr>
            <a:spLocks noChangeShapeType="1"/>
          </p:cNvSpPr>
          <p:nvPr/>
        </p:nvSpPr>
        <p:spPr bwMode="auto">
          <a:xfrm flipH="1" flipV="1">
            <a:off x="2872225" y="5868388"/>
            <a:ext cx="344974" cy="24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6" name="Text Box 21"/>
          <p:cNvSpPr txBox="1">
            <a:spLocks noChangeArrowheads="1"/>
          </p:cNvSpPr>
          <p:nvPr/>
        </p:nvSpPr>
        <p:spPr bwMode="auto">
          <a:xfrm>
            <a:off x="3159117" y="6083603"/>
            <a:ext cx="134803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 flipH="1">
            <a:off x="6931314" y="1544260"/>
            <a:ext cx="402206" cy="213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8" name="Text Box 21"/>
          <p:cNvSpPr txBox="1">
            <a:spLocks noChangeArrowheads="1"/>
          </p:cNvSpPr>
          <p:nvPr/>
        </p:nvSpPr>
        <p:spPr bwMode="auto">
          <a:xfrm>
            <a:off x="7322578" y="1000159"/>
            <a:ext cx="1348039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der returnerer antallet af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5" grpId="0" animBg="1"/>
      <p:bldP spid="10" grpId="0" animBg="1"/>
      <p:bldP spid="109" grpId="0" animBg="1"/>
      <p:bldP spid="122" grpId="0" animBg="1"/>
      <p:bldP spid="124" grpId="0" animBg="1"/>
      <p:bldP spid="123" grpId="0" animBg="1"/>
      <p:bldP spid="2" grpId="0" animBg="1"/>
      <p:bldP spid="141" grpId="0" animBg="1"/>
      <p:bldP spid="142" grpId="0" animBg="1"/>
      <p:bldP spid="144" grpId="0" animBg="1"/>
      <p:bldP spid="143" grpId="0" animBg="1"/>
      <p:bldP spid="145" grpId="0" animBg="1"/>
      <p:bldP spid="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Realisering af </a:t>
            </a:r>
            <a:r>
              <a:rPr lang="da-DK" altLang="da-DK" sz="3200" i="1" noProof="0" dirty="0" smtClean="0">
                <a:ea typeface="ＭＳ Ｐゴシック" pitchFamily="34" charset="-128"/>
              </a:rPr>
              <a:t>en-til-mange </a:t>
            </a:r>
            <a:r>
              <a:rPr lang="da-DK" altLang="da-DK" sz="3200" noProof="0" dirty="0" smtClean="0">
                <a:ea typeface="ＭＳ Ｐゴシック" pitchFamily="34" charset="-128"/>
              </a:rPr>
              <a:t>relation</a:t>
            </a:r>
            <a:r>
              <a:rPr lang="da-DK" altLang="da-DK" sz="3200" i="1" noProof="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–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488063" cy="87540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For at realisere en </a:t>
            </a:r>
            <a:r>
              <a:rPr lang="da-DK" altLang="da-DK" sz="2000" i="1" noProof="0" dirty="0" smtClean="0">
                <a:solidFill>
                  <a:srgbClr val="008000"/>
                </a:solidFill>
                <a:ea typeface="ＭＳ Ｐゴシック" pitchFamily="34" charset="-128"/>
              </a:rPr>
              <a:t>en-til-mange</a:t>
            </a:r>
            <a:r>
              <a:rPr lang="da-DK" altLang="da-DK" sz="2000" noProof="0" dirty="0" smtClean="0">
                <a:ea typeface="ＭＳ Ｐゴシック" pitchFamily="34" charset="-128"/>
              </a:rPr>
              <a:t> relation i koden skal man gøre 3 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3648" y="1805767"/>
            <a:ext cx="6408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 </a:t>
            </a:r>
            <a:r>
              <a:rPr lang="da-DK" altLang="da-DK" sz="1800" kern="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kern="0" dirty="0" smtClean="0">
                <a:ea typeface="ＭＳ Ｐゴシック" pitchFamily="34" charset="-128"/>
              </a:rPr>
              <a:t> klassen (fra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java.util</a:t>
            </a:r>
            <a:r>
              <a:rPr lang="da-DK" altLang="da-DK" sz="1800" kern="0" dirty="0" smtClean="0">
                <a:ea typeface="ＭＳ Ｐゴシック" pitchFamily="34" charset="-128"/>
              </a:rPr>
              <a:t> pakken)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7704" y="2217375"/>
            <a:ext cx="432048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3320988"/>
            <a:ext cx="540060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7704" y="4451107"/>
            <a:ext cx="4752528" cy="9166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persons 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03648" y="4043970"/>
            <a:ext cx="72728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3.  </a:t>
            </a:r>
            <a:r>
              <a:rPr lang="da-DK" altLang="da-DK" sz="1800" kern="0" dirty="0" smtClean="0">
                <a:ea typeface="ＭＳ Ｐゴシック" pitchFamily="34" charset="-128"/>
              </a:rPr>
              <a:t>Initialisere feltvariablen (gøres normalt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r>
              <a:rPr lang="da-DK" altLang="ja-JP" sz="1800" kern="0" dirty="0" smtClean="0">
                <a:ea typeface="ＭＳ Ｐゴシック" pitchFamily="34" charset="-128"/>
              </a:rPr>
              <a:t>)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03648" y="2880986"/>
            <a:ext cx="6408712" cy="5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> en feltvariabel af typen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417" y="1833987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97194" y="287042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075" y="40079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256129" y="5143352"/>
            <a:ext cx="9526" cy="5207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17374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6809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156056" y="5592142"/>
            <a:ext cx="27364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de runde parenteser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Kald af konstruktør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syntaksfejl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40152" y="5143352"/>
            <a:ext cx="0" cy="4851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30769" y="5599738"/>
            <a:ext cx="310139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Vi behøver ikke at gentage type parameteren til ArrayList</a:t>
            </a:r>
          </a:p>
        </p:txBody>
      </p:sp>
      <p:pic>
        <p:nvPicPr>
          <p:cNvPr id="1026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107504" y="5628186"/>
            <a:ext cx="2372379" cy="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/>
      <p:bldP spid="14" grpId="0"/>
      <p:bldP spid="12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19" grpId="0" animBg="1"/>
      <p:bldP spid="2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1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ArrayList er </a:t>
            </a:r>
            <a:r>
              <a:rPr lang="da-DK" altLang="da-DK" sz="3200" dirty="0" smtClean="0">
                <a:ea typeface="ＭＳ Ｐゴシック" pitchFamily="34" charset="-128"/>
              </a:rPr>
              <a:t>en </a:t>
            </a:r>
            <a:r>
              <a:rPr lang="da-DK" altLang="da-DK" sz="3200" dirty="0" err="1" smtClean="0">
                <a:ea typeface="ＭＳ Ｐゴシック" pitchFamily="34" charset="-128"/>
              </a:rPr>
              <a:t>parametriseret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type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6357" y="2368660"/>
            <a:ext cx="6265862" cy="38625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</a:t>
            </a:r>
            <a:endParaRPr lang="da-DK" altLang="da-DK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 int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contains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(Object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46842" y="6318095"/>
            <a:ext cx="761403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/>
              <a:t>Flere detaljer: se </a:t>
            </a:r>
            <a:r>
              <a:rPr lang="da-DK" altLang="da-DK" sz="2000" dirty="0"/>
              <a:t>JavaDoc</a:t>
            </a:r>
            <a:r>
              <a:rPr lang="da-DK" altLang="da-DK" sz="2000" dirty="0" smtClean="0"/>
              <a:t>... </a:t>
            </a:r>
            <a:r>
              <a:rPr lang="da-DK" altLang="da-DK" sz="2000" dirty="0" smtClean="0">
                <a:solidFill>
                  <a:srgbClr val="000066"/>
                </a:solidFill>
                <a:hlinkClick r:id="rId3"/>
              </a:rPr>
              <a:t>Link</a:t>
            </a:r>
            <a:endParaRPr lang="da-DK" altLang="da-DK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5933" y="2431871"/>
            <a:ext cx="22013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4855127" y="2163367"/>
            <a:ext cx="4905" cy="2520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80089" y="1844824"/>
            <a:ext cx="1820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Type parameter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8808" y="2435990"/>
            <a:ext cx="1474347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711076" y="2155450"/>
            <a:ext cx="4905" cy="2520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890813" y="1859175"/>
            <a:ext cx="1537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Klassenavn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42796" y="283267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314" y="1113433"/>
            <a:ext cx="7848102" cy="51536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Dokumentationen for ArrayList klassen fortæller, at der bl.a. </a:t>
            </a:r>
            <a:r>
              <a:rPr lang="da-DK" altLang="da-DK" sz="2000" dirty="0" smtClean="0">
                <a:ea typeface="ＭＳ Ｐゴシック" pitchFamily="34" charset="-128"/>
              </a:rPr>
              <a:t>er nedenstående metoder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24559" y="3127752"/>
            <a:ext cx="26436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2538" y="4482624"/>
            <a:ext cx="1208318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30823" y="2810533"/>
            <a:ext cx="1179902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22500" y="3889551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Returværdien for remove og add fortæller om arraylisten blev ændret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2500" y="2466032"/>
            <a:ext cx="2633975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Det element som vi tilføjer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add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eller slår op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skal være af den type som arraylisten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indeholder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24559" y="5180500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22500" y="4820628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To andre metoder til indsættelse og fjernelse af et element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95660" y="486311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Arrayliste med heltal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513"/>
            <a:ext cx="8496174" cy="3468687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Parameteren til ArrayList skal være 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betyder, at man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kan </a:t>
            </a:r>
            <a:r>
              <a:rPr lang="da-DK" altLang="da-DK" sz="1800" dirty="0">
                <a:ea typeface="ＭＳ Ｐゴシック" pitchFamily="34" charset="-128"/>
              </a:rPr>
              <a:t>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 smtClean="0">
                <a:ea typeface="ＭＳ Ｐゴシック" pitchFamily="34" charset="-128"/>
              </a:rPr>
              <a:t>int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skal man 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</a:t>
            </a:r>
            <a:r>
              <a:rPr lang="da-DK" altLang="da-DK" sz="1800" dirty="0" err="1" smtClean="0">
                <a:ea typeface="ＭＳ Ｐゴシック" pitchFamily="34" charset="-128"/>
              </a:rPr>
              <a:t>nteger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Integer er en objekt type med de "samme værdier" som den primitive type int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Integer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wrapper klasse</a:t>
            </a:r>
            <a:r>
              <a:rPr lang="da-DK" altLang="da-DK" sz="1800" dirty="0" smtClean="0">
                <a:ea typeface="ＭＳ Ｐゴシック" pitchFamily="34" charset="-128"/>
              </a:rPr>
              <a:t> for int (wrapper = indpakning)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værdier konverteres automatisk til int værdier (og omvendt), når der er behov for det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Eksempel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592" y="4595058"/>
            <a:ext cx="5616624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buFontTx/>
              <a:buNone/>
              <a:defRPr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rgbClr val="FF0000"/>
                </a:solidFill>
              </a:rPr>
              <a:t>int</a:t>
            </a:r>
            <a:r>
              <a:rPr lang="da-DK" altLang="da-DK" dirty="0">
                <a:solidFill>
                  <a:schemeClr val="tx1"/>
                </a:solidFill>
              </a:rPr>
              <a:t> i;</a:t>
            </a:r>
          </a:p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chemeClr val="tx1"/>
                </a:solidFill>
              </a:rPr>
              <a:t>ArrayList&lt;Integer&gt; </a:t>
            </a:r>
            <a:r>
              <a:rPr lang="da-DK" altLang="da-DK" dirty="0" smtClean="0">
                <a:solidFill>
                  <a:schemeClr val="tx1"/>
                </a:solidFill>
              </a:rPr>
              <a:t>list;</a:t>
            </a:r>
          </a:p>
          <a:p>
            <a:r>
              <a:rPr lang="da-DK" altLang="da-DK" dirty="0" smtClean="0">
                <a:solidFill>
                  <a:schemeClr val="tx1"/>
                </a:solidFill>
              </a:rPr>
              <a:t>...</a:t>
            </a:r>
          </a:p>
          <a:p>
            <a:r>
              <a:rPr lang="da-DK" altLang="da-DK" dirty="0" err="1">
                <a:solidFill>
                  <a:schemeClr val="tx1"/>
                </a:solidFill>
              </a:rPr>
              <a:t>l</a:t>
            </a:r>
            <a:r>
              <a:rPr lang="da-DK" altLang="da-DK" dirty="0" err="1" smtClean="0">
                <a:solidFill>
                  <a:schemeClr val="tx1"/>
                </a:solidFill>
              </a:rPr>
              <a:t>ist.add</a:t>
            </a:r>
            <a:r>
              <a:rPr lang="da-DK" altLang="da-DK" dirty="0" smtClean="0">
                <a:solidFill>
                  <a:schemeClr val="tx1"/>
                </a:solidFill>
              </a:rPr>
              <a:t>(i);     </a:t>
            </a:r>
            <a:r>
              <a:rPr lang="da-DK" altLang="da-DK" dirty="0" smtClean="0">
                <a:solidFill>
                  <a:srgbClr val="0000CC"/>
                </a:solidFill>
              </a:rPr>
              <a:t>// int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Integer</a:t>
            </a:r>
            <a:endParaRPr lang="da-DK" altLang="da-DK" dirty="0" smtClean="0">
              <a:solidFill>
                <a:srgbClr val="0000CC"/>
              </a:solidFill>
            </a:endParaRPr>
          </a:p>
          <a:p>
            <a:r>
              <a:rPr lang="da-DK" altLang="da-DK" dirty="0">
                <a:solidFill>
                  <a:schemeClr val="tx1"/>
                </a:solidFill>
              </a:rPr>
              <a:t>i</a:t>
            </a:r>
            <a:r>
              <a:rPr lang="da-DK" altLang="da-DK" dirty="0" smtClean="0">
                <a:solidFill>
                  <a:schemeClr val="tx1"/>
                </a:solidFill>
              </a:rPr>
              <a:t> = </a:t>
            </a:r>
            <a:r>
              <a:rPr lang="da-DK" altLang="da-DK" dirty="0" err="1" smtClean="0">
                <a:solidFill>
                  <a:schemeClr val="tx1"/>
                </a:solidFill>
              </a:rPr>
              <a:t>list.get</a:t>
            </a:r>
            <a:r>
              <a:rPr lang="da-DK" altLang="da-DK" dirty="0" smtClean="0">
                <a:solidFill>
                  <a:schemeClr val="tx1"/>
                </a:solidFill>
              </a:rPr>
              <a:t>(3); </a:t>
            </a:r>
            <a:r>
              <a:rPr lang="da-DK" altLang="da-DK" dirty="0" smtClean="0">
                <a:solidFill>
                  <a:srgbClr val="0000CC"/>
                </a:solidFill>
              </a:rPr>
              <a:t>// Integer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</a:t>
            </a:r>
            <a:endParaRPr lang="da-DK" altLang="da-DK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9645</TotalTime>
  <Words>3340</Words>
  <Application>Microsoft Office PowerPoint</Application>
  <PresentationFormat>On-screen Show (4:3)</PresentationFormat>
  <Paragraphs>535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Courier</vt:lpstr>
      <vt:lpstr>Courier New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Collections – Samlinger af objekter</vt:lpstr>
      <vt:lpstr>Klassediagram for adressebog</vt:lpstr>
      <vt:lpstr>Implementation af adressebogen</vt:lpstr>
      <vt:lpstr>Implementation af TestDriver klasse</vt:lpstr>
      <vt:lpstr>Objektdiagram for adressebogen</vt:lpstr>
      <vt:lpstr>Realisering af en-til-mange relation – Java</vt:lpstr>
      <vt:lpstr>ArrayList er en parametriseret type</vt:lpstr>
      <vt:lpstr>Arrayliste med heltal</vt:lpstr>
      <vt:lpstr>Runtime exceptions</vt:lpstr>
      <vt:lpstr>● MusicOrganizer – brug af ArrayList</vt:lpstr>
      <vt:lpstr>Oprettelse af arrayliste</vt:lpstr>
      <vt:lpstr>Tilføjelse og fjernelse af musiknumre</vt:lpstr>
      <vt:lpstr>Antal numre og udskrivning</vt:lpstr>
      <vt:lpstr>● Javas for-each løkke (udvidet for løkke)</vt:lpstr>
      <vt:lpstr>Find gennemsnitsalder i adressebog</vt:lpstr>
      <vt:lpstr>Udskrift af arrayliste</vt:lpstr>
      <vt:lpstr>Pænere udskrift af arrayliste</vt:lpstr>
      <vt:lpstr>● Java API (Java's klassebibliotek)</vt:lpstr>
      <vt:lpstr>● Afleveringsopgave: Raflebæger 3 (DieCup 3)</vt:lpstr>
      <vt:lpstr>Raflebæger 3 (DieCup 3) – fortsat</vt:lpstr>
      <vt:lpstr>● Afleveringsopgave: Skildpadde 1 (Turtle 1)</vt:lpstr>
      <vt:lpstr>● Brug af testserveren – uddrag af logfil</vt:lpstr>
      <vt:lpstr>Brug af testserveren (fortsat)</vt:lpstr>
      <vt:lpstr>● Opsummering</vt:lpstr>
      <vt:lpstr>Hvor kan du få hjælp?</vt:lpstr>
      <vt:lpstr>Programmeringspar</vt:lpstr>
      <vt:lpstr>Programmeringspar (fortsat)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684</cp:revision>
  <cp:lastPrinted>2018-09-07T11:53:33Z</cp:lastPrinted>
  <dcterms:created xsi:type="dcterms:W3CDTF">2011-09-05T07:28:16Z</dcterms:created>
  <dcterms:modified xsi:type="dcterms:W3CDTF">2023-09-07T09:27:03Z</dcterms:modified>
</cp:coreProperties>
</file>