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3" r:id="rId2"/>
    <p:sldId id="374" r:id="rId3"/>
    <p:sldId id="375" r:id="rId4"/>
    <p:sldId id="345" r:id="rId5"/>
    <p:sldId id="358" r:id="rId6"/>
    <p:sldId id="348" r:id="rId7"/>
    <p:sldId id="355" r:id="rId8"/>
    <p:sldId id="356" r:id="rId9"/>
    <p:sldId id="357" r:id="rId10"/>
    <p:sldId id="363" r:id="rId11"/>
    <p:sldId id="372" r:id="rId12"/>
    <p:sldId id="373" r:id="rId13"/>
    <p:sldId id="364" r:id="rId14"/>
    <p:sldId id="366" r:id="rId15"/>
    <p:sldId id="369" r:id="rId16"/>
    <p:sldId id="367" r:id="rId17"/>
    <p:sldId id="370" r:id="rId18"/>
    <p:sldId id="371" r:id="rId19"/>
    <p:sldId id="335" r:id="rId2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A900"/>
    <a:srgbClr val="008000"/>
    <a:srgbClr val="A50021"/>
    <a:srgbClr val="00B050"/>
    <a:srgbClr val="CCECFF"/>
    <a:srgbClr val="3333FF"/>
    <a:srgbClr val="339933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106" autoAdjust="0"/>
    <p:restoredTop sz="94660"/>
  </p:normalViewPr>
  <p:slideViewPr>
    <p:cSldViewPr>
      <p:cViewPr varScale="1">
        <p:scale>
          <a:sx n="128" d="100"/>
          <a:sy n="128" d="100"/>
        </p:scale>
        <p:origin x="120" y="14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E3B5366-877F-4A6E-8D94-BE330965A12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2653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1CC5B19-022B-440D-BC9C-775BD464229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88108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345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4483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943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819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496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1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5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893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28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89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1153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4503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0714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217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2773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211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0121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8554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703759"/>
          </a:xfrm>
        </p:spPr>
        <p:txBody>
          <a:bodyPr/>
          <a:lstStyle/>
          <a:p>
            <a:pPr eaLnBrk="1" hangingPunct="1"/>
            <a:r>
              <a:rPr lang="da-DK" altLang="da-DK" dirty="0">
                <a:ea typeface="ＭＳ Ｐゴシック" pitchFamily="34" charset="-128"/>
              </a:rPr>
              <a:t>Quiz </a:t>
            </a:r>
            <a:r>
              <a:rPr lang="da-DK" altLang="da-DK" dirty="0" smtClean="0">
                <a:ea typeface="ＭＳ Ｐゴシック" pitchFamily="34" charset="-128"/>
              </a:rPr>
              <a:t>Uge </a:t>
            </a:r>
            <a:r>
              <a:rPr lang="da-DK" altLang="da-DK" dirty="0">
                <a:ea typeface="ＭＳ Ｐゴシック" pitchFamily="34" charset="-128"/>
              </a:rPr>
              <a:t>4 – </a:t>
            </a:r>
            <a:r>
              <a:rPr lang="da-DK" altLang="da-DK" dirty="0" smtClean="0">
                <a:ea typeface="ＭＳ Ｐゴシック" pitchFamily="34" charset="-128"/>
              </a:rPr>
              <a:t>Torsdag </a:t>
            </a:r>
            <a:r>
              <a:rPr lang="da-DK" altLang="da-DK" dirty="0">
                <a:ea typeface="ＭＳ Ｐゴシック" pitchFamily="34" charset="-128"/>
              </a:rPr>
              <a:t>– </a:t>
            </a:r>
            <a:r>
              <a:rPr lang="da-DK" altLang="da-DK" dirty="0" smtClean="0">
                <a:ea typeface="ＭＳ Ｐゴシック" pitchFamily="34" charset="-128"/>
              </a:rPr>
              <a:t>Første </a:t>
            </a:r>
            <a:r>
              <a:rPr lang="da-DK" altLang="da-DK" dirty="0">
                <a:ea typeface="ＭＳ Ｐゴシック" pitchFamily="34" charset="-128"/>
              </a:rPr>
              <a:t>time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703759"/>
          </a:xfrm>
        </p:spPr>
        <p:txBody>
          <a:bodyPr/>
          <a:lstStyle/>
          <a:p>
            <a:pPr eaLnBrk="1" hangingPunct="1"/>
            <a:r>
              <a:rPr lang="da-DK" altLang="da-DK" dirty="0">
                <a:ea typeface="ＭＳ Ｐゴシック" pitchFamily="34" charset="-128"/>
              </a:rPr>
              <a:t>Quiz </a:t>
            </a:r>
            <a:r>
              <a:rPr lang="da-DK" altLang="da-DK" dirty="0" smtClean="0">
                <a:ea typeface="ＭＳ Ｐゴシック" pitchFamily="34" charset="-128"/>
              </a:rPr>
              <a:t>Uge </a:t>
            </a:r>
            <a:r>
              <a:rPr lang="da-DK" altLang="da-DK" dirty="0">
                <a:ea typeface="ＭＳ Ｐゴシック" pitchFamily="34" charset="-128"/>
              </a:rPr>
              <a:t>4 – </a:t>
            </a:r>
            <a:r>
              <a:rPr lang="da-DK" altLang="da-DK" dirty="0" smtClean="0">
                <a:ea typeface="ＭＳ Ｐゴシック" pitchFamily="34" charset="-128"/>
              </a:rPr>
              <a:t>Torsdag </a:t>
            </a:r>
            <a:r>
              <a:rPr lang="da-DK" altLang="da-DK">
                <a:ea typeface="ＭＳ Ｐゴシック" pitchFamily="34" charset="-128"/>
              </a:rPr>
              <a:t>– </a:t>
            </a:r>
            <a:r>
              <a:rPr lang="da-DK" altLang="da-DK" smtClean="0">
                <a:ea typeface="ＭＳ Ｐゴシック" pitchFamily="34" charset="-128"/>
              </a:rPr>
              <a:t>Anden </a:t>
            </a:r>
            <a:r>
              <a:rPr lang="da-DK" altLang="da-DK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1. Virkefeltsregler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51520" y="2569369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92064" y="1124744"/>
            <a:ext cx="4774146" cy="4017963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spcBef>
                <a:spcPts val="600"/>
              </a:spcBef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spc="-100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spc="-100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spc="-100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spc="-100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spc="-100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spc="-100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spc="-100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spc="-100" dirty="0" smtClean="0">
                <a:solidFill>
                  <a:srgbClr val="008000"/>
                </a:solidFill>
                <a:latin typeface="Courier New" charset="0"/>
              </a:rPr>
              <a:t>"c"</a:t>
            </a:r>
            <a:r>
              <a:rPr lang="en-US" sz="1600" b="1" spc="-1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spc="-100" dirty="0">
                <a:solidFill>
                  <a:srgbClr val="000000"/>
                </a:solidFill>
                <a:latin typeface="Courier New" charset="0"/>
              </a:rPr>
              <a:t>+ i</a:t>
            </a:r>
            <a:r>
              <a:rPr lang="en-US" sz="1050" b="1" spc="-1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spc="-100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51520" y="3285128"/>
            <a:ext cx="456738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</a:p>
          <a:p>
            <a:pPr>
              <a:spcBef>
                <a:spcPts val="1500"/>
              </a:spcBef>
            </a:pPr>
            <a:r>
              <a:rPr lang="da-DK" altLang="da-DK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spcBef>
                <a:spcPts val="15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endParaRPr lang="da-DK" altLang="da-DK" sz="1800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792064" y="5373216"/>
            <a:ext cx="3424431" cy="110027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testMethod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 = </a:t>
            </a: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new</a:t>
            </a:r>
            <a:r>
              <a:rPr lang="en-US" sz="16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s.pip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();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3240336" y="1400975"/>
            <a:ext cx="31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da-DK" altLang="da-DK" sz="1800" dirty="0">
              <a:solidFill>
                <a:srgbClr val="FF0000"/>
              </a:solidFill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505642" y="1400975"/>
            <a:ext cx="31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da-DK" altLang="da-DK" sz="1800" dirty="0">
              <a:solidFill>
                <a:srgbClr val="FF0000"/>
              </a:solidFill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777682" y="1400975"/>
            <a:ext cx="31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da-DK" altLang="da-DK" sz="1800" dirty="0">
              <a:solidFill>
                <a:srgbClr val="FF0000"/>
              </a:solidFill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114972" y="3520061"/>
            <a:ext cx="31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da-DK" altLang="da-DK" sz="1800" dirty="0">
              <a:solidFill>
                <a:srgbClr val="00B050"/>
              </a:solidFill>
            </a:endParaRPr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 flipV="1">
            <a:off x="665269" y="5825171"/>
            <a:ext cx="360040" cy="3126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V="1">
            <a:off x="675499" y="6038319"/>
            <a:ext cx="360040" cy="3126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3352988" y="3527104"/>
            <a:ext cx="31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da-DK" altLang="da-DK" sz="1800" dirty="0">
              <a:solidFill>
                <a:srgbClr val="00B050"/>
              </a:solidFill>
            </a:endParaRPr>
          </a:p>
        </p:txBody>
      </p:sp>
      <p:sp>
        <p:nvSpPr>
          <p:cNvPr id="5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37767" y="1196752"/>
            <a:ext cx="3358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a-DK" altLang="da-DK" dirty="0" smtClean="0"/>
              <a:t>Hvad udskriver </a:t>
            </a:r>
            <a:r>
              <a:rPr lang="da-DK" altLang="da-DK" dirty="0" err="1" smtClean="0"/>
              <a:t>testMethod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53" name="Rectangle 52"/>
          <p:cNvSpPr/>
          <p:nvPr/>
        </p:nvSpPr>
        <p:spPr>
          <a:xfrm>
            <a:off x="7203579" y="1760749"/>
            <a:ext cx="5306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3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a2</a:t>
            </a:r>
          </a:p>
          <a:p>
            <a:pPr algn="ctr" eaLnBrk="1" hangingPunct="1"/>
            <a:r>
              <a:rPr lang="da-DK" altLang="da-DK" sz="1600" dirty="0"/>
              <a:t>b</a:t>
            </a:r>
            <a:r>
              <a:rPr lang="da-DK" altLang="da-DK" sz="1600" dirty="0" smtClean="0"/>
              <a:t>3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13347" y="1760749"/>
            <a:ext cx="5306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4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a2</a:t>
            </a:r>
          </a:p>
          <a:p>
            <a:pPr algn="ctr" eaLnBrk="1" hangingPunct="1"/>
            <a:r>
              <a:rPr lang="da-DK" altLang="da-DK" sz="1600" dirty="0" smtClean="0"/>
              <a:t>b1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93812" y="1760749"/>
            <a:ext cx="5306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2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a2</a:t>
            </a:r>
          </a:p>
          <a:p>
            <a:pPr algn="ctr" eaLnBrk="1" hangingPunct="1"/>
            <a:r>
              <a:rPr lang="da-DK" altLang="da-DK" sz="1600" dirty="0" smtClean="0"/>
              <a:t>b1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784045" y="1760749"/>
            <a:ext cx="5306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1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a1</a:t>
            </a:r>
          </a:p>
          <a:p>
            <a:pPr algn="ctr" eaLnBrk="1" hangingPunct="1"/>
            <a:r>
              <a:rPr lang="da-DK" altLang="da-DK" sz="1600" dirty="0"/>
              <a:t>b</a:t>
            </a:r>
            <a:r>
              <a:rPr lang="da-DK" altLang="da-DK" sz="1600" dirty="0" smtClean="0"/>
              <a:t>2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</p:txBody>
      </p:sp>
      <p:sp>
        <p:nvSpPr>
          <p:cNvPr id="57" name="Right Arrow 56"/>
          <p:cNvSpPr/>
          <p:nvPr/>
        </p:nvSpPr>
        <p:spPr bwMode="auto">
          <a:xfrm rot="16200000">
            <a:off x="6496729" y="3356096"/>
            <a:ext cx="524847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118161" y="1478422"/>
            <a:ext cx="1777525" cy="2307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587334" y="3593195"/>
            <a:ext cx="1301578" cy="19770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372685" y="2056172"/>
            <a:ext cx="182860" cy="183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362948" y="2870009"/>
            <a:ext cx="182860" cy="183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09352" y="3355694"/>
            <a:ext cx="182860" cy="183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958858" y="3349509"/>
            <a:ext cx="182860" cy="183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963853" y="3843675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11002" y="384959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08029" y="1759021"/>
            <a:ext cx="772483" cy="7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5</a:t>
            </a:r>
          </a:p>
          <a:p>
            <a:pPr algn="ctr" eaLnBrk="1" hangingPunct="1">
              <a:spcBef>
                <a:spcPts val="1300"/>
              </a:spcBef>
            </a:pPr>
            <a:r>
              <a:rPr lang="da-DK" altLang="da-DK" sz="1400" dirty="0" smtClean="0"/>
              <a:t>Andet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339098" y="4319789"/>
            <a:ext cx="182860" cy="183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104307" y="1797077"/>
            <a:ext cx="2157053" cy="722604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098765" y="2589556"/>
            <a:ext cx="4329446" cy="2231826"/>
          </a:xfrm>
          <a:prstGeom prst="rect">
            <a:avLst/>
          </a:prstGeom>
          <a:noFill/>
          <a:ln w="28575" cap="flat" cmpd="sng" algn="ctr">
            <a:solidFill>
              <a:srgbClr val="DEA9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170452" y="4984135"/>
            <a:ext cx="274289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dirty="0" smtClean="0">
                <a:solidFill>
                  <a:srgbClr val="0000CC"/>
                </a:solidFill>
              </a:rPr>
              <a:t>Gør livet lettere for alle: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Brug forskellige navne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CC"/>
                </a:solidFill>
              </a:rPr>
              <a:t>Brug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beskrivende navne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36" grpId="0" animBg="1"/>
      <p:bldP spid="38" grpId="0" animBg="1"/>
      <p:bldP spid="39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885030" y="5281051"/>
            <a:ext cx="3493762" cy="110027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public 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testMethod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Scope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s = </a:t>
            </a:r>
            <a:r>
              <a:rPr lang="en-US" sz="1600" b="1" dirty="0">
                <a:solidFill>
                  <a:srgbClr val="660066"/>
                </a:solidFill>
                <a:latin typeface="Courier New" charset="0"/>
              </a:rPr>
              <a:t>new</a:t>
            </a:r>
            <a:r>
              <a:rPr lang="en-US" sz="1600" b="1" dirty="0">
                <a:solidFill>
                  <a:srgbClr val="0000C0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Scope(</a:t>
            </a:r>
            <a:r>
              <a:rPr lang="en-US" sz="8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1</a:t>
            </a:r>
            <a:r>
              <a:rPr lang="en-US" sz="8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s.pip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2. Virkefeltsregler (2)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855712" y="1124744"/>
            <a:ext cx="4589499" cy="4017963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i + 1;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++; 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ja-JP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i++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ja-JP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ja-JP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219240" y="2498997"/>
            <a:ext cx="464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endParaRPr lang="en-GB" altLang="da-DK" sz="18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39560" y="3268591"/>
            <a:ext cx="464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endParaRPr lang="en-GB" altLang="da-DK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219240" y="3521818"/>
            <a:ext cx="464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pPr eaLnBrk="1" hangingPunct="1"/>
            <a:r>
              <a:rPr lang="en-GB" altLang="da-DK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</a:p>
          <a:p>
            <a:pPr eaLnBrk="1" hangingPunct="1"/>
            <a:r>
              <a:rPr lang="en-GB" altLang="da-DK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endParaRPr lang="en-GB" altLang="da-DK" sz="1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204318" y="4326030"/>
            <a:ext cx="541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endParaRPr lang="en-GB" altLang="da-DK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>
          <a:xfrm>
            <a:off x="5508104" y="1142349"/>
            <a:ext cx="3358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a-DK" altLang="da-DK" dirty="0" smtClean="0"/>
              <a:t>Hvad udskriver </a:t>
            </a:r>
            <a:r>
              <a:rPr lang="da-DK" altLang="da-DK" dirty="0" err="1" smtClean="0"/>
              <a:t>testMethod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3" name="Rectangle 12"/>
          <p:cNvSpPr/>
          <p:nvPr/>
        </p:nvSpPr>
        <p:spPr>
          <a:xfrm>
            <a:off x="7118154" y="1706346"/>
            <a:ext cx="53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3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a2</a:t>
            </a:r>
          </a:p>
          <a:p>
            <a:pPr algn="ctr" eaLnBrk="1" hangingPunct="1"/>
            <a:r>
              <a:rPr lang="da-DK" altLang="da-DK" sz="1600" dirty="0" smtClean="0"/>
              <a:t>b1</a:t>
            </a:r>
          </a:p>
          <a:p>
            <a:pPr algn="ctr" eaLnBrk="1" hangingPunct="1"/>
            <a:r>
              <a:rPr lang="da-DK" altLang="da-DK" sz="1600" dirty="0" smtClean="0"/>
              <a:t>c0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  <a:p>
            <a:pPr algn="ctr" eaLnBrk="1" hangingPunct="1"/>
            <a:r>
              <a:rPr lang="da-DK" altLang="da-DK" sz="1600" dirty="0" smtClean="0"/>
              <a:t>d1</a:t>
            </a:r>
            <a:endParaRPr lang="da-DK" altLang="da-DK" sz="1600" dirty="0"/>
          </a:p>
        </p:txBody>
      </p:sp>
      <p:sp>
        <p:nvSpPr>
          <p:cNvPr id="15" name="Rectangle 14"/>
          <p:cNvSpPr/>
          <p:nvPr/>
        </p:nvSpPr>
        <p:spPr>
          <a:xfrm>
            <a:off x="7827922" y="1706346"/>
            <a:ext cx="53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4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a1</a:t>
            </a:r>
          </a:p>
          <a:p>
            <a:pPr algn="ctr" eaLnBrk="1" hangingPunct="1"/>
            <a:r>
              <a:rPr lang="da-DK" altLang="da-DK" sz="1600" dirty="0" smtClean="0"/>
              <a:t>b2</a:t>
            </a:r>
          </a:p>
          <a:p>
            <a:pPr algn="ctr" eaLnBrk="1" hangingPunct="1"/>
            <a:r>
              <a:rPr lang="da-DK" altLang="da-DK" sz="1600" dirty="0" smtClean="0"/>
              <a:t>c0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  <a:p>
            <a:pPr algn="ctr" eaLnBrk="1" hangingPunct="1"/>
            <a:r>
              <a:rPr lang="da-DK" altLang="da-DK" sz="1600" dirty="0" smtClean="0"/>
              <a:t>d1</a:t>
            </a:r>
            <a:endParaRPr lang="da-DK" altLang="da-DK" sz="1600" dirty="0"/>
          </a:p>
        </p:txBody>
      </p:sp>
      <p:sp>
        <p:nvSpPr>
          <p:cNvPr id="17" name="Rectangle 16"/>
          <p:cNvSpPr/>
          <p:nvPr/>
        </p:nvSpPr>
        <p:spPr>
          <a:xfrm>
            <a:off x="6408387" y="1706346"/>
            <a:ext cx="53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2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a2</a:t>
            </a:r>
          </a:p>
          <a:p>
            <a:pPr algn="ctr" eaLnBrk="1" hangingPunct="1"/>
            <a:r>
              <a:rPr lang="da-DK" altLang="da-DK" sz="1600" dirty="0" smtClean="0"/>
              <a:t>b1</a:t>
            </a:r>
          </a:p>
          <a:p>
            <a:pPr algn="ctr" eaLnBrk="1" hangingPunct="1"/>
            <a:r>
              <a:rPr lang="da-DK" altLang="da-DK" sz="1600" dirty="0" smtClean="0"/>
              <a:t>c0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  <a:p>
            <a:pPr algn="ctr" eaLnBrk="1" hangingPunct="1"/>
            <a:r>
              <a:rPr lang="da-DK" altLang="da-DK" sz="1600" dirty="0" smtClean="0"/>
              <a:t>d0</a:t>
            </a:r>
            <a:endParaRPr lang="da-DK" altLang="da-DK" sz="1600" dirty="0"/>
          </a:p>
        </p:txBody>
      </p:sp>
      <p:sp>
        <p:nvSpPr>
          <p:cNvPr id="18" name="Rectangle 17"/>
          <p:cNvSpPr/>
          <p:nvPr/>
        </p:nvSpPr>
        <p:spPr>
          <a:xfrm>
            <a:off x="5698620" y="1706346"/>
            <a:ext cx="53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1</a:t>
            </a:r>
          </a:p>
          <a:p>
            <a:pPr algn="ctr" eaLnBrk="1" hangingPunct="1">
              <a:spcBef>
                <a:spcPts val="1200"/>
              </a:spcBef>
            </a:pPr>
            <a:r>
              <a:rPr lang="da-DK" altLang="da-DK" sz="1600" dirty="0" smtClean="0"/>
              <a:t>a1</a:t>
            </a:r>
          </a:p>
          <a:p>
            <a:pPr algn="ctr" eaLnBrk="1" hangingPunct="1"/>
            <a:r>
              <a:rPr lang="da-DK" altLang="da-DK" sz="1600" dirty="0" smtClean="0"/>
              <a:t>b1</a:t>
            </a:r>
          </a:p>
          <a:p>
            <a:pPr algn="ctr" eaLnBrk="1" hangingPunct="1"/>
            <a:r>
              <a:rPr lang="da-DK" altLang="da-DK" sz="1600" dirty="0" smtClean="0"/>
              <a:t>c0</a:t>
            </a:r>
          </a:p>
          <a:p>
            <a:pPr algn="ctr" eaLnBrk="1" hangingPunct="1"/>
            <a:r>
              <a:rPr lang="da-DK" altLang="da-DK" sz="1600" dirty="0" smtClean="0"/>
              <a:t>c1</a:t>
            </a:r>
          </a:p>
          <a:p>
            <a:pPr algn="ctr" eaLnBrk="1" hangingPunct="1"/>
            <a:r>
              <a:rPr lang="da-DK" altLang="da-DK" sz="1600" dirty="0" smtClean="0"/>
              <a:t>c2</a:t>
            </a:r>
          </a:p>
          <a:p>
            <a:pPr algn="ctr" eaLnBrk="1" hangingPunct="1"/>
            <a:r>
              <a:rPr lang="da-DK" altLang="da-DK" sz="1600" dirty="0" smtClean="0"/>
              <a:t>d1</a:t>
            </a:r>
            <a:endParaRPr lang="da-DK" altLang="da-DK" sz="1600" dirty="0"/>
          </a:p>
        </p:txBody>
      </p:sp>
      <p:sp>
        <p:nvSpPr>
          <p:cNvPr id="19" name="Right Arrow 18"/>
          <p:cNvSpPr/>
          <p:nvPr/>
        </p:nvSpPr>
        <p:spPr bwMode="auto">
          <a:xfrm rot="16200000">
            <a:off x="7121071" y="3867086"/>
            <a:ext cx="524847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65391" y="1807530"/>
            <a:ext cx="666572" cy="205101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34862" y="2046813"/>
            <a:ext cx="1248517" cy="209521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65931" y="1481652"/>
            <a:ext cx="2273182" cy="2136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434862" y="2298529"/>
            <a:ext cx="778499" cy="1755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770486" y="3849665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18122" y="3343907"/>
            <a:ext cx="173766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500310" y="254156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002944" y="3562172"/>
            <a:ext cx="1290415" cy="21364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749409" y="5700538"/>
            <a:ext cx="360040" cy="3126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31"/>
          <p:cNvSpPr/>
          <p:nvPr/>
        </p:nvSpPr>
        <p:spPr bwMode="auto">
          <a:xfrm>
            <a:off x="4531812" y="4320198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740863" y="5954963"/>
            <a:ext cx="360040" cy="3126"/>
          </a:xfrm>
          <a:prstGeom prst="line">
            <a:avLst/>
          </a:prstGeom>
          <a:noFill/>
          <a:ln w="28575">
            <a:solidFill>
              <a:srgbClr val="DEA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Box 15"/>
          <p:cNvSpPr txBox="1">
            <a:spLocks noChangeArrowheads="1"/>
          </p:cNvSpPr>
          <p:nvPr/>
        </p:nvSpPr>
        <p:spPr bwMode="auto">
          <a:xfrm>
            <a:off x="4432664" y="1717862"/>
            <a:ext cx="324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altLang="da-DK" sz="18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15"/>
          <p:cNvSpPr txBox="1">
            <a:spLocks noChangeArrowheads="1"/>
          </p:cNvSpPr>
          <p:nvPr/>
        </p:nvSpPr>
        <p:spPr bwMode="auto">
          <a:xfrm>
            <a:off x="4432664" y="1407606"/>
            <a:ext cx="324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altLang="da-DK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4179317" y="1717862"/>
            <a:ext cx="324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altLang="da-DK" sz="18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15"/>
          <p:cNvSpPr txBox="1">
            <a:spLocks noChangeArrowheads="1"/>
          </p:cNvSpPr>
          <p:nvPr/>
        </p:nvSpPr>
        <p:spPr bwMode="auto">
          <a:xfrm>
            <a:off x="4179317" y="1407606"/>
            <a:ext cx="324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GB" altLang="da-DK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695272" y="5585362"/>
            <a:ext cx="193063" cy="19887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35902" y="1701356"/>
            <a:ext cx="772483" cy="7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da-DK" altLang="da-DK" dirty="0" smtClean="0"/>
              <a:t>5</a:t>
            </a:r>
          </a:p>
          <a:p>
            <a:pPr algn="ctr" eaLnBrk="1" hangingPunct="1">
              <a:spcBef>
                <a:spcPts val="1300"/>
              </a:spcBef>
            </a:pPr>
            <a:r>
              <a:rPr lang="da-DK" altLang="da-DK" sz="1400" dirty="0" smtClean="0"/>
              <a:t>Andet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356552" y="3595665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94753" y="3595665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155107" y="1747520"/>
            <a:ext cx="4117933" cy="1269999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49565" y="3077236"/>
            <a:ext cx="4113315" cy="1718284"/>
          </a:xfrm>
          <a:prstGeom prst="rect">
            <a:avLst/>
          </a:prstGeom>
          <a:noFill/>
          <a:ln w="28575" cap="flat" cmpd="sng" algn="ctr">
            <a:solidFill>
              <a:srgbClr val="DEA9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17731" y="4924843"/>
            <a:ext cx="3111992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800" b="1" dirty="0" smtClean="0">
                <a:solidFill>
                  <a:srgbClr val="0000CC"/>
                </a:solidFill>
              </a:rPr>
              <a:t>Gør livet lettere for alle: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CC"/>
                </a:solidFill>
              </a:rPr>
              <a:t>Brug forskellige navne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CC"/>
                </a:solidFill>
              </a:rPr>
              <a:t>Brug </a:t>
            </a:r>
            <a:r>
              <a:rPr lang="da-DK" altLang="da-DK" sz="1800" b="1" dirty="0" smtClean="0">
                <a:solidFill>
                  <a:srgbClr val="0000CC"/>
                </a:solidFill>
              </a:rPr>
              <a:t>beskrivende navne</a:t>
            </a:r>
            <a:endParaRPr lang="da-DK" altLang="da-DK" sz="1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40" grpId="0"/>
      <p:bldP spid="41" grpId="0"/>
      <p:bldP spid="43" grpId="0" animBg="1"/>
      <p:bldP spid="36" grpId="0" animBg="1"/>
      <p:bldP spid="42" grpId="0" animBg="1"/>
      <p:bldP spid="45" grpId="0" animBg="1"/>
      <p:bldP spid="4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40091" y="2082029"/>
            <a:ext cx="8385376" cy="16004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String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compare(String a, String b) {        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==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"Samme objekt"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err="1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else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"Forskellige med 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(</a:t>
            </a:r>
            <a:r>
              <a:rPr lang="da-DK" sz="1400" b="1" spc="-60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a.equals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(b) ?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"samme"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: </a:t>
            </a:r>
            <a:r>
              <a:rPr lang="da-DK" sz="1400" b="1" spc="-8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"forskellige"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+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 tegn</a:t>
            </a:r>
            <a:r>
              <a:rPr lang="da-DK" sz="1400" b="1" spc="-60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da-DK" sz="800" b="1" spc="-60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spc="-6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spc="-60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3. Sammenligning af tekststrenge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1403648" y="4221088"/>
            <a:ext cx="57566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"Samme objekt"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"Forskellige </a:t>
            </a:r>
            <a:r>
              <a:rPr lang="da-DK" altLang="da-DK" sz="2000" b="0" dirty="0">
                <a:solidFill>
                  <a:srgbClr val="A50021"/>
                </a:solidFill>
              </a:rPr>
              <a:t>med forskellige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tegn"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"Forskellige </a:t>
            </a:r>
            <a:r>
              <a:rPr lang="da-DK" altLang="da-DK" sz="2000" b="0" dirty="0">
                <a:solidFill>
                  <a:srgbClr val="A50021"/>
                </a:solidFill>
              </a:rPr>
              <a:t>med samme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tegn"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"Samme objekt med forskellige tegn"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792036" y="4653136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1835696" y="3789040"/>
            <a:ext cx="1816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"Forskellige med 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539552" y="1072984"/>
            <a:ext cx="774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Hvilken tekststreng udskriver nedenstående print statement</a:t>
            </a:r>
            <a:r>
              <a:rPr lang="en-AU" dirty="0" smtClean="0"/>
              <a:t>?</a:t>
            </a:r>
            <a:r>
              <a:rPr lang="da-DK" altLang="da-DK" dirty="0" smtClean="0"/>
              <a:t> </a:t>
            </a:r>
            <a:endParaRPr lang="da-DK" altLang="da-DK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40091" y="1597727"/>
            <a:ext cx="4979313" cy="307777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System.out.println(compare(</a:t>
            </a:r>
            <a:r>
              <a:rPr lang="da-DK" sz="1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"Peter"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da-DK" sz="1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"Anna"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2555776" y="2287292"/>
            <a:ext cx="4733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a == b evaluerer til false (forskellige objekter)</a:t>
            </a:r>
            <a:endParaRPr lang="da-DK" altLang="da-DK" sz="1400" dirty="0">
              <a:solidFill>
                <a:srgbClr val="0000FF"/>
              </a:solidFill>
            </a:endParaRPr>
          </a:p>
        </p:txBody>
      </p: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6492362" y="3789040"/>
            <a:ext cx="12490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"forskellige"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49" name="TextBox 4"/>
          <p:cNvSpPr txBox="1">
            <a:spLocks noChangeArrowheads="1"/>
          </p:cNvSpPr>
          <p:nvPr/>
        </p:nvSpPr>
        <p:spPr bwMode="auto">
          <a:xfrm>
            <a:off x="8087650" y="3797507"/>
            <a:ext cx="780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 tegn"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50" name="TextBox 4"/>
          <p:cNvSpPr txBox="1">
            <a:spLocks noChangeArrowheads="1"/>
          </p:cNvSpPr>
          <p:nvPr/>
        </p:nvSpPr>
        <p:spPr bwMode="auto">
          <a:xfrm>
            <a:off x="3707803" y="2679508"/>
            <a:ext cx="2710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err="1" smtClean="0">
                <a:solidFill>
                  <a:srgbClr val="0000FF"/>
                </a:solidFill>
              </a:rPr>
              <a:t>a.equals</a:t>
            </a:r>
            <a:r>
              <a:rPr lang="da-DK" altLang="da-DK" sz="1400" dirty="0" smtClean="0">
                <a:solidFill>
                  <a:srgbClr val="0000FF"/>
                </a:solidFill>
              </a:rPr>
              <a:t>(b) evaluerer til false (forskellige tekststrenge)</a:t>
            </a:r>
            <a:endParaRPr lang="da-DK" altLang="da-DK" sz="1400" dirty="0">
              <a:solidFill>
                <a:srgbClr val="0000FF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857041" y="3186119"/>
            <a:ext cx="1876760" cy="234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931373" y="3194585"/>
            <a:ext cx="3908759" cy="2428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3194586"/>
            <a:ext cx="728133" cy="2428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80791" y="2351314"/>
            <a:ext cx="710476" cy="19715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/>
      <p:bldP spid="46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4. Sammenligning af tekststrenge (2)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75468" y="1916832"/>
            <a:ext cx="6149875" cy="307777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System.out.println(compare(</a:t>
            </a:r>
            <a:r>
              <a:rPr lang="da-DK" sz="1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"Peter"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da-DK" sz="1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 Peter "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.trim()));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9552" y="1072984"/>
            <a:ext cx="774088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Hvilken tekststreng udskriver nedenstående print statement</a:t>
            </a:r>
            <a:r>
              <a:rPr lang="en-AU" dirty="0" smtClean="0"/>
              <a:t>?</a:t>
            </a:r>
          </a:p>
          <a:p>
            <a:pPr marL="61436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AU" altLang="da-DK" b="1" dirty="0" smtClean="0">
                <a:solidFill>
                  <a:srgbClr val="008000"/>
                </a:solidFill>
              </a:rPr>
              <a:t>trim</a:t>
            </a:r>
            <a:r>
              <a:rPr lang="en-AU" altLang="da-DK" dirty="0" smtClean="0"/>
              <a:t> </a:t>
            </a:r>
            <a:r>
              <a:rPr lang="da-DK" altLang="da-DK" dirty="0" smtClean="0">
                <a:solidFill>
                  <a:srgbClr val="002060"/>
                </a:solidFill>
              </a:rPr>
              <a:t>metoden fjerner blanke fra tekststrengens ender </a:t>
            </a:r>
            <a:endParaRPr lang="da-DK" altLang="da-DK" dirty="0">
              <a:solidFill>
                <a:srgbClr val="002060"/>
              </a:solidFill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419749" y="4437112"/>
            <a:ext cx="57566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"Samme objekt"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"Forskellige </a:t>
            </a:r>
            <a:r>
              <a:rPr lang="da-DK" altLang="da-DK" sz="2000" b="0" dirty="0">
                <a:solidFill>
                  <a:srgbClr val="A50021"/>
                </a:solidFill>
              </a:rPr>
              <a:t>med forskellige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tegn"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"Forskellige </a:t>
            </a:r>
            <a:r>
              <a:rPr lang="da-DK" altLang="da-DK" sz="2000" b="0" dirty="0">
                <a:solidFill>
                  <a:srgbClr val="A50021"/>
                </a:solidFill>
              </a:rPr>
              <a:t>med samme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tegn"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"Samme objekt med forskellige tegn"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799972" y="5236553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65491" y="2358965"/>
            <a:ext cx="8385376" cy="16004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String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compare(String a, String b) {        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==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"Samme objekt"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err="1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else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"Forskellige med 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(</a:t>
            </a:r>
            <a:r>
              <a:rPr lang="da-DK" sz="1400" b="1" spc="-60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a.equals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(b) ?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"samme"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: </a:t>
            </a:r>
            <a:r>
              <a:rPr lang="da-DK" sz="1400" b="1" spc="-8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"forskellige"</a:t>
            </a:r>
            <a:r>
              <a:rPr lang="da-DK" sz="1400" b="1" spc="-6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+ </a:t>
            </a:r>
            <a:r>
              <a:rPr lang="da-DK" sz="1400" b="1" spc="-60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 tegn</a:t>
            </a:r>
            <a:r>
              <a:rPr lang="da-DK" sz="1400" b="1" spc="-60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da-DK" sz="800" b="1" spc="-60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spc="-6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spc="-60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47" name="TextBox 4"/>
          <p:cNvSpPr txBox="1">
            <a:spLocks noChangeArrowheads="1"/>
          </p:cNvSpPr>
          <p:nvPr/>
        </p:nvSpPr>
        <p:spPr bwMode="auto">
          <a:xfrm>
            <a:off x="1861096" y="4077072"/>
            <a:ext cx="1816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"Forskellige med 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2555776" y="2546052"/>
            <a:ext cx="48093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a == b evaluerer til false (forskellige objekter)</a:t>
            </a:r>
            <a:endParaRPr lang="da-DK" altLang="da-DK" sz="1400" dirty="0">
              <a:solidFill>
                <a:srgbClr val="0000FF"/>
              </a:solidFill>
            </a:endParaRPr>
          </a:p>
        </p:txBody>
      </p:sp>
      <p:sp>
        <p:nvSpPr>
          <p:cNvPr id="49" name="TextBox 4"/>
          <p:cNvSpPr txBox="1">
            <a:spLocks noChangeArrowheads="1"/>
          </p:cNvSpPr>
          <p:nvPr/>
        </p:nvSpPr>
        <p:spPr bwMode="auto">
          <a:xfrm>
            <a:off x="5315495" y="4102473"/>
            <a:ext cx="9733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"samme"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50" name="TextBox 4"/>
          <p:cNvSpPr txBox="1">
            <a:spLocks noChangeArrowheads="1"/>
          </p:cNvSpPr>
          <p:nvPr/>
        </p:nvSpPr>
        <p:spPr bwMode="auto">
          <a:xfrm>
            <a:off x="8050229" y="4077072"/>
            <a:ext cx="780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smtClean="0">
                <a:solidFill>
                  <a:srgbClr val="008000"/>
                </a:solidFill>
              </a:rPr>
              <a:t>" tegn"</a:t>
            </a:r>
            <a:endParaRPr lang="da-DK" altLang="da-DK" sz="1400" dirty="0">
              <a:solidFill>
                <a:srgbClr val="008000"/>
              </a:solidFill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3791538" y="2941489"/>
            <a:ext cx="2613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1400" dirty="0" err="1" smtClean="0">
                <a:solidFill>
                  <a:srgbClr val="0000FF"/>
                </a:solidFill>
              </a:rPr>
              <a:t>a.equals</a:t>
            </a:r>
            <a:r>
              <a:rPr lang="da-DK" altLang="da-DK" sz="1400" dirty="0" smtClean="0">
                <a:solidFill>
                  <a:srgbClr val="0000FF"/>
                </a:solidFill>
              </a:rPr>
              <a:t>(b) evaluerer til true (samme tekststreng)</a:t>
            </a:r>
            <a:endParaRPr lang="da-DK" altLang="da-DK" sz="1400" dirty="0">
              <a:solidFill>
                <a:srgbClr val="0000FF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882441" y="3463055"/>
            <a:ext cx="1876760" cy="234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956773" y="3471521"/>
            <a:ext cx="3908759" cy="2428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102600" y="3471522"/>
            <a:ext cx="728133" cy="2428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14658" y="2622248"/>
            <a:ext cx="710476" cy="19715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5. For hardcore hackere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15638" y="2274729"/>
            <a:ext cx="6684230" cy="46433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tIns="108000" bIns="108000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! 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Peter".substring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(1,3).equals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(3&lt;2)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? "et" : "to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9552" y="1084243"/>
            <a:ext cx="7906216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evaluerer nedenstående udtryk til</a:t>
            </a:r>
            <a:r>
              <a:rPr lang="en-AU" dirty="0"/>
              <a:t>?</a:t>
            </a:r>
          </a:p>
          <a:p>
            <a:pPr marL="61436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AU" b="1" dirty="0" smtClean="0">
                <a:solidFill>
                  <a:srgbClr val="008000"/>
                </a:solidFill>
              </a:rPr>
              <a:t>substring(i1,i2</a:t>
            </a:r>
            <a:r>
              <a:rPr lang="en-AU" b="1" dirty="0">
                <a:solidFill>
                  <a:srgbClr val="008000"/>
                </a:solidFill>
              </a:rPr>
              <a:t>) </a:t>
            </a:r>
            <a:r>
              <a:rPr lang="en-AU" dirty="0" err="1">
                <a:solidFill>
                  <a:srgbClr val="002060"/>
                </a:solidFill>
              </a:rPr>
              <a:t>returnerer</a:t>
            </a:r>
            <a:r>
              <a:rPr lang="en-AU" dirty="0">
                <a:solidFill>
                  <a:srgbClr val="002060"/>
                </a:solidFill>
              </a:rPr>
              <a:t> den </a:t>
            </a:r>
            <a:r>
              <a:rPr lang="en-AU" dirty="0" err="1" smtClean="0">
                <a:solidFill>
                  <a:srgbClr val="002060"/>
                </a:solidFill>
              </a:rPr>
              <a:t>delstreng</a:t>
            </a:r>
            <a:r>
              <a:rPr lang="en-AU" dirty="0" smtClean="0">
                <a:solidFill>
                  <a:srgbClr val="002060"/>
                </a:solidFill>
              </a:rPr>
              <a:t>, </a:t>
            </a:r>
            <a:r>
              <a:rPr lang="en-AU" dirty="0">
                <a:solidFill>
                  <a:srgbClr val="002060"/>
                </a:solidFill>
              </a:rPr>
              <a:t>der starter </a:t>
            </a:r>
            <a:r>
              <a:rPr lang="en-AU" dirty="0" smtClean="0">
                <a:solidFill>
                  <a:srgbClr val="002060"/>
                </a:solidFill>
              </a:rPr>
              <a:t>i index </a:t>
            </a:r>
            <a:r>
              <a:rPr lang="en-AU" b="1" dirty="0">
                <a:solidFill>
                  <a:srgbClr val="008000"/>
                </a:solidFill>
              </a:rPr>
              <a:t>i1</a:t>
            </a:r>
            <a:r>
              <a:rPr lang="en-AU" dirty="0">
                <a:solidFill>
                  <a:srgbClr val="002060"/>
                </a:solidFill>
              </a:rPr>
              <a:t> og </a:t>
            </a:r>
            <a:r>
              <a:rPr lang="en-AU" dirty="0" err="1">
                <a:solidFill>
                  <a:srgbClr val="002060"/>
                </a:solidFill>
              </a:rPr>
              <a:t>slutter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dirty="0" smtClean="0">
                <a:solidFill>
                  <a:srgbClr val="002060"/>
                </a:solidFill>
              </a:rPr>
              <a:t>i </a:t>
            </a:r>
            <a:r>
              <a:rPr lang="en-AU" dirty="0">
                <a:solidFill>
                  <a:srgbClr val="002060"/>
                </a:solidFill>
              </a:rPr>
              <a:t>index </a:t>
            </a:r>
            <a:r>
              <a:rPr lang="en-AU" b="1" dirty="0">
                <a:solidFill>
                  <a:srgbClr val="008000"/>
                </a:solidFill>
              </a:rPr>
              <a:t>i2-1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957725" y="3771683"/>
            <a:ext cx="428472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042572" y="2780928"/>
            <a:ext cx="655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"et"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031951" y="2384687"/>
            <a:ext cx="2693381" cy="23998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778366" y="2389281"/>
            <a:ext cx="2359034" cy="23538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3840088" y="2792090"/>
            <a:ext cx="768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false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5796136" y="2809024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"to"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25100" y="2380566"/>
            <a:ext cx="115692" cy="2259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505296" y="2809023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>
                <a:solidFill>
                  <a:srgbClr val="FF0000"/>
                </a:solidFill>
              </a:rPr>
              <a:t>t</a:t>
            </a:r>
            <a:r>
              <a:rPr lang="da-DK" altLang="da-DK" sz="2000" dirty="0" smtClean="0">
                <a:solidFill>
                  <a:srgbClr val="FF0000"/>
                </a:solidFill>
              </a:rPr>
              <a:t>rue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8241" y="2398719"/>
            <a:ext cx="767626" cy="2344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1460195" y="3356992"/>
            <a:ext cx="237804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false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true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"false"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"true"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Syntaksfejl</a:t>
            </a:r>
          </a:p>
        </p:txBody>
      </p:sp>
    </p:spTree>
    <p:extLst>
      <p:ext uri="{BB962C8B-B14F-4D97-AF65-F5344CB8AC3E}">
        <p14:creationId xmlns:p14="http://schemas.microsoft.com/office/powerpoint/2010/main" val="41544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23" grpId="0" animBg="1"/>
      <p:bldP spid="25" grpId="0" animBg="1"/>
      <p:bldP spid="26" grpId="0"/>
      <p:bldP spid="27" grpId="0"/>
      <p:bldP spid="32" grpId="0" animBg="1"/>
      <p:bldP spid="18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6. For hardcore hackere (2)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49586" y="2132856"/>
            <a:ext cx="7134782" cy="46433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tIns="108000" bIns="108000">
            <a:spAutoFit/>
          </a:bodyPr>
          <a:lstStyle/>
          <a:p>
            <a:pPr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 </a:t>
            </a:r>
            <a:r>
              <a:rPr lang="da-DK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34 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trim().equals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3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""</a:t>
            </a:r>
            <a:r>
              <a:rPr lang="da-DK" sz="9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4</a:t>
            </a:r>
            <a:r>
              <a:rPr lang="da-DK" sz="900" b="1" spc="-5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+ 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""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).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length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== </a:t>
            </a:r>
            <a:r>
              <a:rPr 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9/2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48018" y="1119710"/>
            <a:ext cx="774088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Hvad evaluerer nedenstående udtryk til</a:t>
            </a:r>
            <a:r>
              <a:rPr lang="en-AU" dirty="0" smtClean="0"/>
              <a:t>?</a:t>
            </a:r>
          </a:p>
          <a:p>
            <a:pPr marL="61436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AU" b="1" dirty="0" smtClean="0">
                <a:solidFill>
                  <a:srgbClr val="008000"/>
                </a:solidFill>
              </a:rPr>
              <a:t>length </a:t>
            </a:r>
            <a:r>
              <a:rPr lang="en-AU" dirty="0" err="1">
                <a:solidFill>
                  <a:srgbClr val="002060"/>
                </a:solidFill>
              </a:rPr>
              <a:t>metoden</a:t>
            </a:r>
            <a:r>
              <a:rPr lang="en-AU" b="1" dirty="0" smtClean="0">
                <a:solidFill>
                  <a:srgbClr val="00800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returnerer</a:t>
            </a:r>
            <a:r>
              <a:rPr lang="en-AU" dirty="0" smtClean="0">
                <a:solidFill>
                  <a:srgbClr val="00206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længden</a:t>
            </a:r>
            <a:r>
              <a:rPr lang="en-AU" dirty="0" smtClean="0">
                <a:solidFill>
                  <a:srgbClr val="00206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af</a:t>
            </a:r>
            <a:r>
              <a:rPr lang="en-AU" dirty="0" smtClean="0">
                <a:solidFill>
                  <a:srgbClr val="00206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tekststrengen</a:t>
            </a:r>
            <a:endParaRPr lang="en-AU" b="1" dirty="0">
              <a:solidFill>
                <a:srgbClr val="008000"/>
              </a:solidFill>
            </a:endParaRPr>
          </a:p>
          <a:p>
            <a:pPr eaLnBrk="1" hangingPunct="1"/>
            <a:endParaRPr lang="en-AU" dirty="0" smtClean="0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333196" y="3362216"/>
            <a:ext cx="237470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false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true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"false"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"true"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Syntaksfejl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714645" y="3764488"/>
            <a:ext cx="428472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9303" y="2690042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"34"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71693" y="2243328"/>
            <a:ext cx="1627573" cy="2556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642841" y="2247924"/>
            <a:ext cx="1081559" cy="23416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2836758" y="2690042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true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4716016" y="2690042"/>
            <a:ext cx="912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"true"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7367344" y="2688251"/>
            <a:ext cx="301000" cy="4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4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3831621" y="2690042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"34"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6567523" y="2690042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00FF"/>
                </a:solidFill>
              </a:rPr>
              <a:t>true</a:t>
            </a:r>
            <a:endParaRPr lang="da-DK" altLang="da-DK" sz="2000" dirty="0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729107" y="2247675"/>
            <a:ext cx="767625" cy="2428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6071671" y="269004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4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76800" y="2256391"/>
            <a:ext cx="575734" cy="23281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85203" y="2260032"/>
            <a:ext cx="446558" cy="219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736467" y="2247675"/>
            <a:ext cx="999613" cy="2415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38163" y="2260032"/>
            <a:ext cx="385597" cy="2190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0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23" grpId="0" animBg="1"/>
      <p:bldP spid="25" grpId="0" animBg="1"/>
      <p:bldP spid="26" grpId="0"/>
      <p:bldP spid="27" grpId="0"/>
      <p:bldP spid="28" grpId="0"/>
      <p:bldP spid="30" grpId="0"/>
      <p:bldP spid="31" grpId="0"/>
      <p:bldP spid="32" grpId="0" animBg="1"/>
      <p:bldP spid="34" grpId="0"/>
      <p:bldP spid="35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7. For hardcore hackere (3)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2653" y="2224717"/>
            <a:ext cx="7367739" cy="46433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tIns="108000" bIns="108000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"Peter"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charAt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(1) + </a:t>
            </a:r>
            <a:r>
              <a:rPr lang="da-DK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""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</a:t>
            </a:r>
            <a:r>
              <a:rPr lang="da-DK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"Peter"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charAt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(4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)).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equals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da-DK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er</a:t>
            </a:r>
            <a:r>
              <a:rPr 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48018" y="1119710"/>
            <a:ext cx="7757782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Hvad evaluerer nedenstående udtryk til</a:t>
            </a:r>
            <a:r>
              <a:rPr lang="en-AU" dirty="0" smtClean="0"/>
              <a:t>?</a:t>
            </a:r>
          </a:p>
          <a:p>
            <a:pPr marL="61436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AU" b="1" dirty="0" err="1" smtClean="0">
                <a:solidFill>
                  <a:srgbClr val="008000"/>
                </a:solidFill>
              </a:rPr>
              <a:t>charAt</a:t>
            </a:r>
            <a:r>
              <a:rPr lang="en-AU" b="1" dirty="0" smtClean="0">
                <a:solidFill>
                  <a:srgbClr val="008000"/>
                </a:solidFill>
              </a:rPr>
              <a:t>(i) </a:t>
            </a:r>
            <a:r>
              <a:rPr lang="en-AU" dirty="0" err="1">
                <a:solidFill>
                  <a:srgbClr val="002060"/>
                </a:solidFill>
              </a:rPr>
              <a:t>returnerer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dirty="0" err="1">
                <a:solidFill>
                  <a:srgbClr val="002060"/>
                </a:solidFill>
              </a:rPr>
              <a:t>tegnet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dirty="0" smtClean="0">
                <a:solidFill>
                  <a:srgbClr val="002060"/>
                </a:solidFill>
              </a:rPr>
              <a:t>i index </a:t>
            </a:r>
            <a:r>
              <a:rPr lang="en-AU" b="1" dirty="0">
                <a:solidFill>
                  <a:srgbClr val="008000"/>
                </a:solidFill>
              </a:rPr>
              <a:t>i</a:t>
            </a:r>
          </a:p>
          <a:p>
            <a:pPr eaLnBrk="1" hangingPunct="1"/>
            <a:endParaRPr lang="en-AU" dirty="0" smtClean="0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316262" y="3212976"/>
            <a:ext cx="217561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false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true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"false"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"true"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Syntaksfejl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874454" y="3651030"/>
            <a:ext cx="428472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763688" y="2708920"/>
            <a:ext cx="449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'e'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54760" y="2335189"/>
            <a:ext cx="2050907" cy="255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981508" y="2348252"/>
            <a:ext cx="2089354" cy="2441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3168504" y="2708920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"er"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5042583" y="2708920"/>
            <a:ext cx="405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'r'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6735587" y="2708920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00FF"/>
                </a:solidFill>
              </a:rPr>
              <a:t>true</a:t>
            </a:r>
            <a:endParaRPr lang="da-DK" altLang="da-DK" sz="2000" dirty="0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301047" y="2334517"/>
            <a:ext cx="1537855" cy="2428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095782" y="2347441"/>
            <a:ext cx="795497" cy="23320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23" grpId="0" animBg="1"/>
      <p:bldP spid="25" grpId="0" animBg="1"/>
      <p:bldP spid="27" grpId="0"/>
      <p:bldP spid="30" grpId="0"/>
      <p:bldP spid="31" grpId="0"/>
      <p:bldP spid="32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8. For hardcore hackere (4)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90600" y="2078179"/>
            <a:ext cx="7179733" cy="46433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tIns="108000" bIns="108000">
            <a:spAutoFit/>
          </a:bodyPr>
          <a:lstStyle/>
          <a:p>
            <a:pPr>
              <a:defRPr/>
            </a:pPr>
            <a:r>
              <a:rPr lang="en-US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PeTer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toLowerCase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charAt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Anna"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.length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()-2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"rue"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48018" y="1119710"/>
            <a:ext cx="7757782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Hvad evaluerer nedenstående udtryk til</a:t>
            </a:r>
            <a:r>
              <a:rPr lang="en-AU" dirty="0" smtClean="0"/>
              <a:t>?</a:t>
            </a:r>
          </a:p>
          <a:p>
            <a:pPr marL="61436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AU" b="1" dirty="0" err="1" smtClean="0">
                <a:solidFill>
                  <a:srgbClr val="008000"/>
                </a:solidFill>
              </a:rPr>
              <a:t>toLowerCase</a:t>
            </a:r>
            <a:r>
              <a:rPr lang="en-AU" b="1" dirty="0" smtClean="0">
                <a:solidFill>
                  <a:srgbClr val="008000"/>
                </a:solidFill>
              </a:rPr>
              <a:t> </a:t>
            </a:r>
            <a:r>
              <a:rPr lang="da-DK" dirty="0" smtClean="0">
                <a:solidFill>
                  <a:srgbClr val="002060"/>
                </a:solidFill>
              </a:rPr>
              <a:t>ændrer </a:t>
            </a:r>
            <a:r>
              <a:rPr lang="da-DK" smtClean="0">
                <a:solidFill>
                  <a:srgbClr val="002060"/>
                </a:solidFill>
              </a:rPr>
              <a:t>alle </a:t>
            </a:r>
            <a:r>
              <a:rPr lang="da-DK" smtClean="0">
                <a:solidFill>
                  <a:srgbClr val="002060"/>
                </a:solidFill>
              </a:rPr>
              <a:t>store </a:t>
            </a:r>
            <a:r>
              <a:rPr lang="da-DK" dirty="0" smtClean="0">
                <a:solidFill>
                  <a:srgbClr val="002060"/>
                </a:solidFill>
              </a:rPr>
              <a:t>bogstaver til små</a:t>
            </a:r>
            <a:endParaRPr lang="da-DK" b="1" dirty="0" smtClean="0">
              <a:solidFill>
                <a:srgbClr val="008000"/>
              </a:solidFill>
            </a:endParaRPr>
          </a:p>
          <a:p>
            <a:pPr eaLnBrk="1" hangingPunct="1"/>
            <a:endParaRPr lang="en-AU" dirty="0" smtClean="0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266824" y="3212976"/>
            <a:ext cx="31837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false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true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"false"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"true"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Syntaksfejl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838352" y="4365104"/>
            <a:ext cx="428472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123489" y="2187623"/>
            <a:ext cx="2555882" cy="2556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41287" y="2183259"/>
            <a:ext cx="2116713" cy="273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1757293" y="2564904"/>
            <a:ext cx="1055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</a:t>
            </a:r>
            <a:r>
              <a:rPr lang="da-DK" altLang="da-DK" sz="2000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2000" dirty="0" smtClean="0">
                <a:solidFill>
                  <a:srgbClr val="008000"/>
                </a:solidFill>
              </a:rPr>
              <a:t>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5663761" y="256490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FF0000"/>
                </a:solidFill>
              </a:rPr>
              <a:t>2</a:t>
            </a:r>
            <a:endParaRPr lang="da-DK" altLang="da-DK" sz="20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10000" y="2174240"/>
            <a:ext cx="742950" cy="27988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-105" charset="0"/>
              </a:rPr>
              <a:t>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3932025" y="2564904"/>
            <a:ext cx="3914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00FF"/>
                </a:solidFill>
              </a:rPr>
              <a:t>'t'</a:t>
            </a:r>
            <a:endParaRPr lang="da-DK" altLang="da-DK" sz="2000" dirty="0">
              <a:solidFill>
                <a:srgbClr val="0000FF"/>
              </a:solidFill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7043947" y="2564904"/>
            <a:ext cx="912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"true"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049078" y="2165783"/>
            <a:ext cx="967162" cy="28277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2" grpId="0" animBg="1"/>
      <p:bldP spid="19" grpId="0"/>
      <p:bldP spid="18" grpId="0"/>
      <p:bldP spid="21" grpId="0" animBg="1"/>
      <p:bldP spid="24" grpId="0"/>
      <p:bldP spid="28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dirty="0" smtClean="0">
                <a:ea typeface="ＭＳ Ｐゴシック" pitchFamily="34" charset="-128"/>
              </a:rPr>
              <a:t>Slut </a:t>
            </a:r>
            <a:r>
              <a:rPr lang="da-DK" altLang="da-DK" dirty="0">
                <a:ea typeface="ＭＳ Ｐゴシック" pitchFamily="34" charset="-128"/>
              </a:rPr>
              <a:t>– </a:t>
            </a:r>
            <a:r>
              <a:rPr lang="da-DK" altLang="da-DK" dirty="0" smtClean="0">
                <a:ea typeface="ＭＳ Ｐゴシック" pitchFamily="34" charset="-128"/>
              </a:rPr>
              <a:t>Quiz </a:t>
            </a:r>
            <a:r>
              <a:rPr lang="da-DK" altLang="da-DK" dirty="0">
                <a:ea typeface="ＭＳ Ｐゴシック" pitchFamily="34" charset="-128"/>
              </a:rPr>
              <a:t>– Uge 4 </a:t>
            </a:r>
            <a:r>
              <a:rPr lang="da-DK" altLang="da-DK">
                <a:ea typeface="ＭＳ Ｐゴシック" pitchFamily="34" charset="-128"/>
              </a:rPr>
              <a:t>– </a:t>
            </a:r>
            <a:r>
              <a:rPr lang="da-DK" altLang="da-DK" smtClean="0">
                <a:ea typeface="ＭＳ Ｐゴシック" pitchFamily="34" charset="-128"/>
              </a:rPr>
              <a:t>torsdag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07375" cy="609600"/>
          </a:xfrm>
        </p:spPr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1. Sammenligning af personer</a:t>
            </a:r>
          </a:p>
        </p:txBody>
      </p:sp>
      <p:sp>
        <p:nvSpPr>
          <p:cNvPr id="78" name="TextBox 5"/>
          <p:cNvSpPr txBox="1">
            <a:spLocks noChangeArrowheads="1"/>
          </p:cNvSpPr>
          <p:nvPr/>
        </p:nvSpPr>
        <p:spPr bwMode="auto">
          <a:xfrm>
            <a:off x="615581" y="193639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79" name="TextBox 5"/>
          <p:cNvSpPr txBox="1">
            <a:spLocks noChangeArrowheads="1"/>
          </p:cNvSpPr>
          <p:nvPr/>
        </p:nvSpPr>
        <p:spPr bwMode="auto">
          <a:xfrm>
            <a:off x="575535" y="1124744"/>
            <a:ext cx="66607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I </a:t>
            </a:r>
            <a:r>
              <a:rPr lang="da-DK" altLang="da-DK" b="1" dirty="0" smtClean="0">
                <a:solidFill>
                  <a:srgbClr val="008000"/>
                </a:solidFill>
              </a:rPr>
              <a:t>hvilke</a:t>
            </a:r>
            <a:r>
              <a:rPr lang="da-DK" altLang="da-DK" dirty="0" smtClean="0"/>
              <a:t> af nedenstående fire situationer evaluerer udtrykket</a:t>
            </a:r>
            <a:r>
              <a:rPr lang="en-AU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person1 </a:t>
            </a:r>
            <a:r>
              <a:rPr lang="en-AU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person2 </a:t>
            </a:r>
            <a:r>
              <a:rPr lang="en-AU" dirty="0" err="1" smtClean="0"/>
              <a:t>til</a:t>
            </a:r>
            <a:r>
              <a:rPr lang="en-AU" dirty="0" smtClean="0"/>
              <a:t> true?</a:t>
            </a:r>
            <a:r>
              <a:rPr lang="da-DK" altLang="da-DK" dirty="0" smtClean="0"/>
              <a:t> </a:t>
            </a:r>
            <a:endParaRPr lang="da-DK" altLang="da-DK" dirty="0"/>
          </a:p>
        </p:txBody>
      </p:sp>
      <p:sp>
        <p:nvSpPr>
          <p:cNvPr id="80" name="TextBox 5"/>
          <p:cNvSpPr txBox="1">
            <a:spLocks noChangeArrowheads="1"/>
          </p:cNvSpPr>
          <p:nvPr/>
        </p:nvSpPr>
        <p:spPr bwMode="auto">
          <a:xfrm>
            <a:off x="625966" y="372191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81" name="TextBox 5"/>
          <p:cNvSpPr txBox="1">
            <a:spLocks noChangeArrowheads="1"/>
          </p:cNvSpPr>
          <p:nvPr/>
        </p:nvSpPr>
        <p:spPr bwMode="auto">
          <a:xfrm>
            <a:off x="4698560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82" name="TextBox 5"/>
          <p:cNvSpPr txBox="1">
            <a:spLocks noChangeArrowheads="1"/>
          </p:cNvSpPr>
          <p:nvPr/>
        </p:nvSpPr>
        <p:spPr bwMode="auto">
          <a:xfrm>
            <a:off x="4644008" y="37170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94" name="TextBox 5"/>
          <p:cNvSpPr txBox="1">
            <a:spLocks noChangeArrowheads="1"/>
          </p:cNvSpPr>
          <p:nvPr/>
        </p:nvSpPr>
        <p:spPr bwMode="auto">
          <a:xfrm>
            <a:off x="5004048" y="5517232"/>
            <a:ext cx="3078352" cy="101566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defRPr b="1"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== operationen tester om de to referencer peger på SAMME objekt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1600" y="1936393"/>
            <a:ext cx="3198715" cy="1584176"/>
            <a:chOff x="971600" y="1936393"/>
            <a:chExt cx="3198715" cy="1584176"/>
          </a:xfrm>
        </p:grpSpPr>
        <p:grpSp>
          <p:nvGrpSpPr>
            <p:cNvPr id="5" name="Group 4"/>
            <p:cNvGrpSpPr/>
            <p:nvPr/>
          </p:nvGrpSpPr>
          <p:grpSpPr>
            <a:xfrm>
              <a:off x="971600" y="1936393"/>
              <a:ext cx="3198715" cy="1584176"/>
              <a:chOff x="971600" y="1936393"/>
              <a:chExt cx="3198715" cy="1584176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71600" y="1936393"/>
                <a:ext cx="3198715" cy="1584176"/>
              </a:xfrm>
              <a:prstGeom prst="rect">
                <a:avLst/>
              </a:prstGeom>
              <a:solidFill>
                <a:srgbClr val="FFFFCC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1271149" y="3142254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 bwMode="auto">
              <a:xfrm>
                <a:off x="2823369" y="3134359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189517" y="215241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358402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840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840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person1</a:t>
                  </a:r>
                </a:p>
              </p:txBody>
            </p:sp>
            <p:sp>
              <p:nvSpPr>
                <p:cNvPr id="3584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741788" y="215354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19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726205" y="1875429"/>
                  <a:ext cx="805509" cy="1887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Anna</a:t>
                  </a:r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person2</a:t>
                  </a:r>
                  <a:endParaRPr lang="en-AU" sz="1400" b="1" dirty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endParaRPr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1384487" y="2616200"/>
              <a:ext cx="850713" cy="2024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r>
                <a:rPr lang="en-AU" altLang="da-DK" sz="1400" b="1" dirty="0" smtClean="0">
                  <a:solidFill>
                    <a:srgbClr val="008000"/>
                  </a:solidFill>
                  <a:latin typeface="Helvetica" pitchFamily="-84" charset="0"/>
                </a:rPr>
                <a:t>Peter</a:t>
              </a:r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endParaRPr lang="en-AU" altLang="da-DK" sz="1400" b="1" dirty="0">
                <a:solidFill>
                  <a:srgbClr val="008000"/>
                </a:solidFill>
                <a:latin typeface="Helvetica" pitchFamily="-8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45693" y="1936393"/>
            <a:ext cx="3198715" cy="1584176"/>
            <a:chOff x="971600" y="1936393"/>
            <a:chExt cx="3198715" cy="1584176"/>
          </a:xfrm>
        </p:grpSpPr>
        <p:grpSp>
          <p:nvGrpSpPr>
            <p:cNvPr id="86" name="Group 85"/>
            <p:cNvGrpSpPr/>
            <p:nvPr/>
          </p:nvGrpSpPr>
          <p:grpSpPr>
            <a:xfrm>
              <a:off x="971600" y="1936393"/>
              <a:ext cx="3198715" cy="1584176"/>
              <a:chOff x="971600" y="1936393"/>
              <a:chExt cx="3198715" cy="1584176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971600" y="1936393"/>
                <a:ext cx="3198715" cy="1584176"/>
              </a:xfrm>
              <a:prstGeom prst="rect">
                <a:avLst/>
              </a:prstGeom>
              <a:solidFill>
                <a:srgbClr val="FFFFCC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>
                <a:off x="1271149" y="3142254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2823369" y="3134359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189517" y="215241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109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person1</a:t>
                  </a:r>
                </a:p>
              </p:txBody>
            </p:sp>
            <p:sp>
              <p:nvSpPr>
                <p:cNvPr id="1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2741788" y="215354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104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5" name="Rectangle 6"/>
                <p:cNvSpPr>
                  <a:spLocks noChangeArrowheads="1"/>
                </p:cNvSpPr>
                <p:nvPr/>
              </p:nvSpPr>
              <p:spPr bwMode="auto">
                <a:xfrm>
                  <a:off x="726205" y="1875429"/>
                  <a:ext cx="805509" cy="1887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Anna</a:t>
                  </a:r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0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person2</a:t>
                  </a:r>
                  <a:endParaRPr lang="en-AU" sz="1400" b="1" dirty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endParaRPr>
                </a:p>
              </p:txBody>
            </p:sp>
            <p:sp>
              <p:nvSpPr>
                <p:cNvPr id="10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  <p:sp>
              <p:nvSpPr>
                <p:cNvPr id="10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7" name="Rectangle 6"/>
            <p:cNvSpPr>
              <a:spLocks noChangeArrowheads="1"/>
            </p:cNvSpPr>
            <p:nvPr/>
          </p:nvSpPr>
          <p:spPr bwMode="auto">
            <a:xfrm>
              <a:off x="1384487" y="2616200"/>
              <a:ext cx="850713" cy="2024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r>
                <a:rPr lang="en-AU" altLang="da-DK" sz="1400" b="1" dirty="0" err="1" smtClean="0">
                  <a:solidFill>
                    <a:srgbClr val="008000"/>
                  </a:solidFill>
                  <a:latin typeface="Helvetica" pitchFamily="-84" charset="0"/>
                </a:rPr>
                <a:t>anna</a:t>
              </a:r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endParaRPr lang="en-AU" altLang="da-DK" sz="1400" b="1" dirty="0">
                <a:solidFill>
                  <a:srgbClr val="008000"/>
                </a:solidFill>
                <a:latin typeface="Helvetica" pitchFamily="-8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71599" y="3717032"/>
            <a:ext cx="3198715" cy="1584176"/>
            <a:chOff x="971600" y="1936393"/>
            <a:chExt cx="3198715" cy="1584176"/>
          </a:xfrm>
        </p:grpSpPr>
        <p:grpSp>
          <p:nvGrpSpPr>
            <p:cNvPr id="114" name="Group 113"/>
            <p:cNvGrpSpPr/>
            <p:nvPr/>
          </p:nvGrpSpPr>
          <p:grpSpPr>
            <a:xfrm>
              <a:off x="971600" y="1936393"/>
              <a:ext cx="3198715" cy="1584176"/>
              <a:chOff x="971600" y="1936393"/>
              <a:chExt cx="3198715" cy="1584176"/>
            </a:xfrm>
          </p:grpSpPr>
          <p:sp>
            <p:nvSpPr>
              <p:cNvPr id="116" name="Rectangle 115"/>
              <p:cNvSpPr/>
              <p:nvPr/>
            </p:nvSpPr>
            <p:spPr bwMode="auto">
              <a:xfrm>
                <a:off x="971600" y="1936393"/>
                <a:ext cx="3198715" cy="1584176"/>
              </a:xfrm>
              <a:prstGeom prst="rect">
                <a:avLst/>
              </a:prstGeom>
              <a:solidFill>
                <a:srgbClr val="FFFFCC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1271149" y="3142254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2823369" y="3134359"/>
                <a:ext cx="193854" cy="192725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6" charset="0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189517" y="215241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12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person1</a:t>
                  </a:r>
                </a:p>
              </p:txBody>
            </p:sp>
            <p:sp>
              <p:nvSpPr>
                <p:cNvPr id="13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2741788" y="2153547"/>
                <a:ext cx="1326156" cy="1223006"/>
                <a:chOff x="531236" y="1412776"/>
                <a:chExt cx="1326156" cy="1223006"/>
              </a:xfrm>
            </p:grpSpPr>
            <p:sp>
              <p:nvSpPr>
                <p:cNvPr id="122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3" name="Rectangle 6"/>
                <p:cNvSpPr>
                  <a:spLocks noChangeArrowheads="1"/>
                </p:cNvSpPr>
                <p:nvPr/>
              </p:nvSpPr>
              <p:spPr bwMode="auto">
                <a:xfrm>
                  <a:off x="726205" y="1875429"/>
                  <a:ext cx="805509" cy="1887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Anna</a:t>
                  </a:r>
                  <a:r>
                    <a:rPr lang="en-AU" altLang="en-US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2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997545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person2</a:t>
                  </a:r>
                  <a:endParaRPr lang="en-AU" sz="1400" b="1" dirty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endParaRPr>
                </a:p>
              </p:txBody>
            </p:sp>
            <p:sp>
              <p:nvSpPr>
                <p:cNvPr id="1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:Person</a:t>
                  </a:r>
                </a:p>
              </p:txBody>
            </p:sp>
            <p:sp>
              <p:nvSpPr>
                <p:cNvPr id="12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3101" y="2168244"/>
                  <a:ext cx="91295" cy="3246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ffectLst/>
                <a:extLst/>
              </p:spPr>
              <p:txBody>
                <a:bodyPr wrap="square" lIns="90487" tIns="44450" rIns="90487" bIns="44450" anchor="ctr">
                  <a:spAutoFit/>
                </a:bodyPr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5" name="Rectangle 6"/>
            <p:cNvSpPr>
              <a:spLocks noChangeArrowheads="1"/>
            </p:cNvSpPr>
            <p:nvPr/>
          </p:nvSpPr>
          <p:spPr bwMode="auto">
            <a:xfrm>
              <a:off x="1384487" y="2616200"/>
              <a:ext cx="850713" cy="2024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r>
                <a:rPr lang="en-AU" altLang="da-DK" sz="1400" b="1" dirty="0" smtClean="0">
                  <a:solidFill>
                    <a:srgbClr val="008000"/>
                  </a:solidFill>
                  <a:latin typeface="Helvetica" pitchFamily="-84" charset="0"/>
                </a:rPr>
                <a:t>Anna</a:t>
              </a:r>
              <a:r>
                <a:rPr lang="en-AU" altLang="en-US" sz="1400" b="1" dirty="0" smtClean="0">
                  <a:solidFill>
                    <a:srgbClr val="008000"/>
                  </a:solidFill>
                  <a:latin typeface="Helvetica" pitchFamily="-84" charset="0"/>
                </a:rPr>
                <a:t>"</a:t>
              </a:r>
              <a:endParaRPr lang="en-AU" altLang="da-DK" sz="1400" b="1" dirty="0">
                <a:solidFill>
                  <a:srgbClr val="008000"/>
                </a:solidFill>
                <a:latin typeface="Helvetica" pitchFamily="-8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004048" y="3721911"/>
            <a:ext cx="3198715" cy="1584176"/>
            <a:chOff x="971600" y="1936393"/>
            <a:chExt cx="3198715" cy="158417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71600" y="1936393"/>
              <a:ext cx="3198715" cy="158417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1271149" y="3142254"/>
              <a:ext cx="193854" cy="192725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2823369" y="3134359"/>
              <a:ext cx="193854" cy="192725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1189517" y="2152417"/>
              <a:ext cx="1326156" cy="1223006"/>
              <a:chOff x="531236" y="1412776"/>
              <a:chExt cx="1326156" cy="1223006"/>
            </a:xfrm>
          </p:grpSpPr>
          <p:sp>
            <p:nvSpPr>
              <p:cNvPr id="144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8"/>
              <p:cNvSpPr>
                <a:spLocks noChangeShapeType="1"/>
              </p:cNvSpPr>
              <p:nvPr/>
            </p:nvSpPr>
            <p:spPr bwMode="auto">
              <a:xfrm flipV="1">
                <a:off x="723101" y="2168244"/>
                <a:ext cx="91295" cy="3246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/>
            </p:spPr>
            <p:txBody>
              <a:bodyPr wrap="square" lIns="90487" tIns="44450" rIns="90487" bIns="44450" anchor="ctr">
                <a:spAutoFit/>
              </a:bodyPr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person1</a:t>
                </a:r>
              </a:p>
            </p:txBody>
          </p:sp>
          <p:sp>
            <p:nvSpPr>
              <p:cNvPr id="147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:Person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21994" y="2153547"/>
              <a:ext cx="1645950" cy="1223006"/>
              <a:chOff x="211442" y="1412776"/>
              <a:chExt cx="1645950" cy="1223006"/>
            </a:xfrm>
          </p:grpSpPr>
          <p:sp>
            <p:nvSpPr>
              <p:cNvPr id="139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0" name="Rectangle 6"/>
              <p:cNvSpPr>
                <a:spLocks noChangeArrowheads="1"/>
              </p:cNvSpPr>
              <p:nvPr/>
            </p:nvSpPr>
            <p:spPr bwMode="auto">
              <a:xfrm>
                <a:off x="726205" y="1875429"/>
                <a:ext cx="805509" cy="18877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en-US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</a:t>
                </a:r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Anna</a:t>
                </a:r>
                <a:r>
                  <a:rPr lang="en-AU" altLang="en-US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person2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42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:Person</a:t>
                </a:r>
              </a:p>
            </p:txBody>
          </p:sp>
          <p:sp>
            <p:nvSpPr>
              <p:cNvPr id="143" name="Line 8"/>
              <p:cNvSpPr>
                <a:spLocks noChangeShapeType="1"/>
              </p:cNvSpPr>
              <p:nvPr/>
            </p:nvSpPr>
            <p:spPr bwMode="auto">
              <a:xfrm flipH="1" flipV="1">
                <a:off x="211442" y="2141899"/>
                <a:ext cx="511660" cy="3509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/>
            </p:spPr>
            <p:txBody>
              <a:bodyPr wrap="square" lIns="90487" tIns="44450" rIns="90487" bIns="44450" anchor="ctr">
                <a:spAutoFit/>
              </a:bodyPr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33" name="Rectangle 6"/>
          <p:cNvSpPr>
            <a:spLocks noChangeArrowheads="1"/>
          </p:cNvSpPr>
          <p:nvPr/>
        </p:nvSpPr>
        <p:spPr bwMode="auto">
          <a:xfrm>
            <a:off x="5416935" y="4401718"/>
            <a:ext cx="850713" cy="2024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en-US" sz="1400" b="1" dirty="0" smtClean="0">
                <a:solidFill>
                  <a:srgbClr val="008000"/>
                </a:solidFill>
                <a:latin typeface="Helvetica" pitchFamily="-84" charset="0"/>
              </a:rPr>
              <a:t>"</a:t>
            </a:r>
            <a:r>
              <a:rPr lang="en-AU" altLang="da-DK" sz="1400" b="1" dirty="0" smtClean="0">
                <a:solidFill>
                  <a:srgbClr val="008000"/>
                </a:solidFill>
                <a:latin typeface="Helvetica" pitchFamily="-84" charset="0"/>
              </a:rPr>
              <a:t>Peter</a:t>
            </a:r>
            <a:r>
              <a:rPr lang="en-AU" altLang="en-US" sz="1400" b="1" dirty="0" smtClean="0">
                <a:solidFill>
                  <a:srgbClr val="008000"/>
                </a:solidFill>
                <a:latin typeface="Helvetica" pitchFamily="-84" charset="0"/>
              </a:rPr>
              <a:t>"</a:t>
            </a:r>
            <a:endParaRPr lang="en-AU" altLang="da-DK" sz="1400" b="1" dirty="0">
              <a:solidFill>
                <a:srgbClr val="008000"/>
              </a:solidFill>
              <a:latin typeface="Helvetica" pitchFamily="-84" charset="0"/>
            </a:endParaRPr>
          </a:p>
        </p:txBody>
      </p:sp>
      <p:sp>
        <p:nvSpPr>
          <p:cNvPr id="93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3" name="Right Arrow 82"/>
          <p:cNvSpPr/>
          <p:nvPr/>
        </p:nvSpPr>
        <p:spPr bwMode="auto">
          <a:xfrm>
            <a:off x="4499992" y="4437112"/>
            <a:ext cx="524847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noProof="0" dirty="0" smtClean="0">
                <a:cs typeface="+mj-cs"/>
              </a:rPr>
              <a:t>2. Sammenligning af tekststrenge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1763688" y="3645024"/>
            <a:ext cx="3168352" cy="122532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</a:pPr>
            <a:r>
              <a:rPr lang="en-AU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input == </a:t>
            </a:r>
            <a:r>
              <a:rPr lang="en-AU" sz="2000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"bye</a:t>
            </a:r>
            <a:r>
              <a:rPr lang="en-AU" sz="2000" dirty="0" smtClean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"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input.equals</a:t>
            </a:r>
            <a:r>
              <a:rPr lang="en-AU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AU" sz="2000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"bye</a:t>
            </a:r>
            <a:r>
              <a:rPr lang="en-AU" sz="2000" dirty="0" smtClean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"</a:t>
            </a:r>
            <a:r>
              <a:rPr lang="en-AU" sz="2000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AU" sz="2000" dirty="0" err="1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input.equals</a:t>
            </a:r>
            <a:r>
              <a:rPr lang="en-AU" sz="2000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AU" sz="2000" dirty="0" smtClean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"Bye"</a:t>
            </a:r>
            <a:r>
              <a:rPr lang="en-AU" sz="2000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89796" y="1143000"/>
            <a:ext cx="774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008000"/>
                </a:solidFill>
              </a:rPr>
              <a:t>Hvilke</a:t>
            </a:r>
            <a:r>
              <a:rPr lang="da-DK" altLang="da-DK" dirty="0" smtClean="0"/>
              <a:t> af nedenstående tre udtryk evaluerer til true</a:t>
            </a:r>
            <a:r>
              <a:rPr lang="en-AU" dirty="0" smtClean="0"/>
              <a:t>?</a:t>
            </a:r>
            <a:r>
              <a:rPr lang="da-DK" altLang="da-DK" dirty="0" smtClean="0"/>
              <a:t> </a:t>
            </a:r>
            <a:endParaRPr lang="da-DK" altLang="da-DK" dirty="0"/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1274824" y="3649245"/>
            <a:ext cx="36004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da-DK" altLang="da-DK" dirty="0" smtClean="0"/>
              <a:t>1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da-DK" altLang="da-DK" dirty="0" smtClean="0"/>
              <a:t>2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30" name="Right Arrow 29"/>
          <p:cNvSpPr/>
          <p:nvPr/>
        </p:nvSpPr>
        <p:spPr bwMode="auto">
          <a:xfrm>
            <a:off x="710250" y="4064267"/>
            <a:ext cx="524847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4725641" y="3640135"/>
            <a:ext cx="4144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Resultatet afhænger af compileren</a:t>
            </a:r>
            <a:endParaRPr lang="da-DK" altLang="da-DK" dirty="0"/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1343749" y="5386626"/>
            <a:ext cx="5197360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</a:rPr>
              <a:t>HUSK: Strenge 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 sammenlignes ved hjælp af </a:t>
            </a:r>
            <a:r>
              <a:rPr lang="da-DK" altLang="da-DK" sz="1800" b="1" dirty="0" err="1" smtClean="0">
                <a:solidFill>
                  <a:srgbClr val="008000"/>
                </a:solidFill>
              </a:rPr>
              <a:t>equals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 metoden i </a:t>
            </a:r>
            <a:r>
              <a:rPr lang="da-DK" altLang="da-DK" sz="18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 klassen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5436096" y="4377298"/>
            <a:ext cx="33332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err="1"/>
              <a:t>e</a:t>
            </a:r>
            <a:r>
              <a:rPr lang="da-DK" altLang="da-DK" dirty="0" err="1" smtClean="0"/>
              <a:t>quals</a:t>
            </a:r>
            <a:r>
              <a:rPr lang="da-DK" altLang="da-DK" dirty="0" smtClean="0"/>
              <a:t> skelner mellem store og små bogstaver</a:t>
            </a:r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797221" y="1772816"/>
            <a:ext cx="1686547" cy="1584176"/>
            <a:chOff x="797221" y="1772816"/>
            <a:chExt cx="1686547" cy="1584176"/>
          </a:xfrm>
        </p:grpSpPr>
        <p:sp>
          <p:nvSpPr>
            <p:cNvPr id="27" name="Rectangle 26"/>
            <p:cNvSpPr/>
            <p:nvPr/>
          </p:nvSpPr>
          <p:spPr bwMode="auto">
            <a:xfrm>
              <a:off x="797221" y="1772816"/>
              <a:ext cx="1686547" cy="158417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107405" y="2965567"/>
              <a:ext cx="193854" cy="192725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015138" y="1988840"/>
              <a:ext cx="1326156" cy="1223006"/>
              <a:chOff x="531236" y="1412776"/>
              <a:chExt cx="1326156" cy="1223006"/>
            </a:xfrm>
          </p:grpSpPr>
          <p:sp>
            <p:nvSpPr>
              <p:cNvPr id="358402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09" name="Rectangle 6"/>
              <p:cNvSpPr>
                <a:spLocks noChangeArrowheads="1"/>
              </p:cNvSpPr>
              <p:nvPr/>
            </p:nvSpPr>
            <p:spPr bwMode="auto">
              <a:xfrm>
                <a:off x="798348" y="1862337"/>
                <a:ext cx="677333" cy="2155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en-US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</a:t>
                </a:r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bye"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358408" name="Line 8"/>
              <p:cNvSpPr>
                <a:spLocks noChangeShapeType="1"/>
              </p:cNvSpPr>
              <p:nvPr/>
            </p:nvSpPr>
            <p:spPr bwMode="auto">
              <a:xfrm flipV="1">
                <a:off x="723101" y="2168244"/>
                <a:ext cx="91295" cy="3246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/>
            </p:spPr>
            <p:txBody>
              <a:bodyPr wrap="square" lIns="90487" tIns="44450" rIns="90487" bIns="44450" anchor="ctr">
                <a:spAutoFit/>
              </a:bodyPr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8409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input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358413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:String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</p:grpSp>
      <p:sp>
        <p:nvSpPr>
          <p:cNvPr id="31" name="Line 22"/>
          <p:cNvSpPr>
            <a:spLocks noChangeShapeType="1"/>
          </p:cNvSpPr>
          <p:nvPr/>
        </p:nvSpPr>
        <p:spPr bwMode="auto">
          <a:xfrm flipH="1" flipV="1">
            <a:off x="4764505" y="4608075"/>
            <a:ext cx="645861" cy="29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</a:t>
            </a:r>
            <a:endParaRPr lang="da-DK" dirty="0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H="1" flipV="1">
            <a:off x="4021756" y="3836450"/>
            <a:ext cx="645861" cy="29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</a:t>
            </a:r>
            <a:endParaRPr lang="da-DK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1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3" grpId="0" animBg="1"/>
      <p:bldP spid="36" grpId="0"/>
      <p:bldP spid="31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4" y="1136042"/>
            <a:ext cx="8191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3. Hotel med gæster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stayingForAtLeast</a:t>
            </a:r>
            <a:r>
              <a:rPr lang="da-DK" sz="1800" dirty="0"/>
              <a:t>. Metoden skal returnere </a:t>
            </a:r>
            <a:r>
              <a:rPr lang="da-DK" sz="1800" dirty="0" smtClean="0"/>
              <a:t>alle de </a:t>
            </a:r>
            <a:r>
              <a:rPr lang="da-DK" sz="1800" dirty="0"/>
              <a:t>gæster, der bliver boende i mindst </a:t>
            </a:r>
            <a:r>
              <a:rPr lang="da-DK" sz="1800" i="1" dirty="0"/>
              <a:t>d</a:t>
            </a:r>
            <a:r>
              <a:rPr lang="da-DK" sz="1800" dirty="0"/>
              <a:t> dage.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21088"/>
            <a:ext cx="818781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totalStay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summen af de dage gæsterne bliver boende på hotellet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daysToStay</a:t>
            </a:r>
            <a:r>
              <a:rPr lang="da-DK" altLang="da-DK" sz="1800" kern="0" dirty="0">
                <a:solidFill>
                  <a:srgbClr val="002060"/>
                </a:solidFill>
              </a:rPr>
              <a:t>).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051720" y="5242910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20072" y="5242910"/>
            <a:ext cx="1872208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76872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87166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9552" y="5314918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</a:t>
            </a:r>
            <a:r>
              <a:rPr lang="da-DK" altLang="da-DK" b="1" dirty="0">
                <a:solidFill>
                  <a:srgbClr val="008000"/>
                </a:solidFill>
              </a:rPr>
              <a:t>findBest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2" y="1137409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4. Biograf med film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787493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titleOfShortest</a:t>
            </a:r>
            <a:r>
              <a:rPr lang="da-DK" sz="1800" dirty="0"/>
              <a:t>. Metoden skal returnere titlen på den korteste film.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1482" y="4115628"/>
            <a:ext cx="8187813" cy="77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>
                <a:solidFill>
                  <a:srgbClr val="008000"/>
                </a:solidFill>
              </a:rPr>
              <a:t>longerThanAndIn3D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antallet af film, der varer mere end </a:t>
            </a:r>
            <a:r>
              <a:rPr lang="da-DK" altLang="da-DK" sz="1800" i="1" kern="0" dirty="0">
                <a:solidFill>
                  <a:srgbClr val="002060"/>
                </a:solidFill>
              </a:rPr>
              <a:t>t</a:t>
            </a:r>
            <a:r>
              <a:rPr lang="da-DK" altLang="da-DK" sz="1800" kern="0" dirty="0">
                <a:solidFill>
                  <a:srgbClr val="002060"/>
                </a:solidFill>
              </a:rPr>
              <a:t> minutter og er produceret i 3D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.</a:t>
            </a: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197704" y="5099847"/>
            <a:ext cx="15507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91879" y="5099847"/>
            <a:ext cx="1673083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76872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87166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19234" y="5171855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724128" y="5571965"/>
            <a:ext cx="3488578" cy="82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600" b="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Tæt på findBest</a:t>
            </a:r>
            <a:br>
              <a:rPr lang="da-DK" altLang="da-DK" sz="1600" b="0" kern="1200" dirty="0" smtClean="0"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600" b="0" dirty="0" smtClean="0">
                <a:latin typeface="Arial" pitchFamily="34" charset="0"/>
                <a:ea typeface="ＭＳ Ｐゴシック" pitchFamily="34" charset="-128"/>
                <a:cs typeface="+mn-cs"/>
              </a:rPr>
              <a:t>Man skal blot returnere titlen på den korteste film i stedet for filmen selv</a:t>
            </a:r>
            <a:endParaRPr lang="da-DK" altLang="da-DK" sz="1600" b="0" kern="1200" dirty="0" smtClean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47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0900"/>
            <a:ext cx="81819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5. Index med musikudgivelser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12976"/>
            <a:ext cx="8307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</a:t>
            </a:r>
            <a:r>
              <a:rPr lang="da-DK" sz="1800" i="1" dirty="0"/>
              <a:t> </a:t>
            </a:r>
            <a:r>
              <a:rPr lang="da-DK" sz="1800" i="1" dirty="0" err="1">
                <a:solidFill>
                  <a:srgbClr val="008000"/>
                </a:solidFill>
              </a:rPr>
              <a:t>recordFromPeriod</a:t>
            </a:r>
            <a:r>
              <a:rPr lang="da-DK" sz="1800" dirty="0"/>
              <a:t>. Metoden skal returnere en pladeudgivelse, der ligger inden for perioden specificeret af de to </a:t>
            </a:r>
            <a:r>
              <a:rPr lang="da-DK" sz="1800" i="1" dirty="0"/>
              <a:t>int</a:t>
            </a:r>
            <a:r>
              <a:rPr lang="da-DK" sz="1800" dirty="0"/>
              <a:t>-parametre (inklusive).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21088"/>
            <a:ext cx="818781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longestAverageLength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pladeudgivelse, der indeholder de gennemsnitligt længste numre.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611560" y="5181905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22244" y="5157192"/>
            <a:ext cx="1598227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11560" y="5253913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</a:t>
            </a:r>
            <a:r>
              <a:rPr lang="da-DK" altLang="da-DK" b="1" dirty="0">
                <a:solidFill>
                  <a:srgbClr val="008000"/>
                </a:solidFill>
              </a:rPr>
              <a:t>findBest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6. Formel-1 løb med racerbiler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12976"/>
            <a:ext cx="8307720" cy="92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averageTopSpeed</a:t>
            </a:r>
            <a:r>
              <a:rPr lang="da-DK" sz="1800" dirty="0"/>
              <a:t>. Metoden skal returnere den gennemsnitlige top hastighed for alle de deltagende racerbiler. Det kan antages, at der er mindst en racerbil i løbet.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93096"/>
            <a:ext cx="8187813" cy="66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fastestRacer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bilen med højeste tophastighed.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382393" y="5031782"/>
            <a:ext cx="1728192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23781" y="5040020"/>
            <a:ext cx="1525421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24" y="1211095"/>
            <a:ext cx="8028384" cy="187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47194" y="5103790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160865" y="5615930"/>
            <a:ext cx="4464496" cy="93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Tæt på findSumOf</a:t>
            </a:r>
            <a:b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800" b="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Man skal blot dividere med længden af arraylisten før man returnerer resultatet</a:t>
            </a:r>
            <a:endParaRPr lang="da-DK" altLang="da-DK" sz="1800" b="0" kern="1200" dirty="0" smtClean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9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50234"/>
            <a:ext cx="81915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7. Webshop med mobiltelefoner</a:t>
            </a:r>
          </a:p>
        </p:txBody>
      </p:sp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683568" y="5451818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1312"/>
            <a:ext cx="82096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/>
              <a:t>Programmér </a:t>
            </a:r>
            <a:r>
              <a:rPr lang="da-DK" altLang="da-DK" sz="1800" kern="0" dirty="0"/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phoneInPriceRange</a:t>
            </a:r>
            <a:r>
              <a:rPr lang="da-DK" altLang="da-DK" sz="1800" kern="0" dirty="0"/>
              <a:t>. Metoden skal returnere en mobiltelefon, hvis pris ligger i intervallet angivet af de to parametre (begge værdier inklusive).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8600" y="4365104"/>
            <a:ext cx="8227088" cy="71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cheapestPhone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mobiltelefon, der koster mindst. </a:t>
            </a:r>
          </a:p>
          <a:p>
            <a:pPr marL="0" indent="0" eaLnBrk="1" hangingPunct="1">
              <a:buNone/>
            </a:pP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683568" y="5379810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68393" y="5379810"/>
            <a:ext cx="1524087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pitchFamily="-106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5" y="1194767"/>
            <a:ext cx="81819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8. Familie med personer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20965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oldestFamilyMember</a:t>
            </a:r>
            <a:r>
              <a:rPr lang="da-DK" sz="1800" dirty="0"/>
              <a:t>. Metoden skal returnere den person, som har den højeste alder</a:t>
            </a:r>
            <a:r>
              <a:rPr lang="da-DK" sz="1800" dirty="0" smtClean="0"/>
              <a:t>.</a:t>
            </a:r>
            <a:endParaRPr 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332567" cy="7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ofFamilyRole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returnere </a:t>
            </a:r>
            <a:r>
              <a:rPr lang="da-DK" altLang="da-DK" sz="1800" kern="0" dirty="0">
                <a:solidFill>
                  <a:srgbClr val="002060"/>
                </a:solidFill>
              </a:rPr>
              <a:t>alle de personer, der har den angivne rolle.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271672" y="4978963"/>
            <a:ext cx="154880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195736" y="4978963"/>
            <a:ext cx="1378522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11560" y="5042733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1389</Words>
  <Application>Microsoft Office PowerPoint</Application>
  <PresentationFormat>On-screen Show (4:3)</PresentationFormat>
  <Paragraphs>345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Courier</vt:lpstr>
      <vt:lpstr>Courier New</vt:lpstr>
      <vt:lpstr>Helvetica</vt:lpstr>
      <vt:lpstr>Monotype Sorts</vt:lpstr>
      <vt:lpstr>Times New Roman</vt:lpstr>
      <vt:lpstr>Trebuchet MS</vt:lpstr>
      <vt:lpstr>Standarddesign</vt:lpstr>
      <vt:lpstr>Quiz Uge 4 – Torsdag – Første time</vt:lpstr>
      <vt:lpstr>1. Sammenligning af personer</vt:lpstr>
      <vt:lpstr>2. Sammenligning af tekststrenge</vt:lpstr>
      <vt:lpstr>3. Hotel med gæster</vt:lpstr>
      <vt:lpstr>4. Biograf med film</vt:lpstr>
      <vt:lpstr>5. Index med musikudgivelser</vt:lpstr>
      <vt:lpstr>6. Formel-1 løb med racerbiler</vt:lpstr>
      <vt:lpstr>7. Webshop med mobiltelefoner</vt:lpstr>
      <vt:lpstr>8. Familie med personer</vt:lpstr>
      <vt:lpstr>Quiz Uge 4 – Torsdag – Anden time</vt:lpstr>
      <vt:lpstr>1. Virkefeltsregler</vt:lpstr>
      <vt:lpstr>2. Virkefeltsregler (2)</vt:lpstr>
      <vt:lpstr>3. Sammenligning af tekststrenge</vt:lpstr>
      <vt:lpstr>4. Sammenligning af tekststrenge (2)</vt:lpstr>
      <vt:lpstr>5. For hardcore hackere</vt:lpstr>
      <vt:lpstr>6. For hardcore hackere (2)</vt:lpstr>
      <vt:lpstr>7. For hardcore hackere (3)</vt:lpstr>
      <vt:lpstr>8. For hardcore hackere (4)</vt:lpstr>
      <vt:lpstr>Slut – Quiz – Uge 4 – torsdag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354</cp:revision>
  <cp:lastPrinted>2006-08-28T10:46:07Z</cp:lastPrinted>
  <dcterms:created xsi:type="dcterms:W3CDTF">2010-09-15T21:31:57Z</dcterms:created>
  <dcterms:modified xsi:type="dcterms:W3CDTF">2021-09-23T14:47:35Z</dcterms:modified>
</cp:coreProperties>
</file>