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634" r:id="rId21"/>
    <p:sldId id="601" r:id="rId22"/>
    <p:sldId id="633" r:id="rId23"/>
    <p:sldId id="635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14" r:id="rId37"/>
    <p:sldId id="604" r:id="rId38"/>
    <p:sldId id="615" r:id="rId39"/>
    <p:sldId id="621" r:id="rId40"/>
    <p:sldId id="622" r:id="rId41"/>
    <p:sldId id="632" r:id="rId42"/>
    <p:sldId id="438" r:id="rId4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FFCC"/>
    <a:srgbClr val="CCFFCC"/>
    <a:srgbClr val="99CCFF"/>
    <a:srgbClr val="A50021"/>
    <a:srgbClr val="6699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703" autoAdjust="0"/>
  </p:normalViewPr>
  <p:slideViewPr>
    <p:cSldViewPr>
      <p:cViewPr varScale="1">
        <p:scale>
          <a:sx n="140" d="100"/>
          <a:sy n="140" d="100"/>
        </p:scale>
        <p:origin x="4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260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226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208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39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888" cy="410445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Funktionelle</a:t>
            </a:r>
            <a:r>
              <a:rPr lang="da-DK" altLang="da-DK" sz="1800" dirty="0">
                <a:ea typeface="ＭＳ Ｐゴシック" pitchFamily="34" charset="-128"/>
              </a:rPr>
              <a:t> programmeringssprog fungerer </a:t>
            </a:r>
            <a:r>
              <a:rPr lang="da-DK" altLang="da-DK" sz="1800" dirty="0" smtClean="0">
                <a:ea typeface="ＭＳ Ｐゴシック" pitchFamily="34" charset="-128"/>
              </a:rPr>
              <a:t>på en helt anden måde, som vi skal se nærmere på om lidt</a:t>
            </a:r>
            <a:endParaRPr lang="da-DK" altLang="da-DK" sz="1800" dirty="0" smtClean="0"/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Forskellige 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List</a:t>
            </a:r>
            <a:r>
              <a:rPr lang="da-DK" altLang="da-DK" sz="1800" dirty="0" smtClean="0">
                <a:ea typeface="ＭＳ Ｐゴシック" pitchFamily="34" charset="-128"/>
              </a:rPr>
              <a:t>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Set</a:t>
            </a:r>
            <a:r>
              <a:rPr lang="da-DK" altLang="da-DK" sz="1800" dirty="0" smtClean="0">
                <a:ea typeface="ＭＳ Ｐゴシック" pitchFamily="34" charset="-128"/>
              </a:rPr>
              <a:t>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Map</a:t>
            </a:r>
            <a:r>
              <a:rPr lang="da-DK" altLang="da-DK" sz="1800" dirty="0" smtClean="0">
                <a:ea typeface="ＭＳ Ｐゴシック" pitchFamily="34" charset="-128"/>
              </a:rPr>
              <a:t>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Den nye </a:t>
            </a:r>
            <a:r>
              <a:rPr lang="da-DK" sz="1800" spc="-50" dirty="0" err="1" smtClean="0"/>
              <a:t>stream</a:t>
            </a:r>
            <a:r>
              <a:rPr lang="da-DK" sz="1800" spc="-50" dirty="0" smtClean="0"/>
              <a:t> har samme type objekter som den gamle, men der er ofte færre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594744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5053353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322995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763081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722010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401254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161812" y="6148554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573950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424124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763081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24744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/>
              <a:t>Den nye </a:t>
            </a:r>
            <a:r>
              <a:rPr lang="da-DK" sz="1800" spc="-50" dirty="0" err="1"/>
              <a:t>stream</a:t>
            </a:r>
            <a:r>
              <a:rPr lang="da-DK" sz="1800" spc="-50" dirty="0"/>
              <a:t> har samme </a:t>
            </a:r>
            <a:r>
              <a:rPr lang="da-DK" sz="1800" spc="-50" dirty="0" smtClean="0"/>
              <a:t>antal </a:t>
            </a:r>
            <a:r>
              <a:rPr lang="da-DK" sz="1800" spc="-50" dirty="0"/>
              <a:t>objekter som den gamle, men </a:t>
            </a:r>
            <a:r>
              <a:rPr lang="da-DK" sz="1800" spc="-50" dirty="0" smtClean="0"/>
              <a:t>de </a:t>
            </a:r>
            <a:r>
              <a:rPr lang="da-DK" sz="1800" spc="-50" dirty="0"/>
              <a:t>er ofte </a:t>
            </a:r>
            <a:r>
              <a:rPr lang="da-DK" sz="1800" spc="-50" dirty="0" smtClean="0"/>
              <a:t>af en anden type</a:t>
            </a:r>
            <a:endParaRPr lang="da-DK" sz="1800" spc="-50" dirty="0"/>
          </a:p>
          <a:p>
            <a:pPr lvl="1">
              <a:spcBef>
                <a:spcPts val="600"/>
              </a:spcBef>
            </a:pP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525661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4309614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606391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31840" y="5085184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31840" y="5624930"/>
            <a:ext cx="525658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res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 + s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2615610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76312" y="5334709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508104" y="5334709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06027" y="5334709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481645" y="5334709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1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122130" y="5334709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04890" y="5334709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8147663" y="5334709"/>
            <a:ext cx="90532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8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968664" y="5396222"/>
            <a:ext cx="4206840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smtClean="0">
                <a:solidFill>
                  <a:srgbClr val="008000"/>
                </a:solidFill>
              </a:rPr>
              <a:t>res</a:t>
            </a:r>
            <a:r>
              <a:rPr lang="da-DK" sz="1400" dirty="0" smtClean="0"/>
              <a:t> initialiseres til startværdien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smtClean="0">
                <a:solidFill>
                  <a:srgbClr val="FF0000"/>
                </a:solidFill>
              </a:rPr>
              <a:t>s</a:t>
            </a:r>
            <a:r>
              <a:rPr lang="da-DK" sz="1400" dirty="0" smtClean="0"/>
              <a:t>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</a:t>
            </a:r>
            <a:r>
              <a:rPr lang="da-DK" sz="1400" dirty="0" smtClean="0"/>
              <a:t>den nye værdi af </a:t>
            </a:r>
            <a:r>
              <a:rPr lang="da-DK" sz="1400" dirty="0" smtClean="0">
                <a:solidFill>
                  <a:srgbClr val="008000"/>
                </a:solidFill>
              </a:rPr>
              <a:t>res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351024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601957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834683" y="4869014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787643" y="4886744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580704" y="5861687"/>
            <a:ext cx="28083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 smtClean="0"/>
              <a:t>I </a:t>
            </a:r>
            <a:r>
              <a:rPr lang="da-DK" sz="1400" dirty="0"/>
              <a:t>dette </a:t>
            </a:r>
            <a:r>
              <a:rPr lang="da-DK" sz="1400" dirty="0" smtClean="0"/>
              <a:t>tilfælde findes </a:t>
            </a:r>
            <a:r>
              <a:rPr lang="da-DK" sz="1400" dirty="0" smtClean="0">
                <a:solidFill>
                  <a:srgbClr val="008000"/>
                </a:solidFill>
              </a:rPr>
              <a:t>summen</a:t>
            </a:r>
            <a:r>
              <a:rPr lang="da-DK" sz="1400" dirty="0" smtClean="0"/>
              <a:t> af heltallene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9" grpId="0" animBg="1"/>
      <p:bldP spid="30" grpId="0" animBg="1"/>
      <p:bldP spid="26" grpId="0" animBg="1"/>
      <p:bldP spid="27" grpId="0" animBg="1"/>
      <p:bldP spid="31" grpId="0" animBg="1"/>
      <p:bldP spid="34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907725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res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s)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03904" y="3607591"/>
            <a:ext cx="3767328" cy="2694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5577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492431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635434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5504304" y="4700797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436096" y="4700797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6034019" y="4700797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409637" y="4700797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1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7050122" y="4700797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7496609" y="4700797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8139382" y="4700797"/>
            <a:ext cx="77075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5522864" y="5229190"/>
            <a:ext cx="323009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 smtClean="0"/>
              <a:t>I </a:t>
            </a:r>
            <a:r>
              <a:rPr lang="da-DK" sz="1400" dirty="0"/>
              <a:t>dette </a:t>
            </a:r>
            <a:r>
              <a:rPr lang="da-DK" sz="1400" dirty="0" smtClean="0"/>
              <a:t>tilfælde </a:t>
            </a:r>
            <a:r>
              <a:rPr lang="da-DK" sz="1400" dirty="0"/>
              <a:t>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</a:t>
            </a:r>
            <a:r>
              <a:rPr lang="da-DK" sz="1400" dirty="0" smtClean="0"/>
              <a:t>af heltallene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950988" y="4785214"/>
            <a:ext cx="4215372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smtClean="0">
                <a:solidFill>
                  <a:srgbClr val="008000"/>
                </a:solidFill>
              </a:rPr>
              <a:t>res</a:t>
            </a:r>
            <a:r>
              <a:rPr lang="da-DK" sz="1400" dirty="0" smtClean="0"/>
              <a:t> initialiseres til startværdien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smtClean="0">
                <a:solidFill>
                  <a:srgbClr val="FF0000"/>
                </a:solidFill>
              </a:rPr>
              <a:t>s</a:t>
            </a:r>
            <a:r>
              <a:rPr lang="da-DK" sz="1400" dirty="0" smtClean="0"/>
              <a:t>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</a:t>
            </a:r>
            <a:r>
              <a:rPr lang="da-DK" sz="1400" dirty="0" smtClean="0"/>
              <a:t>den </a:t>
            </a:r>
            <a:r>
              <a:rPr lang="da-DK" sz="1400" dirty="0"/>
              <a:t>nye </a:t>
            </a:r>
            <a:r>
              <a:rPr lang="da-DK" sz="1400" dirty="0" smtClean="0"/>
              <a:t>værdi af </a:t>
            </a:r>
            <a:r>
              <a:rPr lang="da-DK" sz="1400" dirty="0" smtClean="0">
                <a:solidFill>
                  <a:srgbClr val="008000"/>
                </a:solidFill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(res, s) -&gt; res + s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95736" y="5259109"/>
            <a:ext cx="5317173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Giver kun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tidsgevinst</a:t>
            </a:r>
            <a:r>
              <a:rPr lang="da-DK" altLang="da-DK" sz="1400" b="1" dirty="0">
                <a:solidFill>
                  <a:srgbClr val="0000FF"/>
                </a:solidFill>
              </a:rPr>
              <a:t>, hvis man har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mange elementer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76354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16736" y="2954980"/>
            <a:ext cx="19045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662777" y="3590932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1" y="1033859"/>
            <a:ext cx="8496177" cy="536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interfacet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/>
              <a:t>Metoden </a:t>
            </a:r>
            <a:r>
              <a:rPr lang="da-DK" sz="1800" b="1" kern="0" dirty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det objekt, der er gemt i Optional objektet (hvis der findes et sådan) og ellers værdien af parameteren </a:t>
            </a:r>
            <a:r>
              <a:rPr lang="da-DK" sz="1800" b="1" kern="0" dirty="0" err="1">
                <a:solidFill>
                  <a:srgbClr val="008000"/>
                </a:solidFill>
              </a:rPr>
              <a:t>other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</a:t>
            </a:r>
            <a:r>
              <a:rPr lang="da-DK" sz="1800" kern="0" dirty="0" smtClean="0"/>
              <a:t>betyder, at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>
                <a:solidFill>
                  <a:srgbClr val="008000"/>
                </a:solidFill>
              </a:rPr>
              <a:t>orElse(null)</a:t>
            </a:r>
            <a:r>
              <a:rPr lang="da-DK" sz="1800" kern="0" dirty="0"/>
              <a:t> returnerer, det objekt der er gemt i Optional objektet (hvis der </a:t>
            </a:r>
            <a:r>
              <a:rPr lang="da-DK" sz="1800" kern="0" dirty="0" smtClean="0"/>
              <a:t>findes </a:t>
            </a:r>
            <a:r>
              <a:rPr lang="da-DK" sz="1800" kern="0" dirty="0"/>
              <a:t>et sådan) og ellers </a:t>
            </a:r>
            <a:r>
              <a:rPr lang="da-DK" sz="1800" b="1" kern="0" dirty="0">
                <a:solidFill>
                  <a:srgbClr val="008000"/>
                </a:solidFill>
              </a:rPr>
              <a:t>null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interfacet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61662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</a:t>
            </a:r>
            <a:br>
              <a:rPr lang="da-DK" sz="2000" dirty="0" smtClean="0"/>
            </a:br>
            <a:r>
              <a:rPr lang="da-DK" sz="2000" spc="-100" dirty="0" smtClean="0"/>
              <a:t>implementeres via streams og lambda'er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26623" y="1701106"/>
            <a:ext cx="6270207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800" b="1" spc="-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392932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289096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170119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90726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34253" y="2453838"/>
            <a:ext cx="386961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246026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01927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657951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834253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48860" y="4419687"/>
            <a:ext cx="6323540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.toList();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321422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12963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23456" y="5172419"/>
            <a:ext cx="3857737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246026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24165" y="5518782"/>
            <a:ext cx="1483516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849893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79512" y="5409457"/>
            <a:ext cx="3511955" cy="1306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toList </a:t>
            </a:r>
            <a:r>
              <a:rPr lang="da-DK" altLang="da-DK" sz="1400" dirty="0"/>
              <a:t>er en </a:t>
            </a:r>
            <a:r>
              <a:rPr lang="da-DK" altLang="da-DK" sz="1400" spc="-30" dirty="0"/>
              <a:t>metode i Stream interfacet</a:t>
            </a:r>
            <a:endParaRPr lang="da-DK" altLang="da-DK" sz="1400" dirty="0" smtClean="0"/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</a:t>
            </a:r>
            <a:br>
              <a:rPr lang="da-DK" altLang="da-DK" sz="1400" dirty="0" smtClean="0"/>
            </a:br>
            <a:r>
              <a:rPr lang="da-DK" altLang="da-DK" sz="1400" dirty="0" smtClean="0"/>
              <a:t>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Introduceres i afsnit 6.17</a:t>
            </a:r>
            <a:endParaRPr lang="da-DK" altLang="da-DK" sz="1400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24128" y="1171474"/>
            <a:ext cx="3254640" cy="10592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Den funktionelle version af findOne tester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alle</a:t>
            </a:r>
            <a:r>
              <a:rPr lang="da-DK" altLang="da-DK" sz="1400" spc="-30" dirty="0" smtClean="0"/>
              <a:t> elementer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før</a:t>
            </a:r>
            <a:r>
              <a:rPr lang="da-DK" altLang="da-DK" sz="1400" spc="-30" dirty="0" smtClean="0"/>
              <a:t> den finder det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første</a:t>
            </a:r>
            <a:r>
              <a:rPr lang="da-DK" altLang="da-DK" sz="1400" spc="-30" dirty="0" smtClean="0"/>
              <a:t>, hvilket er </a:t>
            </a:r>
            <a:r>
              <a:rPr lang="da-DK" altLang="da-DK" sz="1400" spc="-30" dirty="0" err="1" smtClean="0"/>
              <a:t>ueffektivt</a:t>
            </a:r>
            <a:endParaRPr lang="da-DK" altLang="da-DK" sz="1400" spc="-30" dirty="0" smtClean="0"/>
          </a:p>
          <a:p>
            <a:pPr marL="177800" indent="-177800">
              <a:lnSpc>
                <a:spcPct val="8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Det slipper man for, når man bruger </a:t>
            </a:r>
            <a:r>
              <a:rPr lang="da-DK" altLang="da-DK" sz="1400" spc="-30" dirty="0" err="1" smtClean="0"/>
              <a:t>multi</a:t>
            </a:r>
            <a:r>
              <a:rPr lang="da-DK" altLang="da-DK" sz="1400" spc="-30" dirty="0" err="1"/>
              <a:t>-</a:t>
            </a:r>
            <a:r>
              <a:rPr lang="da-DK" altLang="da-DK" sz="1400" spc="-30" dirty="0" err="1" smtClean="0"/>
              <a:t>core</a:t>
            </a:r>
            <a:r>
              <a:rPr lang="da-DK" altLang="da-DK" sz="1400" spc="-30" dirty="0" smtClean="0"/>
              <a:t> </a:t>
            </a:r>
            <a:r>
              <a:rPr lang="da-DK" altLang="da-DK" sz="1400" spc="-30" dirty="0" err="1" smtClean="0"/>
              <a:t>processering</a:t>
            </a:r>
            <a:endParaRPr lang="da-DK" altLang="da-DK" sz="1400" spc="-3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107570" y="6443643"/>
            <a:ext cx="4318393" cy="31335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8000" rIns="90000" bIns="1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107570" y="6098164"/>
            <a:ext cx="4341106" cy="2754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da-DK" altLang="da-DK" sz="1400" spc="-50" dirty="0" smtClean="0"/>
              <a:t>I Java 8 skulle sidste linje skrives som vist nedenfor:</a:t>
            </a:r>
            <a:endParaRPr lang="da-DK" altLang="da-DK" sz="1400" spc="-50" dirty="0"/>
          </a:p>
        </p:txBody>
      </p:sp>
    </p:spTree>
    <p:extLst>
      <p:ext uri="{BB962C8B-B14F-4D97-AF65-F5344CB8AC3E}">
        <p14:creationId xmlns:p14="http://schemas.microsoft.com/office/powerpoint/2010/main" val="33808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3" grpId="0" animBg="1"/>
      <p:bldP spid="29" grpId="0" animBg="1"/>
      <p:bldP spid="28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12358" y="1196752"/>
            <a:ext cx="614253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15894" y="3933056"/>
            <a:ext cx="6814571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3001273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209808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207917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951443" y="1954468"/>
            <a:ext cx="393139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7073241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928353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766899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685077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3896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885349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630645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374171" y="4674577"/>
            <a:ext cx="39494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7044928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78791" y="5015345"/>
            <a:ext cx="4300011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813545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267744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374172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6051387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417720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13953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42496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89475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431017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030480" y="1147117"/>
            <a:ext cx="5993804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680804" y="1825541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7109919" y="1756174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91437" y="1472460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29747" y="1835915"/>
            <a:ext cx="3922483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6752228" y="1946145"/>
            <a:ext cx="47319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5203" y="2164462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287841" y="2730039"/>
            <a:ext cx="0" cy="257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683568" y="3091708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753368" y="2982985"/>
            <a:ext cx="51960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et objekt fra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er det ikke ”bøvlet ”at skulle lave en sådan klasse?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1786" y="4607586"/>
            <a:ext cx="4991614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s.getAge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69527" y="3921819"/>
            <a:ext cx="8396865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klassemetode, der kan gøre det for os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/>
              <a:t>Hvis man </a:t>
            </a:r>
            <a:r>
              <a:rPr lang="da-DK" altLang="da-DK" sz="1600" kern="0" dirty="0" smtClean="0"/>
              <a:t>vil </a:t>
            </a:r>
            <a:r>
              <a:rPr lang="da-DK" altLang="da-DK" sz="1600" kern="0" dirty="0"/>
              <a:t>finde det objekt, der 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ældst</a:t>
            </a:r>
            <a:r>
              <a:rPr lang="da-DK" altLang="da-DK" sz="1600" kern="0" dirty="0" smtClean="0"/>
              <a:t> skriver </a:t>
            </a:r>
            <a:r>
              <a:rPr lang="da-DK" altLang="da-DK" sz="1600" kern="0" dirty="0"/>
              <a:t>man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66168" y="5056375"/>
            <a:ext cx="6134024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 smtClean="0"/>
              <a:t>Hvis </a:t>
            </a:r>
            <a:r>
              <a:rPr lang="da-DK" altLang="da-DK" sz="1600" kern="0" dirty="0"/>
              <a:t>man </a:t>
            </a:r>
            <a:r>
              <a:rPr lang="da-DK" altLang="da-DK" sz="1600" kern="0" dirty="0" smtClean="0"/>
              <a:t>vil </a:t>
            </a:r>
            <a:r>
              <a:rPr lang="da-DK" altLang="da-DK" sz="1600" kern="0" dirty="0"/>
              <a:t>finde det objekt, der 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mindst</a:t>
            </a:r>
            <a:r>
              <a:rPr lang="da-DK" altLang="da-DK" sz="1600" kern="0" dirty="0" smtClean="0"/>
              <a:t> skriver </a:t>
            </a:r>
            <a:r>
              <a:rPr lang="da-DK" altLang="da-DK" sz="1600" kern="0" dirty="0"/>
              <a:t>man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09343" y="5377518"/>
            <a:ext cx="4998492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s.getSize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66168" y="5805264"/>
            <a:ext cx="6134024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/>
              <a:t>Hvis man vil finde det objekt, hvis </a:t>
            </a:r>
            <a:r>
              <a:rPr lang="da-DK" altLang="da-DK" sz="1600" b="1" kern="0" dirty="0">
                <a:solidFill>
                  <a:srgbClr val="008000"/>
                </a:solidFill>
              </a:rPr>
              <a:t>navn</a:t>
            </a:r>
            <a:r>
              <a:rPr lang="da-DK" altLang="da-DK" sz="1600" kern="0" dirty="0"/>
              <a:t> kommer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først</a:t>
            </a:r>
            <a:r>
              <a:rPr lang="da-DK" altLang="da-DK" sz="1600" kern="0" dirty="0"/>
              <a:t> (alfabetisk</a:t>
            </a:r>
            <a:r>
              <a:rPr lang="da-DK" altLang="da-DK" sz="1600" kern="0" dirty="0" smtClean="0"/>
              <a:t>), skriver man</a:t>
            </a:r>
            <a:endParaRPr lang="da-DK" altLang="da-DK" sz="1600" kern="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94331" y="6374746"/>
            <a:ext cx="4983378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s.getName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74282" y="4774396"/>
            <a:ext cx="2897289" cy="19913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tager 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som parameter </a:t>
            </a:r>
            <a:r>
              <a:rPr lang="da-DK" altLang="da-DK" sz="1400" b="1" dirty="0">
                <a:solidFill>
                  <a:srgbClr val="0000FF"/>
                </a:solidFill>
              </a:rPr>
              <a:t>og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objekt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</a:t>
            </a:r>
            <a:r>
              <a:rPr lang="da-DK" altLang="da-DK" sz="1400" b="1" dirty="0">
                <a:solidFill>
                  <a:srgbClr val="0000FF"/>
                </a:solidFill>
              </a:rPr>
              <a:t>"udpeger" den feltvariabel, hvis værdier skal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sammenlignes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Sammenligningen sker via den naturlige ordning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lambda’ens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returtype)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1609" y="6393408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88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24" grpId="0"/>
      <p:bldP spid="23" grpId="0"/>
      <p:bldP spid="25" grpId="0" animBg="1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807122" y="5937198"/>
            <a:ext cx="322299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Ved køreprøven skal opgave 11 og 12 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2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dvs. Streams og lambda'er (samt de</a:t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funktionelle algoritmeskabeloner)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932075" y="5937198"/>
            <a:ext cx="3433629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2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2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.*</a:t>
            </a:r>
            <a:endParaRPr lang="da-DK" altLang="da-DK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5" y="1390063"/>
            <a:ext cx="5233904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144379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22259" y="3538926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396762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2075" y="5140762"/>
            <a:ext cx="5458695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21300" y="4543993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541705" y="5261116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8" y="1734966"/>
            <a:ext cx="4825552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6054070" y="3611029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36464" y="2588579"/>
            <a:ext cx="3893656" cy="80842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>
                <a:solidFill>
                  <a:srgbClr val="008000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sz="1200" dirty="0" smtClean="0">
                <a:solidFill>
                  <a:srgbClr val="0000FF"/>
                </a:solidFill>
              </a:rPr>
              <a:t>Mange </a:t>
            </a:r>
            <a:r>
              <a:rPr lang="da-DK" altLang="da-DK" sz="1200" dirty="0">
                <a:solidFill>
                  <a:srgbClr val="0000FF"/>
                </a:solidFill>
              </a:rPr>
              <a:t>synes, at det er </a:t>
            </a:r>
            <a:r>
              <a:rPr lang="da-DK" altLang="da-DK" sz="1200" dirty="0" smtClean="0">
                <a:solidFill>
                  <a:srgbClr val="0000FF"/>
                </a:solidFill>
              </a:rPr>
              <a:t>svært </a:t>
            </a:r>
            <a:r>
              <a:rPr lang="da-DK" altLang="da-DK" sz="1200" dirty="0">
                <a:solidFill>
                  <a:srgbClr val="0000FF"/>
                </a:solidFill>
              </a:rPr>
              <a:t>at huske, hvor de forskellige metoder ligger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Men det skal man heldigvis </a:t>
            </a:r>
            <a:r>
              <a:rPr lang="da-DK" altLang="da-DK" sz="1200" dirty="0" smtClean="0">
                <a:solidFill>
                  <a:srgbClr val="0000FF"/>
                </a:solidFill>
              </a:rPr>
              <a:t>heller </a:t>
            </a:r>
            <a:r>
              <a:rPr lang="da-DK" altLang="da-DK" sz="1200" dirty="0">
                <a:solidFill>
                  <a:srgbClr val="0000FF"/>
                </a:solidFill>
              </a:rPr>
              <a:t>ikke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Det fremgår af den </a:t>
            </a:r>
            <a:r>
              <a:rPr lang="da-DK" altLang="da-DK" sz="1200" dirty="0" smtClean="0">
                <a:solidFill>
                  <a:srgbClr val="0000FF"/>
                </a:solidFill>
              </a:rPr>
              <a:t>sammenhæng, </a:t>
            </a:r>
            <a:r>
              <a:rPr lang="da-DK" altLang="da-DK" sz="1200" dirty="0">
                <a:solidFill>
                  <a:srgbClr val="0000FF"/>
                </a:solidFill>
              </a:rPr>
              <a:t>de </a:t>
            </a:r>
            <a:r>
              <a:rPr lang="da-DK" altLang="da-DK" sz="1200" dirty="0" smtClean="0">
                <a:solidFill>
                  <a:srgbClr val="0000FF"/>
                </a:solidFill>
              </a:rPr>
              <a:t>anvendes </a:t>
            </a:r>
            <a:r>
              <a:rPr lang="da-DK" altLang="da-DK" sz="1200" dirty="0">
                <a:solidFill>
                  <a:srgbClr val="0000FF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17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98967" y="3351704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6512961" y="4195802"/>
            <a:ext cx="0" cy="6921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789671" y="4847874"/>
            <a:ext cx="5328591" cy="9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interfacet, der kaldes på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thenComparing returnerer også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det er dette der bestemmer den ordning, der sorteres efter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17274" y="3969642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88517" y="3699364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660232" y="3232957"/>
            <a:ext cx="0" cy="4664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810247" y="2780928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5"/>
            <a:ext cx="8530163" cy="161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én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</a:t>
            </a:r>
            <a:r>
              <a:rPr lang="da-DK" sz="1800" kern="0" dirty="0" smtClean="0"/>
              <a:t>objekter, </a:t>
            </a:r>
            <a:r>
              <a:rPr lang="da-DK" sz="1800" kern="0" dirty="0"/>
              <a:t>hvor </a:t>
            </a:r>
            <a:r>
              <a:rPr lang="da-DK" sz="1800" kern="0" dirty="0" smtClean="0"/>
              <a:t>det </a:t>
            </a:r>
            <a:r>
              <a:rPr lang="da-DK" sz="1800" kern="0" dirty="0"/>
              <a:t>ene sorterede efter navn og </a:t>
            </a:r>
            <a:r>
              <a:rPr lang="da-DK" sz="1800" kern="0" dirty="0" smtClean="0"/>
              <a:t>det </a:t>
            </a:r>
            <a:r>
              <a:rPr lang="da-DK" sz="1800" kern="0" dirty="0"/>
              <a:t>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ét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objekt, </a:t>
            </a:r>
            <a:r>
              <a:rPr lang="da-DK" sz="1800" kern="0" dirty="0"/>
              <a:t>der </a:t>
            </a:r>
            <a:r>
              <a:rPr lang="da-DK" sz="1800" kern="0" dirty="0" smtClean="0"/>
              <a:t>primært </a:t>
            </a:r>
            <a:r>
              <a:rPr lang="da-DK" sz="1800" kern="0" dirty="0"/>
              <a:t>sorterer efter </a:t>
            </a:r>
            <a:r>
              <a:rPr lang="da-DK" sz="1800" kern="0" dirty="0" smtClean="0"/>
              <a:t>alder </a:t>
            </a:r>
            <a:r>
              <a:rPr lang="da-DK" sz="1800" kern="0" dirty="0"/>
              <a:t>og </a:t>
            </a:r>
            <a:r>
              <a:rPr lang="da-DK" sz="1800" kern="0" dirty="0" smtClean="0"/>
              <a:t>sekundært </a:t>
            </a:r>
            <a:r>
              <a:rPr lang="da-DK" sz="1800" kern="0" dirty="0"/>
              <a:t>efter </a:t>
            </a:r>
            <a:r>
              <a:rPr lang="da-DK" sz="1800" kern="0" dirty="0" smtClean="0"/>
              <a:t>navn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3008" y="4895143"/>
            <a:ext cx="3076663" cy="94897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Bemærk, at </a:t>
            </a:r>
            <a:r>
              <a:rPr lang="da-DK" altLang="da-DK" dirty="0" err="1"/>
              <a:t>comparing</a:t>
            </a:r>
            <a:r>
              <a:rPr lang="da-DK" altLang="da-DK" dirty="0"/>
              <a:t> er en klassemetode, mens thenComparing er en almindelig </a:t>
            </a:r>
            <a:r>
              <a:rPr lang="da-DK" altLang="da-DK" dirty="0" smtClean="0"/>
              <a:t>metode</a:t>
            </a:r>
          </a:p>
          <a:p>
            <a:r>
              <a:rPr lang="da-DK" altLang="da-DK" dirty="0"/>
              <a:t>Det fremgår af den </a:t>
            </a:r>
            <a:r>
              <a:rPr lang="da-DK" altLang="da-DK" dirty="0" smtClean="0"/>
              <a:t>sammenhæng, som </a:t>
            </a:r>
            <a:r>
              <a:rPr lang="da-DK" altLang="da-DK" dirty="0"/>
              <a:t>de anvendes </a:t>
            </a:r>
            <a:r>
              <a:rPr lang="da-DK" altLang="da-DK" dirty="0" smtClean="0"/>
              <a:t>i</a:t>
            </a:r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34995" y="2795738"/>
            <a:ext cx="298227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004048" y="3232956"/>
            <a:ext cx="461999" cy="511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713008" y="6058413"/>
            <a:ext cx="587493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Bemærk også, at vi nu </a:t>
            </a:r>
            <a:r>
              <a:rPr lang="da-DK" altLang="da-DK" sz="1200" b="1" dirty="0">
                <a:solidFill>
                  <a:srgbClr val="0000FF"/>
                </a:solidFill>
              </a:rPr>
              <a:t>starter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med </a:t>
            </a:r>
            <a:r>
              <a:rPr lang="da-DK" altLang="da-DK" sz="1200" b="1" dirty="0">
                <a:solidFill>
                  <a:srgbClr val="0000FF"/>
                </a:solidFill>
              </a:rPr>
              <a:t>det mest betydende kriterie og slutter med det mindst betydende (hvilket gør koden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mere logisk og lettere </a:t>
            </a:r>
            <a:r>
              <a:rPr lang="da-DK" altLang="da-DK" sz="1200" b="1" dirty="0">
                <a:solidFill>
                  <a:srgbClr val="0000FF"/>
                </a:solidFill>
              </a:rPr>
              <a:t>at forstå)</a:t>
            </a: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6459" y="4172961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5737" y="49008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6041649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306925" y="4910097"/>
            <a:ext cx="2705235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Anonym funktion (uden </a:t>
            </a:r>
            <a:r>
              <a:rPr lang="da-DK" altLang="da-DK" dirty="0" smtClean="0"/>
              <a:t>navn)</a:t>
            </a:r>
            <a:br>
              <a:rPr lang="da-DK" altLang="da-DK" dirty="0" smtClean="0"/>
            </a:br>
            <a:r>
              <a:rPr lang="da-DK" altLang="da-DK" dirty="0" smtClean="0"/>
              <a:t>Kan </a:t>
            </a:r>
            <a:r>
              <a:rPr lang="da-DK" altLang="da-DK" dirty="0"/>
              <a:t>bruges som parameter til en anden funktion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pc="-30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89120" y="4172961"/>
            <a:ext cx="322304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behøver ikke at angive </a:t>
            </a:r>
            <a:r>
              <a:rPr lang="da-DK" altLang="da-DK" dirty="0" smtClean="0"/>
              <a:t>typerne</a:t>
            </a:r>
            <a:br>
              <a:rPr lang="da-DK" altLang="da-DK" dirty="0" smtClean="0"/>
            </a:br>
            <a:r>
              <a:rPr lang="da-DK" altLang="da-DK" dirty="0" smtClean="0"/>
              <a:t>Dem </a:t>
            </a:r>
            <a:r>
              <a:rPr lang="da-DK" altLang="da-DK" dirty="0"/>
              <a:t>deducerer oversætteren selv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628765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6041093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3311600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Metode, der lægger 1 til parameteren</a:t>
            </a:r>
          </a:p>
          <a:p>
            <a:r>
              <a:rPr lang="da-DK" altLang="da-DK" dirty="0">
                <a:solidFill>
                  <a:srgbClr val="FF0000"/>
                </a:solidFill>
              </a:rPr>
              <a:t>Funktion</a:t>
            </a:r>
            <a:r>
              <a:rPr lang="da-DK" altLang="da-DK" dirty="0"/>
              <a:t> </a:t>
            </a:r>
            <a:r>
              <a:rPr lang="da-DK" altLang="da-DK" dirty="0" smtClean="0"/>
              <a:t>≈ metode (synonymer)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932040" y="3255043"/>
            <a:ext cx="392026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Tæt på den notation vi kender fra matematik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24381" y="3649293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5422" y="1666224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809464" y="1970495"/>
            <a:ext cx="417072" cy="10971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mængde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Peter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[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"hans"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]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hvor </a:t>
            </a:r>
            <a:r>
              <a:rPr lang="da-DK" altLang="da-DK" sz="1400" b="1" spc="-70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spc="-70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kan repræsenteres som tekststrenge (String)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r>
              <a:rPr lang="da-DK" altLang="da-DK" sz="1800" dirty="0" smtClean="0">
                <a:ea typeface="ＭＳ Ｐゴシック" pitchFamily="34" charset="-128"/>
              </a:rPr>
              <a:t>,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ea typeface="ＭＳ Ｐゴシック" pitchFamily="34" charset="-128"/>
              </a:rPr>
              <a:t>get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ea typeface="ＭＳ Ｐゴシック" pitchFamily="34" charset="-128"/>
              </a:rPr>
              <a:t> remove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angive,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</a:t>
            </a:r>
            <a:r>
              <a:rPr lang="da-DK" altLang="da-DK" b="1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udskifte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 oprettes.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868144" y="5937206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interfaces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963854" y="2876250"/>
            <a:ext cx="3672408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Versionsinfo 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(og de funktionelle algoritmeskabeloner)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under køreprøven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Der er stort set ingen, der falder fra i kursets sidste halvdel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Om lidt vil vi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515106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</a:t>
            </a:r>
            <a:r>
              <a:rPr lang="da-DK" altLang="da-DK" sz="1700" dirty="0" smtClean="0"/>
              <a:t>Phone og </a:t>
            </a:r>
            <a:r>
              <a:rPr lang="da-DK" altLang="da-DK" sz="1700" dirty="0" err="1" smtClean="0"/>
              <a:t>Pirate</a:t>
            </a:r>
            <a:r>
              <a:rPr lang="da-DK" altLang="da-DK" sz="1700" dirty="0" smtClean="0"/>
              <a:t> er </a:t>
            </a:r>
            <a:r>
              <a:rPr lang="da-DK" altLang="da-DK" sz="1700" dirty="0"/>
              <a:t>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</a:t>
            </a:r>
            <a:r>
              <a:rPr lang="da-DK" altLang="da-DK" sz="1700" dirty="0" smtClean="0"/>
              <a:t>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 smtClean="0"/>
              <a:t>Er du usikker på brugen af algoritmeskabeloner bør du også se </a:t>
            </a:r>
            <a:r>
              <a:rPr lang="da-DK" altLang="da-DK" sz="1700" dirty="0"/>
              <a:t>Car og </a:t>
            </a:r>
            <a:r>
              <a:rPr lang="da-DK" altLang="da-DK" sz="1700" dirty="0" smtClean="0"/>
              <a:t>Turtle </a:t>
            </a:r>
            <a:endParaRPr lang="da-DK" altLang="da-DK" sz="1700" dirty="0"/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på Brightspace siden ”Køreprøvesæt fra tidligere år” under </a:t>
            </a:r>
            <a:r>
              <a:rPr lang="da-DK" altLang="da-DK" sz="1700" dirty="0" smtClean="0"/>
              <a:t>”Afleveringsopgaver”</a:t>
            </a:r>
            <a:endParaRPr lang="da-DK" altLang="da-DK" sz="1700" dirty="0"/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første 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et eksamensspørgsmål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De sidste år har </a:t>
            </a:r>
            <a:r>
              <a:rPr lang="da-DK" sz="1800" spc="-20" dirty="0" smtClean="0">
                <a:ea typeface="ＭＳ Ｐゴシック" pitchFamily="34" charset="-128"/>
              </a:rPr>
              <a:t>75% afleveret </a:t>
            </a:r>
            <a:r>
              <a:rPr lang="da-DK" sz="1800" spc="-20" dirty="0">
                <a:ea typeface="ＭＳ Ｐゴシック" pitchFamily="34" charset="-128"/>
              </a:rPr>
              <a:t>fuld </a:t>
            </a:r>
            <a:r>
              <a:rPr lang="da-DK" sz="1800" spc="-20" dirty="0" smtClean="0">
                <a:ea typeface="ＭＳ Ｐゴシック" pitchFamily="34" charset="-128"/>
              </a:rPr>
              <a:t>besvarelse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>
                <a:ea typeface="ＭＳ Ｐゴシック" pitchFamily="34" charset="-128"/>
              </a:rPr>
              <a:t>M</a:t>
            </a:r>
            <a:r>
              <a:rPr lang="da-DK" sz="1800" spc="-20" dirty="0" smtClean="0">
                <a:ea typeface="ＭＳ Ｐゴシック" pitchFamily="34" charset="-128"/>
              </a:rPr>
              <a:t>ere end 90% har fået 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9 minutter og 55 sekunder (indehaves af Mads Odgaard, der i år er instruktor for Hold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636" y="1133343"/>
            <a:ext cx="4193144" cy="2915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2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57057" y="2584843"/>
            <a:ext cx="1149235" cy="2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som parameterværdi bruges i et metodekald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6474120" cy="88229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8000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i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arraylisten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efter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)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6804248" y="4515992"/>
            <a:ext cx="0" cy="5111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36196" y="4260415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(i de fleste tilfælde)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Tegn (</a:t>
            </a:r>
            <a:r>
              <a:rPr lang="da-DK" sz="1800" dirty="0" err="1"/>
              <a:t>char</a:t>
            </a:r>
            <a:r>
              <a:rPr lang="da-DK" sz="1800" dirty="0"/>
              <a:t> værdier) fra en tekststreng (String)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”uendelige” (have ubegrænset længde)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9239</TotalTime>
  <Words>5887</Words>
  <Application>Microsoft Office PowerPoint</Application>
  <PresentationFormat>On-screen Show (4:3)</PresentationFormat>
  <Paragraphs>829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MS PGothic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845</cp:revision>
  <cp:lastPrinted>2019-03-15T06:41:46Z</cp:lastPrinted>
  <dcterms:created xsi:type="dcterms:W3CDTF">2009-09-02T10:07:09Z</dcterms:created>
  <dcterms:modified xsi:type="dcterms:W3CDTF">2024-03-08T15:15:35Z</dcterms:modified>
</cp:coreProperties>
</file>