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3" r:id="rId2"/>
    <p:sldId id="384" r:id="rId3"/>
    <p:sldId id="381" r:id="rId4"/>
    <p:sldId id="387" r:id="rId5"/>
    <p:sldId id="382" r:id="rId6"/>
    <p:sldId id="385" r:id="rId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83"/>
            <p14:sldId id="384"/>
            <p14:sldId id="381"/>
            <p14:sldId id="387"/>
            <p14:sldId id="382"/>
            <p14:sldId id="3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CCFFCC"/>
    <a:srgbClr val="A50021"/>
    <a:srgbClr val="CCECFF"/>
    <a:srgbClr val="FFFFCC"/>
    <a:srgbClr val="92D050"/>
    <a:srgbClr val="0000CC"/>
    <a:srgbClr val="000066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98" autoAdjust="0"/>
    <p:restoredTop sz="94726" autoAdjust="0"/>
  </p:normalViewPr>
  <p:slideViewPr>
    <p:cSldViewPr>
      <p:cViewPr varScale="1">
        <p:scale>
          <a:sx n="115" d="100"/>
          <a:sy n="115" d="100"/>
        </p:scale>
        <p:origin x="102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448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89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082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338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443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5516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78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555773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3200" dirty="0" smtClean="0"/>
              <a:t>Status ved start af seminar 3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3" y="1124744"/>
            <a:ext cx="8411757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Program for dagen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9.15 </a:t>
            </a:r>
            <a:r>
              <a:rPr lang="da-DK" sz="1600" dirty="0"/>
              <a:t>Siden sidst (vores indtryk, hvordan synes I, at det er gået, spørgsmål)</a:t>
            </a:r>
            <a:endParaRPr lang="da-DK" sz="1600" dirty="0" smtClean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9.30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11.30 </a:t>
            </a:r>
            <a:r>
              <a:rPr lang="da-DK" sz="1600" dirty="0"/>
              <a:t>Øvelser omkring afleveringsopgaven </a:t>
            </a:r>
            <a:r>
              <a:rPr lang="da-DK" sz="1600" dirty="0" smtClean="0"/>
              <a:t>Raflebæger 3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13.00 Frokostpause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13.30 Forelæsning (med en kort pause midtvejs)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15.30 Øvelser omkring afleveringsopgaven Skildpadde 2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17.00 Slut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 smtClean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1747" y="3861048"/>
            <a:ext cx="833974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Det ser ud til at alle yder en flot og entusiastisk indsats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</a:t>
            </a:r>
            <a:r>
              <a:rPr lang="da-DK" sz="1600" dirty="0" smtClean="0"/>
              <a:t>er </a:t>
            </a:r>
            <a:r>
              <a:rPr lang="da-DK" sz="1600" dirty="0"/>
              <a:t>en </a:t>
            </a:r>
            <a:r>
              <a:rPr lang="da-DK" sz="1600" dirty="0" smtClean="0"/>
              <a:t>fornøjelse </a:t>
            </a:r>
            <a:r>
              <a:rPr lang="da-DK" sz="1600" dirty="0"/>
              <a:t>– bliv ved med </a:t>
            </a:r>
            <a:r>
              <a:rPr lang="da-DK" sz="1600" dirty="0" smtClean="0"/>
              <a:t>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50" dirty="0" smtClean="0"/>
              <a:t>For nogle er det svært, men fat fod mod – pludselig begynder I at se sammenhængen</a:t>
            </a:r>
            <a:endParaRPr lang="da-DK" sz="1600" spc="-50" dirty="0"/>
          </a:p>
          <a:p>
            <a:pPr marL="285750" lvl="0" indent="-285750">
              <a:spcBef>
                <a:spcPts val="18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de næste </a:t>
            </a:r>
            <a:r>
              <a:rPr lang="da-DK" sz="1800" dirty="0" smtClean="0"/>
              <a:t>uger </a:t>
            </a:r>
            <a:r>
              <a:rPr lang="da-DK" sz="1800" dirty="0"/>
              <a:t>er der ikke ret meget nyt stof at læse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Mange af jer vil have </a:t>
            </a:r>
            <a:r>
              <a:rPr lang="da-DK" sz="1600" b="1" dirty="0" smtClean="0">
                <a:solidFill>
                  <a:srgbClr val="008000"/>
                </a:solidFill>
              </a:rPr>
              <a:t>stort udbytte</a:t>
            </a:r>
            <a:r>
              <a:rPr lang="da-DK" sz="1600" dirty="0" smtClean="0"/>
              <a:t> </a:t>
            </a:r>
            <a:r>
              <a:rPr lang="da-DK" sz="1600" dirty="0"/>
              <a:t>af at læse de første kapitler en gang </a:t>
            </a:r>
            <a:r>
              <a:rPr lang="da-DK" sz="1600" dirty="0" smtClean="0"/>
              <a:t>til, </a:t>
            </a:r>
            <a:r>
              <a:rPr lang="da-DK" sz="1600" dirty="0"/>
              <a:t>således at begreberne og terminologien kommer helt på </a:t>
            </a:r>
            <a:r>
              <a:rPr lang="da-DK" sz="1600" dirty="0" smtClean="0"/>
              <a:t>plads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Man kan også begynde at læse kapitel 5, 6, 7 og 8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Har I fået set videoerne – de er lige så vigtige som bogen</a:t>
            </a:r>
          </a:p>
          <a:p>
            <a:pPr marL="742950" lvl="1" indent="-285750">
              <a:spcBef>
                <a:spcPts val="600"/>
              </a:spcBef>
            </a:pPr>
            <a:endParaRPr lang="da-DK" sz="16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</p:txBody>
      </p:sp>
      <p:sp>
        <p:nvSpPr>
          <p:cNvPr id="6" name="Rectangle 5"/>
          <p:cNvSpPr/>
          <p:nvPr/>
        </p:nvSpPr>
        <p:spPr>
          <a:xfrm rot="1626576">
            <a:off x="6080522" y="3029973"/>
            <a:ext cx="3115398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Start optagelse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39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91376" y="260648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Afleveringsopgaverne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124744"/>
            <a:ext cx="8424936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De fleste fik </a:t>
            </a:r>
            <a:r>
              <a:rPr lang="da-DK" altLang="da-DK" sz="1800" b="1" spc="-40" dirty="0">
                <a:solidFill>
                  <a:srgbClr val="A50021"/>
                </a:solidFill>
              </a:rPr>
              <a:t>Raflebæger 2 og Skildpadde 1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godkendt i første forsøg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Tillykke med </a:t>
            </a:r>
            <a:r>
              <a:rPr lang="da-DK" altLang="da-DK" sz="1600" dirty="0" smtClean="0"/>
              <a:t>det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Dem, der har fik genaflevering, </a:t>
            </a:r>
            <a:r>
              <a:rPr lang="da-DK" altLang="da-DK" sz="1600" dirty="0" smtClean="0"/>
              <a:t>skulle </a:t>
            </a:r>
            <a:r>
              <a:rPr lang="da-DK" altLang="da-DK" sz="1600" dirty="0" smtClean="0"/>
              <a:t>blot rette nogle minde fejl, før de er helt i </a:t>
            </a:r>
            <a:r>
              <a:rPr lang="da-DK" altLang="da-DK" sz="1600" dirty="0" smtClean="0"/>
              <a:t>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Der er et enkelt par, der mangler at genaflevere. Det bør I gøre så hurtigt som muligt og allersenest mandag den 10. februar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80" dirty="0" smtClean="0">
                <a:solidFill>
                  <a:srgbClr val="A50021"/>
                </a:solidFill>
              </a:rPr>
              <a:t>I Quiz 2 var jeres gennemsnitlige vurdering af pensummets sværhedsgrad 3,07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D</a:t>
            </a:r>
            <a:r>
              <a:rPr lang="da-DK" altLang="da-DK" sz="1600" dirty="0" smtClean="0"/>
              <a:t>et er en anelse over middel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 smtClean="0"/>
              <a:t>Sidste forår lå den på 3,21</a:t>
            </a:r>
            <a:endParaRPr lang="da-DK" altLang="da-DK" sz="1600" dirty="0"/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I </a:t>
            </a:r>
            <a:r>
              <a:rPr lang="da-DK" altLang="da-DK" sz="1800" b="1" spc="-40" dirty="0">
                <a:solidFill>
                  <a:srgbClr val="A50021"/>
                </a:solidFill>
              </a:rPr>
              <a:t>har klaret Quiz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2 fint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brugte kun 1,42 forsøg pr spørgsmål (mod 1,54 sidste i foråret 2024)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I havde sværest ved spørgsmål 7 og 16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Så dem vil vi lige tage et hurtigt kig på (sammen med spørgsmål 6, der hænger tæt sammen med 7)</a:t>
            </a:r>
          </a:p>
        </p:txBody>
      </p:sp>
    </p:spTree>
    <p:extLst>
      <p:ext uri="{BB962C8B-B14F-4D97-AF65-F5344CB8AC3E}">
        <p14:creationId xmlns:p14="http://schemas.microsoft.com/office/powerpoint/2010/main" val="281427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Afleveringsopgaverne (fortsat)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113676"/>
            <a:ext cx="8483765" cy="533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200"/>
              </a:spcBef>
            </a:pPr>
            <a:r>
              <a:rPr lang="da-DK" altLang="da-DK" sz="1800" dirty="0"/>
              <a:t>Hvis  man bliver syg eller løber ind i andre problemer, kan man selvfølgelig få udsættelse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600" dirty="0"/>
              <a:t>Spørg i god tid (ikke 10 minutter før fristen eller bagefter)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 smtClean="0">
                <a:solidFill>
                  <a:srgbClr val="A50021"/>
                </a:solidFill>
              </a:rPr>
              <a:t>I </a:t>
            </a:r>
            <a:r>
              <a:rPr lang="da-DK" sz="1800" b="1" dirty="0">
                <a:solidFill>
                  <a:srgbClr val="A50021"/>
                </a:solidFill>
              </a:rPr>
              <a:t>bør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dele opgaverne imellem jer, så en løser den ene opgave, mens makkeren løser den anden opgave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I sparer lidt tid, men I får ikke så megen træning i at programmere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Det betyder, at I får sværere ved de senere mere komplekse opgaver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I må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b="1" dirty="0">
                <a:solidFill>
                  <a:srgbClr val="A50021"/>
                </a:solidFill>
              </a:rPr>
              <a:t> plagiere hinandens opgaver (heller ikke en enkelt metode)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Plagiering betyder, at man ikke får det obligatoriske program godkendt, og dermed ikke kan deltage i den afsluttende mundtlige eksamen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sz="1600" dirty="0"/>
              <a:t>Vi bruger avancerede værktøjer til afsløring af </a:t>
            </a:r>
            <a:r>
              <a:rPr lang="da-DK" sz="1600" dirty="0" smtClean="0"/>
              <a:t>plagiering</a:t>
            </a:r>
          </a:p>
          <a:p>
            <a:pPr marL="285750" indent="-285750">
              <a:spcBef>
                <a:spcPts val="1800"/>
              </a:spcBef>
            </a:pPr>
            <a:r>
              <a:rPr lang="da-DK" sz="1800" dirty="0"/>
              <a:t>Husk at teste jeres opgaver på testserveren før I afleverer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spc="-30" dirty="0"/>
              <a:t>Sidste kørsel på testserveren bør svare til den kode, som I afleverer på </a:t>
            </a:r>
            <a:r>
              <a:rPr lang="da-DK" sz="1600" spc="-30" dirty="0" smtClean="0"/>
              <a:t>Blackboard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6564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9552" y="1052736"/>
            <a:ext cx="8352928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Udover </a:t>
            </a:r>
            <a:r>
              <a:rPr lang="da-DK" altLang="da-DK" sz="1800" b="1" spc="-40" dirty="0">
                <a:solidFill>
                  <a:srgbClr val="A50021"/>
                </a:solidFill>
              </a:rPr>
              <a:t>at arbejde med afleveringsopgaverne, kan I også bruge øvelserne til at stille spørgsmål omkring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jeres tidligere afleveringer (og instruktorens kommentarerne til dem)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err="1"/>
              <a:t>BlueJ</a:t>
            </a:r>
            <a:r>
              <a:rPr lang="da-DK" altLang="da-DK" sz="1600" dirty="0"/>
              <a:t> bogen og mine slides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/>
              <a:t>alt andet, som I har problemer </a:t>
            </a:r>
            <a:r>
              <a:rPr lang="da-DK" altLang="da-DK" sz="1600" dirty="0" smtClean="0"/>
              <a:t>med</a:t>
            </a:r>
            <a:endParaRPr lang="da-DK" altLang="da-DK" sz="160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Øvelser</a:t>
            </a:r>
          </a:p>
        </p:txBody>
      </p:sp>
    </p:spTree>
    <p:extLst>
      <p:ext uri="{BB962C8B-B14F-4D97-AF65-F5344CB8AC3E}">
        <p14:creationId xmlns:p14="http://schemas.microsoft.com/office/powerpoint/2010/main" val="358510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80723" y="287035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sz="2800" dirty="0" smtClean="0"/>
              <a:t>Diskussionsforummet og fejlmeddelelser</a:t>
            </a:r>
            <a:endParaRPr lang="da-DK" altLang="da-DK" sz="2800" kern="0" dirty="0" smtClean="0">
              <a:ea typeface="ＭＳ Ｐゴシック" pitchFamily="34" charset="-128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80722" y="1041668"/>
            <a:ext cx="8555773" cy="4835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indent="-285750">
              <a:spcBef>
                <a:spcPts val="1800"/>
              </a:spcBef>
            </a:pPr>
            <a:r>
              <a:rPr lang="da-DK" sz="1800" dirty="0" smtClean="0"/>
              <a:t>Brug diskussionsforummet (i stedet for mails)</a:t>
            </a:r>
            <a:endParaRPr lang="da-DK" sz="18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Mere end halvdelen </a:t>
            </a:r>
            <a:r>
              <a:rPr lang="da-DK" sz="1600" dirty="0"/>
              <a:t>af </a:t>
            </a:r>
            <a:r>
              <a:rPr lang="da-DK" sz="1600" dirty="0" smtClean="0"/>
              <a:t>jer poster ikke på webboardet, og nogle af jer læser ikke de beskeder, der kommer på det (hvilket kan betyde, at I går glip af vigtige hints og fejlrettelser)</a:t>
            </a:r>
            <a:endParaRPr 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Vi </a:t>
            </a:r>
            <a:r>
              <a:rPr lang="da-DK" sz="1600" dirty="0"/>
              <a:t>bestræber os på at svare inden for få timer (ofte minutter)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I </a:t>
            </a:r>
            <a:r>
              <a:rPr lang="da-DK" sz="1600" dirty="0" smtClean="0"/>
              <a:t>må </a:t>
            </a:r>
            <a:r>
              <a:rPr lang="da-DK" sz="1600" dirty="0" smtClean="0"/>
              <a:t>meget </a:t>
            </a:r>
            <a:r>
              <a:rPr lang="da-DK" sz="1600" dirty="0" smtClean="0"/>
              <a:t>gerne svare på hinandens spørgsmål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b="1" dirty="0" smtClean="0">
                <a:solidFill>
                  <a:srgbClr val="008000"/>
                </a:solidFill>
              </a:rPr>
              <a:t>Husk at I ikke må kopiere hele metoder/konstruktører til diskussionsforummet</a:t>
            </a:r>
          </a:p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dirty="0">
                <a:solidFill>
                  <a:srgbClr val="A50021"/>
                </a:solidFill>
              </a:rPr>
              <a:t>Fejlmeddelelser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Læs fejlmeddelelsen omhyggeligt – specielt, hvis den er lidt knudret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Se også angivelsen af, </a:t>
            </a:r>
            <a:r>
              <a:rPr lang="da-DK" sz="1600" b="1" dirty="0" smtClean="0">
                <a:solidFill>
                  <a:srgbClr val="008000"/>
                </a:solidFill>
              </a:rPr>
              <a:t>hvor</a:t>
            </a:r>
            <a:r>
              <a:rPr lang="da-DK" sz="1600" dirty="0" smtClean="0"/>
              <a:t> fejlen forekommer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 smtClean="0"/>
              <a:t>Jo oftere i oversætter jeres kode, jo lettere er det at finde ud af, hvor fejlen opstod</a:t>
            </a:r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 marL="742950" lvl="1" indent="-285750">
              <a:spcBef>
                <a:spcPts val="400"/>
              </a:spcBef>
            </a:pPr>
            <a:endParaRPr lang="da-DK" sz="1100" dirty="0"/>
          </a:p>
          <a:p>
            <a:pPr>
              <a:buNone/>
            </a:pPr>
            <a:endParaRPr lang="da-DK" altLang="da-DK" sz="1400" dirty="0"/>
          </a:p>
        </p:txBody>
      </p:sp>
    </p:spTree>
    <p:extLst>
      <p:ext uri="{BB962C8B-B14F-4D97-AF65-F5344CB8AC3E}">
        <p14:creationId xmlns:p14="http://schemas.microsoft.com/office/powerpoint/2010/main" val="6146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59225" y="260349"/>
            <a:ext cx="879329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 marL="271463" indent="-271463"/>
            <a:r>
              <a:rPr lang="da-DK" altLang="da-DK" sz="2800" dirty="0" smtClean="0"/>
              <a:t>Er der ting I gerne vil have ændret?</a:t>
            </a:r>
            <a:endParaRPr lang="da-DK" altLang="da-DK" sz="28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11560" y="1052736"/>
            <a:ext cx="8424936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85750" lvl="1" indent="-285750">
              <a:spcBef>
                <a:spcPts val="1800"/>
              </a:spcBef>
              <a:buChar char="•"/>
            </a:pPr>
            <a:r>
              <a:rPr lang="da-DK" sz="1800" b="1" spc="-50" dirty="0">
                <a:solidFill>
                  <a:srgbClr val="A50021"/>
                </a:solidFill>
              </a:rPr>
              <a:t>Har I forslag til forbedringer eller ting, som I gerne vil have gjort anderledes?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Det er nu, I skal komme op med de ting der irriterer </a:t>
            </a:r>
            <a:r>
              <a:rPr lang="da-DK" sz="1600" dirty="0" smtClean="0"/>
              <a:t>/ </a:t>
            </a:r>
            <a:r>
              <a:rPr lang="da-DK" sz="1600" dirty="0"/>
              <a:t>generer jer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sz="1600" dirty="0"/>
              <a:t>Ellers fortsætter vi i "samme spor" som hidtil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Om et øjeblik begynder jeg på dagens første forelæsning</a:t>
            </a:r>
          </a:p>
          <a:p>
            <a:pPr marL="742950" lvl="1" indent="-285750">
              <a:spcBef>
                <a:spcPts val="600"/>
              </a:spcBef>
              <a:buFontTx/>
              <a:buChar char="–"/>
            </a:pPr>
            <a:r>
              <a:rPr lang="da-DK" altLang="da-DK" sz="1600" dirty="0" smtClean="0"/>
              <a:t>Dem der er med via Zoom må ”råbe op”, hvis de har spørgsmål undervejs</a:t>
            </a:r>
            <a:endParaRPr lang="da-DK" altLang="da-DK" sz="1600" dirty="0"/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Jeg vil også forsøge at huske (med jævne mellemrum) at spørge, om der er </a:t>
            </a:r>
            <a:r>
              <a:rPr lang="da-DK" altLang="da-DK" sz="1600" dirty="0" smtClean="0"/>
              <a:t>nogen, </a:t>
            </a:r>
            <a:r>
              <a:rPr lang="da-DK" altLang="da-DK" sz="1600" dirty="0"/>
              <a:t>som har </a:t>
            </a:r>
            <a:r>
              <a:rPr lang="da-DK" altLang="da-DK" sz="1600" dirty="0" smtClean="0"/>
              <a:t>spørgsmål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Øvelserne starter ca. 11.30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 smtClean="0">
                <a:solidFill>
                  <a:srgbClr val="A50021"/>
                </a:solidFill>
              </a:rPr>
              <a:t>Næste </a:t>
            </a:r>
            <a:r>
              <a:rPr lang="da-DK" altLang="da-DK" sz="1800" b="1" spc="-40" dirty="0">
                <a:solidFill>
                  <a:srgbClr val="A50021"/>
                </a:solidFill>
              </a:rPr>
              <a:t>forelæsning starter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ca.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13.30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Inden da er der frokost (her i lokalet)</a:t>
            </a:r>
          </a:p>
          <a:p>
            <a:pPr marL="742950" lvl="1" indent="-285750">
              <a:spcBef>
                <a:spcPts val="600"/>
              </a:spcBef>
            </a:pPr>
            <a:r>
              <a:rPr lang="da-DK" altLang="da-DK" sz="1600" dirty="0"/>
              <a:t>Afsæt eventuelt også tid til en kort gåtur</a:t>
            </a:r>
          </a:p>
          <a:p>
            <a:pPr marL="271463" lvl="1" indent="-271463">
              <a:spcBef>
                <a:spcPts val="1800"/>
              </a:spcBef>
              <a:buFontTx/>
              <a:buChar char="•"/>
            </a:pPr>
            <a:r>
              <a:rPr lang="da-DK" altLang="da-DK" sz="1800" b="1" spc="-40" dirty="0">
                <a:solidFill>
                  <a:srgbClr val="A50021"/>
                </a:solidFill>
              </a:rPr>
              <a:t>Er der nogen, der har spørgsmål, inden vi går i </a:t>
            </a:r>
            <a:r>
              <a:rPr lang="da-DK" altLang="da-DK" sz="1800" b="1" spc="-40" dirty="0" smtClean="0">
                <a:solidFill>
                  <a:srgbClr val="A50021"/>
                </a:solidFill>
              </a:rPr>
              <a:t>gang?</a:t>
            </a:r>
            <a:endParaRPr lang="da-DK" altLang="da-DK" sz="1800" b="1" spc="-40" dirty="0">
              <a:solidFill>
                <a:srgbClr val="A50021"/>
              </a:solidFill>
            </a:endParaRPr>
          </a:p>
          <a:p>
            <a:pPr marL="742950" lvl="1" indent="-285750">
              <a:spcBef>
                <a:spcPts val="600"/>
              </a:spcBef>
            </a:pPr>
            <a:endParaRPr lang="da-DK" altLang="da-DK" sz="1600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647677" y="5937841"/>
            <a:ext cx="3280124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da-DK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Forelæsning</a:t>
            </a:r>
            <a:endParaRPr lang="da-DK" sz="32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21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7549</TotalTime>
  <Words>762</Words>
  <Application>Microsoft Office PowerPoint</Application>
  <PresentationFormat>On-screen Show (4:3)</PresentationFormat>
  <Paragraphs>77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ＭＳ Ｐゴシック</vt:lpstr>
      <vt:lpstr>Arial</vt:lpstr>
      <vt:lpstr>Times New Roman</vt:lpstr>
      <vt:lpstr>Standarddesign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526</cp:revision>
  <cp:lastPrinted>2019-02-08T06:10:49Z</cp:lastPrinted>
  <dcterms:created xsi:type="dcterms:W3CDTF">2000-02-22T02:31:40Z</dcterms:created>
  <dcterms:modified xsi:type="dcterms:W3CDTF">2025-01-30T03:38:58Z</dcterms:modified>
</cp:coreProperties>
</file>