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33" r:id="rId23"/>
    <p:sldId id="654"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71" r:id="rId43"/>
    <p:sldId id="646" r:id="rId44"/>
    <p:sldId id="438" r:id="rId4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103" d="100"/>
          <a:sy n="103" d="100"/>
        </p:scale>
        <p:origin x="10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3418519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44</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find/?query=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454600"/>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57646" y="1398219"/>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smtClean="0"/>
              <a:t>83% </a:t>
            </a:r>
            <a:r>
              <a:rPr lang="da-DK" sz="1400" dirty="0"/>
              <a:t>afleverede fuld besvarelse</a:t>
            </a:r>
          </a:p>
          <a:p>
            <a:pPr>
              <a:spcBef>
                <a:spcPts val="200"/>
              </a:spcBef>
            </a:pPr>
            <a:r>
              <a:rPr lang="da-DK" sz="1400" dirty="0" smtClean="0"/>
              <a:t>94% </a:t>
            </a:r>
            <a:r>
              <a:rPr lang="da-DK" sz="1400" dirty="0"/>
              <a:t>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a:r>
            <a:r>
              <a:rPr lang="da-DK" altLang="da-DK" b="1" kern="0" dirty="0" smtClean="0">
                <a:solidFill>
                  <a:srgbClr val="A50021"/>
                </a:solidFill>
                <a:ea typeface="ＭＳ Ｐゴシック" pitchFamily="34" charset="-128"/>
                <a:cs typeface="ＭＳ Ｐゴシック" pitchFamily="-65" charset="-128"/>
              </a:rPr>
              <a:t>brug </a:t>
            </a:r>
            <a:r>
              <a:rPr lang="da-DK" altLang="da-DK" b="1" kern="0" dirty="0">
                <a:solidFill>
                  <a:srgbClr val="A50021"/>
                </a:solidFill>
                <a:ea typeface="ＭＳ Ｐゴシック" pitchFamily="34" charset="-128"/>
                <a:cs typeface="ＭＳ Ｐゴシック" pitchFamily="-65" charset="-128"/>
              </a:rPr>
              <a:t>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programmører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a:t>
            </a:r>
            <a:r>
              <a:rPr lang="da-DK" altLang="da-DK" sz="1800" dirty="0" smtClean="0">
                <a:ea typeface="ＭＳ Ｐゴシック" pitchFamily="34" charset="-128"/>
              </a:rPr>
              <a:t>tilfredse </a:t>
            </a:r>
            <a:r>
              <a:rPr lang="da-DK" altLang="da-DK" sz="1800" dirty="0">
                <a:ea typeface="ＭＳ Ｐゴシック" pitchFamily="34" charset="-128"/>
              </a:rPr>
              <a:t>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a:ea typeface="ＭＳ Ｐゴシック" pitchFamily="34" charset="-128"/>
              </a:rPr>
              <a:t>Brightspace siden </a:t>
            </a:r>
            <a:r>
              <a:rPr lang="da-DK" altLang="da-DK" sz="1800" b="1" dirty="0">
                <a:solidFill>
                  <a:srgbClr val="008000"/>
                </a:solidFill>
                <a:ea typeface="ＭＳ Ｐゴシック" pitchFamily="34" charset="-128"/>
              </a:rPr>
              <a:t>Brug af IntelliJ</a:t>
            </a:r>
            <a:r>
              <a:rPr lang="da-DK" altLang="da-DK" sz="1800" dirty="0" smtClean="0">
                <a:ea typeface="ＭＳ Ｐゴシック" pitchFamily="34" charset="-128"/>
              </a:rPr>
              <a:t> </a:t>
            </a:r>
            <a:r>
              <a:rPr lang="da-DK" altLang="da-DK" sz="1800" dirty="0">
                <a:ea typeface="ＭＳ Ｐゴシック" pitchFamily="34" charset="-128"/>
              </a:rPr>
              <a:t>under </a:t>
            </a:r>
            <a:r>
              <a:rPr lang="da-DK" altLang="da-DK" sz="1800" b="1" dirty="0">
                <a:solidFill>
                  <a:srgbClr val="008000"/>
                </a:solidFill>
                <a:ea typeface="ＭＳ Ｐゴシック" pitchFamily="34" charset="-128"/>
              </a:rPr>
              <a:t>Afleveringsopgaver</a:t>
            </a:r>
          </a:p>
          <a:p>
            <a:pPr lvl="1">
              <a:spcBef>
                <a:spcPts val="400"/>
              </a:spcBef>
            </a:pPr>
            <a:r>
              <a:rPr lang="da-DK" altLang="da-DK" sz="1800" dirty="0" err="1" smtClean="0">
                <a:ea typeface="ＭＳ Ｐゴシック" pitchFamily="34" charset="-128"/>
              </a:rPr>
              <a:t>Appendix</a:t>
            </a:r>
            <a:r>
              <a:rPr lang="da-DK" altLang="da-DK" sz="1800" dirty="0" smtClean="0">
                <a:ea typeface="ＭＳ Ｐゴシック" pitchFamily="34" charset="-128"/>
              </a:rPr>
              <a:t>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Princip 1: Undgå </a:t>
            </a:r>
            <a:r>
              <a:rPr lang="da-DK" altLang="da-DK" sz="3200" dirty="0">
                <a:ea typeface="ＭＳ Ｐゴシック" pitchFamily="34" charset="-128"/>
              </a:rPr>
              <a:t>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ét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2: </a:t>
            </a:r>
            <a:r>
              <a:rPr lang="da-DK" altLang="da-DK" sz="3200" dirty="0">
                <a:ea typeface="ＭＳ Ｐゴシック" pitchFamily="34" charset="-128"/>
              </a:rPr>
              <a:t>Løs </a:t>
            </a:r>
            <a:r>
              <a:rPr lang="da-DK" altLang="da-DK" sz="3200" dirty="0" smtClean="0">
                <a:ea typeface="ＭＳ Ｐゴシック" pitchFamily="34" charset="-128"/>
              </a:rPr>
              <a:t>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3: </a:t>
            </a:r>
            <a:r>
              <a:rPr lang="da-DK" altLang="da-DK" sz="3200" dirty="0">
                <a:ea typeface="ＭＳ Ｐゴシック" pitchFamily="34" charset="-128"/>
              </a:rPr>
              <a:t>Sammenhængende </a:t>
            </a:r>
            <a:r>
              <a:rPr lang="da-DK" altLang="da-DK" sz="3200" dirty="0" smtClean="0">
                <a:ea typeface="ＭＳ Ｐゴシック" pitchFamily="34" charset="-128"/>
              </a:rPr>
              <a:t>(</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4: </a:t>
            </a:r>
            <a:r>
              <a:rPr lang="en-US" altLang="da-DK" sz="3200" dirty="0" smtClean="0">
                <a:ea typeface="ＭＳ Ｐゴシック" pitchFamily="34" charset="-128"/>
              </a:rPr>
              <a:t>Responsibility-driven</a:t>
            </a:r>
            <a:r>
              <a:rPr lang="da-DK" altLang="da-DK" sz="3200" dirty="0" smtClean="0">
                <a:ea typeface="ＭＳ Ｐゴシック" pitchFamily="34" charset="-128"/>
              </a:rPr>
              <a:t> </a:t>
            </a:r>
            <a:r>
              <a:rPr lang="da-DK" altLang="da-DK" sz="3200" dirty="0" smtClean="0">
                <a:ea typeface="ＭＳ Ｐゴシック" pitchFamily="34" charset="-128"/>
              </a:rPr>
              <a:t>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5: </a:t>
            </a:r>
            <a:r>
              <a:rPr lang="da-DK" altLang="da-DK" sz="3200" dirty="0">
                <a:ea typeface="ＭＳ Ｐゴシック" pitchFamily="34" charset="-128"/>
              </a:rPr>
              <a:t>Tænk </a:t>
            </a:r>
            <a:r>
              <a:rPr lang="da-DK" altLang="da-DK" sz="3200" dirty="0" smtClean="0">
                <a:ea typeface="ＭＳ Ｐゴシック" pitchFamily="34" charset="-128"/>
              </a:rPr>
              <a:t>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2800" spc="-100" dirty="0" smtClean="0">
                <a:ea typeface="ＭＳ Ｐゴシック" pitchFamily="34" charset="-128"/>
              </a:rPr>
              <a:t>Princip 6: Regelmæssig </a:t>
            </a:r>
            <a:r>
              <a:rPr lang="da-DK" altLang="da-DK" sz="2800" spc="-100" dirty="0" smtClean="0">
                <a:ea typeface="ＭＳ Ｐゴシック" pitchFamily="34" charset="-128"/>
              </a:rPr>
              <a:t>omstrukturering (</a:t>
            </a:r>
            <a:r>
              <a:rPr lang="en-US" altLang="da-DK" sz="2800" spc="-100" dirty="0" smtClean="0">
                <a:ea typeface="ＭＳ Ｐゴシック" pitchFamily="34" charset="-128"/>
              </a:rPr>
              <a:t>refactoring</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932871" y="5631335"/>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a:t>
            </a:r>
            <a:r>
              <a:rPr lang="da-DK" sz="1800" dirty="0" smtClean="0"/>
              <a:t>med tilsammen 25% </a:t>
            </a:r>
            <a:r>
              <a:rPr lang="da-DK" sz="1800" dirty="0"/>
              <a:t>i fastlæggelsen af den endelig karakter for kurset</a:t>
            </a:r>
          </a:p>
          <a:p>
            <a:pPr lvl="1"/>
            <a:r>
              <a:rPr lang="da-DK" sz="1800" dirty="0" smtClean="0"/>
              <a:t>I praksis betyder det, at høje </a:t>
            </a:r>
            <a:r>
              <a:rPr lang="da-DK" sz="1800" dirty="0"/>
              <a:t>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smtClean="0">
                <a:solidFill>
                  <a:srgbClr val="A50021"/>
                </a:solidFill>
                <a:ea typeface="ＭＳ Ｐゴシック" pitchFamily="34" charset="-128"/>
                <a:cs typeface="ＭＳ Ｐゴシック" pitchFamily="-106" charset="-128"/>
              </a:rPr>
              <a:t>I </a:t>
            </a:r>
            <a:r>
              <a:rPr lang="da-DK" altLang="da-DK" b="1" kern="0" spc="-50" dirty="0">
                <a:solidFill>
                  <a:srgbClr val="A50021"/>
                </a:solidFill>
                <a:ea typeface="ＭＳ Ｐゴシック" pitchFamily="34" charset="-128"/>
                <a:cs typeface="ＭＳ Ｐゴシック" pitchFamily="-106" charset="-128"/>
              </a:rPr>
              <a:t>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80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8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8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spc="-60" dirty="0" smtClean="0">
                <a:ea typeface="ＭＳ Ｐゴシック" pitchFamily="34" charset="-128"/>
              </a:rPr>
              <a:t>Nogle synes, at det er "upassende" – men faktisk vil det for langt de fleste eksaminander være betryggende, at der er "neutrale" tilhørere tilstede under </a:t>
            </a:r>
            <a:r>
              <a:rPr lang="da-DK" altLang="da-DK" sz="1600" kern="0" spc="-60" dirty="0" smtClean="0">
                <a:ea typeface="ＭＳ Ｐゴシック" pitchFamily="34" charset="-128"/>
              </a:rPr>
              <a:t>eksaminationen</a:t>
            </a:r>
          </a:p>
          <a:p>
            <a:pPr lvl="1">
              <a:spcBef>
                <a:spcPts val="300"/>
              </a:spcBef>
            </a:pPr>
            <a:r>
              <a:rPr lang="da-DK" altLang="da-DK" sz="1600" kern="0" dirty="0" smtClean="0">
                <a:ea typeface="ＭＳ Ｐゴシック" pitchFamily="34" charset="-128"/>
              </a:rPr>
              <a:t>Man bliver mindre nervøs, når man har set, hvordan eksamen foregår</a:t>
            </a:r>
            <a:endParaRPr lang="da-DK" altLang="da-DK" sz="1600" kern="0" dirty="0" smtClean="0">
              <a:ea typeface="ＭＳ Ｐゴシック" pitchFamily="34" charset="-128"/>
            </a:endParaRP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marL="342900" lvl="1" indent="-342900">
              <a:spcBef>
                <a:spcPts val="18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I </a:t>
            </a:r>
            <a:r>
              <a:rPr lang="da-DK" altLang="da-DK" b="1" kern="0" dirty="0">
                <a:solidFill>
                  <a:srgbClr val="A50021"/>
                </a:solidFill>
                <a:ea typeface="ＭＳ Ｐゴシック" pitchFamily="34" charset="-128"/>
                <a:cs typeface="ＭＳ Ｐゴシック" pitchFamily="-106" charset="-128"/>
              </a:rPr>
              <a:t>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a:t>
            </a:r>
            <a:r>
              <a:rPr lang="da-DK" altLang="da-DK" b="1" kern="0" dirty="0" smtClean="0">
                <a:solidFill>
                  <a:srgbClr val="A50021"/>
                </a:solidFill>
                <a:ea typeface="ＭＳ Ｐゴシック" pitchFamily="34" charset="-128"/>
                <a:cs typeface="ＭＳ Ｐゴシック" pitchFamily="-106" charset="-128"/>
              </a:rPr>
              <a:t>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a:t>
            </a:r>
            <a:r>
              <a:rPr lang="da-DK" sz="1800" dirty="0" smtClean="0">
                <a:solidFill>
                  <a:srgbClr val="008000"/>
                </a:solidFill>
              </a:rPr>
              <a:t>rekursivt</a:t>
            </a:r>
            <a:r>
              <a:rPr lang="da-DK" sz="1800" dirty="0" smtClean="0"/>
              <a:t> program, der ved hjælp af </a:t>
            </a:r>
            <a:r>
              <a:rPr lang="da-DK" sz="1800" dirty="0" err="1" smtClean="0">
                <a:solidFill>
                  <a:srgbClr val="008000"/>
                </a:solidFill>
              </a:rPr>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forsøg på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Test af legal metoden</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allerede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Hjælp og dokumentation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10" name="Rectangle 3"/>
          <p:cNvSpPr txBox="1">
            <a:spLocks noChangeArrowheads="1"/>
          </p:cNvSpPr>
          <p:nvPr/>
        </p:nvSpPr>
        <p:spPr bwMode="auto">
          <a:xfrm>
            <a:off x="611560" y="1094912"/>
            <a:ext cx="8158248" cy="557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300"/>
              </a:spcBef>
            </a:pPr>
            <a:r>
              <a:rPr lang="da-DK" sz="2000" dirty="0"/>
              <a:t>Dronningeopgaven er større og mere kompleks end de opgaver, som I hidtil har løst</a:t>
            </a:r>
          </a:p>
          <a:p>
            <a:pPr>
              <a:spcBef>
                <a:spcPts val="1800"/>
              </a:spcBef>
            </a:pPr>
            <a:r>
              <a:rPr lang="da-DK" altLang="da-DK" sz="2000" dirty="0"/>
              <a:t>Via diskussionsforummet kan I få hurtig hjælp</a:t>
            </a:r>
          </a:p>
          <a:p>
            <a:pPr lvl="1">
              <a:spcBef>
                <a:spcPts val="400"/>
              </a:spcBef>
            </a:pPr>
            <a:r>
              <a:rPr lang="da-DK" altLang="da-DK" sz="1600" kern="0" dirty="0">
                <a:ea typeface="ＭＳ Ｐゴシック" pitchFamily="34" charset="-128"/>
              </a:rPr>
              <a:t>I må meget gerne svare på hinandens </a:t>
            </a:r>
            <a:r>
              <a:rPr lang="da-DK" altLang="da-DK" sz="1600" kern="0" dirty="0" err="1">
                <a:ea typeface="ＭＳ Ｐゴシック" pitchFamily="34" charset="-128"/>
              </a:rPr>
              <a:t>postings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Man kan poste anonymt, hvis man ønsker </a:t>
            </a:r>
            <a:r>
              <a:rPr lang="da-DK" altLang="da-DK" sz="1600" kern="0" dirty="0" smtClean="0">
                <a:ea typeface="ＭＳ Ｐゴシック" pitchFamily="34" charset="-128"/>
              </a:rPr>
              <a:t>det (så kan andre studerende ikke se, hvem der poster, men forelæser og instruktorer kan godt)</a:t>
            </a:r>
            <a:endParaRPr lang="da-DK" altLang="da-DK" sz="1600" kern="0" dirty="0">
              <a:ea typeface="ＭＳ Ｐゴシック" pitchFamily="34" charset="-128"/>
            </a:endParaRPr>
          </a:p>
          <a:p>
            <a:pPr>
              <a:spcBef>
                <a:spcPts val="1800"/>
              </a:spcBef>
            </a:pPr>
            <a:r>
              <a:rPr lang="da-DK" sz="2000" dirty="0"/>
              <a:t>Studiecaféen er bemandet med en instruktor fra kurset på </a:t>
            </a:r>
            <a:r>
              <a:rPr lang="da-DK" sz="2000" dirty="0" smtClean="0"/>
              <a:t>nedenstående tidspunkter</a:t>
            </a:r>
            <a:endParaRPr lang="da-DK" sz="2000" dirty="0"/>
          </a:p>
          <a:p>
            <a:pPr lvl="1">
              <a:spcBef>
                <a:spcPts val="400"/>
              </a:spcBef>
            </a:pPr>
            <a:r>
              <a:rPr lang="da-DK" sz="1600" kern="0" dirty="0">
                <a:ea typeface="ＭＳ Ｐゴシック" pitchFamily="34" charset="-128"/>
              </a:rPr>
              <a:t>Mandag kl. </a:t>
            </a:r>
            <a:r>
              <a:rPr lang="da-DK" sz="1600" kern="0" dirty="0" smtClean="0">
                <a:ea typeface="ＭＳ Ｐゴシック" pitchFamily="34" charset="-128"/>
              </a:rPr>
              <a:t>12-14</a:t>
            </a:r>
            <a:endParaRPr lang="da-DK" sz="1600" kern="0" dirty="0">
              <a:ea typeface="ＭＳ Ｐゴシック" pitchFamily="34" charset="-128"/>
            </a:endParaRPr>
          </a:p>
          <a:p>
            <a:pPr lvl="1">
              <a:spcBef>
                <a:spcPts val="400"/>
              </a:spcBef>
            </a:pPr>
            <a:r>
              <a:rPr lang="da-DK" sz="1600" kern="0" dirty="0">
                <a:ea typeface="ＭＳ Ｐゴシック" pitchFamily="34" charset="-128"/>
              </a:rPr>
              <a:t>Tirsdag kl. 8-10</a:t>
            </a:r>
          </a:p>
          <a:p>
            <a:pPr lvl="1">
              <a:spcBef>
                <a:spcPts val="400"/>
              </a:spcBef>
            </a:pPr>
            <a:r>
              <a:rPr lang="da-DK" sz="1600" kern="0" dirty="0">
                <a:ea typeface="ＭＳ Ｐゴシック" pitchFamily="34" charset="-128"/>
              </a:rPr>
              <a:t>Onsdag kl. 10-12</a:t>
            </a:r>
          </a:p>
          <a:p>
            <a:pPr lvl="1">
              <a:spcBef>
                <a:spcPts val="400"/>
              </a:spcBef>
            </a:pPr>
            <a:r>
              <a:rPr lang="da-DK" sz="1600" kern="0" dirty="0">
                <a:ea typeface="ＭＳ Ｐゴシック" pitchFamily="34" charset="-128"/>
              </a:rPr>
              <a:t>Torsdag kl. 10-12</a:t>
            </a:r>
          </a:p>
          <a:p>
            <a:pPr lvl="1">
              <a:spcBef>
                <a:spcPts val="400"/>
              </a:spcBef>
            </a:pPr>
            <a:r>
              <a:rPr lang="da-DK" sz="1600" kern="0" dirty="0">
                <a:ea typeface="ＭＳ Ｐゴシック" pitchFamily="34" charset="-128"/>
              </a:rPr>
              <a:t>Fredag kl. </a:t>
            </a:r>
            <a:r>
              <a:rPr lang="da-DK" sz="1600" kern="0" dirty="0" smtClean="0">
                <a:ea typeface="ＭＳ Ｐゴシック" pitchFamily="34" charset="-128"/>
              </a:rPr>
              <a:t>13-15</a:t>
            </a:r>
          </a:p>
          <a:p>
            <a:pPr>
              <a:spcBef>
                <a:spcPts val="1800"/>
              </a:spcBef>
            </a:pPr>
            <a:r>
              <a:rPr lang="da-DK" sz="2000" dirty="0"/>
              <a:t>Husk at dokumentere jeres program</a:t>
            </a:r>
          </a:p>
          <a:p>
            <a:pPr lvl="1">
              <a:spcBef>
                <a:spcPts val="400"/>
              </a:spcBef>
            </a:pPr>
            <a:r>
              <a:rPr lang="da-DK" sz="1600" kern="0" dirty="0">
                <a:ea typeface="ＭＳ Ｐゴシック" pitchFamily="34" charset="-128"/>
              </a:rPr>
              <a:t>Sådan som det er vist i BlueJ bogen og ved en forelæsning</a:t>
            </a:r>
          </a:p>
          <a:p>
            <a:pPr lvl="1">
              <a:spcBef>
                <a:spcPts val="400"/>
              </a:spcBef>
            </a:pPr>
            <a:r>
              <a:rPr lang="da-DK" sz="1600" kern="0" dirty="0">
                <a:ea typeface="ＭＳ Ｐゴシック" pitchFamily="34" charset="-128"/>
              </a:rPr>
              <a:t>Ellers får I automatisk genaflevering</a:t>
            </a:r>
            <a:endParaRPr lang="da-DK" altLang="da-DK" sz="1600" kern="0" dirty="0">
              <a:ea typeface="ＭＳ Ｐゴシック" pitchFamily="34" charset="-128"/>
            </a:endParaRPr>
          </a:p>
          <a:p>
            <a:pPr lvl="1">
              <a:spcBef>
                <a:spcPts val="400"/>
              </a:spcBef>
            </a:pPr>
            <a:endParaRPr lang="da-DK" sz="1600" kern="0" dirty="0">
              <a:ea typeface="ＭＳ Ｐゴシック" pitchFamily="34" charset="-128"/>
            </a:endParaRPr>
          </a:p>
          <a:p>
            <a:pPr lvl="1">
              <a:spcBef>
                <a:spcPts val="400"/>
              </a:spcBef>
            </a:pPr>
            <a:endParaRPr lang="da-DK" altLang="da-DK" sz="1600" kern="0" dirty="0">
              <a:ea typeface="ＭＳ Ｐゴシック" pitchFamily="34" charset="-128"/>
            </a:endParaRPr>
          </a:p>
        </p:txBody>
      </p:sp>
    </p:spTree>
    <p:extLst>
      <p:ext uri="{BB962C8B-B14F-4D97-AF65-F5344CB8AC3E}">
        <p14:creationId xmlns:p14="http://schemas.microsoft.com/office/powerpoint/2010/main" val="378936198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43</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a:t>
            </a:r>
            <a:r>
              <a:rPr lang="da-DK" altLang="da-DK" sz="1800" kern="0" spc="-50" dirty="0" err="1" smtClean="0">
                <a:ea typeface="ＭＳ Ｐゴシック" pitchFamily="34" charset="-128"/>
              </a:rPr>
              <a:t>refaktorering</a:t>
            </a:r>
            <a:r>
              <a:rPr lang="da-DK" altLang="da-DK" sz="1800" kern="0" spc="-50" smtClean="0">
                <a:ea typeface="ＭＳ Ｐゴシック" pitchFamily="34" charset="-128"/>
              </a:rPr>
              <a:t>)</a:t>
            </a:r>
            <a:endParaRPr lang="da-DK" altLang="da-DK" sz="1800" kern="0" spc="-50" dirty="0" smtClean="0">
              <a:ea typeface="ＭＳ Ｐゴシック" pitchFamily="34" charset="-128"/>
            </a:endParaRP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44</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861894" y="1059097"/>
            <a:ext cx="2079478" cy="1192634"/>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pPr marL="171450" indent="-171450">
              <a:spcBef>
                <a:spcPts val="200"/>
              </a:spcBef>
              <a:buFont typeface="Arial" panose="020B0604020202020204" pitchFamily="34" charset="0"/>
              <a:buChar char="•"/>
            </a:pPr>
            <a:r>
              <a:rPr lang="da-DK" dirty="0"/>
              <a:t>String objektet er implementeret via et </a:t>
            </a:r>
            <a:r>
              <a:rPr lang="da-DK" dirty="0">
                <a:solidFill>
                  <a:srgbClr val="008000"/>
                </a:solidFill>
              </a:rPr>
              <a:t>byte</a:t>
            </a:r>
            <a:r>
              <a:rPr lang="da-DK" dirty="0"/>
              <a:t> array</a:t>
            </a:r>
          </a:p>
          <a:p>
            <a:pPr marL="171450" indent="-171450">
              <a:spcBef>
                <a:spcPts val="200"/>
              </a:spcBef>
              <a:buFont typeface="Arial" panose="020B0604020202020204" pitchFamily="34" charset="0"/>
              <a:buChar char="•"/>
            </a:pPr>
            <a:r>
              <a:rPr lang="da-DK" dirty="0"/>
              <a:t>Lidt </a:t>
            </a:r>
            <a:r>
              <a:rPr lang="da-DK" dirty="0" smtClean="0"/>
              <a:t>sært, </a:t>
            </a:r>
            <a:r>
              <a:rPr lang="da-DK" dirty="0"/>
              <a:t>at det ikke er et </a:t>
            </a:r>
            <a:r>
              <a:rPr lang="da-DK" dirty="0" err="1">
                <a:solidFill>
                  <a:srgbClr val="008000"/>
                </a:solidFill>
              </a:rPr>
              <a:t>char</a:t>
            </a:r>
            <a:r>
              <a:rPr lang="da-DK" dirty="0"/>
              <a:t>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8778</TotalTime>
  <Words>6116</Words>
  <Application>Microsoft Office PowerPoint</Application>
  <PresentationFormat>On-screen Show (4:3)</PresentationFormat>
  <Paragraphs>748</Paragraphs>
  <Slides>44</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Princip 1: Undgå dublering af kode</vt:lpstr>
      <vt:lpstr>Princip 2: Løs kobling mellem klasserne</vt:lpstr>
      <vt:lpstr>Princip 3: Sammenhængende (cohesion)</vt:lpstr>
      <vt:lpstr>Princip 4: Responsibility-driven design</vt:lpstr>
      <vt:lpstr>Princip 5: Tænk fremad</vt:lpstr>
      <vt:lpstr>Princip 6: Regelmæssig omstrukturering (refactoring)</vt:lpstr>
      <vt:lpstr>De fem C'er – for godt design af klasser</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Hjælp og dokumentation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823</cp:revision>
  <cp:lastPrinted>2018-12-03T12:02:08Z</cp:lastPrinted>
  <dcterms:created xsi:type="dcterms:W3CDTF">2009-09-02T10:07:09Z</dcterms:created>
  <dcterms:modified xsi:type="dcterms:W3CDTF">2024-10-21T06:35:18Z</dcterms:modified>
</cp:coreProperties>
</file>