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hmchAFnO1k9Jim3PNOHWsWJK7I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9"/>
    <p:restoredTop sz="75616"/>
  </p:normalViewPr>
  <p:slideViewPr>
    <p:cSldViewPr snapToGrid="0" showGuides="1">
      <p:cViewPr varScale="1">
        <p:scale>
          <a:sx n="94" d="100"/>
          <a:sy n="94" d="100"/>
        </p:scale>
        <p:origin x="1136" y="20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 dirty="0">
                <a:solidFill>
                  <a:schemeClr val="dk1"/>
                </a:solidFill>
              </a:rPr>
              <a:t>Hello Everyone and Good morning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tabLst/>
              <a:defRPr/>
            </a:pP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My name is Akhil, and </a:t>
            </a:r>
            <a:r>
              <a:rPr lang="en-US" sz="1200" b="0" i="0" u="none" strike="noStrike" dirty="0">
                <a:solidFill>
                  <a:schemeClr val="dk1"/>
                </a:solidFill>
                <a:effectLst/>
                <a:latin typeface="CMR10"/>
              </a:rPr>
              <a:t>t</a:t>
            </a:r>
            <a:r>
              <a:rPr lang="en-US" sz="1200" dirty="0">
                <a:solidFill>
                  <a:schemeClr val="dk1"/>
                </a:solidFill>
                <a:effectLst/>
                <a:latin typeface="CMR10"/>
              </a:rPr>
              <a:t>oday, 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 will give you a brief overview of the Bachelor projects offered by the Data-Intensive Systems Group, highlighting why you should work with us 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sym typeface="Wingdings" pitchFamily="2" charset="2"/>
              </a:rPr>
              <a:t>.</a:t>
            </a:r>
            <a:endParaRPr lang="en-GB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Interests: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Our group is highly interdisciplinary: among the three of us, we have expertise in data management and data science, NLP, AI/ML, and CSS.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What ties us together? we design models and algorithms with a special focus on efficiency, scalability, and interpretability.</a:t>
            </a:r>
            <a:br>
              <a:rPr lang="en-US" dirty="0"/>
            </a:b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[Click] Methods: Our approach to problem solving involves the following three-step process: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Start in the wild, and map real-world problems to abstract CS problems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Devise models and algorithms to solve the problem, and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then evaluate their effectiveness empirically.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[Click] Usual artefacts generated from our research include, but are not limited to, theoretical analysis, meaningful insights from raw data, and prototype implementations/tools.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addition to the professors in the group, here is our amazing team of co-supervisors with whom you will get a chance to work with should you choose a project from our group.</a:t>
            </a:r>
            <a:endParaRPr dirty="0"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Enough publicity, now let’s get down to business!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 am sure most (and ideally all) of you have already read the detailed project descriptions, but here’s a zoomed-out bird’s eye view of the different projects offered and their role in the grand scheme of things, which should give you some perspective. The projects lie broadly in: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[Click] Graph Intelligence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[Click] AI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[Click] NLP and Data Mining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18" name="Google Shape;11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Graphs are one of the most powerful ways of representing most real-world data, in fact, I am not exaggerating if I say graphs are ubiquitous: from the Web, to public transport systems, and from Genes to Chemical Compounds, we are surround by graph-shaped data.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Our group offers you the opportunity to work on real-world problems on graph-shaped data: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[Click] ranging from devising models to summarize entity descriptions and identify correspondences between entities in knowledge graphs on the Web, to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[Click] developing methods to improve zero-shot graph ML and scaling-up graph ML models to massive Web-scale data.</a:t>
            </a:r>
            <a:endParaRPr dirty="0"/>
          </a:p>
        </p:txBody>
      </p:sp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462d7462c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you want to build an attractive profile for jobs in the IT industry today, you can’t shy away from AI (and most importantly LLMs).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Work with us on exciting directions, such as: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[Click] Improving the explainability of AI models,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[Click] Devising Agentic AI-powered reasoning frameworks, and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[Click] Developing methods/tools for improving LLM decoding and inference.</a:t>
            </a:r>
          </a:p>
        </p:txBody>
      </p:sp>
      <p:sp>
        <p:nvSpPr>
          <p:cNvPr id="170" name="Google Shape;170;g2a462d7462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AI and graphs don’t interest you, not to worry: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[Click] How about improving database optimizers, which are “still” the work horse behind most real-world systems in a variety of sectors such as banking, hospitals, public transport, and more.</a:t>
            </a:r>
            <a:br>
              <a:rPr lang="en-US" dirty="0"/>
            </a:br>
            <a:r>
              <a:rPr lang="en-US" dirty="0"/>
              <a:t>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[Click] Working on adapting classical algorithms to modern hardware (e.g. GPUs or TPUs)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5" name="Google Shape;1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interested in data mining either, NLP comes to the rescue </a:t>
            </a:r>
            <a:r>
              <a:rPr lang="en-US" dirty="0">
                <a:sym typeface="Wingdings" pitchFamily="2" charset="2"/>
              </a:rPr>
              <a:t></a:t>
            </a:r>
            <a:r>
              <a:rPr lang="en-CH" dirty="0">
                <a:sym typeface="Wingdings" pitchFamily="2" charset="2"/>
              </a:rPr>
              <a:t>. Come work with us on: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dirty="0">
                <a:sym typeface="Wingdings" pitchFamily="2" charset="2"/>
              </a:rPr>
              <a:t>[Click] Desining tools for assisting humans maintain the largest source of open and free knowledge, i.e., Wikipedia, and get a chance to work with researchers from Wikipedia.</a:t>
            </a:r>
            <a:br>
              <a:rPr lang="en-CH" dirty="0">
                <a:sym typeface="Wingdings" pitchFamily="2" charset="2"/>
              </a:rPr>
            </a:br>
            <a:r>
              <a:rPr lang="en-CH" dirty="0">
                <a:sym typeface="Wingdings" pitchFamily="2" charset="2"/>
              </a:rPr>
              <a:t>OR</a:t>
            </a:r>
            <a:endParaRPr lang="en-US" dirty="0">
              <a:sym typeface="Wingdings" pitchFamily="2" charset="2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H" dirty="0">
                <a:sym typeface="Wingdings" pitchFamily="2" charset="2"/>
              </a:rPr>
              <a:t>[Click] Develop a framework relying on LLMs to see what your favourite politician/actor/sportsperson is saying in online news articles and how’s the media portraying their quotations?</a:t>
            </a:r>
          </a:p>
        </p:txBody>
      </p:sp>
      <p:sp>
        <p:nvSpPr>
          <p:cNvPr id="198" name="Google Shape;1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a-DK"/>
              <a:t>Data-Intensive Systems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a-DK"/>
              <a:t>Bachelor project proposals 2025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a-DK" b="1"/>
              <a:t>Akhil Arora</a:t>
            </a:r>
            <a:r>
              <a:rPr lang="da-DK"/>
              <a:t>, Davide Mottin, and Ira Assent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-920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a-DK"/>
              <a:t>Our research group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540925" y="1305275"/>
            <a:ext cx="11277300" cy="52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a-DK" b="1" dirty="0" err="1"/>
              <a:t>Our</a:t>
            </a:r>
            <a:r>
              <a:rPr lang="da-DK" b="1" dirty="0"/>
              <a:t> </a:t>
            </a:r>
            <a:r>
              <a:rPr lang="da-DK" b="1" dirty="0" err="1"/>
              <a:t>interests</a:t>
            </a:r>
            <a:endParaRPr b="1" dirty="0"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a-DK" dirty="0"/>
              <a:t>Data management, data science, </a:t>
            </a:r>
            <a:r>
              <a:rPr lang="da-DK" dirty="0" err="1"/>
              <a:t>natural</a:t>
            </a:r>
            <a:r>
              <a:rPr lang="da-DK" dirty="0"/>
              <a:t>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processing</a:t>
            </a:r>
            <a:r>
              <a:rPr lang="da-DK" dirty="0"/>
              <a:t>, </a:t>
            </a:r>
            <a:br>
              <a:rPr lang="da-DK" dirty="0"/>
            </a:br>
            <a:r>
              <a:rPr lang="da-DK" dirty="0" err="1"/>
              <a:t>machine</a:t>
            </a:r>
            <a:r>
              <a:rPr lang="da-DK" dirty="0"/>
              <a:t> learning, </a:t>
            </a:r>
            <a:r>
              <a:rPr lang="da-DK" dirty="0" err="1"/>
              <a:t>computational</a:t>
            </a:r>
            <a:r>
              <a:rPr lang="da-DK" dirty="0"/>
              <a:t> social science, and </a:t>
            </a:r>
            <a:r>
              <a:rPr lang="da-DK" dirty="0" err="1"/>
              <a:t>artificial</a:t>
            </a:r>
            <a:r>
              <a:rPr lang="da-DK" dirty="0"/>
              <a:t> </a:t>
            </a:r>
            <a:r>
              <a:rPr lang="da-DK" dirty="0" err="1"/>
              <a:t>intelligence</a:t>
            </a:r>
            <a:endParaRPr dirty="0"/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da-DK" dirty="0"/>
              <a:t>Models and </a:t>
            </a:r>
            <a:r>
              <a:rPr lang="da-DK" dirty="0" err="1"/>
              <a:t>algorithms</a:t>
            </a:r>
            <a:endParaRPr dirty="0"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a-DK" dirty="0" err="1"/>
              <a:t>Efficiency</a:t>
            </a:r>
            <a:r>
              <a:rPr lang="da-DK" dirty="0"/>
              <a:t>, </a:t>
            </a:r>
            <a:r>
              <a:rPr lang="da-DK" dirty="0" err="1"/>
              <a:t>scalability</a:t>
            </a:r>
            <a:r>
              <a:rPr lang="da-DK" dirty="0"/>
              <a:t>, and </a:t>
            </a:r>
            <a:r>
              <a:rPr lang="da-DK" dirty="0" err="1"/>
              <a:t>interpretability</a:t>
            </a:r>
            <a:br>
              <a:rPr lang="da-DK" dirty="0"/>
            </a:b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a-DK" b="1" dirty="0" err="1"/>
              <a:t>Our</a:t>
            </a:r>
            <a:r>
              <a:rPr lang="da-DK" b="1" dirty="0"/>
              <a:t> </a:t>
            </a:r>
            <a:r>
              <a:rPr lang="da-DK" b="1" dirty="0" err="1"/>
              <a:t>methods</a:t>
            </a:r>
            <a:endParaRPr b="1" dirty="0"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a-DK" dirty="0" err="1"/>
              <a:t>Formalize</a:t>
            </a:r>
            <a:r>
              <a:rPr lang="da-DK" dirty="0"/>
              <a:t> real-</a:t>
            </a:r>
            <a:r>
              <a:rPr lang="da-DK" dirty="0" err="1"/>
              <a:t>world</a:t>
            </a:r>
            <a:r>
              <a:rPr lang="da-DK" dirty="0"/>
              <a:t> problems</a:t>
            </a:r>
            <a:endParaRPr dirty="0"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a-DK" dirty="0"/>
              <a:t>Devise </a:t>
            </a:r>
            <a:r>
              <a:rPr lang="da-DK" dirty="0" err="1"/>
              <a:t>concepts</a:t>
            </a:r>
            <a:r>
              <a:rPr lang="da-DK" dirty="0"/>
              <a:t> and </a:t>
            </a:r>
            <a:r>
              <a:rPr lang="da-DK" dirty="0" err="1"/>
              <a:t>algorithmic</a:t>
            </a:r>
            <a:r>
              <a:rPr lang="da-DK" dirty="0"/>
              <a:t> solutions</a:t>
            </a:r>
            <a:endParaRPr dirty="0"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a-DK" dirty="0" err="1"/>
              <a:t>Evaluate</a:t>
            </a:r>
            <a:r>
              <a:rPr lang="da-DK" dirty="0"/>
              <a:t> </a:t>
            </a:r>
            <a:r>
              <a:rPr lang="da-DK" dirty="0" err="1"/>
              <a:t>empirically</a:t>
            </a:r>
            <a:br>
              <a:rPr lang="da-DK" dirty="0"/>
            </a:b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a-DK" b="1" dirty="0" err="1"/>
              <a:t>Our</a:t>
            </a:r>
            <a:r>
              <a:rPr lang="da-DK" b="1" dirty="0"/>
              <a:t> </a:t>
            </a:r>
            <a:r>
              <a:rPr lang="da-DK" b="1" dirty="0" err="1"/>
              <a:t>tools</a:t>
            </a:r>
            <a:r>
              <a:rPr lang="da-DK" b="1" dirty="0"/>
              <a:t> and </a:t>
            </a:r>
            <a:r>
              <a:rPr lang="da-DK" b="1" dirty="0" err="1"/>
              <a:t>results</a:t>
            </a:r>
            <a:endParaRPr b="1" dirty="0"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a-DK" dirty="0" err="1"/>
              <a:t>Theoretical</a:t>
            </a:r>
            <a:r>
              <a:rPr lang="da-DK" dirty="0"/>
              <a:t> </a:t>
            </a:r>
            <a:r>
              <a:rPr lang="da-DK" dirty="0" err="1"/>
              <a:t>analysis</a:t>
            </a:r>
            <a:r>
              <a:rPr lang="da-DK" dirty="0"/>
              <a:t>, </a:t>
            </a:r>
            <a:r>
              <a:rPr lang="da-DK" dirty="0" err="1"/>
              <a:t>meaningful</a:t>
            </a:r>
            <a:r>
              <a:rPr lang="da-DK" dirty="0"/>
              <a:t> </a:t>
            </a:r>
            <a:r>
              <a:rPr lang="da-DK" dirty="0" err="1"/>
              <a:t>insights</a:t>
            </a:r>
            <a:r>
              <a:rPr lang="da-DK" dirty="0"/>
              <a:t>, and prototype </a:t>
            </a:r>
            <a:r>
              <a:rPr lang="da-DK" dirty="0" err="1"/>
              <a:t>implementations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1034525" y="3378000"/>
            <a:ext cx="4482300" cy="1279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Kasper </a:t>
            </a:r>
            <a:r>
              <a:rPr lang="da-DK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Overgaard Mortensen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PhD student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a-DK"/>
              <a:t>Our great supervisory team</a:t>
            </a: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781" y="3153068"/>
            <a:ext cx="1321800" cy="1321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3" name="Google Shape;103;p3"/>
          <p:cNvSpPr/>
          <p:nvPr/>
        </p:nvSpPr>
        <p:spPr>
          <a:xfrm>
            <a:off x="1377534" y="1730825"/>
            <a:ext cx="3241500" cy="1202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Zhiqiang Zhong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Postdoc</a:t>
            </a:r>
            <a:endParaRPr/>
          </a:p>
        </p:txBody>
      </p:sp>
      <p:pic>
        <p:nvPicPr>
          <p:cNvPr id="104" name="Google Shape;104;p3" descr="Zhiqiang Zhong (@zhong_zhiqiang) / X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065" y="1382522"/>
            <a:ext cx="1325700" cy="132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5" name="Google Shape;105;p3"/>
          <p:cNvSpPr/>
          <p:nvPr/>
        </p:nvSpPr>
        <p:spPr>
          <a:xfrm>
            <a:off x="7054952" y="3410926"/>
            <a:ext cx="4120200" cy="1262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Amalie Brogaard Pauli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PhD student</a:t>
            </a:r>
            <a:endParaRPr/>
          </a:p>
        </p:txBody>
      </p:sp>
      <p:pic>
        <p:nvPicPr>
          <p:cNvPr id="106" name="Google Shape;106;p3" descr="Amalie Brogaard Pauli | DDSA"/>
          <p:cNvPicPr preferRelativeResize="0"/>
          <p:nvPr/>
        </p:nvPicPr>
        <p:blipFill rotWithShape="1">
          <a:blip r:embed="rId5">
            <a:alphaModFix/>
          </a:blip>
          <a:srcRect b="22987"/>
          <a:stretch/>
        </p:blipFill>
        <p:spPr>
          <a:xfrm>
            <a:off x="6889414" y="3211433"/>
            <a:ext cx="1321800" cy="127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7" name="Google Shape;107;p3"/>
          <p:cNvSpPr/>
          <p:nvPr/>
        </p:nvSpPr>
        <p:spPr>
          <a:xfrm>
            <a:off x="482275" y="5394625"/>
            <a:ext cx="3047400" cy="1202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Cheng Huang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PhD student</a:t>
            </a:r>
            <a:endParaRPr/>
          </a:p>
        </p:txBody>
      </p:sp>
      <p:pic>
        <p:nvPicPr>
          <p:cNvPr id="108" name="Google Shape;108;p3" descr="kouteisang (Cheng Huang) · GitHub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1801" y="4919727"/>
            <a:ext cx="1323600" cy="1323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9" name="Google Shape;109;p3"/>
          <p:cNvSpPr/>
          <p:nvPr/>
        </p:nvSpPr>
        <p:spPr>
          <a:xfrm>
            <a:off x="4113374" y="5404775"/>
            <a:ext cx="3651000" cy="1202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Konstantinos Skitsas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PhD student</a:t>
            </a:r>
            <a:endParaRPr/>
          </a:p>
        </p:txBody>
      </p:sp>
      <p:pic>
        <p:nvPicPr>
          <p:cNvPr id="110" name="Google Shape;110;p3" descr="Constantinos SKITSAS | PhD Student | Master Degree in Computer Science |  Aarhus University | AU | Department of Computer Science | Research profil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16600" y="4919731"/>
            <a:ext cx="1325700" cy="132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>
            <a:off x="7499038" y="1670758"/>
            <a:ext cx="3181800" cy="1202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Anders Sandholm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Prod. Man.</a:t>
            </a:r>
            <a:endParaRPr/>
          </a:p>
        </p:txBody>
      </p:sp>
      <p:pic>
        <p:nvPicPr>
          <p:cNvPr id="112" name="Google Shape;112;p3" descr="Anders Thorhauge Sandholm (@anders_sandholm) / X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17770" y="1382531"/>
            <a:ext cx="1201500" cy="120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8306400" y="5394625"/>
            <a:ext cx="3651000" cy="1202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Nearchos Potamitis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Asssistant</a:t>
            </a:r>
            <a:endParaRPr/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025926" y="4919727"/>
            <a:ext cx="1323600" cy="1323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8120800" y="1392875"/>
            <a:ext cx="4089900" cy="3503700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8101300" y="4292950"/>
            <a:ext cx="4089900" cy="25650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-1" y="1392865"/>
            <a:ext cx="4051006" cy="5465135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818041" y="149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a-DK"/>
              <a:t>Projects in a Nutshell</a:t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8758385" y="6143994"/>
            <a:ext cx="1961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Mining</a:t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321416" y="1743224"/>
            <a:ext cx="3404100" cy="7080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 dirty="0" err="1">
                <a:solidFill>
                  <a:schemeClr val="dk1"/>
                </a:solidFill>
              </a:rPr>
              <a:t>EnSud</a:t>
            </a:r>
            <a:r>
              <a:rPr lang="da-DK" sz="2000" dirty="0">
                <a:solidFill>
                  <a:schemeClr val="dk1"/>
                </a:solidFill>
              </a:rPr>
              <a:t>: </a:t>
            </a:r>
            <a:r>
              <a:rPr lang="da-DK" sz="2000" dirty="0" err="1">
                <a:solidFill>
                  <a:schemeClr val="dk1"/>
                </a:solidFill>
              </a:rPr>
              <a:t>Entity</a:t>
            </a:r>
            <a:r>
              <a:rPr lang="da-DK" sz="2000" dirty="0">
                <a:solidFill>
                  <a:schemeClr val="dk1"/>
                </a:solidFill>
              </a:rPr>
              <a:t> </a:t>
            </a:r>
            <a:r>
              <a:rPr lang="da-DK" sz="2000" dirty="0" err="1">
                <a:solidFill>
                  <a:schemeClr val="dk1"/>
                </a:solidFill>
              </a:rPr>
              <a:t>Summarization</a:t>
            </a:r>
            <a:r>
              <a:rPr lang="da-DK" sz="2000" dirty="0">
                <a:solidFill>
                  <a:schemeClr val="dk1"/>
                </a:solidFill>
              </a:rPr>
              <a:t> Goes South</a:t>
            </a:r>
            <a:endParaRPr sz="2400" dirty="0"/>
          </a:p>
        </p:txBody>
      </p:sp>
      <p:sp>
        <p:nvSpPr>
          <p:cNvPr id="126" name="Google Shape;126;p4"/>
          <p:cNvSpPr/>
          <p:nvPr/>
        </p:nvSpPr>
        <p:spPr>
          <a:xfrm>
            <a:off x="321375" y="2712148"/>
            <a:ext cx="3404100" cy="5232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2000">
                <a:solidFill>
                  <a:schemeClr val="dk1"/>
                </a:solidFill>
              </a:rPr>
              <a:t>Graph correspondences</a:t>
            </a:r>
            <a:endParaRPr sz="2000" b="1">
              <a:solidFill>
                <a:schemeClr val="dk1"/>
              </a:solidFill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8335525" y="1590825"/>
            <a:ext cx="3621900" cy="8490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2000" dirty="0">
                <a:solidFill>
                  <a:schemeClr val="dk1"/>
                </a:solidFill>
              </a:rPr>
              <a:t>Generative </a:t>
            </a:r>
            <a:r>
              <a:rPr lang="da-DK" sz="2000" dirty="0" err="1">
                <a:solidFill>
                  <a:schemeClr val="dk1"/>
                </a:solidFill>
              </a:rPr>
              <a:t>Quote</a:t>
            </a:r>
            <a:r>
              <a:rPr lang="da-DK" sz="2000" dirty="0">
                <a:solidFill>
                  <a:schemeClr val="dk1"/>
                </a:solidFill>
              </a:rPr>
              <a:t> </a:t>
            </a:r>
            <a:r>
              <a:rPr lang="da-DK" sz="2000" dirty="0" err="1">
                <a:solidFill>
                  <a:schemeClr val="dk1"/>
                </a:solidFill>
              </a:rPr>
              <a:t>Extraction</a:t>
            </a:r>
            <a:r>
              <a:rPr lang="da-DK" sz="2000" dirty="0">
                <a:solidFill>
                  <a:schemeClr val="dk1"/>
                </a:solidFill>
              </a:rPr>
              <a:t> from Online News </a:t>
            </a:r>
            <a:r>
              <a:rPr lang="da-DK" sz="2000" dirty="0" err="1">
                <a:solidFill>
                  <a:schemeClr val="dk1"/>
                </a:solidFill>
              </a:rPr>
              <a:t>using</a:t>
            </a:r>
            <a:r>
              <a:rPr lang="da-DK" sz="2000" dirty="0">
                <a:solidFill>
                  <a:schemeClr val="dk1"/>
                </a:solidFill>
              </a:rPr>
              <a:t> </a:t>
            </a:r>
            <a:r>
              <a:rPr lang="da-DK" sz="2000" dirty="0" err="1">
                <a:solidFill>
                  <a:schemeClr val="dk1"/>
                </a:solidFill>
              </a:rPr>
              <a:t>LLMs</a:t>
            </a:r>
            <a:endParaRPr sz="20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8274579" y="4415624"/>
            <a:ext cx="3621900" cy="70800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/>
              <a:t>Cardinality Estimation with Multi-arm Bandits</a:t>
            </a: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8274579" y="5249864"/>
            <a:ext cx="3621900" cy="70800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OANa: Old algorithms, new hardware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8332531" y="3295774"/>
            <a:ext cx="28128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Natural Language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</a:t>
            </a:r>
            <a:endParaRPr/>
          </a:p>
        </p:txBody>
      </p:sp>
      <p:pic>
        <p:nvPicPr>
          <p:cNvPr id="131" name="Google Shape;131;p4" descr="Networking free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7210" y="5833652"/>
            <a:ext cx="833634" cy="83363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/>
          <p:nvPr/>
        </p:nvSpPr>
        <p:spPr>
          <a:xfrm>
            <a:off x="321425" y="3496395"/>
            <a:ext cx="3404100" cy="10158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2000" dirty="0">
                <a:solidFill>
                  <a:schemeClr val="dk1"/>
                </a:solidFill>
              </a:rPr>
              <a:t>Analysis of </a:t>
            </a:r>
            <a:r>
              <a:rPr lang="da-DK" sz="2000" dirty="0" err="1">
                <a:solidFill>
                  <a:schemeClr val="dk1"/>
                </a:solidFill>
              </a:rPr>
              <a:t>Generalized</a:t>
            </a:r>
            <a:r>
              <a:rPr lang="da-DK" sz="2000" dirty="0">
                <a:solidFill>
                  <a:schemeClr val="dk1"/>
                </a:solidFill>
              </a:rPr>
              <a:t> Zero-Shot Learning for Graph Machine Learning</a:t>
            </a:r>
            <a:endParaRPr sz="2000" dirty="0"/>
          </a:p>
        </p:txBody>
      </p:sp>
      <p:sp>
        <p:nvSpPr>
          <p:cNvPr id="133" name="Google Shape;133;p4"/>
          <p:cNvSpPr/>
          <p:nvPr/>
        </p:nvSpPr>
        <p:spPr>
          <a:xfrm>
            <a:off x="8335375" y="2544900"/>
            <a:ext cx="3621900" cy="7080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2000">
                <a:solidFill>
                  <a:schemeClr val="dk1"/>
                </a:solidFill>
              </a:rPr>
              <a:t>Entity-insertion recommender for Wikipedia</a:t>
            </a:r>
            <a:endParaRPr sz="2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8333" y="3348380"/>
            <a:ext cx="849091" cy="84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64250" y="5988775"/>
            <a:ext cx="833650" cy="8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/>
          <p:nvPr/>
        </p:nvSpPr>
        <p:spPr>
          <a:xfrm>
            <a:off x="323441" y="4773249"/>
            <a:ext cx="3404100" cy="7080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-DK" sz="2000">
                <a:solidFill>
                  <a:schemeClr val="dk1"/>
                </a:solidFill>
              </a:rPr>
              <a:t>Graph Mining Techniques for Large-Scale Datasets</a:t>
            </a:r>
            <a:endParaRPr sz="2000"/>
          </a:p>
        </p:txBody>
      </p:sp>
      <p:sp>
        <p:nvSpPr>
          <p:cNvPr id="137" name="Google Shape;137;p4"/>
          <p:cNvSpPr/>
          <p:nvPr/>
        </p:nvSpPr>
        <p:spPr>
          <a:xfrm>
            <a:off x="4051000" y="1392900"/>
            <a:ext cx="4099200" cy="5465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6">
            <a:alphaModFix/>
          </a:blip>
          <a:srcRect l="24441" t="16631" r="23017" b="11150"/>
          <a:stretch/>
        </p:blipFill>
        <p:spPr>
          <a:xfrm>
            <a:off x="6920412" y="5786567"/>
            <a:ext cx="1023287" cy="78765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/>
        </p:nvSpPr>
        <p:spPr>
          <a:xfrm>
            <a:off x="4263706" y="5712899"/>
            <a:ext cx="28128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Intelligence</a:t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107597" y="5928444"/>
            <a:ext cx="282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Intelligence</a:t>
            </a:r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4328466" y="1743224"/>
            <a:ext cx="3404100" cy="70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>
                <a:solidFill>
                  <a:schemeClr val="dk1"/>
                </a:solidFill>
              </a:rPr>
              <a:t>Reflective Fleet of Agents</a:t>
            </a:r>
            <a:endParaRPr sz="2000"/>
          </a:p>
        </p:txBody>
      </p:sp>
      <p:sp>
        <p:nvSpPr>
          <p:cNvPr id="142" name="Google Shape;142;p4"/>
          <p:cNvSpPr/>
          <p:nvPr/>
        </p:nvSpPr>
        <p:spPr>
          <a:xfrm>
            <a:off x="4383841" y="2619749"/>
            <a:ext cx="3404100" cy="70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 dirty="0" err="1">
                <a:solidFill>
                  <a:schemeClr val="dk1"/>
                </a:solidFill>
              </a:rPr>
              <a:t>Heterogeneous</a:t>
            </a:r>
            <a:r>
              <a:rPr lang="da-DK" sz="2000" dirty="0">
                <a:solidFill>
                  <a:schemeClr val="dk1"/>
                </a:solidFill>
              </a:rPr>
              <a:t> Fleet of Agents</a:t>
            </a:r>
            <a:endParaRPr sz="2400" dirty="0"/>
          </a:p>
        </p:txBody>
      </p:sp>
      <p:sp>
        <p:nvSpPr>
          <p:cNvPr id="143" name="Google Shape;143;p4"/>
          <p:cNvSpPr/>
          <p:nvPr/>
        </p:nvSpPr>
        <p:spPr>
          <a:xfrm>
            <a:off x="4383850" y="3584950"/>
            <a:ext cx="3404100" cy="1015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>
                <a:solidFill>
                  <a:schemeClr val="dk1"/>
                </a:solidFill>
              </a:rPr>
              <a:t>CacheSaver: Efficient, Cost-effective Experimentation with LLMs</a:t>
            </a:r>
            <a:endParaRPr sz="2400"/>
          </a:p>
        </p:txBody>
      </p:sp>
      <p:sp>
        <p:nvSpPr>
          <p:cNvPr id="144" name="Google Shape;144;p4"/>
          <p:cNvSpPr/>
          <p:nvPr/>
        </p:nvSpPr>
        <p:spPr>
          <a:xfrm>
            <a:off x="4374091" y="4773249"/>
            <a:ext cx="3404100" cy="70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>
                <a:solidFill>
                  <a:schemeClr val="dk1"/>
                </a:solidFill>
              </a:rPr>
              <a:t>Explainable AI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1" grpId="0" animBg="1"/>
      <p:bldP spid="122" grpId="0" animBg="1"/>
      <p:bldP spid="124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/>
      <p:bldP spid="132" grpId="0" animBg="1"/>
      <p:bldP spid="133" grpId="0" animBg="1"/>
      <p:bldP spid="136" grpId="0" animBg="1"/>
      <p:bldP spid="137" grpId="0" animBg="1"/>
      <p:bldP spid="139" grpId="0"/>
      <p:bldP spid="140" grpId="0"/>
      <p:bldP spid="141" grpId="0" animBg="1"/>
      <p:bldP spid="142" grpId="0" animBg="1"/>
      <p:bldP spid="143" grpId="0" animBg="1"/>
      <p:bldP spid="1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>
            <a:spLocks noGrp="1"/>
          </p:cNvSpPr>
          <p:nvPr>
            <p:ph type="title"/>
          </p:nvPr>
        </p:nvSpPr>
        <p:spPr>
          <a:xfrm>
            <a:off x="838200" y="-15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a-DK"/>
              <a:t>Graph Intelligence</a:t>
            </a:r>
            <a:endParaRPr/>
          </a:p>
        </p:txBody>
      </p:sp>
      <p:sp>
        <p:nvSpPr>
          <p:cNvPr id="150" name="Google Shape;150;p5"/>
          <p:cNvSpPr/>
          <p:nvPr/>
        </p:nvSpPr>
        <p:spPr>
          <a:xfrm>
            <a:off x="6302550" y="1309825"/>
            <a:ext cx="4839000" cy="1161300"/>
          </a:xfrm>
          <a:prstGeom prst="wedgeEllipseCallout">
            <a:avLst>
              <a:gd name="adj1" fmla="val -80717"/>
              <a:gd name="adj2" fmla="val 12802"/>
            </a:avLst>
          </a:prstGeom>
          <a:solidFill>
            <a:schemeClr val="lt1"/>
          </a:solidFill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learn to describe an entity? </a:t>
            </a:r>
            <a:endParaRPr/>
          </a:p>
        </p:txBody>
      </p:sp>
      <p:pic>
        <p:nvPicPr>
          <p:cNvPr id="151" name="Google Shape;151;p5" descr="Networking free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24967" y="169666"/>
            <a:ext cx="833634" cy="83363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/>
          <p:nvPr/>
        </p:nvSpPr>
        <p:spPr>
          <a:xfrm>
            <a:off x="5684850" y="4386875"/>
            <a:ext cx="6074400" cy="933900"/>
          </a:xfrm>
          <a:prstGeom prst="wedgeEllipseCallout">
            <a:avLst>
              <a:gd name="adj1" fmla="val -65901"/>
              <a:gd name="adj2" fmla="val -11773"/>
            </a:avLst>
          </a:prstGeom>
          <a:solidFill>
            <a:schemeClr val="lt1"/>
          </a:solidFill>
          <a:ln w="762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design Generalized Zero-shot Graph ML methods?</a:t>
            </a:r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6060875" y="2799900"/>
            <a:ext cx="5580900" cy="1258200"/>
          </a:xfrm>
          <a:prstGeom prst="wedgeEllipseCallout">
            <a:avLst>
              <a:gd name="adj1" fmla="val -73986"/>
              <a:gd name="adj2" fmla="val 17487"/>
            </a:avLst>
          </a:prstGeom>
          <a:solidFill>
            <a:schemeClr val="lt1"/>
          </a:solidFill>
          <a:ln w="762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find correspondences between nodes of two different graphs? </a:t>
            </a:r>
            <a:endParaRPr/>
          </a:p>
        </p:txBody>
      </p:sp>
      <p:sp>
        <p:nvSpPr>
          <p:cNvPr id="154" name="Google Shape;154;p5"/>
          <p:cNvSpPr/>
          <p:nvPr/>
        </p:nvSpPr>
        <p:spPr>
          <a:xfrm>
            <a:off x="838191" y="1626861"/>
            <a:ext cx="3404100" cy="7080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 dirty="0" err="1">
                <a:solidFill>
                  <a:schemeClr val="dk1"/>
                </a:solidFill>
              </a:rPr>
              <a:t>EnSud</a:t>
            </a:r>
            <a:r>
              <a:rPr lang="da-DK" sz="2000" dirty="0">
                <a:solidFill>
                  <a:schemeClr val="dk1"/>
                </a:solidFill>
              </a:rPr>
              <a:t>: </a:t>
            </a:r>
            <a:r>
              <a:rPr lang="da-DK" sz="2000" dirty="0" err="1">
                <a:solidFill>
                  <a:schemeClr val="dk1"/>
                </a:solidFill>
              </a:rPr>
              <a:t>Entity</a:t>
            </a:r>
            <a:r>
              <a:rPr lang="da-DK" sz="2000" dirty="0">
                <a:solidFill>
                  <a:schemeClr val="dk1"/>
                </a:solidFill>
              </a:rPr>
              <a:t> </a:t>
            </a:r>
            <a:r>
              <a:rPr lang="da-DK" sz="2000" dirty="0" err="1">
                <a:solidFill>
                  <a:schemeClr val="dk1"/>
                </a:solidFill>
              </a:rPr>
              <a:t>Summarization</a:t>
            </a:r>
            <a:r>
              <a:rPr lang="da-DK" sz="2000" dirty="0">
                <a:solidFill>
                  <a:schemeClr val="dk1"/>
                </a:solidFill>
              </a:rPr>
              <a:t> Goes South</a:t>
            </a:r>
            <a:endParaRPr sz="2400" dirty="0"/>
          </a:p>
        </p:txBody>
      </p:sp>
      <p:pic>
        <p:nvPicPr>
          <p:cNvPr id="155" name="Google Shape;155;p5" descr="Ira Assent - Research - Aarhus University"/>
          <p:cNvPicPr preferRelativeResize="0"/>
          <p:nvPr/>
        </p:nvPicPr>
        <p:blipFill rotWithShape="1">
          <a:blip r:embed="rId4">
            <a:alphaModFix/>
          </a:blip>
          <a:srcRect t="3539" b="29802"/>
          <a:stretch/>
        </p:blipFill>
        <p:spPr>
          <a:xfrm>
            <a:off x="2033889" y="2303760"/>
            <a:ext cx="832500" cy="832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6" name="Google Shape;156;p5" descr="Davide Mottin - Research - Aarhus University"/>
          <p:cNvPicPr preferRelativeResize="0"/>
          <p:nvPr/>
        </p:nvPicPr>
        <p:blipFill rotWithShape="1">
          <a:blip r:embed="rId5">
            <a:alphaModFix/>
          </a:blip>
          <a:srcRect l="16254" t="16670" r="15275" b="28330"/>
          <a:stretch/>
        </p:blipFill>
        <p:spPr>
          <a:xfrm>
            <a:off x="317635" y="1094673"/>
            <a:ext cx="829800" cy="832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7" name="Google Shape;157;p5"/>
          <p:cNvPicPr preferRelativeResize="0"/>
          <p:nvPr/>
        </p:nvPicPr>
        <p:blipFill rotWithShape="1">
          <a:blip r:embed="rId6">
            <a:alphaModFix/>
          </a:blip>
          <a:srcRect t="11531" b="11539"/>
          <a:stretch/>
        </p:blipFill>
        <p:spPr>
          <a:xfrm>
            <a:off x="3635604" y="1094679"/>
            <a:ext cx="829800" cy="851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8" name="Google Shape;158;p5"/>
          <p:cNvSpPr/>
          <p:nvPr/>
        </p:nvSpPr>
        <p:spPr>
          <a:xfrm>
            <a:off x="824300" y="3300660"/>
            <a:ext cx="3404100" cy="5232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a-DK" sz="2000">
                <a:solidFill>
                  <a:schemeClr val="dk1"/>
                </a:solidFill>
              </a:rPr>
              <a:t>Graph correspondences</a:t>
            </a:r>
            <a:endParaRPr sz="2000" b="1">
              <a:solidFill>
                <a:schemeClr val="dk1"/>
              </a:solidFill>
            </a:endParaRPr>
          </a:p>
        </p:txBody>
      </p:sp>
      <p:pic>
        <p:nvPicPr>
          <p:cNvPr id="159" name="Google Shape;159;p5" descr="Davide Mottin - Research - Aarhus University"/>
          <p:cNvPicPr preferRelativeResize="0"/>
          <p:nvPr/>
        </p:nvPicPr>
        <p:blipFill rotWithShape="1">
          <a:blip r:embed="rId5">
            <a:alphaModFix/>
          </a:blip>
          <a:srcRect l="16254" t="16670" r="15275" b="28330"/>
          <a:stretch/>
        </p:blipFill>
        <p:spPr>
          <a:xfrm>
            <a:off x="126710" y="3121334"/>
            <a:ext cx="829800" cy="832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0" name="Google Shape;160;p5"/>
          <p:cNvSpPr/>
          <p:nvPr/>
        </p:nvSpPr>
        <p:spPr>
          <a:xfrm>
            <a:off x="748100" y="4345920"/>
            <a:ext cx="3404100" cy="10158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216"/>
              </a:spcBef>
              <a:spcAft>
                <a:spcPts val="0"/>
              </a:spcAft>
              <a:buSzPts val="1100"/>
              <a:buNone/>
            </a:pPr>
            <a:r>
              <a:rPr lang="da-DK" sz="2000">
                <a:solidFill>
                  <a:schemeClr val="dk1"/>
                </a:solidFill>
              </a:rPr>
              <a:t>Analysis of Generalized Zero-Shot Learning for Graph Machine Learning</a:t>
            </a:r>
            <a:endParaRPr sz="2000"/>
          </a:p>
        </p:txBody>
      </p:sp>
      <p:pic>
        <p:nvPicPr>
          <p:cNvPr id="161" name="Google Shape;161;p5"/>
          <p:cNvPicPr preferRelativeResize="0"/>
          <p:nvPr/>
        </p:nvPicPr>
        <p:blipFill rotWithShape="1">
          <a:blip r:embed="rId6">
            <a:alphaModFix/>
          </a:blip>
          <a:srcRect t="11531" b="11539"/>
          <a:stretch/>
        </p:blipFill>
        <p:spPr>
          <a:xfrm>
            <a:off x="142754" y="4794804"/>
            <a:ext cx="829800" cy="851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2" name="Google Shape;162;p5" descr="Davide Mottin - Research - Aarhus University"/>
          <p:cNvPicPr preferRelativeResize="0"/>
          <p:nvPr/>
        </p:nvPicPr>
        <p:blipFill rotWithShape="1">
          <a:blip r:embed="rId5">
            <a:alphaModFix/>
          </a:blip>
          <a:srcRect l="16254" t="16670" r="15275" b="28330"/>
          <a:stretch/>
        </p:blipFill>
        <p:spPr>
          <a:xfrm>
            <a:off x="142849" y="4055610"/>
            <a:ext cx="829800" cy="832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3" name="Google Shape;163;p5"/>
          <p:cNvSpPr/>
          <p:nvPr/>
        </p:nvSpPr>
        <p:spPr>
          <a:xfrm>
            <a:off x="748091" y="6030024"/>
            <a:ext cx="3404100" cy="7080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a-DK" sz="2000">
                <a:solidFill>
                  <a:schemeClr val="dk1"/>
                </a:solidFill>
              </a:rPr>
              <a:t>Graph Mining Techniques for Large-Scale Datasets</a:t>
            </a:r>
            <a:endParaRPr sz="2000"/>
          </a:p>
        </p:txBody>
      </p:sp>
      <p:pic>
        <p:nvPicPr>
          <p:cNvPr id="164" name="Google Shape;164;p5" descr="Anders Thorhauge Sandholm (@anders_sandholm) / X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6927" y="5559765"/>
            <a:ext cx="832500" cy="832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5" name="Google Shape;165;p5"/>
          <p:cNvPicPr preferRelativeResize="0"/>
          <p:nvPr/>
        </p:nvPicPr>
        <p:blipFill rotWithShape="1">
          <a:blip r:embed="rId6">
            <a:alphaModFix/>
          </a:blip>
          <a:srcRect t="11531" b="11539"/>
          <a:stretch/>
        </p:blipFill>
        <p:spPr>
          <a:xfrm>
            <a:off x="4" y="5953829"/>
            <a:ext cx="829800" cy="851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6" name="Google Shape;166;p5" descr="Ira Assent - Research - Aarhus University"/>
          <p:cNvPicPr preferRelativeResize="0"/>
          <p:nvPr/>
        </p:nvPicPr>
        <p:blipFill rotWithShape="1">
          <a:blip r:embed="rId4">
            <a:alphaModFix/>
          </a:blip>
          <a:srcRect t="3539" b="29802"/>
          <a:stretch/>
        </p:blipFill>
        <p:spPr>
          <a:xfrm>
            <a:off x="1944814" y="5320785"/>
            <a:ext cx="832500" cy="832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7" name="Google Shape;167;p5"/>
          <p:cNvSpPr/>
          <p:nvPr/>
        </p:nvSpPr>
        <p:spPr>
          <a:xfrm>
            <a:off x="5751925" y="5570125"/>
            <a:ext cx="6074400" cy="1161300"/>
          </a:xfrm>
          <a:prstGeom prst="wedgeEllipseCallout">
            <a:avLst>
              <a:gd name="adj1" fmla="val -69822"/>
              <a:gd name="adj2" fmla="val 28322"/>
            </a:avLst>
          </a:prstGeom>
          <a:solidFill>
            <a:schemeClr val="lt1"/>
          </a:solidFill>
          <a:ln w="76200" cap="flat" cmpd="sng">
            <a:solidFill>
              <a:srgbClr val="FFE5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graph-based clustering improve large-scale model training?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2" grpId="0" animBg="1"/>
      <p:bldP spid="153" grpId="0" animBg="1"/>
      <p:bldP spid="154" grpId="0" animBg="1"/>
      <p:bldP spid="158" grpId="0" animBg="1"/>
      <p:bldP spid="160" grpId="0" animBg="1"/>
      <p:bldP spid="163" grpId="0" animBg="1"/>
      <p:bldP spid="1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462d7462c_0_14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a-DK"/>
              <a:t>Artificial Intelligence</a:t>
            </a:r>
            <a:endParaRPr/>
          </a:p>
        </p:txBody>
      </p:sp>
      <p:sp>
        <p:nvSpPr>
          <p:cNvPr id="173" name="Google Shape;173;g2a462d7462c_0_14"/>
          <p:cNvSpPr/>
          <p:nvPr/>
        </p:nvSpPr>
        <p:spPr>
          <a:xfrm>
            <a:off x="5559672" y="5100910"/>
            <a:ext cx="6215100" cy="1496700"/>
          </a:xfrm>
          <a:prstGeom prst="wedgeEllipseCallout">
            <a:avLst>
              <a:gd name="adj1" fmla="val -64337"/>
              <a:gd name="adj2" fmla="val -19726"/>
            </a:avLst>
          </a:prstGeom>
          <a:solidFill>
            <a:schemeClr val="lt1"/>
          </a:solidFill>
          <a:ln w="762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design a generalized framework for efficient experimentation with LLMs?</a:t>
            </a:r>
            <a:endParaRPr/>
          </a:p>
        </p:txBody>
      </p:sp>
      <p:sp>
        <p:nvSpPr>
          <p:cNvPr id="174" name="Google Shape;174;g2a462d7462c_0_14"/>
          <p:cNvSpPr/>
          <p:nvPr/>
        </p:nvSpPr>
        <p:spPr>
          <a:xfrm>
            <a:off x="5624175" y="3141512"/>
            <a:ext cx="6086100" cy="1623900"/>
          </a:xfrm>
          <a:prstGeom prst="wedgeEllipseCallout">
            <a:avLst>
              <a:gd name="adj1" fmla="val -70551"/>
              <a:gd name="adj2" fmla="val 2732"/>
            </a:avLst>
          </a:prstGeom>
          <a:solidFill>
            <a:schemeClr val="lt1"/>
          </a:solidFill>
          <a:ln w="762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we design agent-based AI-reasoning frameworks for generalized problem solving?</a:t>
            </a:r>
            <a:endParaRPr/>
          </a:p>
        </p:txBody>
      </p:sp>
      <p:pic>
        <p:nvPicPr>
          <p:cNvPr id="175" name="Google Shape;175;g2a462d7462c_0_14"/>
          <p:cNvPicPr preferRelativeResize="0"/>
          <p:nvPr/>
        </p:nvPicPr>
        <p:blipFill rotWithShape="1">
          <a:blip r:embed="rId3">
            <a:alphaModFix/>
          </a:blip>
          <a:srcRect l="24441" t="16631" r="23017" b="11150"/>
          <a:stretch/>
        </p:blipFill>
        <p:spPr>
          <a:xfrm>
            <a:off x="11025537" y="215642"/>
            <a:ext cx="1023287" cy="78765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a462d7462c_0_14"/>
          <p:cNvSpPr/>
          <p:nvPr/>
        </p:nvSpPr>
        <p:spPr>
          <a:xfrm>
            <a:off x="838191" y="1555149"/>
            <a:ext cx="3404100" cy="70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 dirty="0" err="1">
                <a:solidFill>
                  <a:schemeClr val="dk1"/>
                </a:solidFill>
              </a:rPr>
              <a:t>Explainable</a:t>
            </a:r>
            <a:r>
              <a:rPr lang="da-DK" sz="2000" dirty="0">
                <a:solidFill>
                  <a:schemeClr val="dk1"/>
                </a:solidFill>
              </a:rPr>
              <a:t> AI</a:t>
            </a:r>
            <a:endParaRPr sz="2000" dirty="0"/>
          </a:p>
        </p:txBody>
      </p:sp>
      <p:sp>
        <p:nvSpPr>
          <p:cNvPr id="177" name="Google Shape;177;g2a462d7462c_0_14"/>
          <p:cNvSpPr/>
          <p:nvPr/>
        </p:nvSpPr>
        <p:spPr>
          <a:xfrm>
            <a:off x="924129" y="3232349"/>
            <a:ext cx="3404100" cy="70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 dirty="0" err="1">
                <a:solidFill>
                  <a:schemeClr val="dk1"/>
                </a:solidFill>
              </a:rPr>
              <a:t>Reflective</a:t>
            </a:r>
            <a:r>
              <a:rPr lang="da-DK" sz="2000" dirty="0">
                <a:solidFill>
                  <a:schemeClr val="dk1"/>
                </a:solidFill>
              </a:rPr>
              <a:t> Fleet of Agents</a:t>
            </a:r>
            <a:endParaRPr sz="2000" dirty="0"/>
          </a:p>
        </p:txBody>
      </p:sp>
      <p:sp>
        <p:nvSpPr>
          <p:cNvPr id="178" name="Google Shape;178;g2a462d7462c_0_14"/>
          <p:cNvSpPr/>
          <p:nvPr/>
        </p:nvSpPr>
        <p:spPr>
          <a:xfrm>
            <a:off x="924129" y="4135699"/>
            <a:ext cx="3404100" cy="70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>
                <a:solidFill>
                  <a:schemeClr val="dk1"/>
                </a:solidFill>
              </a:rPr>
              <a:t>Heterogeneous Fleet of Agents</a:t>
            </a:r>
            <a:endParaRPr sz="2400"/>
          </a:p>
        </p:txBody>
      </p:sp>
      <p:sp>
        <p:nvSpPr>
          <p:cNvPr id="179" name="Google Shape;179;g2a462d7462c_0_14"/>
          <p:cNvSpPr/>
          <p:nvPr/>
        </p:nvSpPr>
        <p:spPr>
          <a:xfrm>
            <a:off x="924113" y="5167975"/>
            <a:ext cx="3404100" cy="1015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 dirty="0" err="1">
                <a:solidFill>
                  <a:schemeClr val="dk1"/>
                </a:solidFill>
              </a:rPr>
              <a:t>CacheSaver</a:t>
            </a:r>
            <a:r>
              <a:rPr lang="da-DK" sz="2000" dirty="0">
                <a:solidFill>
                  <a:schemeClr val="dk1"/>
                </a:solidFill>
              </a:rPr>
              <a:t>: Efficient, </a:t>
            </a:r>
            <a:r>
              <a:rPr lang="da-DK" sz="2000" dirty="0" err="1">
                <a:solidFill>
                  <a:schemeClr val="dk1"/>
                </a:solidFill>
              </a:rPr>
              <a:t>Cost-effective</a:t>
            </a:r>
            <a:r>
              <a:rPr lang="da-DK" sz="2000" dirty="0">
                <a:solidFill>
                  <a:schemeClr val="dk1"/>
                </a:solidFill>
              </a:rPr>
              <a:t> </a:t>
            </a:r>
            <a:r>
              <a:rPr lang="da-DK" sz="2000" dirty="0" err="1">
                <a:solidFill>
                  <a:schemeClr val="dk1"/>
                </a:solidFill>
              </a:rPr>
              <a:t>Experimentation</a:t>
            </a:r>
            <a:r>
              <a:rPr lang="da-DK" sz="2000" dirty="0">
                <a:solidFill>
                  <a:schemeClr val="dk1"/>
                </a:solidFill>
              </a:rPr>
              <a:t> with </a:t>
            </a:r>
            <a:r>
              <a:rPr lang="da-DK" sz="2000" dirty="0" err="1">
                <a:solidFill>
                  <a:schemeClr val="dk1"/>
                </a:solidFill>
              </a:rPr>
              <a:t>LLMs</a:t>
            </a:r>
            <a:endParaRPr sz="2400" dirty="0"/>
          </a:p>
        </p:txBody>
      </p:sp>
      <p:pic>
        <p:nvPicPr>
          <p:cNvPr id="180" name="Google Shape;180;g2a462d7462c_0_14" descr="Ira Assent - Research - Aarhus University"/>
          <p:cNvPicPr preferRelativeResize="0"/>
          <p:nvPr/>
        </p:nvPicPr>
        <p:blipFill rotWithShape="1">
          <a:blip r:embed="rId4">
            <a:alphaModFix/>
          </a:blip>
          <a:srcRect t="3539" b="29802"/>
          <a:stretch/>
        </p:blipFill>
        <p:spPr>
          <a:xfrm>
            <a:off x="183789" y="1492760"/>
            <a:ext cx="832500" cy="832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81" name="Google Shape;181;g2a462d7462c_0_14"/>
          <p:cNvPicPr preferRelativeResize="0"/>
          <p:nvPr/>
        </p:nvPicPr>
        <p:blipFill rotWithShape="1">
          <a:blip r:embed="rId5">
            <a:alphaModFix/>
          </a:blip>
          <a:srcRect t="11531" b="11539"/>
          <a:stretch/>
        </p:blipFill>
        <p:spPr>
          <a:xfrm>
            <a:off x="183804" y="4249804"/>
            <a:ext cx="829800" cy="851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2" name="Google Shape;182;g2a462d7462c_0_14"/>
          <p:cNvSpPr/>
          <p:nvPr/>
        </p:nvSpPr>
        <p:spPr>
          <a:xfrm>
            <a:off x="5285625" y="1083775"/>
            <a:ext cx="6763200" cy="1411500"/>
          </a:xfrm>
          <a:prstGeom prst="wedgeEllipseCallout">
            <a:avLst>
              <a:gd name="adj1" fmla="val -63487"/>
              <a:gd name="adj2" fmla="val 9132"/>
            </a:avLst>
          </a:prstGeom>
          <a:solidFill>
            <a:schemeClr val="lt1"/>
          </a:solidFill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we enhance the explainability of AI-powered models?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74" grpId="0" animBg="1"/>
      <p:bldP spid="176" grpId="0" animBg="1"/>
      <p:bldP spid="177" grpId="0" animBg="1"/>
      <p:bldP spid="178" grpId="0" animBg="1"/>
      <p:bldP spid="179" grpId="0" animBg="1"/>
      <p:bldP spid="1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a-DK"/>
              <a:t>Data Mining</a:t>
            </a:r>
            <a:endParaRPr/>
          </a:p>
        </p:txBody>
      </p:sp>
      <p:sp>
        <p:nvSpPr>
          <p:cNvPr id="188" name="Google Shape;188;p6"/>
          <p:cNvSpPr/>
          <p:nvPr/>
        </p:nvSpPr>
        <p:spPr>
          <a:xfrm>
            <a:off x="1102663" y="4258847"/>
            <a:ext cx="3621900" cy="70800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OANa: Old algorithms, new hardware</a:t>
            </a:r>
            <a:endParaRPr/>
          </a:p>
        </p:txBody>
      </p:sp>
      <p:sp>
        <p:nvSpPr>
          <p:cNvPr id="189" name="Google Shape;189;p6"/>
          <p:cNvSpPr/>
          <p:nvPr/>
        </p:nvSpPr>
        <p:spPr>
          <a:xfrm>
            <a:off x="5627091" y="4258859"/>
            <a:ext cx="6215100" cy="1496700"/>
          </a:xfrm>
          <a:prstGeom prst="wedgeEllipseCallout">
            <a:avLst>
              <a:gd name="adj1" fmla="val -63264"/>
              <a:gd name="adj2" fmla="val -25851"/>
            </a:avLst>
          </a:prstGeom>
          <a:solidFill>
            <a:schemeClr val="lt1"/>
          </a:solidFill>
          <a:ln w="762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devise extremely fast algorithms on futuristic hardware? </a:t>
            </a:r>
            <a:endParaRPr/>
          </a:p>
        </p:txBody>
      </p:sp>
      <p:pic>
        <p:nvPicPr>
          <p:cNvPr id="190" name="Google Shape;19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8841" y="120879"/>
            <a:ext cx="973159" cy="973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 descr="Ira Assent - Research - Aarhus University"/>
          <p:cNvPicPr preferRelativeResize="0"/>
          <p:nvPr/>
        </p:nvPicPr>
        <p:blipFill rotWithShape="1">
          <a:blip r:embed="rId4">
            <a:alphaModFix/>
          </a:blip>
          <a:srcRect t="3541" b="29800"/>
          <a:stretch/>
        </p:blipFill>
        <p:spPr>
          <a:xfrm>
            <a:off x="157718" y="3851933"/>
            <a:ext cx="832500" cy="832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92" name="Google Shape;192;p6" descr="Davide Mottin - Research - Aarhus University"/>
          <p:cNvPicPr preferRelativeResize="0"/>
          <p:nvPr/>
        </p:nvPicPr>
        <p:blipFill rotWithShape="1">
          <a:blip r:embed="rId5">
            <a:alphaModFix/>
          </a:blip>
          <a:srcRect l="16257" t="16668" r="15272" b="28331"/>
          <a:stretch/>
        </p:blipFill>
        <p:spPr>
          <a:xfrm>
            <a:off x="159064" y="4765758"/>
            <a:ext cx="829800" cy="832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3" name="Google Shape;193;p6"/>
          <p:cNvSpPr/>
          <p:nvPr/>
        </p:nvSpPr>
        <p:spPr>
          <a:xfrm>
            <a:off x="1102604" y="2144499"/>
            <a:ext cx="3621900" cy="70800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>
                <a:solidFill>
                  <a:schemeClr val="dk1"/>
                </a:solidFill>
              </a:rPr>
              <a:t>Cardinality Estimation with Multi-arm Bandits</a:t>
            </a:r>
            <a:endParaRPr sz="2000"/>
          </a:p>
        </p:txBody>
      </p:sp>
      <p:pic>
        <p:nvPicPr>
          <p:cNvPr id="194" name="Google Shape;194;p6" descr="Davide Mottin - Research - Aarhus University"/>
          <p:cNvPicPr preferRelativeResize="0"/>
          <p:nvPr/>
        </p:nvPicPr>
        <p:blipFill rotWithShape="1">
          <a:blip r:embed="rId5">
            <a:alphaModFix/>
          </a:blip>
          <a:srcRect l="16254" t="16670" r="15275" b="28330"/>
          <a:stretch/>
        </p:blipFill>
        <p:spPr>
          <a:xfrm>
            <a:off x="157414" y="2082108"/>
            <a:ext cx="829800" cy="832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5" name="Google Shape;195;p6"/>
          <p:cNvSpPr/>
          <p:nvPr/>
        </p:nvSpPr>
        <p:spPr>
          <a:xfrm>
            <a:off x="5691600" y="1626424"/>
            <a:ext cx="6086100" cy="1496700"/>
          </a:xfrm>
          <a:prstGeom prst="wedgeEllipseCallout">
            <a:avLst>
              <a:gd name="adj1" fmla="val -64164"/>
              <a:gd name="adj2" fmla="val 6618"/>
            </a:avLst>
          </a:prstGeom>
          <a:solidFill>
            <a:schemeClr val="lt1"/>
          </a:solidFill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Bandits Estimate Cardinality?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animBg="1"/>
      <p:bldP spid="189" grpId="0" animBg="1"/>
      <p:bldP spid="193" grpId="0" animBg="1"/>
      <p:bldP spid="1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a-DK"/>
              <a:t>Natural Language Processing</a:t>
            </a:r>
            <a:endParaRPr/>
          </a:p>
        </p:txBody>
      </p:sp>
      <p:sp>
        <p:nvSpPr>
          <p:cNvPr id="201" name="Google Shape;201;p7"/>
          <p:cNvSpPr/>
          <p:nvPr/>
        </p:nvSpPr>
        <p:spPr>
          <a:xfrm>
            <a:off x="5719750" y="1848300"/>
            <a:ext cx="6292500" cy="1575600"/>
          </a:xfrm>
          <a:prstGeom prst="wedgeEllipseCallout">
            <a:avLst>
              <a:gd name="adj1" fmla="val -62889"/>
              <a:gd name="adj2" fmla="val 3835"/>
            </a:avLst>
          </a:prstGeom>
          <a:solidFill>
            <a:schemeClr val="lt1"/>
          </a:solidFill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design effective knowledge maintenance tools for Wikipedia editors?</a:t>
            </a:r>
            <a:endParaRPr/>
          </a:p>
        </p:txBody>
      </p:sp>
      <p:pic>
        <p:nvPicPr>
          <p:cNvPr id="202" name="Google Shape;20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9546" y="274587"/>
            <a:ext cx="849091" cy="849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7" descr="Anders Thorhauge Sandholm (@anders_sandholm) / X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439" y="5395242"/>
            <a:ext cx="832500" cy="832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4" name="Google Shape;204;p7"/>
          <p:cNvSpPr/>
          <p:nvPr/>
        </p:nvSpPr>
        <p:spPr>
          <a:xfrm>
            <a:off x="963875" y="2336150"/>
            <a:ext cx="3621900" cy="7080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a-DK" sz="2000">
                <a:solidFill>
                  <a:schemeClr val="dk1"/>
                </a:solidFill>
              </a:rPr>
              <a:t>Entity-insertion recommender for Wikipedia</a:t>
            </a:r>
            <a:endParaRPr sz="2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963875" y="4845875"/>
            <a:ext cx="3621900" cy="8490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a-DK" sz="2000">
                <a:solidFill>
                  <a:schemeClr val="dk1"/>
                </a:solidFill>
              </a:rPr>
              <a:t>Generative Quote Extraction from Online News using LLMs</a:t>
            </a:r>
            <a:endParaRPr sz="20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7"/>
          <p:cNvPicPr preferRelativeResize="0"/>
          <p:nvPr/>
        </p:nvPicPr>
        <p:blipFill rotWithShape="1">
          <a:blip r:embed="rId5">
            <a:alphaModFix/>
          </a:blip>
          <a:srcRect t="11531" b="11539"/>
          <a:stretch/>
        </p:blipFill>
        <p:spPr>
          <a:xfrm>
            <a:off x="132804" y="2264604"/>
            <a:ext cx="829800" cy="851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5">
            <a:alphaModFix/>
          </a:blip>
          <a:srcRect t="11531" b="11539"/>
          <a:stretch/>
        </p:blipFill>
        <p:spPr>
          <a:xfrm>
            <a:off x="132804" y="4415629"/>
            <a:ext cx="829800" cy="851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8" name="Google Shape;208;p7"/>
          <p:cNvSpPr/>
          <p:nvPr/>
        </p:nvSpPr>
        <p:spPr>
          <a:xfrm>
            <a:off x="5625840" y="4699650"/>
            <a:ext cx="6386400" cy="1622100"/>
          </a:xfrm>
          <a:prstGeom prst="wedgeEllipseCallout">
            <a:avLst>
              <a:gd name="adj1" fmla="val -63729"/>
              <a:gd name="adj2" fmla="val -19660"/>
            </a:avLst>
          </a:prstGeom>
          <a:solidFill>
            <a:schemeClr val="lt1"/>
          </a:solidFill>
          <a:ln w="762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>
                <a:solidFill>
                  <a:srgbClr val="0E101A"/>
                </a:solidFill>
              </a:rPr>
              <a:t>Can LLMs extract speaker-quotation pairs from online news articles?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204" grpId="0" animBg="1"/>
      <p:bldP spid="205" grpId="0" animBg="1"/>
      <p:bldP spid="20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1003</Words>
  <Application>Microsoft Macintosh PowerPoint</Application>
  <PresentationFormat>Widescreen</PresentationFormat>
  <Paragraphs>109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CMR10</vt:lpstr>
      <vt:lpstr>Wingdings</vt:lpstr>
      <vt:lpstr>Office Theme</vt:lpstr>
      <vt:lpstr>Data-Intensive Systems</vt:lpstr>
      <vt:lpstr>Our research group</vt:lpstr>
      <vt:lpstr>Our great supervisory team</vt:lpstr>
      <vt:lpstr>Projects in a Nutshell</vt:lpstr>
      <vt:lpstr>Graph Intelligence</vt:lpstr>
      <vt:lpstr>Artificial Intelligence</vt:lpstr>
      <vt:lpstr>Data Mining</vt:lpstr>
      <vt:lpstr>Natural Language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Ira Assent</dc:creator>
  <cp:lastModifiedBy>Akhil Arora</cp:lastModifiedBy>
  <cp:revision>21</cp:revision>
  <dcterms:created xsi:type="dcterms:W3CDTF">2019-11-10T21:21:01Z</dcterms:created>
  <dcterms:modified xsi:type="dcterms:W3CDTF">2024-11-20T16:24:16Z</dcterms:modified>
</cp:coreProperties>
</file>