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41" r:id="rId2"/>
    <p:sldId id="442" r:id="rId3"/>
    <p:sldId id="443" r:id="rId4"/>
    <p:sldId id="444" r:id="rId5"/>
    <p:sldId id="446" r:id="rId6"/>
    <p:sldId id="445" r:id="rId7"/>
    <p:sldId id="447" r:id="rId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FF"/>
    <a:srgbClr val="FF7C80"/>
    <a:srgbClr val="FFCCCC"/>
    <a:srgbClr val="EAEAEA"/>
    <a:srgbClr val="CCECFF"/>
    <a:srgbClr val="FFFFCC"/>
    <a:srgbClr val="000066"/>
    <a:srgbClr val="CCFF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7" autoAdjust="0"/>
    <p:restoredTop sz="97036" autoAdjust="0"/>
  </p:normalViewPr>
  <p:slideViewPr>
    <p:cSldViewPr>
      <p:cViewPr varScale="1">
        <p:scale>
          <a:sx n="135" d="100"/>
          <a:sy n="135" d="100"/>
        </p:scale>
        <p:origin x="132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9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t" anchorCtr="0" compatLnSpc="1">
            <a:prstTxWarp prst="textNoShape">
              <a:avLst/>
            </a:prstTxWarp>
          </a:bodyPr>
          <a:lstStyle>
            <a:lvl1pPr defTabSz="1027907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t" anchorCtr="0" compatLnSpc="1">
            <a:prstTxWarp prst="textNoShape">
              <a:avLst/>
            </a:prstTxWarp>
          </a:bodyPr>
          <a:lstStyle>
            <a:lvl1pPr algn="r" defTabSz="1027907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b" anchorCtr="0" compatLnSpc="1">
            <a:prstTxWarp prst="textNoShape">
              <a:avLst/>
            </a:prstTxWarp>
          </a:bodyPr>
          <a:lstStyle>
            <a:lvl1pPr defTabSz="1027907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b" anchorCtr="0" compatLnSpc="1">
            <a:prstTxWarp prst="textNoShape">
              <a:avLst/>
            </a:prstTxWarp>
          </a:bodyPr>
          <a:lstStyle>
            <a:lvl1pPr algn="r" defTabSz="1027907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76DC980-0904-486F-BCD7-BD1D7921E5B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8066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t" anchorCtr="0" compatLnSpc="1">
            <a:prstTxWarp prst="textNoShape">
              <a:avLst/>
            </a:prstTxWarp>
          </a:bodyPr>
          <a:lstStyle>
            <a:lvl1pPr defTabSz="1027907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t" anchorCtr="0" compatLnSpc="1">
            <a:prstTxWarp prst="textNoShape">
              <a:avLst/>
            </a:prstTxWarp>
          </a:bodyPr>
          <a:lstStyle>
            <a:lvl1pPr algn="r" defTabSz="1027907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6"/>
            <a:ext cx="5206999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b" anchorCtr="0" compatLnSpc="1">
            <a:prstTxWarp prst="textNoShape">
              <a:avLst/>
            </a:prstTxWarp>
          </a:bodyPr>
          <a:lstStyle>
            <a:lvl1pPr defTabSz="1027907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79" tIns="51389" rIns="102779" bIns="51389" numCol="1" anchor="b" anchorCtr="0" compatLnSpc="1">
            <a:prstTxWarp prst="textNoShape">
              <a:avLst/>
            </a:prstTxWarp>
          </a:bodyPr>
          <a:lstStyle>
            <a:lvl1pPr algn="r" defTabSz="1027907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9434BD0B-1043-49C4-A514-5C2A33B2186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03185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Hvad skal læres?</a:t>
            </a: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Hvordan skal det læres?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930" indent="-296511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6048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466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885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9303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722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8140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559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88026E-29DD-4ED2-B68A-4887E6E2E0F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6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Hvad skal læres?</a:t>
            </a: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Hvordan skal det læres?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930" indent="-296511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6048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466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885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9303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722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8140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559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88026E-29DD-4ED2-B68A-4887E6E2E0F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0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Hvad skal læres?</a:t>
            </a: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Hvordan skal det læres?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930" indent="-296511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6048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466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885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9303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722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8140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559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88026E-29DD-4ED2-B68A-4887E6E2E0F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8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Hvad skal læres?</a:t>
            </a: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Hvordan skal det læres?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930" indent="-296511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6048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466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885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9303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722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8140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559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88026E-29DD-4ED2-B68A-4887E6E2E0F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4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Hvad skal læres?</a:t>
            </a: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Hvordan skal det læres?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930" indent="-296511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6048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466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885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9303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722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8140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559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88026E-29DD-4ED2-B68A-4887E6E2E0F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7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Hvad skal læres?</a:t>
            </a: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Hvordan skal det læres?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930" indent="-296511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6048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466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885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9303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722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8140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559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88026E-29DD-4ED2-B68A-4887E6E2E0F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0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Hvad skal læres?</a:t>
            </a:r>
          </a:p>
          <a:p>
            <a:r>
              <a:rPr lang="da-DK" altLang="da-DK" smtClean="0">
                <a:latin typeface="Times New Roman" pitchFamily="18" charset="0"/>
                <a:ea typeface="ＭＳ Ｐゴシック" pitchFamily="34" charset="-128"/>
              </a:rPr>
              <a:t>Hvordan skal det læres?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70930" indent="-296511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86048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60466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34885" indent="-237210" defTabSz="1027907" eaLnBrk="0" hangingPunct="0"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09303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83722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558140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032559" indent="-237210" defTabSz="1027907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88026E-29DD-4ED2-B68A-4887E6E2E0F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3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5657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669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754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68704" y="6400800"/>
            <a:ext cx="575296" cy="457200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79D6334F-DE2F-4411-9B95-08B6A10C9B25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03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10" r:id="rId3"/>
    <p:sldLayoutId id="2147484311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063" y="227774"/>
            <a:ext cx="8230385" cy="6826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altLang="da-DK" sz="28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dirty="0">
                <a:ea typeface="ＭＳ Ｐゴシック" pitchFamily="34" charset="-128"/>
                <a:cs typeface="Arial"/>
              </a:rPr>
              <a:t> </a:t>
            </a:r>
            <a:r>
              <a:rPr lang="da-DK" sz="2800" dirty="0" smtClean="0">
                <a:ea typeface="ＭＳ Ｐゴシック" charset="-128"/>
                <a:cs typeface="ＭＳ Ｐゴシック" charset="-128"/>
              </a:rPr>
              <a:t>Kursusevaluering – 7 ud af 12 har svaret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5" y="1039472"/>
            <a:ext cx="7706801" cy="1234612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9337" y="2458021"/>
            <a:ext cx="7716327" cy="1226991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7374" y="3803736"/>
            <a:ext cx="7744906" cy="1265097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4532" y="5256580"/>
            <a:ext cx="7744906" cy="1257475"/>
          </a:xfrm>
          <a:prstGeom prst="rect">
            <a:avLst/>
          </a:prstGeom>
        </p:spPr>
      </p:pic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6948264" y="1561550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3,71</a:t>
            </a:r>
            <a:endParaRPr lang="da-DK" sz="1400" b="1" dirty="0"/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6948262" y="5731428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3,57</a:t>
            </a:r>
            <a:endParaRPr lang="da-DK" sz="1400" b="1" dirty="0"/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948263" y="4318039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4,00</a:t>
            </a:r>
            <a:endParaRPr lang="da-DK" sz="1400" b="1" dirty="0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6948262" y="2948562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4,00</a:t>
            </a:r>
            <a:endParaRPr 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26207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063" y="227774"/>
            <a:ext cx="8230385" cy="6826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sz="2800" dirty="0" smtClean="0">
                <a:ea typeface="ＭＳ Ｐゴシック" charset="-128"/>
                <a:cs typeface="ＭＳ Ｐゴシック" charset="-128"/>
              </a:rPr>
              <a:t>Kursusevaluering (fortsat)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3" y="1052736"/>
            <a:ext cx="7773485" cy="1226991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8415" y="2424870"/>
            <a:ext cx="7773485" cy="1364170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4717" y="3899717"/>
            <a:ext cx="7716327" cy="1257475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5573" y="5203482"/>
            <a:ext cx="7716327" cy="1249854"/>
          </a:xfrm>
          <a:prstGeom prst="rect">
            <a:avLst/>
          </a:prstGeom>
        </p:spPr>
      </p:pic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6876256" y="1530439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4,43</a:t>
            </a:r>
            <a:endParaRPr lang="da-DK" sz="1400" b="1" dirty="0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876255" y="5553559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3,86</a:t>
            </a:r>
            <a:endParaRPr lang="da-DK" sz="1400" b="1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876256" y="4211304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3,57</a:t>
            </a:r>
            <a:endParaRPr lang="da-DK" sz="1400" b="1" dirty="0"/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876256" y="2952630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4,29</a:t>
            </a:r>
            <a:endParaRPr lang="da-DK" sz="1400" b="1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876256" y="1531276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4,43</a:t>
            </a:r>
            <a:endParaRPr 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25790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063" y="227774"/>
            <a:ext cx="8230385" cy="6826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sz="2800" dirty="0" smtClean="0">
                <a:ea typeface="ＭＳ Ｐゴシック" charset="-128"/>
                <a:cs typeface="ＭＳ Ｐゴシック" charset="-128"/>
              </a:rPr>
              <a:t>Kursusevaluering (fortsat)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7" y="2392245"/>
            <a:ext cx="7716327" cy="1356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6004" y="3845286"/>
            <a:ext cx="7744906" cy="1249854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061142"/>
            <a:ext cx="7735380" cy="1234612"/>
          </a:xfrm>
          <a:prstGeom prst="rect">
            <a:avLst/>
          </a:prstGeom>
        </p:spPr>
      </p:pic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6876256" y="1531276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4,29</a:t>
            </a:r>
            <a:endParaRPr lang="da-DK" sz="1400" b="1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876255" y="4359899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4,29</a:t>
            </a:r>
            <a:endParaRPr lang="da-DK" sz="1400" b="1" dirty="0"/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6876255" y="3003349"/>
            <a:ext cx="59753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342900" indent="-342900" eaLnBrk="1" hangingPunct="1">
              <a:buFont typeface="Arial" panose="020B0604020202020204" pitchFamily="34" charset="0"/>
              <a:buChar char="•"/>
              <a:defRPr sz="16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 algn="ctr">
              <a:buNone/>
            </a:pPr>
            <a:r>
              <a:rPr lang="da-DK" sz="1400" b="1" dirty="0" smtClean="0"/>
              <a:t>4,43</a:t>
            </a:r>
            <a:endParaRPr 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9945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063" y="227774"/>
            <a:ext cx="8230385" cy="6826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sz="2800" dirty="0" smtClean="0">
                <a:ea typeface="ＭＳ Ｐゴシック" charset="-128"/>
                <a:cs typeface="ＭＳ Ｐゴシック" charset="-128"/>
              </a:rPr>
              <a:t>Tekstuelle kommentarer </a:t>
            </a:r>
            <a:r>
              <a:rPr lang="da-DK" sz="2800" dirty="0" smtClean="0">
                <a:ea typeface="ＭＳ Ｐゴシック" charset="-128"/>
                <a:cs typeface="ＭＳ Ｐゴシック" charset="-128"/>
              </a:rPr>
              <a:t>i kursusevalueringen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9225" y="1052736"/>
            <a:ext cx="8577271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Nogle mener, at det er unødvendigt for jeres fremtidige undervisning at kunne programmere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Jeg </a:t>
            </a:r>
            <a:r>
              <a:rPr lang="da-DK" altLang="da-DK" sz="1600" dirty="0"/>
              <a:t>mener, at det er yderst nyttigt, at undervisere i informatikfaget har en forståelse for </a:t>
            </a:r>
            <a:r>
              <a:rPr lang="da-DK" altLang="da-DK" sz="1600" b="1" dirty="0">
                <a:solidFill>
                  <a:srgbClr val="008000"/>
                </a:solidFill>
              </a:rPr>
              <a:t>grundprincipperne</a:t>
            </a:r>
            <a:r>
              <a:rPr lang="da-DK" altLang="da-DK" sz="1600" dirty="0"/>
              <a:t> i programmering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Derudover er det ikke noget, som jeg </a:t>
            </a:r>
            <a:r>
              <a:rPr lang="da-DK" altLang="da-DK" sz="1600" dirty="0" smtClean="0"/>
              <a:t>bestemmer</a:t>
            </a:r>
            <a:endParaRPr lang="da-DK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Det er fastlagt i den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studieordningen</a:t>
            </a:r>
            <a:r>
              <a:rPr lang="da-DK" altLang="da-DK" sz="1600" dirty="0" smtClean="0"/>
              <a:t> for </a:t>
            </a:r>
            <a:r>
              <a:rPr lang="da-DK" altLang="da-DK" sz="1600" dirty="0"/>
              <a:t>uddannelsen, at </a:t>
            </a:r>
            <a:r>
              <a:rPr lang="da-DK" altLang="da-DK" sz="1600" dirty="0" smtClean="0"/>
              <a:t>”mit” kursus, er et hvor </a:t>
            </a:r>
            <a:r>
              <a:rPr lang="da-DK" altLang="da-DK" sz="1600" dirty="0"/>
              <a:t>man </a:t>
            </a:r>
            <a:r>
              <a:rPr lang="da-DK" altLang="da-DK" sz="1600" dirty="0" smtClean="0"/>
              <a:t>lærer </a:t>
            </a:r>
            <a:r>
              <a:rPr lang="da-DK" altLang="da-DK" sz="1600" dirty="0"/>
              <a:t>at programmere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da-DK" altLang="da-DK" sz="1600" dirty="0"/>
              <a:t>De fagdidaktiske aspekter er der </a:t>
            </a:r>
            <a:r>
              <a:rPr lang="da-DK" altLang="da-DK" sz="1600" b="1" dirty="0">
                <a:solidFill>
                  <a:srgbClr val="008000"/>
                </a:solidFill>
              </a:rPr>
              <a:t>andre kurser</a:t>
            </a:r>
            <a:r>
              <a:rPr lang="da-DK" altLang="da-DK" sz="1600" dirty="0"/>
              <a:t> på uddannelsen, som dækker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Nogle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mener, at kurset i højere grad bør tilpasses målgruppen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Vi </a:t>
            </a:r>
            <a:r>
              <a:rPr lang="da-DK" altLang="da-DK" sz="1600" dirty="0" smtClean="0"/>
              <a:t>har </a:t>
            </a:r>
            <a:r>
              <a:rPr lang="da-DK" altLang="da-DK" sz="1600" dirty="0" smtClean="0"/>
              <a:t>mange års </a:t>
            </a:r>
            <a:r>
              <a:rPr lang="da-DK" altLang="da-DK" sz="1600" dirty="0" smtClean="0"/>
              <a:t>erfaring i, hvordan man </a:t>
            </a:r>
            <a:r>
              <a:rPr lang="da-DK" altLang="da-DK" sz="1600" dirty="0" smtClean="0"/>
              <a:t>lærer folk at programmere – også for studerende der har ingen eller meget lidt forudgående 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Der </a:t>
            </a:r>
            <a:r>
              <a:rPr lang="da-DK" altLang="da-DK" sz="1600" dirty="0" smtClean="0"/>
              <a:t>er ikke noget der taler for, at gymnasielærere bør undervises på en anden måde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Derudover </a:t>
            </a:r>
            <a:r>
              <a:rPr lang="da-DK" altLang="da-DK" sz="1600" dirty="0" smtClean="0"/>
              <a:t>kræver </a:t>
            </a:r>
            <a:r>
              <a:rPr lang="da-DK" altLang="da-DK" sz="1600" dirty="0" smtClean="0"/>
              <a:t>det enorme </a:t>
            </a:r>
            <a:r>
              <a:rPr lang="da-DK" altLang="da-DK" sz="1600" dirty="0" smtClean="0"/>
              <a:t>ressourcer (flere mandår) at udvikle et sådant kursus (slides, opgaver, testserver)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Vil man lave et </a:t>
            </a:r>
            <a:r>
              <a:rPr lang="da-DK" altLang="da-DK" sz="1600" dirty="0" smtClean="0"/>
              <a:t>anderledes </a:t>
            </a:r>
            <a:r>
              <a:rPr lang="da-DK" altLang="da-DK" sz="1600" dirty="0" smtClean="0"/>
              <a:t>kursus, bliver man </a:t>
            </a:r>
            <a:r>
              <a:rPr lang="da-DK" altLang="da-DK" sz="1600" dirty="0" smtClean="0"/>
              <a:t>også </a:t>
            </a:r>
            <a:r>
              <a:rPr lang="da-DK" altLang="da-DK" sz="1600" dirty="0" smtClean="0"/>
              <a:t>nødt til selv at skrive en </a:t>
            </a:r>
            <a:r>
              <a:rPr lang="da-DK" altLang="da-DK" sz="1600" dirty="0" smtClean="0"/>
              <a:t>lærebog </a:t>
            </a:r>
            <a:r>
              <a:rPr lang="da-DK" altLang="da-DK" sz="1600" dirty="0" smtClean="0"/>
              <a:t>til </a:t>
            </a:r>
            <a:r>
              <a:rPr lang="da-DK" altLang="da-DK" sz="1600" dirty="0" smtClean="0"/>
              <a:t>det – eller lave et omfattende notemateriale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Det hænger slet ikke sammen med de lave deltagerantal på kurset</a:t>
            </a: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8098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063" y="227774"/>
            <a:ext cx="8230385" cy="6826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sz="2800" dirty="0" smtClean="0">
                <a:ea typeface="ＭＳ Ｐゴシック" charset="-128"/>
                <a:cs typeface="ＭＳ Ｐゴシック" charset="-128"/>
              </a:rPr>
              <a:t>Kommentarer </a:t>
            </a:r>
            <a:r>
              <a:rPr lang="da-DK" sz="2800" dirty="0" smtClean="0">
                <a:ea typeface="ＭＳ Ｐゴシック" charset="-128"/>
                <a:cs typeface="ＭＳ Ｐゴシック" charset="-128"/>
              </a:rPr>
              <a:t>i kursusevalueringen (fortsat)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9225" y="1052736"/>
            <a:ext cx="850526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Nogle mener, at det er dumt at kurset bruger Java som programmeringssprog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Java er et af de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mest udbredte</a:t>
            </a:r>
            <a:r>
              <a:rPr lang="da-DK" altLang="da-DK" sz="1600" dirty="0" smtClean="0"/>
              <a:t> moderne </a:t>
            </a:r>
            <a:r>
              <a:rPr lang="da-DK" altLang="da-DK" sz="1600" dirty="0" smtClean="0"/>
              <a:t>programmeringssprog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Det betyder bl.a., at der er gode lærebøger, programbiblioteker, programmeringsomgivelser, osv.</a:t>
            </a:r>
            <a:endParaRPr lang="da-DK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 ting i lærer på kurset er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generelle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N</a:t>
            </a:r>
            <a:r>
              <a:rPr lang="da-DK" altLang="da-DK" sz="1600" dirty="0" smtClean="0"/>
              <a:t>år I f.eks. kan skrive en if sætning eller en for løkke i Java, kan I også gøre det i andre programmeringssprog (selv om syntaksen der er en smule anderledes)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Det samme gælder brug af arrays og andre datastrukturer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Nogle mener, at programmeringsopgaverne er ”spild af tid” i forhold til den mundtlige eksamination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Ved den mundtlige eksamen skal I </a:t>
            </a:r>
            <a:r>
              <a:rPr lang="da-DK" altLang="da-DK" sz="1600" b="1" dirty="0">
                <a:solidFill>
                  <a:srgbClr val="008000"/>
                </a:solidFill>
              </a:rPr>
              <a:t>præsentere</a:t>
            </a:r>
            <a:r>
              <a:rPr lang="da-DK" altLang="da-DK" sz="1600" dirty="0"/>
              <a:t> og </a:t>
            </a:r>
            <a:r>
              <a:rPr lang="da-DK" altLang="da-DK" sz="1600" b="1" dirty="0">
                <a:solidFill>
                  <a:srgbClr val="008000"/>
                </a:solidFill>
              </a:rPr>
              <a:t>forklare</a:t>
            </a:r>
            <a:r>
              <a:rPr lang="da-DK" altLang="da-DK" sz="1600" dirty="0"/>
              <a:t> små stykker Java kode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Det er langt lettere at gøre, hvis man er god til at programmere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Derudover er det helt legalt og normalt, at man tester nogle ting ved de obligatoriske opgaver og andre ting ved den mundtlige eksamen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Husk at formålet med kurset er at lære jer at programmere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Det gøres </a:t>
            </a:r>
            <a:r>
              <a:rPr lang="da-DK" altLang="da-DK" sz="1600" dirty="0" smtClean="0"/>
              <a:t>primært via </a:t>
            </a:r>
            <a:r>
              <a:rPr lang="da-DK" altLang="da-DK" sz="1600" dirty="0" smtClean="0"/>
              <a:t>afleveringsopgaverne</a:t>
            </a:r>
            <a:r>
              <a:rPr lang="da-DK" altLang="da-DK" sz="1600" dirty="0"/>
              <a:t>, mens eksamen i højere grad tester jeres forståelse af de grundlæggende begreber bag programmeringssprog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Køreprøve og computerspilsopgaver tæller med i den endelige karakter for </a:t>
            </a:r>
            <a:r>
              <a:rPr lang="da-DK" altLang="da-DK" sz="1600" dirty="0" smtClean="0"/>
              <a:t>kurset</a:t>
            </a:r>
          </a:p>
          <a:p>
            <a:pPr marL="728663" lvl="1" indent="-271463">
              <a:spcBef>
                <a:spcPts val="300"/>
              </a:spcBef>
            </a:pPr>
            <a:endParaRPr lang="da-DK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da-DK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da-DK" altLang="da-DK" sz="1600" dirty="0" smtClean="0"/>
          </a:p>
          <a:p>
            <a:pPr lvl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marL="728663" lvl="1" indent="-271463">
              <a:spcBef>
                <a:spcPts val="300"/>
              </a:spcBef>
            </a:pPr>
            <a:endParaRPr lang="da-DK" altLang="da-DK" sz="18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8168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063" y="227774"/>
            <a:ext cx="8230385" cy="6826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sz="2800" dirty="0" smtClean="0">
                <a:ea typeface="ＭＳ Ｐゴシック" charset="-128"/>
                <a:cs typeface="ＭＳ Ｐゴシック" charset="-128"/>
              </a:rPr>
              <a:t>Kommentarer</a:t>
            </a:r>
            <a:r>
              <a:rPr lang="da-DK" sz="2800" dirty="0">
                <a:ea typeface="ＭＳ Ｐゴシック" charset="-128"/>
                <a:cs typeface="ＭＳ Ｐゴシック" charset="-128"/>
              </a:rPr>
              <a:t> </a:t>
            </a:r>
            <a:r>
              <a:rPr lang="da-DK" sz="2800" dirty="0" smtClean="0">
                <a:ea typeface="ＭＳ Ｐゴシック" charset="-128"/>
                <a:cs typeface="ＭＳ Ｐゴシック" charset="-128"/>
              </a:rPr>
              <a:t>i kursusevalueringen (fortsat)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104221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Nogle </a:t>
            </a:r>
            <a:r>
              <a:rPr lang="da-DK" altLang="da-DK" sz="1800" b="1" dirty="0">
                <a:solidFill>
                  <a:srgbClr val="A50021"/>
                </a:solidFill>
              </a:rPr>
              <a:t>efterspørger mere ”</a:t>
            </a:r>
            <a:r>
              <a:rPr lang="da-DK" altLang="da-DK" sz="1800" b="1" dirty="0" err="1">
                <a:solidFill>
                  <a:srgbClr val="A50021"/>
                </a:solidFill>
              </a:rPr>
              <a:t>stilladsering</a:t>
            </a:r>
            <a:r>
              <a:rPr lang="da-DK" altLang="da-DK" sz="1800" b="1" dirty="0">
                <a:solidFill>
                  <a:srgbClr val="A50021"/>
                </a:solidFill>
              </a:rPr>
              <a:t>” i opgaverne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Det er der i høj grad i starten, hvor I meget detaljeret får at vide, hvad I skal gøre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Men efterhånden, som I bliver bedre og mere erfarne, nedtrappes ”</a:t>
            </a:r>
            <a:r>
              <a:rPr lang="da-DK" altLang="da-DK" sz="1600" dirty="0" err="1"/>
              <a:t>stilladseringen</a:t>
            </a:r>
            <a:r>
              <a:rPr lang="da-DK" altLang="da-DK" sz="1600" dirty="0"/>
              <a:t>” helt bevidst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spc="-40" dirty="0"/>
              <a:t>Programmeringsopgaver er forskellige fra matematikopgaver (som ofte er meget præcise)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/>
              <a:t>I programmeringsopgaver forventes det i højere grad, at man selv kan ”planlægge forløbet” og ”designe” manglende dele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Brug af diskussionsforummet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I forhold til tidligere år, har I ikke brugt diskussionsforummet særligt meget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Det skyldes nok til dels, at mange i stedet har brugt studiecaféen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Nogle synes, at jeg har været alt for ”brysk”, når jeg konsekvent piller løsninger til hele metoder af forummet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Men det er nødvendigt – ellers vil vi hurtigt have halvdelen af de små startopgaver offentliggjort på diskussionsforummet, og det lærer I ikke meget af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Vi forsøger at give hints i stedet for færdige løsninger – det er det man lærer af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Derfor kan vi også sagtens finde på at svare ”prøv det”, når nogen spørger, om man bør gøre det ene eller det andet</a:t>
            </a:r>
            <a:endParaRPr lang="da-DK" altLang="da-DK" sz="1800" dirty="0" smtClean="0"/>
          </a:p>
          <a:p>
            <a:pPr lvl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marL="728663" lvl="1" indent="-271463">
              <a:spcBef>
                <a:spcPts val="300"/>
              </a:spcBef>
            </a:pPr>
            <a:endParaRPr lang="da-DK" altLang="da-DK" sz="18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41231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4063" y="227774"/>
            <a:ext cx="8230385" cy="6826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sz="2800" dirty="0" smtClean="0">
                <a:ea typeface="ＭＳ Ｐゴシック" charset="-128"/>
                <a:cs typeface="ＭＳ Ｐゴシック" charset="-128"/>
              </a:rPr>
              <a:t>Kommentarer</a:t>
            </a:r>
            <a:r>
              <a:rPr lang="da-DK" sz="2800" dirty="0">
                <a:ea typeface="ＭＳ Ｐゴシック" charset="-128"/>
                <a:cs typeface="ＭＳ Ｐゴシック" charset="-128"/>
              </a:rPr>
              <a:t> </a:t>
            </a:r>
            <a:r>
              <a:rPr lang="da-DK" sz="2800" dirty="0" smtClean="0">
                <a:ea typeface="ＭＳ Ｐゴシック" charset="-128"/>
                <a:cs typeface="ＭＳ Ｐゴシック" charset="-128"/>
              </a:rPr>
              <a:t>i kursusevalueringen (fortsat)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104221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spc="-70" dirty="0" smtClean="0">
                <a:solidFill>
                  <a:srgbClr val="A50021"/>
                </a:solidFill>
              </a:rPr>
              <a:t>Spørgeskemaet er et standard skema for alle efter- </a:t>
            </a:r>
            <a:r>
              <a:rPr lang="da-DK" altLang="da-DK" sz="1800" b="1" spc="-70" dirty="0" smtClean="0">
                <a:solidFill>
                  <a:srgbClr val="A50021"/>
                </a:solidFill>
              </a:rPr>
              <a:t>og videreuddannelseskurser</a:t>
            </a:r>
            <a:endParaRPr lang="da-DK" altLang="da-DK" sz="1800" b="1" spc="-7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Jeg har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tilføjet spørgsmål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Svarene er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anonyme</a:t>
            </a:r>
            <a:r>
              <a:rPr lang="da-DK" altLang="da-DK" sz="1600" dirty="0" smtClean="0"/>
              <a:t> </a:t>
            </a:r>
            <a:r>
              <a:rPr lang="da-DK" altLang="da-DK" sz="1600" dirty="0"/>
              <a:t>– </a:t>
            </a:r>
            <a:r>
              <a:rPr lang="da-DK" altLang="da-DK" sz="1600" dirty="0" smtClean="0"/>
              <a:t>hvilket jeg håber fremgår af skema og mail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Jeg ved ikke, om I kan se hinandens detaljerede kommentarer i den officielle version og bl.a. derfor har jeg ikke medtaget dem på mine slides (kun en opsummering)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Tidspunkt for evalueringen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Erfaringen viser, at svarprocenten er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meget højere</a:t>
            </a:r>
            <a:r>
              <a:rPr lang="da-DK" altLang="da-DK" sz="1600" dirty="0" smtClean="0"/>
              <a:t>, hvis man gennemfører evalueringen ved undervisningens afslutning uden at afvente eksamen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Det giver endvidere underviseren mulighed for at gennemgå besvarelserne ved den afsluttende forelæsning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Der er forbavsende få klager over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undervisningsbelastningen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spc="-70" dirty="0" smtClean="0"/>
              <a:t>Det skyldes måske, at spørgeskemaet ikke omtaler dette eksplicit (hvilket faktisk er mærkeligt)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I har ca. 15% mindre belastning på kurset end vores ”normale” studerende (idet en del opgaver og stof er udeladt)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 vurderer i gennemsnit kurset til at have en lidt for lille belastning (hvilket primært skyldes at ca. en tredjedel af dem har forudgående programmeringserfaring)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600" dirty="0" smtClean="0"/>
              <a:t>Det er vores erfaring, at de færreste rektorer giver den fornødne reduktion i </a:t>
            </a:r>
            <a:r>
              <a:rPr lang="da-DK" altLang="da-DK" sz="1600" dirty="0" smtClean="0"/>
              <a:t>jeres øvrige </a:t>
            </a:r>
            <a:r>
              <a:rPr lang="da-DK" altLang="da-DK" sz="1600" dirty="0" smtClean="0"/>
              <a:t>arbejdsforpligtelser (men det har vi svært ved at gøre noget ved) </a:t>
            </a:r>
          </a:p>
          <a:p>
            <a:pPr marL="728663" lvl="1" indent="-271463">
              <a:spcBef>
                <a:spcPts val="300"/>
              </a:spcBef>
            </a:pPr>
            <a:endParaRPr lang="da-DK" altLang="da-DK" sz="1800" dirty="0" smtClean="0"/>
          </a:p>
          <a:p>
            <a:pPr lvl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marL="728663" lvl="1" indent="-271463">
              <a:spcBef>
                <a:spcPts val="300"/>
              </a:spcBef>
            </a:pPr>
            <a:endParaRPr lang="da-DK" altLang="da-DK" sz="18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677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13033</TotalTime>
  <Words>907</Words>
  <Application>Microsoft Office PowerPoint</Application>
  <PresentationFormat>On-screen Show (4:3)</PresentationFormat>
  <Paragraphs>108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Standarddesign</vt:lpstr>
      <vt:lpstr>● Kursusevaluering – 7 ud af 12 har svaret</vt:lpstr>
      <vt:lpstr>Kursusevaluering (fortsat)</vt:lpstr>
      <vt:lpstr>Kursusevaluering (fortsat)</vt:lpstr>
      <vt:lpstr>Tekstuelle kommentarer i kursusevalueringen</vt:lpstr>
      <vt:lpstr>Kommentarer i kursusevalueringen (fortsat)</vt:lpstr>
      <vt:lpstr>Kommentarer i kursusevalueringen (fortsat)</vt:lpstr>
      <vt:lpstr>Kommentarer i kursusevalueringen (fortsat)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813</cp:revision>
  <cp:lastPrinted>2020-12-01T06:08:23Z</cp:lastPrinted>
  <dcterms:created xsi:type="dcterms:W3CDTF">2011-04-06T08:01:52Z</dcterms:created>
  <dcterms:modified xsi:type="dcterms:W3CDTF">2022-05-11T10:02:55Z</dcterms:modified>
</cp:coreProperties>
</file>