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51" r:id="rId2"/>
    <p:sldId id="343" r:id="rId3"/>
    <p:sldId id="345" r:id="rId4"/>
    <p:sldId id="346" r:id="rId5"/>
    <p:sldId id="374" r:id="rId6"/>
    <p:sldId id="377" r:id="rId7"/>
    <p:sldId id="347" r:id="rId8"/>
    <p:sldId id="348" r:id="rId9"/>
    <p:sldId id="371" r:id="rId10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56B"/>
    <a:srgbClr val="FAFDE1"/>
    <a:srgbClr val="F9FBE3"/>
    <a:srgbClr val="CCECFF"/>
    <a:srgbClr val="008000"/>
    <a:srgbClr val="C0C0C0"/>
    <a:srgbClr val="996600"/>
    <a:srgbClr val="FF9900"/>
    <a:srgbClr val="CC99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2" autoAdjust="0"/>
    <p:restoredTop sz="94703" autoAdjust="0"/>
  </p:normalViewPr>
  <p:slideViewPr>
    <p:cSldViewPr>
      <p:cViewPr varScale="1">
        <p:scale>
          <a:sx n="115" d="100"/>
          <a:sy n="115" d="100"/>
        </p:scale>
        <p:origin x="82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16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9415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096" y="2420888"/>
            <a:ext cx="3632127" cy="303796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altLang="da-DK" kern="0" dirty="0" smtClean="0">
                <a:ea typeface="ＭＳ Ｐゴシック" pitchFamily="34" charset="-128"/>
              </a:rPr>
              <a:t>Gymnasielærerkursus 2019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95536" y="1052736"/>
            <a:ext cx="8496943" cy="80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342900" indent="-342900" eaLnBrk="1" hangingPunct="1"/>
            <a:r>
              <a:rPr lang="da-DK" sz="2000" kern="0" spc="-60" dirty="0">
                <a:latin typeface="Arial"/>
              </a:rPr>
              <a:t>Denne evaluering er foretaget ved hjælp af clickere ved sidste </a:t>
            </a:r>
            <a:r>
              <a:rPr lang="da-DK" sz="2000" kern="0" spc="-60" dirty="0" smtClean="0">
                <a:latin typeface="Arial"/>
              </a:rPr>
              <a:t>seminar</a:t>
            </a:r>
            <a:endParaRPr lang="da-DK" sz="2000" kern="0" spc="-60" dirty="0">
              <a:latin typeface="Arial"/>
            </a:endParaRPr>
          </a:p>
          <a:p>
            <a:pPr marL="742950" lvl="1" indent="-285750" eaLnBrk="1" hangingPunct="1"/>
            <a:r>
              <a:rPr lang="da-DK" sz="1800" kern="0" dirty="0" smtClean="0">
                <a:latin typeface="Arial"/>
              </a:rPr>
              <a:t>14-18 (ud af 20 mulige) har svaret på de forskellige spørgsmål</a:t>
            </a:r>
            <a:endParaRPr lang="da-DK" sz="1800" kern="0" dirty="0">
              <a:latin typeface="Arial"/>
            </a:endParaRPr>
          </a:p>
          <a:p>
            <a:pPr marL="342900" indent="-342900"/>
            <a:endParaRPr lang="da-DK" sz="2000" dirty="0" smtClean="0">
              <a:solidFill>
                <a:srgbClr val="000066"/>
              </a:solidFill>
            </a:endParaRPr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C8C521-5F6A-403E-9AEA-21DDEE13BD10}" type="slidenum">
              <a:rPr kumimoji="0" lang="da-DK" altLang="da-DK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a-DK" altLang="da-DK" sz="1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074473"/>
            <a:ext cx="5639880" cy="4090831"/>
            <a:chOff x="1884448" y="3068960"/>
            <a:chExt cx="5639880" cy="3384376"/>
          </a:xfrm>
        </p:grpSpPr>
        <p:grpSp>
          <p:nvGrpSpPr>
            <p:cNvPr id="13" name="Group 12"/>
            <p:cNvGrpSpPr/>
            <p:nvPr/>
          </p:nvGrpSpPr>
          <p:grpSpPr>
            <a:xfrm>
              <a:off x="3779912" y="5872526"/>
              <a:ext cx="3168352" cy="461665"/>
              <a:chOff x="971600" y="5203466"/>
              <a:chExt cx="3168352" cy="461665"/>
            </a:xfrm>
          </p:grpSpPr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1619672" y="5203466"/>
                <a:ext cx="48559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66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ts val="300"/>
                  </a:spcBef>
                  <a:defRPr/>
                </a:pPr>
                <a:r>
                  <a:rPr lang="da-DK" sz="1200" dirty="0" smtClean="0">
                    <a:solidFill>
                      <a:schemeClr val="tx1"/>
                    </a:solidFill>
                    <a:ea typeface="ＭＳ Ｐゴシック" charset="0"/>
                  </a:rPr>
                  <a:t>Slet ikke</a:t>
                </a:r>
                <a:endParaRPr lang="da-DK" sz="1200" dirty="0">
                  <a:solidFill>
                    <a:schemeClr val="tx1"/>
                  </a:solidFill>
                  <a:ea typeface="ＭＳ Ｐゴシック" charset="0"/>
                </a:endParaRPr>
              </a:p>
            </p:txBody>
          </p:sp>
          <p:sp>
            <p:nvSpPr>
              <p:cNvPr id="18" name="Text Box 12"/>
              <p:cNvSpPr txBox="1">
                <a:spLocks noChangeArrowheads="1"/>
              </p:cNvSpPr>
              <p:nvPr/>
            </p:nvSpPr>
            <p:spPr bwMode="auto">
              <a:xfrm>
                <a:off x="2217127" y="5224952"/>
                <a:ext cx="482665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66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ts val="300"/>
                  </a:spcBef>
                  <a:defRPr/>
                </a:pPr>
                <a:r>
                  <a:rPr lang="da-DK" sz="1200" dirty="0" smtClean="0">
                    <a:solidFill>
                      <a:schemeClr val="tx1"/>
                    </a:solidFill>
                    <a:ea typeface="ＭＳ Ｐゴシック" charset="0"/>
                  </a:rPr>
                  <a:t>Lidt</a:t>
                </a:r>
                <a:endParaRPr lang="da-DK" sz="1200" dirty="0">
                  <a:solidFill>
                    <a:schemeClr val="tx1"/>
                  </a:solidFill>
                  <a:ea typeface="ＭＳ Ｐゴシック" charset="0"/>
                </a:endParaRPr>
              </a:p>
            </p:txBody>
          </p:sp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2829948" y="5224952"/>
                <a:ext cx="661932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66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ts val="300"/>
                  </a:spcBef>
                  <a:defRPr/>
                </a:pPr>
                <a:r>
                  <a:rPr lang="da-DK" sz="1200" dirty="0" smtClean="0">
                    <a:solidFill>
                      <a:schemeClr val="tx1"/>
                    </a:solidFill>
                    <a:ea typeface="ＭＳ Ｐゴシック" charset="0"/>
                  </a:rPr>
                  <a:t>Noget</a:t>
                </a:r>
                <a:endParaRPr lang="da-DK" sz="1200" dirty="0">
                  <a:solidFill>
                    <a:schemeClr val="tx1"/>
                  </a:solidFill>
                  <a:ea typeface="ＭＳ Ｐゴシック" charset="0"/>
                </a:endParaRPr>
              </a:p>
            </p:txBody>
          </p:sp>
          <p:sp>
            <p:nvSpPr>
              <p:cNvPr id="20" name="Text Box 12"/>
              <p:cNvSpPr txBox="1">
                <a:spLocks noChangeArrowheads="1"/>
              </p:cNvSpPr>
              <p:nvPr/>
            </p:nvSpPr>
            <p:spPr bwMode="auto">
              <a:xfrm>
                <a:off x="3491880" y="5224952"/>
                <a:ext cx="648072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66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ts val="300"/>
                  </a:spcBef>
                  <a:defRPr/>
                </a:pPr>
                <a:r>
                  <a:rPr lang="da-DK" sz="1200" dirty="0" smtClean="0">
                    <a:solidFill>
                      <a:schemeClr val="tx1"/>
                    </a:solidFill>
                    <a:ea typeface="ＭＳ Ｐゴシック" charset="0"/>
                  </a:rPr>
                  <a:t>Meget</a:t>
                </a:r>
                <a:endParaRPr lang="da-DK" sz="1200" dirty="0">
                  <a:solidFill>
                    <a:schemeClr val="tx1"/>
                  </a:solidFill>
                  <a:ea typeface="ＭＳ Ｐゴシック" charset="0"/>
                </a:endParaRPr>
              </a:p>
            </p:txBody>
          </p:sp>
          <p:sp>
            <p:nvSpPr>
              <p:cNvPr id="21" name="Text Box 12"/>
              <p:cNvSpPr txBox="1">
                <a:spLocks noChangeArrowheads="1"/>
              </p:cNvSpPr>
              <p:nvPr/>
            </p:nvSpPr>
            <p:spPr bwMode="auto">
              <a:xfrm>
                <a:off x="971600" y="5203466"/>
                <a:ext cx="48266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66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ts val="300"/>
                  </a:spcBef>
                  <a:defRPr/>
                </a:pPr>
                <a:r>
                  <a:rPr lang="da-DK" sz="1200" dirty="0" smtClean="0">
                    <a:solidFill>
                      <a:schemeClr val="tx1"/>
                    </a:solidFill>
                    <a:ea typeface="ＭＳ Ｐゴシック" charset="0"/>
                  </a:rPr>
                  <a:t>Ved ikke</a:t>
                </a:r>
                <a:endParaRPr lang="da-DK" sz="1200" dirty="0">
                  <a:solidFill>
                    <a:schemeClr val="tx1"/>
                  </a:solidFill>
                  <a:ea typeface="ＭＳ Ｐゴシック" charset="0"/>
                </a:endParaRPr>
              </a:p>
            </p:txBody>
          </p:sp>
        </p:grpSp>
        <p:sp>
          <p:nvSpPr>
            <p:cNvPr id="3" name="Rounded Rectangle 2"/>
            <p:cNvSpPr/>
            <p:nvPr/>
          </p:nvSpPr>
          <p:spPr bwMode="auto">
            <a:xfrm>
              <a:off x="1907704" y="3068960"/>
              <a:ext cx="5616624" cy="3384376"/>
            </a:xfrm>
            <a:prstGeom prst="roundRect">
              <a:avLst/>
            </a:prstGeom>
            <a:noFill/>
            <a:ln w="381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 bwMode="auto">
            <a:xfrm>
              <a:off x="1884448" y="3262833"/>
              <a:ext cx="3743647" cy="595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marL="357188" indent="-357188">
                <a:buNone/>
              </a:pPr>
              <a:r>
                <a:rPr lang="da-DK" altLang="da-DK" sz="1800" dirty="0"/>
                <a:t>	</a:t>
              </a:r>
              <a:r>
                <a:rPr lang="da-DK" altLang="da-DK" sz="1800" dirty="0" smtClean="0"/>
                <a:t>Har </a:t>
              </a:r>
              <a:r>
                <a:rPr lang="da-DK" altLang="da-DK" sz="1800" dirty="0"/>
                <a:t>kurset, som helhed, været udbytterigt?</a:t>
              </a:r>
            </a:p>
            <a:p>
              <a:pPr marL="357188" indent="-357188">
                <a:buNone/>
              </a:pPr>
              <a:endParaRPr lang="da-DK" altLang="da-DK" sz="1800" dirty="0" smtClean="0"/>
            </a:p>
            <a:p>
              <a:pPr>
                <a:buFontTx/>
                <a:buNone/>
              </a:pPr>
              <a:endParaRPr lang="da-DK" altLang="da-DK" sz="2000" dirty="0"/>
            </a:p>
            <a:p>
              <a:pPr>
                <a:buFontTx/>
                <a:buNone/>
              </a:pPr>
              <a:endParaRPr lang="da-DK" altLang="da-DK" sz="2000" dirty="0"/>
            </a:p>
            <a:p>
              <a:pPr>
                <a:buFontTx/>
                <a:buNone/>
              </a:pPr>
              <a:endParaRPr lang="da-DK" altLang="da-DK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892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01756" y="5013176"/>
            <a:ext cx="2606148" cy="461665"/>
            <a:chOff x="1619672" y="5085184"/>
            <a:chExt cx="2606148" cy="461665"/>
          </a:xfrm>
        </p:grpSpPr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156048" y="5085184"/>
              <a:ext cx="4855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Slet ikke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641644" y="5106670"/>
              <a:ext cx="48266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Lidt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059832" y="5106670"/>
              <a:ext cx="6619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Noget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577748" y="5106670"/>
              <a:ext cx="6480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Meget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1619672" y="5085184"/>
              <a:ext cx="48266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Ved ikke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8313" y="1124744"/>
            <a:ext cx="410368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357188" indent="-357188">
              <a:buNone/>
            </a:pPr>
            <a:r>
              <a:rPr lang="da-DK" sz="1800" dirty="0"/>
              <a:t>1.	Har øvelserne (med instruktorer) været udbytterige?</a:t>
            </a:r>
          </a:p>
          <a:p>
            <a:pPr marL="357188" indent="-357188">
              <a:buNone/>
            </a:pPr>
            <a:endParaRPr lang="da-DK" altLang="da-DK" sz="1800" dirty="0" smtClean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860801" y="1124744"/>
            <a:ext cx="410368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357188" indent="-357188">
              <a:buNone/>
            </a:pPr>
            <a:r>
              <a:rPr lang="da-DK" sz="1800" dirty="0" smtClean="0"/>
              <a:t>2.	</a:t>
            </a:r>
            <a:r>
              <a:rPr lang="da-DK" altLang="da-DK" sz="1800" dirty="0"/>
              <a:t>Har de små projekter i kursets første halvdel været udbytterige?</a:t>
            </a:r>
            <a:endParaRPr lang="da-DK" altLang="da-DK" sz="1800" dirty="0" smtClean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473169" y="4908054"/>
            <a:ext cx="2606148" cy="461665"/>
            <a:chOff x="1619672" y="5085184"/>
            <a:chExt cx="2606148" cy="461665"/>
          </a:xfrm>
        </p:grpSpPr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2156048" y="5085184"/>
              <a:ext cx="4855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Slet ikke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2641644" y="5106670"/>
              <a:ext cx="48266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Lidt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3059832" y="5106670"/>
              <a:ext cx="6619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Noget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3577748" y="5106670"/>
              <a:ext cx="6480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Meget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1619672" y="5085184"/>
              <a:ext cx="48266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Ved ikke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</p:grpSp>
      <p:sp>
        <p:nvSpPr>
          <p:cNvPr id="25" name="Slide Number Placeholder 1"/>
          <p:cNvSpPr txBox="1">
            <a:spLocks/>
          </p:cNvSpPr>
          <p:nvPr/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C8C521-5F6A-403E-9AEA-21DDEE13BD10}" type="slidenum">
              <a:rPr kumimoji="0" lang="da-DK" altLang="da-DK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a-DK" altLang="da-DK" sz="1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088" y="2060848"/>
            <a:ext cx="2779828" cy="29019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107" y="2204864"/>
            <a:ext cx="2664489" cy="274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0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01756" y="5013176"/>
            <a:ext cx="2606148" cy="461665"/>
            <a:chOff x="1619672" y="5085184"/>
            <a:chExt cx="2606148" cy="461665"/>
          </a:xfrm>
        </p:grpSpPr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156048" y="5085184"/>
              <a:ext cx="4855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Slet ikke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641644" y="5106670"/>
              <a:ext cx="48266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Lidt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059832" y="5106670"/>
              <a:ext cx="6619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Noget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577748" y="5106670"/>
              <a:ext cx="6480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Meget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1619672" y="5085184"/>
              <a:ext cx="48266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Ved ikke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8313" y="1124744"/>
            <a:ext cx="410368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357188" indent="-357188">
              <a:buNone/>
            </a:pPr>
            <a:r>
              <a:rPr lang="da-DK" sz="1800" dirty="0" smtClean="0"/>
              <a:t>3.	</a:t>
            </a:r>
            <a:r>
              <a:rPr lang="da-DK" altLang="da-DK" sz="1800" dirty="0"/>
              <a:t>Har træningen til køreprøven været udbytterig?</a:t>
            </a:r>
          </a:p>
          <a:p>
            <a:pPr marL="357188" indent="-357188">
              <a:buNone/>
            </a:pPr>
            <a:endParaRPr lang="da-DK" altLang="da-DK" sz="1800" dirty="0" smtClean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724400" y="1124744"/>
            <a:ext cx="410368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357188" indent="-357188">
              <a:buNone/>
            </a:pPr>
            <a:r>
              <a:rPr lang="da-DK" sz="1800" dirty="0" smtClean="0"/>
              <a:t>4.	</a:t>
            </a:r>
            <a:r>
              <a:rPr lang="da-DK" altLang="da-DK" sz="1800" dirty="0"/>
              <a:t>Har de </a:t>
            </a:r>
            <a:r>
              <a:rPr lang="da-DK" altLang="da-DK" sz="1800" dirty="0" smtClean="0"/>
              <a:t>computerspilsprojektet været udbytterigt?</a:t>
            </a:r>
            <a:endParaRPr lang="da-DK" altLang="da-DK" sz="1800" dirty="0"/>
          </a:p>
          <a:p>
            <a:pPr marL="357188" indent="-357188">
              <a:buNone/>
            </a:pPr>
            <a:endParaRPr lang="da-DK" altLang="da-DK" sz="1800" dirty="0" smtClean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473169" y="4908054"/>
            <a:ext cx="2606148" cy="461665"/>
            <a:chOff x="1619672" y="5085184"/>
            <a:chExt cx="2606148" cy="461665"/>
          </a:xfrm>
        </p:grpSpPr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2156048" y="5085184"/>
              <a:ext cx="4855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Slet ikke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2641644" y="5106670"/>
              <a:ext cx="48266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Lidt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3059832" y="5106670"/>
              <a:ext cx="6619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Noget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3577748" y="5106670"/>
              <a:ext cx="6480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Meget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1619672" y="5085184"/>
              <a:ext cx="48266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Ved ikke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</p:grpSp>
      <p:sp>
        <p:nvSpPr>
          <p:cNvPr id="25" name="Slide Number Placeholder 1"/>
          <p:cNvSpPr txBox="1">
            <a:spLocks/>
          </p:cNvSpPr>
          <p:nvPr/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C8C521-5F6A-403E-9AEA-21DDEE13BD10}" type="slidenum">
              <a:rPr kumimoji="0" lang="da-DK" altLang="da-DK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a-DK" altLang="da-DK" sz="1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62" y="2010326"/>
            <a:ext cx="2854643" cy="30238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807" y="2010326"/>
            <a:ext cx="2643101" cy="290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474250" y="4996550"/>
            <a:ext cx="2606148" cy="461665"/>
            <a:chOff x="1619672" y="5085184"/>
            <a:chExt cx="2606148" cy="461665"/>
          </a:xfrm>
        </p:grpSpPr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156048" y="5085184"/>
              <a:ext cx="4855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Slet ikke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641644" y="5106670"/>
              <a:ext cx="48266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Lidt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059832" y="5106670"/>
              <a:ext cx="6619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Noget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577748" y="5106670"/>
              <a:ext cx="6480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Meget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1619672" y="5085184"/>
              <a:ext cx="48266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Ved ikke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88024" y="1108118"/>
            <a:ext cx="4303193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357188" indent="-357188">
              <a:buNone/>
            </a:pPr>
            <a:r>
              <a:rPr lang="da-DK" sz="1800" dirty="0" smtClean="0"/>
              <a:t>6.	</a:t>
            </a:r>
            <a:r>
              <a:rPr lang="da-DK" altLang="da-DK" sz="1800" dirty="0"/>
              <a:t>Har det været en fordel, at I ved </a:t>
            </a:r>
            <a:r>
              <a:rPr lang="da-DK" altLang="da-DK" sz="1800" spc="-60" dirty="0"/>
              <a:t>øvelserne har programmeret parvis?</a:t>
            </a:r>
          </a:p>
          <a:p>
            <a:pPr marL="357188" indent="-357188">
              <a:buNone/>
            </a:pPr>
            <a:endParaRPr lang="da-DK" altLang="da-DK" sz="1800" dirty="0" smtClean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26" name="Slide Number Placeholder 1"/>
          <p:cNvSpPr txBox="1">
            <a:spLocks/>
          </p:cNvSpPr>
          <p:nvPr/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C8C521-5F6A-403E-9AEA-21DDEE13BD10}" type="slidenum">
              <a:rPr kumimoji="0" lang="da-DK" altLang="da-DK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a-DK" altLang="da-DK" sz="1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5516253" y="5524761"/>
            <a:ext cx="2924185" cy="88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buNone/>
            </a:pPr>
            <a:r>
              <a:rPr lang="da-DK" sz="1400" dirty="0" smtClean="0"/>
              <a:t>"Ved ikke" søjlen dækker over, at der var ganske mange der arbejdede alene</a:t>
            </a:r>
            <a:endParaRPr lang="da-DK" altLang="da-DK" sz="1400" dirty="0" smtClean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355" y="1844824"/>
            <a:ext cx="2690553" cy="315597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270781" y="5015946"/>
            <a:ext cx="2606148" cy="461665"/>
            <a:chOff x="1619672" y="5085184"/>
            <a:chExt cx="2606148" cy="461665"/>
          </a:xfrm>
        </p:grpSpPr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2156048" y="5085184"/>
              <a:ext cx="4855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Slet ikke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2641644" y="5106670"/>
              <a:ext cx="48266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Lidt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3059832" y="5106670"/>
              <a:ext cx="6619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Noget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3577748" y="5106670"/>
              <a:ext cx="6480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Meget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1619672" y="5085184"/>
              <a:ext cx="48266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Ved ikke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637338" y="1127514"/>
            <a:ext cx="410368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357188" indent="-357188">
              <a:buNone/>
            </a:pPr>
            <a:r>
              <a:rPr lang="da-DK" sz="1800" dirty="0" smtClean="0"/>
              <a:t>5.	</a:t>
            </a:r>
            <a:r>
              <a:rPr lang="da-DK" altLang="da-DK" sz="1800" dirty="0"/>
              <a:t>Har </a:t>
            </a:r>
            <a:r>
              <a:rPr lang="da-DK" altLang="da-DK" sz="1800" dirty="0" smtClean="0"/>
              <a:t>testserveren været nyttig?</a:t>
            </a:r>
            <a:endParaRPr lang="da-DK" altLang="da-DK" sz="1800" dirty="0"/>
          </a:p>
          <a:p>
            <a:pPr marL="357188" indent="-357188">
              <a:buNone/>
            </a:pPr>
            <a:endParaRPr lang="da-DK" altLang="da-DK" sz="1800" dirty="0" smtClean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494" y="1916833"/>
            <a:ext cx="2733442" cy="307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504932" y="1133057"/>
            <a:ext cx="410368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357188" indent="-357188">
              <a:buNone/>
            </a:pPr>
            <a:r>
              <a:rPr lang="da-DK" sz="1800" dirty="0" smtClean="0"/>
              <a:t>7.	</a:t>
            </a:r>
            <a:r>
              <a:rPr lang="da-DK" altLang="da-DK" sz="1800" dirty="0"/>
              <a:t>Har forelæsningerne været udbytterige?</a:t>
            </a:r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7300" y="4916367"/>
            <a:ext cx="2606148" cy="461665"/>
            <a:chOff x="1619672" y="5085184"/>
            <a:chExt cx="2606148" cy="461665"/>
          </a:xfrm>
        </p:grpSpPr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2156048" y="5085184"/>
              <a:ext cx="4855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Slet ikke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2641644" y="5106670"/>
              <a:ext cx="48266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Lidt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3059832" y="5106670"/>
              <a:ext cx="6619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Noget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3577748" y="5106670"/>
              <a:ext cx="6480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Meget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1619672" y="5085184"/>
              <a:ext cx="48266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Ved ikke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</p:grpSp>
      <p:sp>
        <p:nvSpPr>
          <p:cNvPr id="26" name="Slide Number Placeholder 1"/>
          <p:cNvSpPr txBox="1">
            <a:spLocks/>
          </p:cNvSpPr>
          <p:nvPr/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C8C521-5F6A-403E-9AEA-21DDEE13BD10}" type="slidenum">
              <a:rPr kumimoji="0" lang="da-DK" altLang="da-DK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a-DK" altLang="da-DK" sz="1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7" y="1916833"/>
            <a:ext cx="2750040" cy="3055564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5249807" y="5021488"/>
            <a:ext cx="2606148" cy="461665"/>
            <a:chOff x="1619672" y="5085184"/>
            <a:chExt cx="2606148" cy="461665"/>
          </a:xfrm>
        </p:grpSpPr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2156048" y="5085184"/>
              <a:ext cx="4855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Slet ikke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2641644" y="5106670"/>
              <a:ext cx="48266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Lidt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3059832" y="5106670"/>
              <a:ext cx="6619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Noget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3577748" y="5106670"/>
              <a:ext cx="6480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Meget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1619672" y="5085184"/>
              <a:ext cx="48266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Ved ikke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4616364" y="1133056"/>
            <a:ext cx="4175695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357188" indent="-357188">
              <a:buNone/>
            </a:pPr>
            <a:r>
              <a:rPr lang="da-DK" sz="1800" dirty="0" smtClean="0"/>
              <a:t>8.	</a:t>
            </a:r>
            <a:r>
              <a:rPr lang="da-DK" altLang="da-DK" sz="1800" dirty="0"/>
              <a:t>Har brugen af clickere bidraget til at holde dig </a:t>
            </a:r>
            <a:r>
              <a:rPr lang="da-DK" altLang="da-DK" sz="1800" dirty="0" smtClean="0"/>
              <a:t>mere koncentreret </a:t>
            </a:r>
            <a:r>
              <a:rPr lang="da-DK" altLang="da-DK" sz="1800" dirty="0"/>
              <a:t>under forelæsningerne?</a:t>
            </a:r>
          </a:p>
          <a:p>
            <a:pPr marL="357188" indent="-357188">
              <a:buNone/>
            </a:pPr>
            <a:endParaRPr lang="da-DK" altLang="da-DK" sz="1800" dirty="0" smtClean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1997152"/>
            <a:ext cx="2811866" cy="304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504932" y="1133057"/>
            <a:ext cx="410368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357188" indent="-357188">
              <a:buNone/>
            </a:pPr>
            <a:r>
              <a:rPr lang="da-DK" sz="1800" dirty="0" smtClean="0"/>
              <a:t>9.	</a:t>
            </a:r>
            <a:r>
              <a:rPr lang="da-DK" altLang="da-DK" sz="1800" dirty="0"/>
              <a:t>Har </a:t>
            </a:r>
            <a:r>
              <a:rPr lang="da-DK" altLang="da-DK" sz="1800" dirty="0" smtClean="0"/>
              <a:t>videooptagelserne af forelæsningerne været nyttige?</a:t>
            </a:r>
            <a:endParaRPr lang="da-DK" altLang="da-DK" sz="18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7300" y="4916367"/>
            <a:ext cx="2606148" cy="461665"/>
            <a:chOff x="1619672" y="5085184"/>
            <a:chExt cx="2606148" cy="461665"/>
          </a:xfrm>
        </p:grpSpPr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2156048" y="5085184"/>
              <a:ext cx="4855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Slet ikke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2641644" y="5106670"/>
              <a:ext cx="48266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Lidt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3059832" y="5106670"/>
              <a:ext cx="6619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Noget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3577748" y="5106670"/>
              <a:ext cx="6480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Meget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1619672" y="5085184"/>
              <a:ext cx="48266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Ved ikke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</p:grpSp>
      <p:sp>
        <p:nvSpPr>
          <p:cNvPr id="26" name="Slide Number Placeholder 1"/>
          <p:cNvSpPr txBox="1">
            <a:spLocks/>
          </p:cNvSpPr>
          <p:nvPr/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C8C521-5F6A-403E-9AEA-21DDEE13BD10}" type="slidenum">
              <a:rPr kumimoji="0" lang="da-DK" altLang="da-DK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a-DK" altLang="da-DK" sz="1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466600" y="5021488"/>
            <a:ext cx="2606148" cy="461665"/>
            <a:chOff x="1619672" y="5085184"/>
            <a:chExt cx="2606148" cy="461665"/>
          </a:xfrm>
        </p:grpSpPr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2156048" y="5085184"/>
              <a:ext cx="4855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Slet ikke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2641644" y="5106670"/>
              <a:ext cx="48266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Lidt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3059832" y="5106670"/>
              <a:ext cx="6619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Noget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3577748" y="5106670"/>
              <a:ext cx="6480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Meget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1619672" y="5085184"/>
              <a:ext cx="48266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Ved ikke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5076825" y="1133057"/>
            <a:ext cx="3887663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357188" indent="-357188">
              <a:buNone/>
            </a:pPr>
            <a:r>
              <a:rPr lang="da-DK" sz="1800" dirty="0" smtClean="0"/>
              <a:t>10.	</a:t>
            </a:r>
            <a:r>
              <a:rPr lang="da-DK" altLang="da-DK" sz="1800" dirty="0"/>
              <a:t>Har </a:t>
            </a:r>
            <a:r>
              <a:rPr lang="da-DK" altLang="da-DK" sz="1800" dirty="0" smtClean="0"/>
              <a:t>læsning af BlueJ bogen været udbytterig?</a:t>
            </a:r>
            <a:endParaRPr lang="da-DK" altLang="da-DK" sz="1800" dirty="0"/>
          </a:p>
          <a:p>
            <a:pPr marL="357188" indent="-357188">
              <a:buNone/>
            </a:pPr>
            <a:endParaRPr lang="da-DK" altLang="da-DK" sz="1800" dirty="0" smtClean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014" y="1997153"/>
            <a:ext cx="2638339" cy="3003731"/>
          </a:xfrm>
          <a:prstGeom prst="rect">
            <a:avLst/>
          </a:prstGeom>
        </p:spPr>
      </p:pic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1117300" y="5589240"/>
            <a:ext cx="2435737" cy="88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buNone/>
            </a:pPr>
            <a:r>
              <a:rPr lang="da-DK" sz="1400" dirty="0" smtClean="0"/>
              <a:t>Der er dog måske nogle flere, der vil bruge dem under forberedelsen til eksamen</a:t>
            </a:r>
            <a:endParaRPr lang="da-DK" altLang="da-DK" sz="1400" dirty="0" smtClean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819" y="2063699"/>
            <a:ext cx="2734629" cy="30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6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5004817" y="1124744"/>
            <a:ext cx="3959671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357188" indent="-357188">
              <a:buNone/>
            </a:pPr>
            <a:r>
              <a:rPr lang="da-DK" sz="1800" dirty="0" smtClean="0"/>
              <a:t>12.	</a:t>
            </a:r>
            <a:r>
              <a:rPr lang="da-DK" altLang="da-DK" sz="1800" dirty="0"/>
              <a:t>Har videoerne til </a:t>
            </a:r>
            <a:r>
              <a:rPr lang="da-DK" altLang="da-DK" sz="1800" dirty="0" smtClean="0"/>
              <a:t>BlueJ bogen </a:t>
            </a:r>
            <a:r>
              <a:rPr lang="da-DK" altLang="da-DK" sz="1800" dirty="0"/>
              <a:t>været udbytterige?</a:t>
            </a:r>
          </a:p>
          <a:p>
            <a:pPr marL="357188" indent="-357188">
              <a:buNone/>
            </a:pPr>
            <a:endParaRPr lang="da-DK" altLang="da-DK" sz="1800" dirty="0" smtClean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473169" y="4908054"/>
            <a:ext cx="2606148" cy="461665"/>
            <a:chOff x="1619672" y="5085184"/>
            <a:chExt cx="2606148" cy="461665"/>
          </a:xfrm>
        </p:grpSpPr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2156048" y="5085184"/>
              <a:ext cx="4855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Slet ikke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2641644" y="5106670"/>
              <a:ext cx="48266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Lidt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3059832" y="5106670"/>
              <a:ext cx="6619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Noget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3577748" y="5106670"/>
              <a:ext cx="6480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Meget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1619672" y="5085184"/>
              <a:ext cx="48266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Ved ikke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</p:grpSp>
      <p:sp>
        <p:nvSpPr>
          <p:cNvPr id="26" name="Slide Number Placeholder 1"/>
          <p:cNvSpPr txBox="1">
            <a:spLocks/>
          </p:cNvSpPr>
          <p:nvPr/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C8C521-5F6A-403E-9AEA-21DDEE13BD10}" type="slidenum">
              <a:rPr kumimoji="0" lang="da-DK" altLang="da-DK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a-DK" altLang="da-DK" sz="1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582" y="1930128"/>
            <a:ext cx="2665702" cy="2959055"/>
          </a:xfrm>
          <a:prstGeom prst="rect">
            <a:avLst/>
          </a:prstGeom>
        </p:spPr>
      </p:pic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593529" y="1119203"/>
            <a:ext cx="3959671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357188" indent="-357188">
              <a:buNone/>
            </a:pPr>
            <a:r>
              <a:rPr lang="da-DK" sz="1800" dirty="0" smtClean="0"/>
              <a:t>11.	</a:t>
            </a:r>
            <a:r>
              <a:rPr lang="da-DK" altLang="da-DK" sz="1800" dirty="0" smtClean="0"/>
              <a:t>Har opgaverne i BlueJ-bogen </a:t>
            </a:r>
            <a:r>
              <a:rPr lang="da-DK" altLang="da-DK" sz="1800" dirty="0"/>
              <a:t>været udbytterige?</a:t>
            </a:r>
          </a:p>
          <a:p>
            <a:pPr marL="357188" indent="-357188">
              <a:buNone/>
            </a:pPr>
            <a:endParaRPr lang="da-DK" altLang="da-DK" sz="1800" dirty="0" smtClean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52" y="1930128"/>
            <a:ext cx="2726315" cy="3017329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117300" y="4916367"/>
            <a:ext cx="2606148" cy="461665"/>
            <a:chOff x="1619672" y="5085184"/>
            <a:chExt cx="2606148" cy="461665"/>
          </a:xfrm>
        </p:grpSpPr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2156048" y="5085184"/>
              <a:ext cx="4855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Slet ikke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2641644" y="5106670"/>
              <a:ext cx="48266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Lidt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33" name="Text Box 12"/>
            <p:cNvSpPr txBox="1">
              <a:spLocks noChangeArrowheads="1"/>
            </p:cNvSpPr>
            <p:nvPr/>
          </p:nvSpPr>
          <p:spPr bwMode="auto">
            <a:xfrm>
              <a:off x="3059832" y="5106670"/>
              <a:ext cx="6619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Noget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3577748" y="5106670"/>
              <a:ext cx="6480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Meget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1619672" y="5085184"/>
              <a:ext cx="48266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Ved ikke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1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89" y="1772816"/>
            <a:ext cx="2640764" cy="326608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01756" y="5013176"/>
            <a:ext cx="2606148" cy="461665"/>
            <a:chOff x="1619672" y="5085184"/>
            <a:chExt cx="2606148" cy="461665"/>
          </a:xfrm>
        </p:grpSpPr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156048" y="5085184"/>
              <a:ext cx="4855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Slet ikke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641644" y="5106670"/>
              <a:ext cx="48266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Lidt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059832" y="5106670"/>
              <a:ext cx="6619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Noget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577748" y="5106670"/>
              <a:ext cx="6480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Meget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1619672" y="5085184"/>
              <a:ext cx="48266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Ved ikke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8313" y="1124744"/>
            <a:ext cx="410368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357188" indent="-357188">
              <a:buNone/>
            </a:pPr>
            <a:r>
              <a:rPr lang="da-DK" sz="1800" dirty="0" smtClean="0"/>
              <a:t>13.	</a:t>
            </a:r>
            <a:r>
              <a:rPr lang="da-DK" altLang="da-DK" sz="1800" dirty="0"/>
              <a:t>Har videoerne med løsninger af tidligere eksamensopgaver været udbytterige?</a:t>
            </a:r>
          </a:p>
          <a:p>
            <a:pPr marL="357188" indent="-357188">
              <a:buNone/>
            </a:pPr>
            <a:endParaRPr lang="da-DK" altLang="da-DK" sz="1800" dirty="0" smtClean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868416" y="1124744"/>
            <a:ext cx="4240088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357188" indent="-357188">
              <a:buNone/>
            </a:pPr>
            <a:r>
              <a:rPr lang="da-DK" sz="1800" dirty="0" smtClean="0"/>
              <a:t>14.	</a:t>
            </a:r>
            <a:r>
              <a:rPr lang="da-DK" altLang="da-DK" sz="1800" dirty="0"/>
              <a:t>Har </a:t>
            </a:r>
            <a:r>
              <a:rPr lang="da-DK" altLang="da-DK" sz="1800" dirty="0" smtClean="0"/>
              <a:t>videoerne </a:t>
            </a:r>
            <a:r>
              <a:rPr lang="da-DK" altLang="da-DK" sz="1800" dirty="0"/>
              <a:t>om mundtlig </a:t>
            </a:r>
            <a:r>
              <a:rPr lang="da-DK" altLang="da-DK" sz="1800" dirty="0" smtClean="0"/>
              <a:t>eksamen </a:t>
            </a:r>
            <a:r>
              <a:rPr lang="da-DK" altLang="da-DK" sz="1800" dirty="0"/>
              <a:t>været </a:t>
            </a:r>
            <a:r>
              <a:rPr lang="da-DK" altLang="da-DK" sz="1800" dirty="0" smtClean="0"/>
              <a:t>udbytterige?</a:t>
            </a:r>
            <a:endParaRPr lang="da-DK" altLang="da-DK" sz="1800" dirty="0"/>
          </a:p>
          <a:p>
            <a:pPr marL="357188" indent="-357188">
              <a:buNone/>
            </a:pPr>
            <a:endParaRPr lang="da-DK" altLang="da-DK" sz="1800" dirty="0" smtClean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473169" y="4908054"/>
            <a:ext cx="2606148" cy="461665"/>
            <a:chOff x="1619672" y="5085184"/>
            <a:chExt cx="2606148" cy="461665"/>
          </a:xfrm>
        </p:grpSpPr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2156048" y="5085184"/>
              <a:ext cx="4855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Slet ikke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2641644" y="5106670"/>
              <a:ext cx="48266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Lidt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3059832" y="5106670"/>
              <a:ext cx="6619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Noget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3577748" y="5106670"/>
              <a:ext cx="6480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Meget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1619672" y="5085184"/>
              <a:ext cx="48266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Ved ikke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</p:grpSp>
      <p:sp>
        <p:nvSpPr>
          <p:cNvPr id="26" name="Slide Number Placeholder 1"/>
          <p:cNvSpPr txBox="1">
            <a:spLocks/>
          </p:cNvSpPr>
          <p:nvPr/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C8C521-5F6A-403E-9AEA-21DDEE13BD10}" type="slidenum">
              <a:rPr kumimoji="0" lang="da-DK" altLang="da-DK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a-DK" altLang="da-DK" sz="1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269" y="1961805"/>
            <a:ext cx="2757142" cy="297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005" y="2060848"/>
            <a:ext cx="2817841" cy="2904447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01756" y="5013176"/>
            <a:ext cx="2606148" cy="461665"/>
            <a:chOff x="1619672" y="5085184"/>
            <a:chExt cx="2606148" cy="461665"/>
          </a:xfrm>
        </p:grpSpPr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156048" y="5085184"/>
              <a:ext cx="4855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Slet ikke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641644" y="5106670"/>
              <a:ext cx="48266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Lidt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059832" y="5106670"/>
              <a:ext cx="6619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Noget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577748" y="5106670"/>
              <a:ext cx="6480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Meget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1619672" y="5085184"/>
              <a:ext cx="48266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Ved ikke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</p:grp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559723" y="1207872"/>
            <a:ext cx="4240088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400"/>
              </a:spcAft>
              <a:buNone/>
            </a:pPr>
            <a:r>
              <a:rPr lang="da-DK" altLang="da-DK" sz="1800" dirty="0" smtClean="0"/>
              <a:t>15. </a:t>
            </a:r>
            <a:r>
              <a:rPr lang="da-DK" altLang="da-DK" sz="1800" dirty="0"/>
              <a:t>Har webboardet været nyttigt?</a:t>
            </a:r>
          </a:p>
          <a:p>
            <a:pPr marL="357188" indent="-357188">
              <a:buNone/>
            </a:pPr>
            <a:endParaRPr lang="da-DK" altLang="da-DK" sz="1800" dirty="0" smtClean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26" name="Slide Number Placeholder 1"/>
          <p:cNvSpPr txBox="1">
            <a:spLocks/>
          </p:cNvSpPr>
          <p:nvPr/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C8C521-5F6A-403E-9AEA-21DDEE13BD10}" type="slidenum">
              <a:rPr kumimoji="0" lang="da-DK" altLang="da-DK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a-DK" altLang="da-DK" sz="1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813" y="1700808"/>
            <a:ext cx="2750042" cy="3361903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5473169" y="4908054"/>
            <a:ext cx="2606148" cy="461665"/>
            <a:chOff x="1619672" y="5085184"/>
            <a:chExt cx="2606148" cy="461665"/>
          </a:xfrm>
        </p:grpSpPr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2156048" y="5085184"/>
              <a:ext cx="4855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Slet ikke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2641644" y="5106670"/>
              <a:ext cx="48266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Lidt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3059832" y="5106670"/>
              <a:ext cx="6619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Noget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3577748" y="5106670"/>
              <a:ext cx="6480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Meget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1619672" y="5085184"/>
              <a:ext cx="48266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da-DK" sz="1200" dirty="0" smtClean="0">
                  <a:solidFill>
                    <a:schemeClr val="tx1"/>
                  </a:solidFill>
                  <a:ea typeface="ＭＳ Ｐゴシック" charset="0"/>
                </a:rPr>
                <a:t>Ved ikke</a:t>
              </a:r>
              <a:endParaRPr lang="da-DK" sz="1200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</p:grp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4641738" y="1222775"/>
            <a:ext cx="4466766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357188" indent="-357188">
              <a:buNone/>
            </a:pPr>
            <a:r>
              <a:rPr lang="da-DK" altLang="da-DK" sz="1800" dirty="0" smtClean="0"/>
              <a:t>16. </a:t>
            </a:r>
            <a:r>
              <a:rPr lang="da-DK" altLang="da-DK" sz="1800" spc="-50" dirty="0" smtClean="0"/>
              <a:t>Er </a:t>
            </a:r>
            <a:r>
              <a:rPr lang="da-DK" altLang="da-DK" sz="1800" spc="-50" dirty="0"/>
              <a:t>der sammenhæng mellem kursets læringsmål, </a:t>
            </a:r>
            <a:r>
              <a:rPr lang="da-DK" altLang="da-DK" sz="1800" spc="-50" dirty="0" smtClean="0"/>
              <a:t>undervisningens </a:t>
            </a:r>
            <a:r>
              <a:rPr lang="da-DK" altLang="da-DK" sz="1800" spc="-50" dirty="0"/>
              <a:t>tilrettelæggelse og eksamensformen</a:t>
            </a:r>
            <a:r>
              <a:rPr lang="da-DK" altLang="da-DK" sz="1800" spc="-50" dirty="0" smtClean="0"/>
              <a:t>?</a:t>
            </a: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</p:spTree>
    <p:extLst>
      <p:ext uri="{BB962C8B-B14F-4D97-AF65-F5344CB8AC3E}">
        <p14:creationId xmlns:p14="http://schemas.microsoft.com/office/powerpoint/2010/main" val="161122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3949</TotalTime>
  <Words>243</Words>
  <Application>Microsoft Office PowerPoint</Application>
  <PresentationFormat>On-screen Show (4:3)</PresentationFormat>
  <Paragraphs>156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269</cp:revision>
  <cp:lastPrinted>2019-05-16T15:36:41Z</cp:lastPrinted>
  <dcterms:created xsi:type="dcterms:W3CDTF">2000-02-22T02:31:40Z</dcterms:created>
  <dcterms:modified xsi:type="dcterms:W3CDTF">2019-05-16T15:36:52Z</dcterms:modified>
</cp:coreProperties>
</file>